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4"/>
  </p:notesMasterIdLst>
  <p:handoutMasterIdLst>
    <p:handoutMasterId r:id="rId95"/>
  </p:handoutMasterIdLst>
  <p:sldIdLst>
    <p:sldId id="489" r:id="rId5"/>
    <p:sldId id="256" r:id="rId6"/>
    <p:sldId id="332" r:id="rId7"/>
    <p:sldId id="261" r:id="rId8"/>
    <p:sldId id="532" r:id="rId9"/>
    <p:sldId id="333" r:id="rId10"/>
    <p:sldId id="334" r:id="rId11"/>
    <p:sldId id="336" r:id="rId12"/>
    <p:sldId id="335" r:id="rId13"/>
    <p:sldId id="342" r:id="rId14"/>
    <p:sldId id="337" r:id="rId15"/>
    <p:sldId id="338" r:id="rId16"/>
    <p:sldId id="339" r:id="rId17"/>
    <p:sldId id="340" r:id="rId18"/>
    <p:sldId id="341" r:id="rId19"/>
    <p:sldId id="344" r:id="rId20"/>
    <p:sldId id="264" r:id="rId21"/>
    <p:sldId id="343" r:id="rId22"/>
    <p:sldId id="482" r:id="rId23"/>
    <p:sldId id="487" r:id="rId24"/>
    <p:sldId id="488" r:id="rId25"/>
    <p:sldId id="490" r:id="rId26"/>
    <p:sldId id="406" r:id="rId27"/>
    <p:sldId id="521" r:id="rId28"/>
    <p:sldId id="528" r:id="rId29"/>
    <p:sldId id="529" r:id="rId30"/>
    <p:sldId id="533" r:id="rId31"/>
    <p:sldId id="530" r:id="rId32"/>
    <p:sldId id="531" r:id="rId33"/>
    <p:sldId id="534" r:id="rId34"/>
    <p:sldId id="407" r:id="rId35"/>
    <p:sldId id="408" r:id="rId36"/>
    <p:sldId id="409" r:id="rId37"/>
    <p:sldId id="410" r:id="rId38"/>
    <p:sldId id="491" r:id="rId39"/>
    <p:sldId id="411" r:id="rId40"/>
    <p:sldId id="412" r:id="rId41"/>
    <p:sldId id="514" r:id="rId42"/>
    <p:sldId id="414" r:id="rId43"/>
    <p:sldId id="351" r:id="rId44"/>
    <p:sldId id="395" r:id="rId45"/>
    <p:sldId id="404" r:id="rId46"/>
    <p:sldId id="513" r:id="rId47"/>
    <p:sldId id="462" r:id="rId48"/>
    <p:sldId id="356" r:id="rId49"/>
    <p:sldId id="357" r:id="rId50"/>
    <p:sldId id="402" r:id="rId51"/>
    <p:sldId id="403" r:id="rId52"/>
    <p:sldId id="353" r:id="rId53"/>
    <p:sldId id="396" r:id="rId54"/>
    <p:sldId id="397" r:id="rId55"/>
    <p:sldId id="360" r:id="rId56"/>
    <p:sldId id="512" r:id="rId57"/>
    <p:sldId id="361" r:id="rId58"/>
    <p:sldId id="364" r:id="rId59"/>
    <p:sldId id="405" r:id="rId60"/>
    <p:sldId id="475" r:id="rId61"/>
    <p:sldId id="476" r:id="rId62"/>
    <p:sldId id="477" r:id="rId63"/>
    <p:sldId id="378" r:id="rId64"/>
    <p:sldId id="478" r:id="rId65"/>
    <p:sldId id="366" r:id="rId66"/>
    <p:sldId id="398" r:id="rId67"/>
    <p:sldId id="479" r:id="rId68"/>
    <p:sldId id="480" r:id="rId69"/>
    <p:sldId id="481" r:id="rId70"/>
    <p:sldId id="515" r:id="rId71"/>
    <p:sldId id="467" r:id="rId72"/>
    <p:sldId id="526" r:id="rId73"/>
    <p:sldId id="523" r:id="rId74"/>
    <p:sldId id="525" r:id="rId75"/>
    <p:sldId id="527" r:id="rId76"/>
    <p:sldId id="291" r:id="rId77"/>
    <p:sldId id="294" r:id="rId78"/>
    <p:sldId id="415" r:id="rId79"/>
    <p:sldId id="416" r:id="rId80"/>
    <p:sldId id="418" r:id="rId81"/>
    <p:sldId id="419" r:id="rId82"/>
    <p:sldId id="421" r:id="rId83"/>
    <p:sldId id="423" r:id="rId84"/>
    <p:sldId id="446" r:id="rId85"/>
    <p:sldId id="417" r:id="rId86"/>
    <p:sldId id="444" r:id="rId87"/>
    <p:sldId id="445" r:id="rId88"/>
    <p:sldId id="517" r:id="rId89"/>
    <p:sldId id="518" r:id="rId90"/>
    <p:sldId id="519" r:id="rId91"/>
    <p:sldId id="470" r:id="rId92"/>
    <p:sldId id="323" r:id="rId93"/>
  </p:sldIdLst>
  <p:sldSz cx="9144000" cy="5143500" type="screen16x9"/>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am Rodrigues" initials="AR" lastIdx="12" clrIdx="0"/>
  <p:cmAuthor id="1" name="Alexander Olivas" initials="AO" lastIdx="28" clrIdx="1"/>
  <p:cmAuthor id="2" name="Mya Warken" initials="MW" lastIdx="6" clrIdx="2">
    <p:extLst>
      <p:ext uri="{19B8F6BF-5375-455C-9EA6-DF929625EA0E}">
        <p15:presenceInfo xmlns:p15="http://schemas.microsoft.com/office/powerpoint/2012/main" userId="S::mya.warken@engineerscanada.ca::f0cb8bc5-a685-4bd4-920f-87ac8a1216a8" providerId="AD"/>
      </p:ext>
    </p:extLst>
  </p:cmAuthor>
  <p:cmAuthor id="3" name="Aude Adnot-Serra" initials="AA" lastIdx="1" clrIdx="3">
    <p:extLst>
      <p:ext uri="{19B8F6BF-5375-455C-9EA6-DF929625EA0E}">
        <p15:presenceInfo xmlns:p15="http://schemas.microsoft.com/office/powerpoint/2012/main" userId="S::aude.adnot-serra@engineerscanada.ca::e7d12b93-217f-422f-ae2e-5ac1fc0bde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71"/>
    <a:srgbClr val="9E652E"/>
    <a:srgbClr val="6782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4C309B-9C3F-1CD9-8D63-1C022CB86A39}" v="24" dt="2020-12-08T18:50:46.949"/>
    <p1510:client id="{FC8D3E90-8F69-4FC9-8735-1580B9B30279}" v="1" dt="2020-12-02T12:50:01.2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microsoft.com/office/2015/10/relationships/revisionInfo" Target="revisionInfo.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handoutMaster" Target="handoutMasters/handout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notesMaster" Target="notesMasters/notesMaster1.xml"/><Relationship Id="rId99" Type="http://schemas.openxmlformats.org/officeDocument/2006/relationships/theme" Target="theme/theme1.xml"/><Relationship Id="rId10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Olivas" userId="54ccce62-1bf7-4ce4-a0a6-6fba8b3ac6bd" providerId="ADAL" clId="{90CF15C2-FA3B-4011-8BA9-DDECF553F47A}"/>
    <pc:docChg chg="undo custSel modSld">
      <pc:chgData name="Alexander Olivas" userId="54ccce62-1bf7-4ce4-a0a6-6fba8b3ac6bd" providerId="ADAL" clId="{90CF15C2-FA3B-4011-8BA9-DDECF553F47A}" dt="2020-11-19T18:25:06.019" v="112" actId="1592"/>
      <pc:docMkLst>
        <pc:docMk/>
      </pc:docMkLst>
      <pc:sldChg chg="delCm">
        <pc:chgData name="Alexander Olivas" userId="54ccce62-1bf7-4ce4-a0a6-6fba8b3ac6bd" providerId="ADAL" clId="{90CF15C2-FA3B-4011-8BA9-DDECF553F47A}" dt="2020-11-19T18:25:06.019" v="112" actId="1592"/>
        <pc:sldMkLst>
          <pc:docMk/>
          <pc:sldMk cId="1570516686" sldId="340"/>
        </pc:sldMkLst>
      </pc:sldChg>
      <pc:sldChg chg="addSp delSp modSp">
        <pc:chgData name="Alexander Olivas" userId="54ccce62-1bf7-4ce4-a0a6-6fba8b3ac6bd" providerId="ADAL" clId="{90CF15C2-FA3B-4011-8BA9-DDECF553F47A}" dt="2020-11-19T18:06:46.004" v="17" actId="27636"/>
        <pc:sldMkLst>
          <pc:docMk/>
          <pc:sldMk cId="741675429" sldId="414"/>
        </pc:sldMkLst>
        <pc:spChg chg="mod">
          <ac:chgData name="Alexander Olivas" userId="54ccce62-1bf7-4ce4-a0a6-6fba8b3ac6bd" providerId="ADAL" clId="{90CF15C2-FA3B-4011-8BA9-DDECF553F47A}" dt="2020-11-19T18:06:46.004" v="17" actId="27636"/>
          <ac:spMkLst>
            <pc:docMk/>
            <pc:sldMk cId="741675429" sldId="414"/>
            <ac:spMk id="3" creationId="{76BA500D-B3D3-478F-B149-5E1280F2BF1A}"/>
          </ac:spMkLst>
        </pc:spChg>
        <pc:spChg chg="add del mod">
          <ac:chgData name="Alexander Olivas" userId="54ccce62-1bf7-4ce4-a0a6-6fba8b3ac6bd" providerId="ADAL" clId="{90CF15C2-FA3B-4011-8BA9-DDECF553F47A}" dt="2020-11-19T18:06:45.876" v="16"/>
          <ac:spMkLst>
            <pc:docMk/>
            <pc:sldMk cId="741675429" sldId="414"/>
            <ac:spMk id="4" creationId="{15D0191B-BFBC-4AA3-9030-4BB77517B6D7}"/>
          </ac:spMkLst>
        </pc:spChg>
        <pc:spChg chg="add del mod">
          <ac:chgData name="Alexander Olivas" userId="54ccce62-1bf7-4ce4-a0a6-6fba8b3ac6bd" providerId="ADAL" clId="{90CF15C2-FA3B-4011-8BA9-DDECF553F47A}" dt="2020-11-19T18:06:45.876" v="16"/>
          <ac:spMkLst>
            <pc:docMk/>
            <pc:sldMk cId="741675429" sldId="414"/>
            <ac:spMk id="5" creationId="{23F11E6A-4BE8-43CC-A670-CB7B553A1649}"/>
          </ac:spMkLst>
        </pc:spChg>
        <pc:spChg chg="add del mod">
          <ac:chgData name="Alexander Olivas" userId="54ccce62-1bf7-4ce4-a0a6-6fba8b3ac6bd" providerId="ADAL" clId="{90CF15C2-FA3B-4011-8BA9-DDECF553F47A}" dt="2020-11-19T18:06:45.876" v="16"/>
          <ac:spMkLst>
            <pc:docMk/>
            <pc:sldMk cId="741675429" sldId="414"/>
            <ac:spMk id="7" creationId="{F6240CBB-E9CE-4CA9-A081-916C24F71044}"/>
          </ac:spMkLst>
        </pc:spChg>
      </pc:sldChg>
      <pc:sldChg chg="modSp">
        <pc:chgData name="Alexander Olivas" userId="54ccce62-1bf7-4ce4-a0a6-6fba8b3ac6bd" providerId="ADAL" clId="{90CF15C2-FA3B-4011-8BA9-DDECF553F47A}" dt="2020-11-19T18:14:59.379" v="45" actId="1037"/>
        <pc:sldMkLst>
          <pc:docMk/>
          <pc:sldMk cId="2390751550" sldId="416"/>
        </pc:sldMkLst>
        <pc:spChg chg="mod">
          <ac:chgData name="Alexander Olivas" userId="54ccce62-1bf7-4ce4-a0a6-6fba8b3ac6bd" providerId="ADAL" clId="{90CF15C2-FA3B-4011-8BA9-DDECF553F47A}" dt="2020-11-19T18:14:49.535" v="29" actId="14100"/>
          <ac:spMkLst>
            <pc:docMk/>
            <pc:sldMk cId="2390751550" sldId="416"/>
            <ac:spMk id="10" creationId="{BF869462-D795-4A28-85C9-91B74B67765B}"/>
          </ac:spMkLst>
        </pc:spChg>
        <pc:spChg chg="mod">
          <ac:chgData name="Alexander Olivas" userId="54ccce62-1bf7-4ce4-a0a6-6fba8b3ac6bd" providerId="ADAL" clId="{90CF15C2-FA3B-4011-8BA9-DDECF553F47A}" dt="2020-11-19T18:14:59.379" v="45" actId="1037"/>
          <ac:spMkLst>
            <pc:docMk/>
            <pc:sldMk cId="2390751550" sldId="416"/>
            <ac:spMk id="12" creationId="{11D62D66-DAD2-4D5F-A446-70FAC447189A}"/>
          </ac:spMkLst>
        </pc:spChg>
        <pc:picChg chg="mod">
          <ac:chgData name="Alexander Olivas" userId="54ccce62-1bf7-4ce4-a0a6-6fba8b3ac6bd" providerId="ADAL" clId="{90CF15C2-FA3B-4011-8BA9-DDECF553F47A}" dt="2020-11-19T18:14:53.911" v="37" actId="1037"/>
          <ac:picMkLst>
            <pc:docMk/>
            <pc:sldMk cId="2390751550" sldId="416"/>
            <ac:picMk id="11" creationId="{F59B7220-2A69-4001-86DC-D6786A12C00F}"/>
          </ac:picMkLst>
        </pc:picChg>
      </pc:sldChg>
      <pc:sldChg chg="modSp">
        <pc:chgData name="Alexander Olivas" userId="54ccce62-1bf7-4ce4-a0a6-6fba8b3ac6bd" providerId="ADAL" clId="{90CF15C2-FA3B-4011-8BA9-DDECF553F47A}" dt="2020-11-19T18:15:29.315" v="50" actId="1037"/>
        <pc:sldMkLst>
          <pc:docMk/>
          <pc:sldMk cId="2949886540" sldId="418"/>
        </pc:sldMkLst>
        <pc:picChg chg="mod">
          <ac:chgData name="Alexander Olivas" userId="54ccce62-1bf7-4ce4-a0a6-6fba8b3ac6bd" providerId="ADAL" clId="{90CF15C2-FA3B-4011-8BA9-DDECF553F47A}" dt="2020-11-19T18:15:29.315" v="50" actId="1037"/>
          <ac:picMkLst>
            <pc:docMk/>
            <pc:sldMk cId="2949886540" sldId="418"/>
            <ac:picMk id="6" creationId="{15F42488-EAF3-4791-A615-D0E02156A4BD}"/>
          </ac:picMkLst>
        </pc:picChg>
      </pc:sldChg>
      <pc:sldChg chg="modSp">
        <pc:chgData name="Alexander Olivas" userId="54ccce62-1bf7-4ce4-a0a6-6fba8b3ac6bd" providerId="ADAL" clId="{90CF15C2-FA3B-4011-8BA9-DDECF553F47A}" dt="2020-11-19T18:17:32.950" v="64" actId="14100"/>
        <pc:sldMkLst>
          <pc:docMk/>
          <pc:sldMk cId="1254352817" sldId="419"/>
        </pc:sldMkLst>
        <pc:spChg chg="mod">
          <ac:chgData name="Alexander Olivas" userId="54ccce62-1bf7-4ce4-a0a6-6fba8b3ac6bd" providerId="ADAL" clId="{90CF15C2-FA3B-4011-8BA9-DDECF553F47A}" dt="2020-11-19T18:17:21.704" v="58" actId="27636"/>
          <ac:spMkLst>
            <pc:docMk/>
            <pc:sldMk cId="1254352817" sldId="419"/>
            <ac:spMk id="12290" creationId="{00000000-0000-0000-0000-000000000000}"/>
          </ac:spMkLst>
        </pc:spChg>
        <pc:spChg chg="mod">
          <ac:chgData name="Alexander Olivas" userId="54ccce62-1bf7-4ce4-a0a6-6fba8b3ac6bd" providerId="ADAL" clId="{90CF15C2-FA3B-4011-8BA9-DDECF553F47A}" dt="2020-11-19T18:17:32.950" v="64" actId="14100"/>
          <ac:spMkLst>
            <pc:docMk/>
            <pc:sldMk cId="1254352817" sldId="419"/>
            <ac:spMk id="12291" creationId="{00000000-0000-0000-0000-000000000000}"/>
          </ac:spMkLst>
        </pc:spChg>
      </pc:sldChg>
      <pc:sldChg chg="modSp">
        <pc:chgData name="Alexander Olivas" userId="54ccce62-1bf7-4ce4-a0a6-6fba8b3ac6bd" providerId="ADAL" clId="{90CF15C2-FA3B-4011-8BA9-DDECF553F47A}" dt="2020-11-19T18:18:24.654" v="81" actId="1038"/>
        <pc:sldMkLst>
          <pc:docMk/>
          <pc:sldMk cId="824447425" sldId="421"/>
        </pc:sldMkLst>
        <pc:spChg chg="mod">
          <ac:chgData name="Alexander Olivas" userId="54ccce62-1bf7-4ce4-a0a6-6fba8b3ac6bd" providerId="ADAL" clId="{90CF15C2-FA3B-4011-8BA9-DDECF553F47A}" dt="2020-11-19T18:18:24.654" v="81" actId="1038"/>
          <ac:spMkLst>
            <pc:docMk/>
            <pc:sldMk cId="824447425" sldId="421"/>
            <ac:spMk id="5" creationId="{CA5AEE18-EACE-46AF-8236-CF357071F22F}"/>
          </ac:spMkLst>
        </pc:spChg>
        <pc:spChg chg="mod">
          <ac:chgData name="Alexander Olivas" userId="54ccce62-1bf7-4ce4-a0a6-6fba8b3ac6bd" providerId="ADAL" clId="{90CF15C2-FA3B-4011-8BA9-DDECF553F47A}" dt="2020-11-19T18:18:13.541" v="66" actId="27636"/>
          <ac:spMkLst>
            <pc:docMk/>
            <pc:sldMk cId="824447425" sldId="421"/>
            <ac:spMk id="14339" creationId="{00000000-0000-0000-0000-000000000000}"/>
          </ac:spMkLst>
        </pc:spChg>
        <pc:picChg chg="mod">
          <ac:chgData name="Alexander Olivas" userId="54ccce62-1bf7-4ce4-a0a6-6fba8b3ac6bd" providerId="ADAL" clId="{90CF15C2-FA3B-4011-8BA9-DDECF553F47A}" dt="2020-11-19T18:18:16.608" v="72" actId="1037"/>
          <ac:picMkLst>
            <pc:docMk/>
            <pc:sldMk cId="824447425" sldId="421"/>
            <ac:picMk id="4" creationId="{066CDD06-8656-4FD7-A8F1-4D8AFD213557}"/>
          </ac:picMkLst>
        </pc:picChg>
      </pc:sldChg>
      <pc:sldChg chg="modSp">
        <pc:chgData name="Alexander Olivas" userId="54ccce62-1bf7-4ce4-a0a6-6fba8b3ac6bd" providerId="ADAL" clId="{90CF15C2-FA3B-4011-8BA9-DDECF553F47A}" dt="2020-11-19T18:18:51.398" v="95" actId="1036"/>
        <pc:sldMkLst>
          <pc:docMk/>
          <pc:sldMk cId="3283941816" sldId="423"/>
        </pc:sldMkLst>
        <pc:spChg chg="mod">
          <ac:chgData name="Alexander Olivas" userId="54ccce62-1bf7-4ce4-a0a6-6fba8b3ac6bd" providerId="ADAL" clId="{90CF15C2-FA3B-4011-8BA9-DDECF553F47A}" dt="2020-11-19T18:18:51.398" v="95" actId="1036"/>
          <ac:spMkLst>
            <pc:docMk/>
            <pc:sldMk cId="3283941816" sldId="423"/>
            <ac:spMk id="4" creationId="{986C367B-17C4-477B-BCE3-B49B5B5D831F}"/>
          </ac:spMkLst>
        </pc:spChg>
        <pc:spChg chg="mod">
          <ac:chgData name="Alexander Olivas" userId="54ccce62-1bf7-4ce4-a0a6-6fba8b3ac6bd" providerId="ADAL" clId="{90CF15C2-FA3B-4011-8BA9-DDECF553F47A}" dt="2020-11-19T18:18:36.582" v="85" actId="27636"/>
          <ac:spMkLst>
            <pc:docMk/>
            <pc:sldMk cId="3283941816" sldId="423"/>
            <ac:spMk id="15362" creationId="{00000000-0000-0000-0000-000000000000}"/>
          </ac:spMkLst>
        </pc:spChg>
        <pc:spChg chg="mod">
          <ac:chgData name="Alexander Olivas" userId="54ccce62-1bf7-4ce4-a0a6-6fba8b3ac6bd" providerId="ADAL" clId="{90CF15C2-FA3B-4011-8BA9-DDECF553F47A}" dt="2020-11-19T18:18:41.765" v="89" actId="1035"/>
          <ac:spMkLst>
            <pc:docMk/>
            <pc:sldMk cId="3283941816" sldId="423"/>
            <ac:spMk id="15363" creationId="{00000000-0000-0000-0000-000000000000}"/>
          </ac:spMkLst>
        </pc:spChg>
      </pc:sldChg>
      <pc:sldChg chg="modSp">
        <pc:chgData name="Alexander Olivas" userId="54ccce62-1bf7-4ce4-a0a6-6fba8b3ac6bd" providerId="ADAL" clId="{90CF15C2-FA3B-4011-8BA9-DDECF553F47A}" dt="2020-11-19T18:19:19.534" v="99" actId="27636"/>
        <pc:sldMkLst>
          <pc:docMk/>
          <pc:sldMk cId="214993180" sldId="446"/>
        </pc:sldMkLst>
        <pc:spChg chg="mod">
          <ac:chgData name="Alexander Olivas" userId="54ccce62-1bf7-4ce4-a0a6-6fba8b3ac6bd" providerId="ADAL" clId="{90CF15C2-FA3B-4011-8BA9-DDECF553F47A}" dt="2020-11-19T18:19:19.534" v="99" actId="27636"/>
          <ac:spMkLst>
            <pc:docMk/>
            <pc:sldMk cId="214993180" sldId="446"/>
            <ac:spMk id="15362" creationId="{00000000-0000-0000-0000-000000000000}"/>
          </ac:spMkLst>
        </pc:spChg>
      </pc:sldChg>
      <pc:sldChg chg="modSp">
        <pc:chgData name="Alexander Olivas" userId="54ccce62-1bf7-4ce4-a0a6-6fba8b3ac6bd" providerId="ADAL" clId="{90CF15C2-FA3B-4011-8BA9-DDECF553F47A}" dt="2020-11-19T17:54:45.799" v="5" actId="255"/>
        <pc:sldMkLst>
          <pc:docMk/>
          <pc:sldMk cId="2519736135" sldId="489"/>
        </pc:sldMkLst>
        <pc:spChg chg="mod">
          <ac:chgData name="Alexander Olivas" userId="54ccce62-1bf7-4ce4-a0a6-6fba8b3ac6bd" providerId="ADAL" clId="{90CF15C2-FA3B-4011-8BA9-DDECF553F47A}" dt="2020-11-19T17:54:45.799" v="5" actId="255"/>
          <ac:spMkLst>
            <pc:docMk/>
            <pc:sldMk cId="2519736135" sldId="489"/>
            <ac:spMk id="7" creationId="{3B9F6CD8-3C62-4D58-9026-F37FC4E92B0E}"/>
          </ac:spMkLst>
        </pc:spChg>
      </pc:sldChg>
      <pc:sldChg chg="modSp delCm">
        <pc:chgData name="Alexander Olivas" userId="54ccce62-1bf7-4ce4-a0a6-6fba8b3ac6bd" providerId="ADAL" clId="{90CF15C2-FA3B-4011-8BA9-DDECF553F47A}" dt="2020-11-19T18:06:08.552" v="15" actId="1592"/>
        <pc:sldMkLst>
          <pc:docMk/>
          <pc:sldMk cId="2790387873" sldId="491"/>
        </pc:sldMkLst>
        <pc:spChg chg="mod">
          <ac:chgData name="Alexander Olivas" userId="54ccce62-1bf7-4ce4-a0a6-6fba8b3ac6bd" providerId="ADAL" clId="{90CF15C2-FA3B-4011-8BA9-DDECF553F47A}" dt="2020-11-19T18:05:45.961" v="12" actId="1037"/>
          <ac:spMkLst>
            <pc:docMk/>
            <pc:sldMk cId="2790387873" sldId="491"/>
            <ac:spMk id="3" creationId="{9B2FC569-A7AF-4FC4-A07E-9737251669B9}"/>
          </ac:spMkLst>
        </pc:spChg>
        <pc:picChg chg="mod">
          <ac:chgData name="Alexander Olivas" userId="54ccce62-1bf7-4ce4-a0a6-6fba8b3ac6bd" providerId="ADAL" clId="{90CF15C2-FA3B-4011-8BA9-DDECF553F47A}" dt="2020-11-19T18:05:47.672" v="14" actId="1037"/>
          <ac:picMkLst>
            <pc:docMk/>
            <pc:sldMk cId="2790387873" sldId="491"/>
            <ac:picMk id="5" creationId="{91520AE4-344F-468D-8F27-FFCC2D00A90A}"/>
          </ac:picMkLst>
        </pc:picChg>
      </pc:sldChg>
      <pc:sldChg chg="modSp">
        <pc:chgData name="Alexander Olivas" userId="54ccce62-1bf7-4ce4-a0a6-6fba8b3ac6bd" providerId="ADAL" clId="{90CF15C2-FA3B-4011-8BA9-DDECF553F47A}" dt="2020-11-19T18:20:46.178" v="111" actId="1036"/>
        <pc:sldMkLst>
          <pc:docMk/>
          <pc:sldMk cId="2144183604" sldId="519"/>
        </pc:sldMkLst>
        <pc:spChg chg="mod">
          <ac:chgData name="Alexander Olivas" userId="54ccce62-1bf7-4ce4-a0a6-6fba8b3ac6bd" providerId="ADAL" clId="{90CF15C2-FA3B-4011-8BA9-DDECF553F47A}" dt="2020-11-19T18:20:46.178" v="111" actId="1036"/>
          <ac:spMkLst>
            <pc:docMk/>
            <pc:sldMk cId="2144183604" sldId="519"/>
            <ac:spMk id="3" creationId="{76BA500D-B3D3-478F-B149-5E1280F2BF1A}"/>
          </ac:spMkLst>
        </pc:spChg>
      </pc:sldChg>
      <pc:sldChg chg="modSp">
        <pc:chgData name="Alexander Olivas" userId="54ccce62-1bf7-4ce4-a0a6-6fba8b3ac6bd" providerId="ADAL" clId="{90CF15C2-FA3B-4011-8BA9-DDECF553F47A}" dt="2020-11-19T18:12:21.798" v="22" actId="1037"/>
        <pc:sldMkLst>
          <pc:docMk/>
          <pc:sldMk cId="2767347625" sldId="523"/>
        </pc:sldMkLst>
        <pc:graphicFrameChg chg="mod">
          <ac:chgData name="Alexander Olivas" userId="54ccce62-1bf7-4ce4-a0a6-6fba8b3ac6bd" providerId="ADAL" clId="{90CF15C2-FA3B-4011-8BA9-DDECF553F47A}" dt="2020-11-19T18:12:21.798" v="22" actId="1037"/>
          <ac:graphicFrameMkLst>
            <pc:docMk/>
            <pc:sldMk cId="2767347625" sldId="523"/>
            <ac:graphicFrameMk id="5" creationId="{4A7A6D16-F1D2-45A9-A901-C89993388B39}"/>
          </ac:graphicFrameMkLst>
        </pc:graphicFrameChg>
      </pc:sldChg>
      <pc:sldChg chg="modSp">
        <pc:chgData name="Alexander Olivas" userId="54ccce62-1bf7-4ce4-a0a6-6fba8b3ac6bd" providerId="ADAL" clId="{90CF15C2-FA3B-4011-8BA9-DDECF553F47A}" dt="2020-11-19T18:11:07.123" v="18" actId="14734"/>
        <pc:sldMkLst>
          <pc:docMk/>
          <pc:sldMk cId="3465132523" sldId="526"/>
        </pc:sldMkLst>
        <pc:graphicFrameChg chg="modGraphic">
          <ac:chgData name="Alexander Olivas" userId="54ccce62-1bf7-4ce4-a0a6-6fba8b3ac6bd" providerId="ADAL" clId="{90CF15C2-FA3B-4011-8BA9-DDECF553F47A}" dt="2020-11-19T18:11:07.123" v="18" actId="14734"/>
          <ac:graphicFrameMkLst>
            <pc:docMk/>
            <pc:sldMk cId="3465132523" sldId="526"/>
            <ac:graphicFrameMk id="5" creationId="{3F737B2F-2C8C-48D0-93DC-165937D91A3A}"/>
          </ac:graphicFrameMkLst>
        </pc:graphicFrameChg>
      </pc:sldChg>
      <pc:sldChg chg="modSp">
        <pc:chgData name="Alexander Olivas" userId="54ccce62-1bf7-4ce4-a0a6-6fba8b3ac6bd" providerId="ADAL" clId="{90CF15C2-FA3B-4011-8BA9-DDECF553F47A}" dt="2020-11-19T18:12:46.211" v="26" actId="1037"/>
        <pc:sldMkLst>
          <pc:docMk/>
          <pc:sldMk cId="2533125317" sldId="527"/>
        </pc:sldMkLst>
        <pc:graphicFrameChg chg="mod">
          <ac:chgData name="Alexander Olivas" userId="54ccce62-1bf7-4ce4-a0a6-6fba8b3ac6bd" providerId="ADAL" clId="{90CF15C2-FA3B-4011-8BA9-DDECF553F47A}" dt="2020-11-19T18:12:46.211" v="26" actId="1037"/>
          <ac:graphicFrameMkLst>
            <pc:docMk/>
            <pc:sldMk cId="2533125317" sldId="527"/>
            <ac:graphicFrameMk id="5" creationId="{4A7A6D16-F1D2-45A9-A901-C89993388B39}"/>
          </ac:graphicFrameMkLst>
        </pc:graphicFrameChg>
      </pc:sldChg>
    </pc:docChg>
  </pc:docChgLst>
  <pc:docChgLst>
    <pc:chgData name="Aude Adnot-Serra" userId="S::aude.adnot-serra@engineerscanada.ca::e7d12b93-217f-422f-ae2e-5ac1fc0bde9e" providerId="AD" clId="Web-{BF4C309B-9C3F-1CD9-8D63-1C022CB86A39}"/>
    <pc:docChg chg="modSld">
      <pc:chgData name="Aude Adnot-Serra" userId="S::aude.adnot-serra@engineerscanada.ca::e7d12b93-217f-422f-ae2e-5ac1fc0bde9e" providerId="AD" clId="Web-{BF4C309B-9C3F-1CD9-8D63-1C022CB86A39}" dt="2020-12-08T18:50:46.949" v="14"/>
      <pc:docMkLst>
        <pc:docMk/>
      </pc:docMkLst>
      <pc:sldChg chg="delSp">
        <pc:chgData name="Aude Adnot-Serra" userId="S::aude.adnot-serra@engineerscanada.ca::e7d12b93-217f-422f-ae2e-5ac1fc0bde9e" providerId="AD" clId="Web-{BF4C309B-9C3F-1CD9-8D63-1C022CB86A39}" dt="2020-12-08T18:50:46.949" v="14"/>
        <pc:sldMkLst>
          <pc:docMk/>
          <pc:sldMk cId="3294869229" sldId="323"/>
        </pc:sldMkLst>
        <pc:spChg chg="del">
          <ac:chgData name="Aude Adnot-Serra" userId="S::aude.adnot-serra@engineerscanada.ca::e7d12b93-217f-422f-ae2e-5ac1fc0bde9e" providerId="AD" clId="Web-{BF4C309B-9C3F-1CD9-8D63-1C022CB86A39}" dt="2020-12-08T18:50:46.949" v="14"/>
          <ac:spMkLst>
            <pc:docMk/>
            <pc:sldMk cId="3294869229" sldId="323"/>
            <ac:spMk id="12" creationId="{00000000-0000-0000-0000-000000000000}"/>
          </ac:spMkLst>
        </pc:spChg>
      </pc:sldChg>
      <pc:sldChg chg="modSp">
        <pc:chgData name="Aude Adnot-Serra" userId="S::aude.adnot-serra@engineerscanada.ca::e7d12b93-217f-422f-ae2e-5ac1fc0bde9e" providerId="AD" clId="Web-{BF4C309B-9C3F-1CD9-8D63-1C022CB86A39}" dt="2020-12-08T18:49:14.980" v="0" actId="20577"/>
        <pc:sldMkLst>
          <pc:docMk/>
          <pc:sldMk cId="3590924944" sldId="333"/>
        </pc:sldMkLst>
        <pc:spChg chg="mod">
          <ac:chgData name="Aude Adnot-Serra" userId="S::aude.adnot-serra@engineerscanada.ca::e7d12b93-217f-422f-ae2e-5ac1fc0bde9e" providerId="AD" clId="Web-{BF4C309B-9C3F-1CD9-8D63-1C022CB86A39}" dt="2020-12-08T18:49:14.980" v="0" actId="20577"/>
          <ac:spMkLst>
            <pc:docMk/>
            <pc:sldMk cId="3590924944" sldId="333"/>
            <ac:spMk id="5" creationId="{46CA3ECC-87DF-4D2A-9602-25D5C9CF4809}"/>
          </ac:spMkLst>
        </pc:spChg>
      </pc:sldChg>
      <pc:sldChg chg="modSp">
        <pc:chgData name="Aude Adnot-Serra" userId="S::aude.adnot-serra@engineerscanada.ca::e7d12b93-217f-422f-ae2e-5ac1fc0bde9e" providerId="AD" clId="Web-{BF4C309B-9C3F-1CD9-8D63-1C022CB86A39}" dt="2020-12-08T18:49:40.855" v="3" actId="20577"/>
        <pc:sldMkLst>
          <pc:docMk/>
          <pc:sldMk cId="2412394274" sldId="344"/>
        </pc:sldMkLst>
        <pc:spChg chg="mod">
          <ac:chgData name="Aude Adnot-Serra" userId="S::aude.adnot-serra@engineerscanada.ca::e7d12b93-217f-422f-ae2e-5ac1fc0bde9e" providerId="AD" clId="Web-{BF4C309B-9C3F-1CD9-8D63-1C022CB86A39}" dt="2020-12-08T18:49:40.855" v="3" actId="20577"/>
          <ac:spMkLst>
            <pc:docMk/>
            <pc:sldMk cId="2412394274" sldId="344"/>
            <ac:spMk id="5" creationId="{0867B6AB-1FDC-4DED-BBC4-E79C115473B7}"/>
          </ac:spMkLst>
        </pc:spChg>
      </pc:sldChg>
      <pc:sldChg chg="modSp">
        <pc:chgData name="Aude Adnot-Serra" userId="S::aude.adnot-serra@engineerscanada.ca::e7d12b93-217f-422f-ae2e-5ac1fc0bde9e" providerId="AD" clId="Web-{BF4C309B-9C3F-1CD9-8D63-1C022CB86A39}" dt="2020-12-08T18:50:06.949" v="7" actId="20577"/>
        <pc:sldMkLst>
          <pc:docMk/>
          <pc:sldMk cId="3213369784" sldId="351"/>
        </pc:sldMkLst>
        <pc:spChg chg="mod">
          <ac:chgData name="Aude Adnot-Serra" userId="S::aude.adnot-serra@engineerscanada.ca::e7d12b93-217f-422f-ae2e-5ac1fc0bde9e" providerId="AD" clId="Web-{BF4C309B-9C3F-1CD9-8D63-1C022CB86A39}" dt="2020-12-08T18:50:06.949" v="7" actId="20577"/>
          <ac:spMkLst>
            <pc:docMk/>
            <pc:sldMk cId="3213369784" sldId="351"/>
            <ac:spMk id="5" creationId="{FE3CE684-5A54-4729-916D-F6B923A176DB}"/>
          </ac:spMkLst>
        </pc:spChg>
      </pc:sldChg>
      <pc:sldChg chg="modSp">
        <pc:chgData name="Aude Adnot-Serra" userId="S::aude.adnot-serra@engineerscanada.ca::e7d12b93-217f-422f-ae2e-5ac1fc0bde9e" providerId="AD" clId="Web-{BF4C309B-9C3F-1CD9-8D63-1C022CB86A39}" dt="2020-12-08T18:49:48.823" v="4" actId="20577"/>
        <pc:sldMkLst>
          <pc:docMk/>
          <pc:sldMk cId="1724063818" sldId="406"/>
        </pc:sldMkLst>
        <pc:spChg chg="mod">
          <ac:chgData name="Aude Adnot-Serra" userId="S::aude.adnot-serra@engineerscanada.ca::e7d12b93-217f-422f-ae2e-5ac1fc0bde9e" providerId="AD" clId="Web-{BF4C309B-9C3F-1CD9-8D63-1C022CB86A39}" dt="2020-12-08T18:49:48.823" v="4" actId="20577"/>
          <ac:spMkLst>
            <pc:docMk/>
            <pc:sldMk cId="1724063818" sldId="406"/>
            <ac:spMk id="5" creationId="{D8709933-EA0D-42B3-B562-CA5290577D31}"/>
          </ac:spMkLst>
        </pc:spChg>
      </pc:sldChg>
      <pc:sldChg chg="modSp">
        <pc:chgData name="Aude Adnot-Serra" userId="S::aude.adnot-serra@engineerscanada.ca::e7d12b93-217f-422f-ae2e-5ac1fc0bde9e" providerId="AD" clId="Web-{BF4C309B-9C3F-1CD9-8D63-1C022CB86A39}" dt="2020-12-08T18:50:31.058" v="11" actId="20577"/>
        <pc:sldMkLst>
          <pc:docMk/>
          <pc:sldMk cId="181604376" sldId="415"/>
        </pc:sldMkLst>
        <pc:spChg chg="mod">
          <ac:chgData name="Aude Adnot-Serra" userId="S::aude.adnot-serra@engineerscanada.ca::e7d12b93-217f-422f-ae2e-5ac1fc0bde9e" providerId="AD" clId="Web-{BF4C309B-9C3F-1CD9-8D63-1C022CB86A39}" dt="2020-12-08T18:50:31.058" v="11" actId="20577"/>
          <ac:spMkLst>
            <pc:docMk/>
            <pc:sldMk cId="181604376" sldId="415"/>
            <ac:spMk id="5" creationId="{AC537B0D-4C75-441E-8D51-9AE34640E9F6}"/>
          </ac:spMkLst>
        </pc:spChg>
      </pc:sldChg>
      <pc:sldChg chg="modSp">
        <pc:chgData name="Aude Adnot-Serra" userId="S::aude.adnot-serra@engineerscanada.ca::e7d12b93-217f-422f-ae2e-5ac1fc0bde9e" providerId="AD" clId="Web-{BF4C309B-9C3F-1CD9-8D63-1C022CB86A39}" dt="2020-12-08T18:50:40.339" v="13" actId="20577"/>
        <pc:sldMkLst>
          <pc:docMk/>
          <pc:sldMk cId="3265463740" sldId="444"/>
        </pc:sldMkLst>
        <pc:spChg chg="mod">
          <ac:chgData name="Aude Adnot-Serra" userId="S::aude.adnot-serra@engineerscanada.ca::e7d12b93-217f-422f-ae2e-5ac1fc0bde9e" providerId="AD" clId="Web-{BF4C309B-9C3F-1CD9-8D63-1C022CB86A39}" dt="2020-12-08T18:50:40.339" v="13" actId="20577"/>
          <ac:spMkLst>
            <pc:docMk/>
            <pc:sldMk cId="3265463740" sldId="444"/>
            <ac:spMk id="5" creationId="{94852258-5B75-4E13-8725-5FB3CD8C05D5}"/>
          </ac:spMkLst>
        </pc:spChg>
      </pc:sldChg>
      <pc:sldChg chg="modSp">
        <pc:chgData name="Aude Adnot-Serra" userId="S::aude.adnot-serra@engineerscanada.ca::e7d12b93-217f-422f-ae2e-5ac1fc0bde9e" providerId="AD" clId="Web-{BF4C309B-9C3F-1CD9-8D63-1C022CB86A39}" dt="2020-12-08T18:50:21.964" v="9" actId="20577"/>
        <pc:sldMkLst>
          <pc:docMk/>
          <pc:sldMk cId="429131207" sldId="467"/>
        </pc:sldMkLst>
        <pc:spChg chg="mod">
          <ac:chgData name="Aude Adnot-Serra" userId="S::aude.adnot-serra@engineerscanada.ca::e7d12b93-217f-422f-ae2e-5ac1fc0bde9e" providerId="AD" clId="Web-{BF4C309B-9C3F-1CD9-8D63-1C022CB86A39}" dt="2020-12-08T18:50:21.964" v="9" actId="20577"/>
          <ac:spMkLst>
            <pc:docMk/>
            <pc:sldMk cId="429131207" sldId="467"/>
            <ac:spMk id="6" creationId="{0361C116-B857-4661-9F3C-E62138B3A6E4}"/>
          </ac:spMkLst>
        </pc:spChg>
      </pc:sldChg>
      <pc:sldChg chg="modSp">
        <pc:chgData name="Aude Adnot-Serra" userId="S::aude.adnot-serra@engineerscanada.ca::e7d12b93-217f-422f-ae2e-5ac1fc0bde9e" providerId="AD" clId="Web-{BF4C309B-9C3F-1CD9-8D63-1C022CB86A39}" dt="2020-12-08T18:49:56.917" v="5" actId="20577"/>
        <pc:sldMkLst>
          <pc:docMk/>
          <pc:sldMk cId="2320804124" sldId="534"/>
        </pc:sldMkLst>
        <pc:spChg chg="mod">
          <ac:chgData name="Aude Adnot-Serra" userId="S::aude.adnot-serra@engineerscanada.ca::e7d12b93-217f-422f-ae2e-5ac1fc0bde9e" providerId="AD" clId="Web-{BF4C309B-9C3F-1CD9-8D63-1C022CB86A39}" dt="2020-12-08T18:49:56.917" v="5" actId="20577"/>
          <ac:spMkLst>
            <pc:docMk/>
            <pc:sldMk cId="2320804124" sldId="534"/>
            <ac:spMk id="5" creationId="{D8709933-EA0D-42B3-B562-CA5290577D31}"/>
          </ac:spMkLst>
        </pc:spChg>
      </pc:sldChg>
    </pc:docChg>
  </pc:docChgLst>
  <pc:docChgLst>
    <pc:chgData name="Alexander Olivas" userId="S::alexander.olivas@engineerscanada.ca::54ccce62-1bf7-4ce4-a0a6-6fba8b3ac6bd" providerId="AD" clId="Web-{382F2814-D546-35B0-0B34-C6A296225FBD}"/>
    <pc:docChg chg="modSld">
      <pc:chgData name="Alexander Olivas" userId="S::alexander.olivas@engineerscanada.ca::54ccce62-1bf7-4ce4-a0a6-6fba8b3ac6bd" providerId="AD" clId="Web-{382F2814-D546-35B0-0B34-C6A296225FBD}" dt="2020-11-20T12:54:30.606" v="11" actId="20577"/>
      <pc:docMkLst>
        <pc:docMk/>
      </pc:docMkLst>
      <pc:sldChg chg="addSp delSp modSp">
        <pc:chgData name="Alexander Olivas" userId="S::alexander.olivas@engineerscanada.ca::54ccce62-1bf7-4ce4-a0a6-6fba8b3ac6bd" providerId="AD" clId="Web-{382F2814-D546-35B0-0B34-C6A296225FBD}" dt="2020-11-20T12:54:30.606" v="10" actId="20577"/>
        <pc:sldMkLst>
          <pc:docMk/>
          <pc:sldMk cId="2790387873" sldId="491"/>
        </pc:sldMkLst>
        <pc:spChg chg="mod">
          <ac:chgData name="Alexander Olivas" userId="S::alexander.olivas@engineerscanada.ca::54ccce62-1bf7-4ce4-a0a6-6fba8b3ac6bd" providerId="AD" clId="Web-{382F2814-D546-35B0-0B34-C6A296225FBD}" dt="2020-11-20T12:54:30.606" v="10" actId="20577"/>
          <ac:spMkLst>
            <pc:docMk/>
            <pc:sldMk cId="2790387873" sldId="491"/>
            <ac:spMk id="3" creationId="{9B2FC569-A7AF-4FC4-A07E-9737251669B9}"/>
          </ac:spMkLst>
        </pc:spChg>
        <pc:picChg chg="del">
          <ac:chgData name="Alexander Olivas" userId="S::alexander.olivas@engineerscanada.ca::54ccce62-1bf7-4ce4-a0a6-6fba8b3ac6bd" providerId="AD" clId="Web-{382F2814-D546-35B0-0B34-C6A296225FBD}" dt="2020-11-20T12:50:33.199" v="0"/>
          <ac:picMkLst>
            <pc:docMk/>
            <pc:sldMk cId="2790387873" sldId="491"/>
            <ac:picMk id="5" creationId="{91520AE4-344F-468D-8F27-FFCC2D00A90A}"/>
          </ac:picMkLst>
        </pc:picChg>
        <pc:picChg chg="add mod">
          <ac:chgData name="Alexander Olivas" userId="S::alexander.olivas@engineerscanada.ca::54ccce62-1bf7-4ce4-a0a6-6fba8b3ac6bd" providerId="AD" clId="Web-{382F2814-D546-35B0-0B34-C6A296225FBD}" dt="2020-11-20T12:50:57.246" v="5" actId="1076"/>
          <ac:picMkLst>
            <pc:docMk/>
            <pc:sldMk cId="2790387873" sldId="491"/>
            <ac:picMk id="6" creationId="{A1CDBF1F-17D8-4E6B-A039-052A1875BCD7}"/>
          </ac:picMkLst>
        </pc:picChg>
      </pc:sldChg>
    </pc:docChg>
  </pc:docChgLst>
  <pc:docChgLst>
    <pc:chgData name="Aude Adnot-Serra" userId="S::aude.adnot-serra@engineerscanada.ca::e7d12b93-217f-422f-ae2e-5ac1fc0bde9e" providerId="AD" clId="Web-{E904BC8A-3043-E321-76F2-92C244EC75EB}"/>
    <pc:docChg chg="modSld">
      <pc:chgData name="Aude Adnot-Serra" userId="S::aude.adnot-serra@engineerscanada.ca::e7d12b93-217f-422f-ae2e-5ac1fc0bde9e" providerId="AD" clId="Web-{E904BC8A-3043-E321-76F2-92C244EC75EB}" dt="2020-11-20T16:39:48.280" v="8"/>
      <pc:docMkLst>
        <pc:docMk/>
      </pc:docMkLst>
      <pc:sldChg chg="delCm modNotes">
        <pc:chgData name="Aude Adnot-Serra" userId="S::aude.adnot-serra@engineerscanada.ca::e7d12b93-217f-422f-ae2e-5ac1fc0bde9e" providerId="AD" clId="Web-{E904BC8A-3043-E321-76F2-92C244EC75EB}" dt="2020-11-20T16:39:48.280" v="8"/>
        <pc:sldMkLst>
          <pc:docMk/>
          <pc:sldMk cId="206880315" sldId="357"/>
        </pc:sldMkLst>
      </pc:sldChg>
      <pc:sldChg chg="modSp">
        <pc:chgData name="Aude Adnot-Serra" userId="S::aude.adnot-serra@engineerscanada.ca::e7d12b93-217f-422f-ae2e-5ac1fc0bde9e" providerId="AD" clId="Web-{E904BC8A-3043-E321-76F2-92C244EC75EB}" dt="2020-11-20T16:39:19.218" v="2" actId="20577"/>
        <pc:sldMkLst>
          <pc:docMk/>
          <pc:sldMk cId="2790387873" sldId="491"/>
        </pc:sldMkLst>
        <pc:spChg chg="mod">
          <ac:chgData name="Aude Adnot-Serra" userId="S::aude.adnot-serra@engineerscanada.ca::e7d12b93-217f-422f-ae2e-5ac1fc0bde9e" providerId="AD" clId="Web-{E904BC8A-3043-E321-76F2-92C244EC75EB}" dt="2020-11-20T16:39:19.218" v="2" actId="20577"/>
          <ac:spMkLst>
            <pc:docMk/>
            <pc:sldMk cId="2790387873" sldId="491"/>
            <ac:spMk id="3" creationId="{9B2FC569-A7AF-4FC4-A07E-9737251669B9}"/>
          </ac:spMkLst>
        </pc:spChg>
      </pc:sldChg>
    </pc:docChg>
  </pc:docChgLst>
  <pc:docChgLst>
    <pc:chgData name="Alexander Olivas" userId="S::alexander.olivas@engineerscanada.ca::54ccce62-1bf7-4ce4-a0a6-6fba8b3ac6bd" providerId="AD" clId="Web-{67D653FA-3604-AA56-6678-85BFDC8A58BE}"/>
    <pc:docChg chg="modSld">
      <pc:chgData name="Alexander Olivas" userId="S::alexander.olivas@engineerscanada.ca::54ccce62-1bf7-4ce4-a0a6-6fba8b3ac6bd" providerId="AD" clId="Web-{67D653FA-3604-AA56-6678-85BFDC8A58BE}" dt="2020-11-20T13:06:34.094" v="3" actId="20577"/>
      <pc:docMkLst>
        <pc:docMk/>
      </pc:docMkLst>
      <pc:sldChg chg="modSp">
        <pc:chgData name="Alexander Olivas" userId="S::alexander.olivas@engineerscanada.ca::54ccce62-1bf7-4ce4-a0a6-6fba8b3ac6bd" providerId="AD" clId="Web-{67D653FA-3604-AA56-6678-85BFDC8A58BE}" dt="2020-11-20T13:06:34.094" v="2" actId="20577"/>
        <pc:sldMkLst>
          <pc:docMk/>
          <pc:sldMk cId="2925549989" sldId="294"/>
        </pc:sldMkLst>
        <pc:spChg chg="mod">
          <ac:chgData name="Alexander Olivas" userId="S::alexander.olivas@engineerscanada.ca::54ccce62-1bf7-4ce4-a0a6-6fba8b3ac6bd" providerId="AD" clId="Web-{67D653FA-3604-AA56-6678-85BFDC8A58BE}" dt="2020-11-20T13:06:34.094" v="2" actId="20577"/>
          <ac:spMkLst>
            <pc:docMk/>
            <pc:sldMk cId="2925549989" sldId="294"/>
            <ac:spMk id="3" creationId="{37C2A3ED-792A-40B3-8715-8F99A3339135}"/>
          </ac:spMkLst>
        </pc:spChg>
      </pc:sldChg>
    </pc:docChg>
  </pc:docChgLst>
  <pc:docChgLst>
    <pc:chgData name="Mya Warken" userId="S::mya.warken@engineerscanada.ca::f0cb8bc5-a685-4bd4-920f-87ac8a1216a8" providerId="AD" clId="Web-{65D6088B-D06E-9B33-EE5B-EABCB236FC61}"/>
    <pc:docChg chg="">
      <pc:chgData name="Mya Warken" userId="S::mya.warken@engineerscanada.ca::f0cb8bc5-a685-4bd4-920f-87ac8a1216a8" providerId="AD" clId="Web-{65D6088B-D06E-9B33-EE5B-EABCB236FC61}" dt="2020-11-19T22:07:17.577" v="0"/>
      <pc:docMkLst>
        <pc:docMk/>
      </pc:docMkLst>
      <pc:sldChg chg="addCm">
        <pc:chgData name="Mya Warken" userId="S::mya.warken@engineerscanada.ca::f0cb8bc5-a685-4bd4-920f-87ac8a1216a8" providerId="AD" clId="Web-{65D6088B-D06E-9B33-EE5B-EABCB236FC61}" dt="2020-11-19T22:07:17.577" v="0"/>
        <pc:sldMkLst>
          <pc:docMk/>
          <pc:sldMk cId="206880315" sldId="357"/>
        </pc:sldMkLst>
      </pc:sldChg>
    </pc:docChg>
  </pc:docChgLst>
  <pc:docChgLst>
    <pc:chgData name="Aude Adnot-Serra" userId="S::aude.adnot-serra@engineerscanada.ca::e7d12b93-217f-422f-ae2e-5ac1fc0bde9e" providerId="AD" clId="Web-{B6265FE0-8112-0002-4588-3A8C573072A6}"/>
    <pc:docChg chg="modSld">
      <pc:chgData name="Aude Adnot-Serra" userId="S::aude.adnot-serra@engineerscanada.ca::e7d12b93-217f-422f-ae2e-5ac1fc0bde9e" providerId="AD" clId="Web-{B6265FE0-8112-0002-4588-3A8C573072A6}" dt="2020-11-19T22:03:38.203" v="2"/>
      <pc:docMkLst>
        <pc:docMk/>
      </pc:docMkLst>
      <pc:sldChg chg="modNotes">
        <pc:chgData name="Aude Adnot-Serra" userId="S::aude.adnot-serra@engineerscanada.ca::e7d12b93-217f-422f-ae2e-5ac1fc0bde9e" providerId="AD" clId="Web-{B6265FE0-8112-0002-4588-3A8C573072A6}" dt="2020-11-19T22:03:38.203" v="2"/>
        <pc:sldMkLst>
          <pc:docMk/>
          <pc:sldMk cId="3160776474" sldId="356"/>
        </pc:sldMkLst>
      </pc:sldChg>
      <pc:sldChg chg="addCm">
        <pc:chgData name="Aude Adnot-Serra" userId="S::aude.adnot-serra@engineerscanada.ca::e7d12b93-217f-422f-ae2e-5ac1fc0bde9e" providerId="AD" clId="Web-{B6265FE0-8112-0002-4588-3A8C573072A6}" dt="2020-11-19T21:55:07.435" v="0"/>
        <pc:sldMkLst>
          <pc:docMk/>
          <pc:sldMk cId="206880315" sldId="35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825AAB-280B-440F-85E2-0DE6F0283FD2}"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6F1D937F-3073-42A6-8B6D-FCC2FA2DC890}">
      <dgm:prSet phldrT="[Text]"/>
      <dgm:spPr/>
      <dgm:t>
        <a:bodyPr/>
        <a:lstStyle/>
        <a:p>
          <a:r>
            <a:rPr lang="en-US"/>
            <a:t>Paper review</a:t>
          </a:r>
        </a:p>
      </dgm:t>
    </dgm:pt>
    <dgm:pt modelId="{AE6F9554-3A8F-45AC-94E1-3962FAECBE90}" type="parTrans" cxnId="{71ECFDF0-1620-4319-95D1-74FCF8BCCE23}">
      <dgm:prSet/>
      <dgm:spPr/>
      <dgm:t>
        <a:bodyPr/>
        <a:lstStyle/>
        <a:p>
          <a:endParaRPr lang="en-US"/>
        </a:p>
      </dgm:t>
    </dgm:pt>
    <dgm:pt modelId="{02646FE6-724A-4D96-9DBA-535BA61CADA3}" type="sibTrans" cxnId="{71ECFDF0-1620-4319-95D1-74FCF8BCCE23}">
      <dgm:prSet/>
      <dgm:spPr/>
      <dgm:t>
        <a:bodyPr/>
        <a:lstStyle/>
        <a:p>
          <a:endParaRPr lang="en-US"/>
        </a:p>
      </dgm:t>
    </dgm:pt>
    <dgm:pt modelId="{0CDBC704-1A3A-4DEE-8528-77D8B6A38825}">
      <dgm:prSet phldrT="[Text]"/>
      <dgm:spPr/>
      <dgm:t>
        <a:bodyPr/>
        <a:lstStyle/>
        <a:p>
          <a:r>
            <a:rPr lang="en-US"/>
            <a:t>Visit</a:t>
          </a:r>
        </a:p>
      </dgm:t>
    </dgm:pt>
    <dgm:pt modelId="{ED52BFDC-011C-4134-A32E-00387639D9D7}" type="parTrans" cxnId="{1604D6DC-E820-48EB-93A8-40067EC947B4}">
      <dgm:prSet/>
      <dgm:spPr/>
      <dgm:t>
        <a:bodyPr/>
        <a:lstStyle/>
        <a:p>
          <a:endParaRPr lang="en-US"/>
        </a:p>
      </dgm:t>
    </dgm:pt>
    <dgm:pt modelId="{C8A65765-CD5F-484C-B721-DAD98E73E794}" type="sibTrans" cxnId="{1604D6DC-E820-48EB-93A8-40067EC947B4}">
      <dgm:prSet/>
      <dgm:spPr/>
      <dgm:t>
        <a:bodyPr/>
        <a:lstStyle/>
        <a:p>
          <a:endParaRPr lang="en-US"/>
        </a:p>
      </dgm:t>
    </dgm:pt>
    <dgm:pt modelId="{DDD711A1-7289-4B66-985F-7FC4A91A960B}">
      <dgm:prSet phldrT="[Text]"/>
      <dgm:spPr/>
      <dgm:t>
        <a:bodyPr/>
        <a:lstStyle/>
        <a:p>
          <a:r>
            <a:rPr lang="en-US"/>
            <a:t>Report</a:t>
          </a:r>
        </a:p>
      </dgm:t>
    </dgm:pt>
    <dgm:pt modelId="{BEF1C633-44E4-4F83-80EE-94090CBDE2A3}" type="parTrans" cxnId="{144A6964-D29B-4B42-934A-0F41EF6FFC3F}">
      <dgm:prSet/>
      <dgm:spPr/>
      <dgm:t>
        <a:bodyPr/>
        <a:lstStyle/>
        <a:p>
          <a:endParaRPr lang="en-US"/>
        </a:p>
      </dgm:t>
    </dgm:pt>
    <dgm:pt modelId="{A39BC752-E04C-4629-A72A-7458C8FF56C4}" type="sibTrans" cxnId="{144A6964-D29B-4B42-934A-0F41EF6FFC3F}">
      <dgm:prSet/>
      <dgm:spPr/>
      <dgm:t>
        <a:bodyPr/>
        <a:lstStyle/>
        <a:p>
          <a:endParaRPr lang="en-US"/>
        </a:p>
      </dgm:t>
    </dgm:pt>
    <dgm:pt modelId="{47D87442-8E80-49C9-BC58-1C0F763416C6}">
      <dgm:prSet phldrT="[Text]" custT="1"/>
      <dgm:spPr/>
      <dgm:t>
        <a:bodyPr/>
        <a:lstStyle/>
        <a:p>
          <a:pPr>
            <a:lnSpc>
              <a:spcPct val="100000"/>
            </a:lnSpc>
            <a:spcAft>
              <a:spcPts val="0"/>
            </a:spcAft>
          </a:pPr>
          <a:endParaRPr lang="en-US" sz="1800" b="0">
            <a:solidFill>
              <a:srgbClr val="003C71"/>
            </a:solidFill>
          </a:endParaRPr>
        </a:p>
        <a:p>
          <a:pPr>
            <a:lnSpc>
              <a:spcPct val="100000"/>
            </a:lnSpc>
            <a:spcAft>
              <a:spcPts val="0"/>
            </a:spcAft>
          </a:pPr>
          <a:endParaRPr lang="en-US" sz="1800" b="0">
            <a:solidFill>
              <a:srgbClr val="003C71"/>
            </a:solidFill>
          </a:endParaRPr>
        </a:p>
        <a:p>
          <a:pPr>
            <a:lnSpc>
              <a:spcPct val="100000"/>
            </a:lnSpc>
            <a:spcAft>
              <a:spcPts val="0"/>
            </a:spcAft>
          </a:pPr>
          <a:endParaRPr lang="en-US" sz="1800" b="0">
            <a:solidFill>
              <a:srgbClr val="003C71"/>
            </a:solidFill>
          </a:endParaRPr>
        </a:p>
        <a:p>
          <a:pPr>
            <a:lnSpc>
              <a:spcPct val="100000"/>
            </a:lnSpc>
            <a:spcAft>
              <a:spcPts val="0"/>
            </a:spcAft>
          </a:pPr>
          <a:endParaRPr lang="en-US" sz="1800" b="0">
            <a:solidFill>
              <a:srgbClr val="003C71"/>
            </a:solidFill>
          </a:endParaRPr>
        </a:p>
        <a:p>
          <a:pPr>
            <a:lnSpc>
              <a:spcPct val="100000"/>
            </a:lnSpc>
            <a:spcAft>
              <a:spcPts val="0"/>
            </a:spcAft>
          </a:pPr>
          <a:endParaRPr lang="en-US" sz="1800" b="0">
            <a:solidFill>
              <a:srgbClr val="003C71"/>
            </a:solidFill>
          </a:endParaRPr>
        </a:p>
        <a:p>
          <a:pPr>
            <a:lnSpc>
              <a:spcPct val="100000"/>
            </a:lnSpc>
            <a:spcAft>
              <a:spcPts val="0"/>
            </a:spcAft>
          </a:pPr>
          <a:endParaRPr lang="en-US" sz="1800" b="0">
            <a:solidFill>
              <a:srgbClr val="003C71"/>
            </a:solidFill>
          </a:endParaRPr>
        </a:p>
        <a:p>
          <a:pPr>
            <a:lnSpc>
              <a:spcPct val="100000"/>
            </a:lnSpc>
            <a:spcAft>
              <a:spcPts val="0"/>
            </a:spcAft>
          </a:pPr>
          <a:r>
            <a:rPr lang="en-US" sz="1800" b="0">
              <a:solidFill>
                <a:srgbClr val="003C71"/>
              </a:solidFill>
            </a:rPr>
            <a:t>CEAB </a:t>
          </a:r>
        </a:p>
        <a:p>
          <a:pPr>
            <a:lnSpc>
              <a:spcPct val="100000"/>
            </a:lnSpc>
            <a:spcAft>
              <a:spcPts val="0"/>
            </a:spcAft>
          </a:pPr>
          <a:r>
            <a:rPr lang="en-US" sz="1800" b="0">
              <a:solidFill>
                <a:srgbClr val="003C71"/>
              </a:solidFill>
            </a:rPr>
            <a:t>accreditation decision</a:t>
          </a:r>
        </a:p>
      </dgm:t>
    </dgm:pt>
    <dgm:pt modelId="{11502D7A-61D6-42E1-867D-741A845496C3}" type="parTrans" cxnId="{FD611A21-5F26-41BF-9BFF-C2492434CE24}">
      <dgm:prSet/>
      <dgm:spPr/>
      <dgm:t>
        <a:bodyPr/>
        <a:lstStyle/>
        <a:p>
          <a:endParaRPr lang="en-US"/>
        </a:p>
      </dgm:t>
    </dgm:pt>
    <dgm:pt modelId="{627A979F-6E10-4169-B126-23F03BC0F496}" type="sibTrans" cxnId="{FD611A21-5F26-41BF-9BFF-C2492434CE24}">
      <dgm:prSet/>
      <dgm:spPr/>
      <dgm:t>
        <a:bodyPr/>
        <a:lstStyle/>
        <a:p>
          <a:endParaRPr lang="en-US"/>
        </a:p>
      </dgm:t>
    </dgm:pt>
    <dgm:pt modelId="{E2BB9C02-A5D4-4F1B-B749-A4590F78904C}">
      <dgm:prSet phldrT="[Text]" custScaleX="126938"/>
      <dgm:spPr/>
      <dgm:t>
        <a:bodyPr/>
        <a:lstStyle/>
        <a:p>
          <a:endParaRPr lang="en-US"/>
        </a:p>
      </dgm:t>
    </dgm:pt>
    <dgm:pt modelId="{B76D7CEB-D253-4584-85F8-0A3CE58C61FA}" type="parTrans" cxnId="{4063DC70-11EB-4E50-8E41-D2E51935DDC9}">
      <dgm:prSet/>
      <dgm:spPr/>
      <dgm:t>
        <a:bodyPr/>
        <a:lstStyle/>
        <a:p>
          <a:endParaRPr lang="en-US"/>
        </a:p>
      </dgm:t>
    </dgm:pt>
    <dgm:pt modelId="{49B268E7-4198-41FE-BA46-2B2A35180C72}" type="sibTrans" cxnId="{4063DC70-11EB-4E50-8E41-D2E51935DDC9}">
      <dgm:prSet/>
      <dgm:spPr/>
      <dgm:t>
        <a:bodyPr/>
        <a:lstStyle/>
        <a:p>
          <a:endParaRPr lang="en-US"/>
        </a:p>
      </dgm:t>
    </dgm:pt>
    <dgm:pt modelId="{DC65F45A-8ED2-408A-965F-EE12BC5CD11F}" type="pres">
      <dgm:prSet presAssocID="{F4825AAB-280B-440F-85E2-0DE6F0283FD2}" presName="Name0" presStyleCnt="0">
        <dgm:presLayoutVars>
          <dgm:chMax val="4"/>
          <dgm:resizeHandles val="exact"/>
        </dgm:presLayoutVars>
      </dgm:prSet>
      <dgm:spPr/>
    </dgm:pt>
    <dgm:pt modelId="{C300D126-BAA1-4390-9DD7-12683E7C50BA}" type="pres">
      <dgm:prSet presAssocID="{F4825AAB-280B-440F-85E2-0DE6F0283FD2}" presName="ellipse" presStyleLbl="trBgShp" presStyleIdx="0" presStyleCnt="1"/>
      <dgm:spPr/>
    </dgm:pt>
    <dgm:pt modelId="{7271E4CF-2B16-44F8-9635-97905CFE1F57}" type="pres">
      <dgm:prSet presAssocID="{F4825AAB-280B-440F-85E2-0DE6F0283FD2}" presName="arrow1" presStyleLbl="fgShp" presStyleIdx="0" presStyleCnt="1"/>
      <dgm:spPr/>
    </dgm:pt>
    <dgm:pt modelId="{19281B50-6DD4-4F71-A65A-3D8B556DD9CB}" type="pres">
      <dgm:prSet presAssocID="{F4825AAB-280B-440F-85E2-0DE6F0283FD2}" presName="rectangle" presStyleLbl="revTx" presStyleIdx="0" presStyleCnt="1" custScaleX="159212" custLinFactNeighborY="26200">
        <dgm:presLayoutVars>
          <dgm:bulletEnabled val="1"/>
        </dgm:presLayoutVars>
      </dgm:prSet>
      <dgm:spPr/>
    </dgm:pt>
    <dgm:pt modelId="{3F73C24C-2154-44AF-97DA-03C017AAA813}" type="pres">
      <dgm:prSet presAssocID="{0CDBC704-1A3A-4DEE-8528-77D8B6A38825}" presName="item1" presStyleLbl="node1" presStyleIdx="0" presStyleCnt="3">
        <dgm:presLayoutVars>
          <dgm:bulletEnabled val="1"/>
        </dgm:presLayoutVars>
      </dgm:prSet>
      <dgm:spPr/>
    </dgm:pt>
    <dgm:pt modelId="{BD3DEE1C-0B95-46C6-8552-455EF75097C7}" type="pres">
      <dgm:prSet presAssocID="{DDD711A1-7289-4B66-985F-7FC4A91A960B}" presName="item2" presStyleLbl="node1" presStyleIdx="1" presStyleCnt="3">
        <dgm:presLayoutVars>
          <dgm:bulletEnabled val="1"/>
        </dgm:presLayoutVars>
      </dgm:prSet>
      <dgm:spPr/>
    </dgm:pt>
    <dgm:pt modelId="{6C8DB2E7-E018-4665-A26D-D65A79CDD342}" type="pres">
      <dgm:prSet presAssocID="{47D87442-8E80-49C9-BC58-1C0F763416C6}" presName="item3" presStyleLbl="node1" presStyleIdx="2" presStyleCnt="3">
        <dgm:presLayoutVars>
          <dgm:bulletEnabled val="1"/>
        </dgm:presLayoutVars>
      </dgm:prSet>
      <dgm:spPr/>
    </dgm:pt>
    <dgm:pt modelId="{F14762E7-D0D4-4D60-B8E2-E88F754B07DB}" type="pres">
      <dgm:prSet presAssocID="{F4825AAB-280B-440F-85E2-0DE6F0283FD2}" presName="funnel" presStyleLbl="trAlignAcc1" presStyleIdx="0" presStyleCnt="1"/>
      <dgm:spPr/>
    </dgm:pt>
  </dgm:ptLst>
  <dgm:cxnLst>
    <dgm:cxn modelId="{FD611A21-5F26-41BF-9BFF-C2492434CE24}" srcId="{F4825AAB-280B-440F-85E2-0DE6F0283FD2}" destId="{47D87442-8E80-49C9-BC58-1C0F763416C6}" srcOrd="3" destOrd="0" parTransId="{11502D7A-61D6-42E1-867D-741A845496C3}" sibTransId="{627A979F-6E10-4169-B126-23F03BC0F496}"/>
    <dgm:cxn modelId="{144A6964-D29B-4B42-934A-0F41EF6FFC3F}" srcId="{F4825AAB-280B-440F-85E2-0DE6F0283FD2}" destId="{DDD711A1-7289-4B66-985F-7FC4A91A960B}" srcOrd="2" destOrd="0" parTransId="{BEF1C633-44E4-4F83-80EE-94090CBDE2A3}" sibTransId="{A39BC752-E04C-4629-A72A-7458C8FF56C4}"/>
    <dgm:cxn modelId="{1DD8D645-879B-45CC-A40F-1CB42BC83C7D}" type="presOf" srcId="{0CDBC704-1A3A-4DEE-8528-77D8B6A38825}" destId="{BD3DEE1C-0B95-46C6-8552-455EF75097C7}" srcOrd="0" destOrd="0" presId="urn:microsoft.com/office/officeart/2005/8/layout/funnel1"/>
    <dgm:cxn modelId="{AA583A49-77F1-4FE6-B5F1-92D83968D5BA}" type="presOf" srcId="{F4825AAB-280B-440F-85E2-0DE6F0283FD2}" destId="{DC65F45A-8ED2-408A-965F-EE12BC5CD11F}" srcOrd="0" destOrd="0" presId="urn:microsoft.com/office/officeart/2005/8/layout/funnel1"/>
    <dgm:cxn modelId="{4063DC70-11EB-4E50-8E41-D2E51935DDC9}" srcId="{F4825AAB-280B-440F-85E2-0DE6F0283FD2}" destId="{E2BB9C02-A5D4-4F1B-B749-A4590F78904C}" srcOrd="4" destOrd="0" parTransId="{B76D7CEB-D253-4584-85F8-0A3CE58C61FA}" sibTransId="{49B268E7-4198-41FE-BA46-2B2A35180C72}"/>
    <dgm:cxn modelId="{C90381B8-EC02-4866-8EC3-3D96BBF637EE}" type="presOf" srcId="{6F1D937F-3073-42A6-8B6D-FCC2FA2DC890}" destId="{6C8DB2E7-E018-4665-A26D-D65A79CDD342}" srcOrd="0" destOrd="0" presId="urn:microsoft.com/office/officeart/2005/8/layout/funnel1"/>
    <dgm:cxn modelId="{EC43C9BD-4B42-4D17-913E-E63D2BF0C8DB}" type="presOf" srcId="{DDD711A1-7289-4B66-985F-7FC4A91A960B}" destId="{3F73C24C-2154-44AF-97DA-03C017AAA813}" srcOrd="0" destOrd="0" presId="urn:microsoft.com/office/officeart/2005/8/layout/funnel1"/>
    <dgm:cxn modelId="{1604D6DC-E820-48EB-93A8-40067EC947B4}" srcId="{F4825AAB-280B-440F-85E2-0DE6F0283FD2}" destId="{0CDBC704-1A3A-4DEE-8528-77D8B6A38825}" srcOrd="1" destOrd="0" parTransId="{ED52BFDC-011C-4134-A32E-00387639D9D7}" sibTransId="{C8A65765-CD5F-484C-B721-DAD98E73E794}"/>
    <dgm:cxn modelId="{D2270CE9-A0A6-4780-B9CB-DA55849607C8}" type="presOf" srcId="{47D87442-8E80-49C9-BC58-1C0F763416C6}" destId="{19281B50-6DD4-4F71-A65A-3D8B556DD9CB}" srcOrd="0" destOrd="0" presId="urn:microsoft.com/office/officeart/2005/8/layout/funnel1"/>
    <dgm:cxn modelId="{71ECFDF0-1620-4319-95D1-74FCF8BCCE23}" srcId="{F4825AAB-280B-440F-85E2-0DE6F0283FD2}" destId="{6F1D937F-3073-42A6-8B6D-FCC2FA2DC890}" srcOrd="0" destOrd="0" parTransId="{AE6F9554-3A8F-45AC-94E1-3962FAECBE90}" sibTransId="{02646FE6-724A-4D96-9DBA-535BA61CADA3}"/>
    <dgm:cxn modelId="{0C162146-C1C5-4C42-B69B-AEC9DEAFC429}" type="presParOf" srcId="{DC65F45A-8ED2-408A-965F-EE12BC5CD11F}" destId="{C300D126-BAA1-4390-9DD7-12683E7C50BA}" srcOrd="0" destOrd="0" presId="urn:microsoft.com/office/officeart/2005/8/layout/funnel1"/>
    <dgm:cxn modelId="{1498273F-7F00-49E9-B2DE-3230E5206FBE}" type="presParOf" srcId="{DC65F45A-8ED2-408A-965F-EE12BC5CD11F}" destId="{7271E4CF-2B16-44F8-9635-97905CFE1F57}" srcOrd="1" destOrd="0" presId="urn:microsoft.com/office/officeart/2005/8/layout/funnel1"/>
    <dgm:cxn modelId="{D3988A9D-C01A-462A-98C4-1833A12D6A12}" type="presParOf" srcId="{DC65F45A-8ED2-408A-965F-EE12BC5CD11F}" destId="{19281B50-6DD4-4F71-A65A-3D8B556DD9CB}" srcOrd="2" destOrd="0" presId="urn:microsoft.com/office/officeart/2005/8/layout/funnel1"/>
    <dgm:cxn modelId="{FD740342-4E3D-4DE2-8A5A-E2D9E4B90CD0}" type="presParOf" srcId="{DC65F45A-8ED2-408A-965F-EE12BC5CD11F}" destId="{3F73C24C-2154-44AF-97DA-03C017AAA813}" srcOrd="3" destOrd="0" presId="urn:microsoft.com/office/officeart/2005/8/layout/funnel1"/>
    <dgm:cxn modelId="{C3BB7E31-5164-4AC2-B834-5AF43B448673}" type="presParOf" srcId="{DC65F45A-8ED2-408A-965F-EE12BC5CD11F}" destId="{BD3DEE1C-0B95-46C6-8552-455EF75097C7}" srcOrd="4" destOrd="0" presId="urn:microsoft.com/office/officeart/2005/8/layout/funnel1"/>
    <dgm:cxn modelId="{C45739AD-D5D7-4A2B-9626-E1A057C349C1}" type="presParOf" srcId="{DC65F45A-8ED2-408A-965F-EE12BC5CD11F}" destId="{6C8DB2E7-E018-4665-A26D-D65A79CDD342}" srcOrd="5" destOrd="0" presId="urn:microsoft.com/office/officeart/2005/8/layout/funnel1"/>
    <dgm:cxn modelId="{98EC6D00-4F68-4ED1-94C8-8347F682D04C}" type="presParOf" srcId="{DC65F45A-8ED2-408A-965F-EE12BC5CD11F}" destId="{F14762E7-D0D4-4D60-B8E2-E88F754B07DB}" srcOrd="6" destOrd="0" presId="urn:microsoft.com/office/officeart/2005/8/layout/funnel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6ABCED-4B24-48DF-8ACD-35EF37C73DF7}" type="doc">
      <dgm:prSet loTypeId="urn:microsoft.com/office/officeart/2005/8/layout/cycle1" loCatId="cycle" qsTypeId="urn:microsoft.com/office/officeart/2005/8/quickstyle/3d1" qsCatId="3D" csTypeId="urn:microsoft.com/office/officeart/2005/8/colors/accent1_2" csCatId="accent1" phldr="1"/>
      <dgm:spPr/>
    </dgm:pt>
    <dgm:pt modelId="{845EEE4A-27BE-417C-B4E0-5A2FFC51294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Program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outcomes evaluated</a:t>
          </a:r>
        </a:p>
      </dgm:t>
    </dgm:pt>
    <dgm:pt modelId="{A67CA5C9-401C-45EC-89E7-2BDC667DE92B}" type="parTrans" cxnId="{0484B995-3730-4D51-A452-CC1623A1B879}">
      <dgm:prSet/>
      <dgm:spPr/>
      <dgm:t>
        <a:bodyPr/>
        <a:lstStyle/>
        <a:p>
          <a:endParaRPr lang="en-CA"/>
        </a:p>
      </dgm:t>
    </dgm:pt>
    <dgm:pt modelId="{1A55FC62-0038-46D9-802C-53CC2368A564}" type="sibTrans" cxnId="{0484B995-3730-4D51-A452-CC1623A1B879}">
      <dgm:prSet/>
      <dgm:spPr/>
      <dgm:t>
        <a:bodyPr/>
        <a:lstStyle/>
        <a:p>
          <a:endParaRPr lang="en-CA"/>
        </a:p>
      </dgm:t>
    </dgm:pt>
    <dgm:pt modelId="{370EAB79-A373-4F18-B038-060E828D981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Changes planned (curriculum, courses, performance metrics, etc.)</a:t>
          </a:r>
        </a:p>
      </dgm:t>
    </dgm:pt>
    <dgm:pt modelId="{FAB0DD00-68C9-45B2-8B0F-ED473EDFC3A0}" type="parTrans" cxnId="{53249523-6DD6-4BCF-974E-2AF7439E9F4F}">
      <dgm:prSet/>
      <dgm:spPr/>
      <dgm:t>
        <a:bodyPr/>
        <a:lstStyle/>
        <a:p>
          <a:endParaRPr lang="en-CA"/>
        </a:p>
      </dgm:t>
    </dgm:pt>
    <dgm:pt modelId="{B86ADAA0-774D-4AEA-A2E6-6C693165D544}" type="sibTrans" cxnId="{53249523-6DD6-4BCF-974E-2AF7439E9F4F}">
      <dgm:prSet/>
      <dgm:spPr/>
      <dgm:t>
        <a:bodyPr/>
        <a:lstStyle/>
        <a:p>
          <a:endParaRPr lang="en-CA"/>
        </a:p>
      </dgm:t>
    </dgm:pt>
    <dgm:pt modelId="{4435B3CC-AD38-4BA1-B047-965CCA36D06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Changes implemented</a:t>
          </a:r>
        </a:p>
      </dgm:t>
    </dgm:pt>
    <dgm:pt modelId="{7F1614E1-B595-4C2C-8F98-9F10E38C4707}" type="parTrans" cxnId="{8EF27CF6-8F1A-49F1-BEA0-FDEC8C5A211D}">
      <dgm:prSet/>
      <dgm:spPr/>
      <dgm:t>
        <a:bodyPr/>
        <a:lstStyle/>
        <a:p>
          <a:endParaRPr lang="en-CA"/>
        </a:p>
      </dgm:t>
    </dgm:pt>
    <dgm:pt modelId="{F6AF19AF-9C1B-4D15-B2D5-98E80581B889}" type="sibTrans" cxnId="{8EF27CF6-8F1A-49F1-BEA0-FDEC8C5A211D}">
      <dgm:prSet/>
      <dgm:spPr/>
      <dgm:t>
        <a:bodyPr/>
        <a:lstStyle/>
        <a:p>
          <a:endParaRPr lang="en-CA"/>
        </a:p>
      </dgm:t>
    </dgm:pt>
    <dgm:pt modelId="{B70C33FC-B557-4768-BD7E-D688064B086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Data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collection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 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evaluation</a:t>
          </a:r>
        </a:p>
      </dgm:t>
    </dgm:pt>
    <dgm:pt modelId="{78099C14-0136-480C-AA21-115BF1981BFB}" type="parTrans" cxnId="{14CB7249-7024-469B-8E48-F33C1454E8EE}">
      <dgm:prSet/>
      <dgm:spPr/>
      <dgm:t>
        <a:bodyPr/>
        <a:lstStyle/>
        <a:p>
          <a:endParaRPr lang="en-CA"/>
        </a:p>
      </dgm:t>
    </dgm:pt>
    <dgm:pt modelId="{3F80236E-59D1-4EE4-8F01-2F076C398401}" type="sibTrans" cxnId="{14CB7249-7024-469B-8E48-F33C1454E8EE}">
      <dgm:prSet/>
      <dgm:spPr/>
      <dgm:t>
        <a:bodyPr/>
        <a:lstStyle/>
        <a:p>
          <a:endParaRPr lang="en-CA"/>
        </a:p>
      </dgm:t>
    </dgm:pt>
    <dgm:pt modelId="{E502347D-EFFE-4625-B251-7A4CE8AA29D8}" type="pres">
      <dgm:prSet presAssocID="{596ABCED-4B24-48DF-8ACD-35EF37C73DF7}" presName="cycle" presStyleCnt="0">
        <dgm:presLayoutVars>
          <dgm:dir/>
          <dgm:resizeHandles val="exact"/>
        </dgm:presLayoutVars>
      </dgm:prSet>
      <dgm:spPr/>
    </dgm:pt>
    <dgm:pt modelId="{68C2E969-BD03-48CB-BC07-CBFE926202BF}" type="pres">
      <dgm:prSet presAssocID="{845EEE4A-27BE-417C-B4E0-5A2FFC51294B}" presName="dummy" presStyleCnt="0"/>
      <dgm:spPr/>
    </dgm:pt>
    <dgm:pt modelId="{5416AFCE-C9A3-4B52-BD06-8EE0C8753CD7}" type="pres">
      <dgm:prSet presAssocID="{845EEE4A-27BE-417C-B4E0-5A2FFC51294B}" presName="node" presStyleLbl="revTx" presStyleIdx="0" presStyleCnt="4" custScaleX="101840" custScaleY="101840" custRadScaleRad="106998" custRadScaleInc="12116">
        <dgm:presLayoutVars>
          <dgm:bulletEnabled val="1"/>
        </dgm:presLayoutVars>
      </dgm:prSet>
      <dgm:spPr/>
    </dgm:pt>
    <dgm:pt modelId="{156A3E65-26A8-4D1D-8E17-FB3DDCEE21D6}" type="pres">
      <dgm:prSet presAssocID="{1A55FC62-0038-46D9-802C-53CC2368A564}" presName="sibTrans" presStyleLbl="node1" presStyleIdx="0" presStyleCnt="4" custScaleX="101840" custScaleY="101840"/>
      <dgm:spPr/>
    </dgm:pt>
    <dgm:pt modelId="{1623C625-3B68-4F8A-8B7F-F38E9364C411}" type="pres">
      <dgm:prSet presAssocID="{370EAB79-A373-4F18-B038-060E828D981F}" presName="dummy" presStyleCnt="0"/>
      <dgm:spPr/>
    </dgm:pt>
    <dgm:pt modelId="{CF612E32-779A-4469-B9B2-1FCB9A6AA7C8}" type="pres">
      <dgm:prSet presAssocID="{370EAB79-A373-4F18-B038-060E828D981F}" presName="node" presStyleLbl="revTx" presStyleIdx="1" presStyleCnt="4" custScaleX="101840" custScaleY="101840" custRadScaleRad="106998" custRadScaleInc="-12116">
        <dgm:presLayoutVars>
          <dgm:bulletEnabled val="1"/>
        </dgm:presLayoutVars>
      </dgm:prSet>
      <dgm:spPr/>
    </dgm:pt>
    <dgm:pt modelId="{B2B09FB1-4955-404A-9614-D2F2BFD1699B}" type="pres">
      <dgm:prSet presAssocID="{B86ADAA0-774D-4AEA-A2E6-6C693165D544}" presName="sibTrans" presStyleLbl="node1" presStyleIdx="1" presStyleCnt="4"/>
      <dgm:spPr/>
    </dgm:pt>
    <dgm:pt modelId="{826A022D-7AA9-4926-A854-54357491DD29}" type="pres">
      <dgm:prSet presAssocID="{4435B3CC-AD38-4BA1-B047-965CCA36D067}" presName="dummy" presStyleCnt="0"/>
      <dgm:spPr/>
    </dgm:pt>
    <dgm:pt modelId="{FD2C82B5-139F-4006-81B0-1550EAC1F29C}" type="pres">
      <dgm:prSet presAssocID="{4435B3CC-AD38-4BA1-B047-965CCA36D067}" presName="node" presStyleLbl="revTx" presStyleIdx="2" presStyleCnt="4" custScaleX="101840" custScaleY="101840" custRadScaleRad="105022" custRadScaleInc="8926">
        <dgm:presLayoutVars>
          <dgm:bulletEnabled val="1"/>
        </dgm:presLayoutVars>
      </dgm:prSet>
      <dgm:spPr/>
    </dgm:pt>
    <dgm:pt modelId="{D525DF4B-9FE9-41FA-BCB5-A1F2EF07F13E}" type="pres">
      <dgm:prSet presAssocID="{F6AF19AF-9C1B-4D15-B2D5-98E80581B889}" presName="sibTrans" presStyleLbl="node1" presStyleIdx="2" presStyleCnt="4" custScaleX="101840" custScaleY="101840"/>
      <dgm:spPr/>
    </dgm:pt>
    <dgm:pt modelId="{5296ED6C-8948-4683-BA30-E8971C66781F}" type="pres">
      <dgm:prSet presAssocID="{B70C33FC-B557-4768-BD7E-D688064B086B}" presName="dummy" presStyleCnt="0"/>
      <dgm:spPr/>
    </dgm:pt>
    <dgm:pt modelId="{5B7DF627-234B-43B6-B5E0-59B6C602982D}" type="pres">
      <dgm:prSet presAssocID="{B70C33FC-B557-4768-BD7E-D688064B086B}" presName="node" presStyleLbl="revTx" presStyleIdx="3" presStyleCnt="4" custScaleX="101840" custScaleY="101840" custRadScaleRad="106649" custRadScaleInc="-5756">
        <dgm:presLayoutVars>
          <dgm:bulletEnabled val="1"/>
        </dgm:presLayoutVars>
      </dgm:prSet>
      <dgm:spPr/>
    </dgm:pt>
    <dgm:pt modelId="{3C4C46D4-B63B-42E7-8E6D-49B040281B81}" type="pres">
      <dgm:prSet presAssocID="{3F80236E-59D1-4EE4-8F01-2F076C398401}" presName="sibTrans" presStyleLbl="node1" presStyleIdx="3" presStyleCnt="4" custScaleX="100001"/>
      <dgm:spPr/>
    </dgm:pt>
  </dgm:ptLst>
  <dgm:cxnLst>
    <dgm:cxn modelId="{E9A6B019-8262-4E2B-9D6D-8E745F314FA4}" type="presOf" srcId="{845EEE4A-27BE-417C-B4E0-5A2FFC51294B}" destId="{5416AFCE-C9A3-4B52-BD06-8EE0C8753CD7}" srcOrd="0" destOrd="0" presId="urn:microsoft.com/office/officeart/2005/8/layout/cycle1"/>
    <dgm:cxn modelId="{9E3FB121-15F5-41AC-9533-EAE44E4E58DD}" type="presOf" srcId="{3F80236E-59D1-4EE4-8F01-2F076C398401}" destId="{3C4C46D4-B63B-42E7-8E6D-49B040281B81}" srcOrd="0" destOrd="0" presId="urn:microsoft.com/office/officeart/2005/8/layout/cycle1"/>
    <dgm:cxn modelId="{53249523-6DD6-4BCF-974E-2AF7439E9F4F}" srcId="{596ABCED-4B24-48DF-8ACD-35EF37C73DF7}" destId="{370EAB79-A373-4F18-B038-060E828D981F}" srcOrd="1" destOrd="0" parTransId="{FAB0DD00-68C9-45B2-8B0F-ED473EDFC3A0}" sibTransId="{B86ADAA0-774D-4AEA-A2E6-6C693165D544}"/>
    <dgm:cxn modelId="{46B5CB36-81A7-4F86-96F8-A4192FB2BC3C}" type="presOf" srcId="{B70C33FC-B557-4768-BD7E-D688064B086B}" destId="{5B7DF627-234B-43B6-B5E0-59B6C602982D}" srcOrd="0" destOrd="0" presId="urn:microsoft.com/office/officeart/2005/8/layout/cycle1"/>
    <dgm:cxn modelId="{14CB7249-7024-469B-8E48-F33C1454E8EE}" srcId="{596ABCED-4B24-48DF-8ACD-35EF37C73DF7}" destId="{B70C33FC-B557-4768-BD7E-D688064B086B}" srcOrd="3" destOrd="0" parTransId="{78099C14-0136-480C-AA21-115BF1981BFB}" sibTransId="{3F80236E-59D1-4EE4-8F01-2F076C398401}"/>
    <dgm:cxn modelId="{A34CCE77-3679-4DDD-9573-6142AB628322}" type="presOf" srcId="{F6AF19AF-9C1B-4D15-B2D5-98E80581B889}" destId="{D525DF4B-9FE9-41FA-BCB5-A1F2EF07F13E}" srcOrd="0" destOrd="0" presId="urn:microsoft.com/office/officeart/2005/8/layout/cycle1"/>
    <dgm:cxn modelId="{816D0483-1F69-4FFB-9819-2D7262022CA7}" type="presOf" srcId="{4435B3CC-AD38-4BA1-B047-965CCA36D067}" destId="{FD2C82B5-139F-4006-81B0-1550EAC1F29C}" srcOrd="0" destOrd="0" presId="urn:microsoft.com/office/officeart/2005/8/layout/cycle1"/>
    <dgm:cxn modelId="{0484B995-3730-4D51-A452-CC1623A1B879}" srcId="{596ABCED-4B24-48DF-8ACD-35EF37C73DF7}" destId="{845EEE4A-27BE-417C-B4E0-5A2FFC51294B}" srcOrd="0" destOrd="0" parTransId="{A67CA5C9-401C-45EC-89E7-2BDC667DE92B}" sibTransId="{1A55FC62-0038-46D9-802C-53CC2368A564}"/>
    <dgm:cxn modelId="{62E8019A-C1B2-436C-A700-EABF50AB7704}" type="presOf" srcId="{B86ADAA0-774D-4AEA-A2E6-6C693165D544}" destId="{B2B09FB1-4955-404A-9614-D2F2BFD1699B}" srcOrd="0" destOrd="0" presId="urn:microsoft.com/office/officeart/2005/8/layout/cycle1"/>
    <dgm:cxn modelId="{FF08F5B5-DB79-4921-8DCB-94DA2B7151D4}" type="presOf" srcId="{1A55FC62-0038-46D9-802C-53CC2368A564}" destId="{156A3E65-26A8-4D1D-8E17-FB3DDCEE21D6}" srcOrd="0" destOrd="0" presId="urn:microsoft.com/office/officeart/2005/8/layout/cycle1"/>
    <dgm:cxn modelId="{6285EDCF-AAD4-4E2A-947D-9DFD52A67B5C}" type="presOf" srcId="{370EAB79-A373-4F18-B038-060E828D981F}" destId="{CF612E32-779A-4469-B9B2-1FCB9A6AA7C8}" srcOrd="0" destOrd="0" presId="urn:microsoft.com/office/officeart/2005/8/layout/cycle1"/>
    <dgm:cxn modelId="{297D4ADE-8B22-4432-B63D-D7B3589374E3}" type="presOf" srcId="{596ABCED-4B24-48DF-8ACD-35EF37C73DF7}" destId="{E502347D-EFFE-4625-B251-7A4CE8AA29D8}" srcOrd="0" destOrd="0" presId="urn:microsoft.com/office/officeart/2005/8/layout/cycle1"/>
    <dgm:cxn modelId="{8EF27CF6-8F1A-49F1-BEA0-FDEC8C5A211D}" srcId="{596ABCED-4B24-48DF-8ACD-35EF37C73DF7}" destId="{4435B3CC-AD38-4BA1-B047-965CCA36D067}" srcOrd="2" destOrd="0" parTransId="{7F1614E1-B595-4C2C-8F98-9F10E38C4707}" sibTransId="{F6AF19AF-9C1B-4D15-B2D5-98E80581B889}"/>
    <dgm:cxn modelId="{0E7E3B9F-B27B-4E6E-A367-D6406688F472}" type="presParOf" srcId="{E502347D-EFFE-4625-B251-7A4CE8AA29D8}" destId="{68C2E969-BD03-48CB-BC07-CBFE926202BF}" srcOrd="0" destOrd="0" presId="urn:microsoft.com/office/officeart/2005/8/layout/cycle1"/>
    <dgm:cxn modelId="{128AC8EC-3452-497B-B3E2-095310B53676}" type="presParOf" srcId="{E502347D-EFFE-4625-B251-7A4CE8AA29D8}" destId="{5416AFCE-C9A3-4B52-BD06-8EE0C8753CD7}" srcOrd="1" destOrd="0" presId="urn:microsoft.com/office/officeart/2005/8/layout/cycle1"/>
    <dgm:cxn modelId="{58C8F5FD-1B3B-4253-A0D4-BCEDE64451E2}" type="presParOf" srcId="{E502347D-EFFE-4625-B251-7A4CE8AA29D8}" destId="{156A3E65-26A8-4D1D-8E17-FB3DDCEE21D6}" srcOrd="2" destOrd="0" presId="urn:microsoft.com/office/officeart/2005/8/layout/cycle1"/>
    <dgm:cxn modelId="{26AD68D1-7459-4F9A-9E64-5E067DEAD633}" type="presParOf" srcId="{E502347D-EFFE-4625-B251-7A4CE8AA29D8}" destId="{1623C625-3B68-4F8A-8B7F-F38E9364C411}" srcOrd="3" destOrd="0" presId="urn:microsoft.com/office/officeart/2005/8/layout/cycle1"/>
    <dgm:cxn modelId="{B90168F8-8860-4511-9BC4-62D72A74EC4F}" type="presParOf" srcId="{E502347D-EFFE-4625-B251-7A4CE8AA29D8}" destId="{CF612E32-779A-4469-B9B2-1FCB9A6AA7C8}" srcOrd="4" destOrd="0" presId="urn:microsoft.com/office/officeart/2005/8/layout/cycle1"/>
    <dgm:cxn modelId="{9CFF6ED6-B260-4158-A998-32A8A84E1A04}" type="presParOf" srcId="{E502347D-EFFE-4625-B251-7A4CE8AA29D8}" destId="{B2B09FB1-4955-404A-9614-D2F2BFD1699B}" srcOrd="5" destOrd="0" presId="urn:microsoft.com/office/officeart/2005/8/layout/cycle1"/>
    <dgm:cxn modelId="{D4B37D16-AB8F-4FB1-A414-098A7CBE3AE4}" type="presParOf" srcId="{E502347D-EFFE-4625-B251-7A4CE8AA29D8}" destId="{826A022D-7AA9-4926-A854-54357491DD29}" srcOrd="6" destOrd="0" presId="urn:microsoft.com/office/officeart/2005/8/layout/cycle1"/>
    <dgm:cxn modelId="{65C6F583-7CBD-4DE6-9FE0-32A4AB091151}" type="presParOf" srcId="{E502347D-EFFE-4625-B251-7A4CE8AA29D8}" destId="{FD2C82B5-139F-4006-81B0-1550EAC1F29C}" srcOrd="7" destOrd="0" presId="urn:microsoft.com/office/officeart/2005/8/layout/cycle1"/>
    <dgm:cxn modelId="{94536585-EDCC-4FDE-9B02-103B5B392C61}" type="presParOf" srcId="{E502347D-EFFE-4625-B251-7A4CE8AA29D8}" destId="{D525DF4B-9FE9-41FA-BCB5-A1F2EF07F13E}" srcOrd="8" destOrd="0" presId="urn:microsoft.com/office/officeart/2005/8/layout/cycle1"/>
    <dgm:cxn modelId="{28CB2CAF-07A4-4451-A376-E2678B1D8303}" type="presParOf" srcId="{E502347D-EFFE-4625-B251-7A4CE8AA29D8}" destId="{5296ED6C-8948-4683-BA30-E8971C66781F}" srcOrd="9" destOrd="0" presId="urn:microsoft.com/office/officeart/2005/8/layout/cycle1"/>
    <dgm:cxn modelId="{AD883101-32B5-4C2B-BF04-7907B1621EB2}" type="presParOf" srcId="{E502347D-EFFE-4625-B251-7A4CE8AA29D8}" destId="{5B7DF627-234B-43B6-B5E0-59B6C602982D}" srcOrd="10" destOrd="0" presId="urn:microsoft.com/office/officeart/2005/8/layout/cycle1"/>
    <dgm:cxn modelId="{8FAFE1F7-77B8-44BA-BE1A-8D6D8B56A44D}" type="presParOf" srcId="{E502347D-EFFE-4625-B251-7A4CE8AA29D8}" destId="{3C4C46D4-B63B-42E7-8E6D-49B040281B81}"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6ABCED-4B24-48DF-8ACD-35EF37C73DF7}" type="doc">
      <dgm:prSet loTypeId="urn:microsoft.com/office/officeart/2005/8/layout/cycle1" loCatId="cycle" qsTypeId="urn:microsoft.com/office/officeart/2005/8/quickstyle/3d1" qsCatId="3D" csTypeId="urn:microsoft.com/office/officeart/2005/8/colors/accent1_2" csCatId="accent1" phldr="1"/>
      <dgm:spPr/>
    </dgm:pt>
    <dgm:pt modelId="{845EEE4A-27BE-417C-B4E0-5A2FFC51294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Program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outcomes evaluated</a:t>
          </a:r>
        </a:p>
      </dgm:t>
    </dgm:pt>
    <dgm:pt modelId="{A67CA5C9-401C-45EC-89E7-2BDC667DE92B}" type="parTrans" cxnId="{0484B995-3730-4D51-A452-CC1623A1B879}">
      <dgm:prSet/>
      <dgm:spPr/>
      <dgm:t>
        <a:bodyPr/>
        <a:lstStyle/>
        <a:p>
          <a:endParaRPr lang="en-CA"/>
        </a:p>
      </dgm:t>
    </dgm:pt>
    <dgm:pt modelId="{1A55FC62-0038-46D9-802C-53CC2368A564}" type="sibTrans" cxnId="{0484B995-3730-4D51-A452-CC1623A1B879}">
      <dgm:prSet/>
      <dgm:spPr/>
      <dgm:t>
        <a:bodyPr/>
        <a:lstStyle/>
        <a:p>
          <a:endParaRPr lang="en-CA"/>
        </a:p>
      </dgm:t>
    </dgm:pt>
    <dgm:pt modelId="{370EAB79-A373-4F18-B038-060E828D981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Changes planned (curriculum, courses, performance metrics, etc.)</a:t>
          </a:r>
        </a:p>
      </dgm:t>
    </dgm:pt>
    <dgm:pt modelId="{FAB0DD00-68C9-45B2-8B0F-ED473EDFC3A0}" type="parTrans" cxnId="{53249523-6DD6-4BCF-974E-2AF7439E9F4F}">
      <dgm:prSet/>
      <dgm:spPr/>
      <dgm:t>
        <a:bodyPr/>
        <a:lstStyle/>
        <a:p>
          <a:endParaRPr lang="en-CA"/>
        </a:p>
      </dgm:t>
    </dgm:pt>
    <dgm:pt modelId="{B86ADAA0-774D-4AEA-A2E6-6C693165D544}" type="sibTrans" cxnId="{53249523-6DD6-4BCF-974E-2AF7439E9F4F}">
      <dgm:prSet/>
      <dgm:spPr/>
      <dgm:t>
        <a:bodyPr/>
        <a:lstStyle/>
        <a:p>
          <a:endParaRPr lang="en-CA"/>
        </a:p>
      </dgm:t>
    </dgm:pt>
    <dgm:pt modelId="{4435B3CC-AD38-4BA1-B047-965CCA36D06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Changes implemented</a:t>
          </a:r>
        </a:p>
      </dgm:t>
    </dgm:pt>
    <dgm:pt modelId="{7F1614E1-B595-4C2C-8F98-9F10E38C4707}" type="parTrans" cxnId="{8EF27CF6-8F1A-49F1-BEA0-FDEC8C5A211D}">
      <dgm:prSet/>
      <dgm:spPr/>
      <dgm:t>
        <a:bodyPr/>
        <a:lstStyle/>
        <a:p>
          <a:endParaRPr lang="en-CA"/>
        </a:p>
      </dgm:t>
    </dgm:pt>
    <dgm:pt modelId="{F6AF19AF-9C1B-4D15-B2D5-98E80581B889}" type="sibTrans" cxnId="{8EF27CF6-8F1A-49F1-BEA0-FDEC8C5A211D}">
      <dgm:prSet/>
      <dgm:spPr/>
      <dgm:t>
        <a:bodyPr/>
        <a:lstStyle/>
        <a:p>
          <a:endParaRPr lang="en-CA"/>
        </a:p>
      </dgm:t>
    </dgm:pt>
    <dgm:pt modelId="{B70C33FC-B557-4768-BD7E-D688064B086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Data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collection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 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evaluation</a:t>
          </a:r>
        </a:p>
      </dgm:t>
    </dgm:pt>
    <dgm:pt modelId="{78099C14-0136-480C-AA21-115BF1981BFB}" type="parTrans" cxnId="{14CB7249-7024-469B-8E48-F33C1454E8EE}">
      <dgm:prSet/>
      <dgm:spPr/>
      <dgm:t>
        <a:bodyPr/>
        <a:lstStyle/>
        <a:p>
          <a:endParaRPr lang="en-CA"/>
        </a:p>
      </dgm:t>
    </dgm:pt>
    <dgm:pt modelId="{3F80236E-59D1-4EE4-8F01-2F076C398401}" type="sibTrans" cxnId="{14CB7249-7024-469B-8E48-F33C1454E8EE}">
      <dgm:prSet/>
      <dgm:spPr/>
      <dgm:t>
        <a:bodyPr/>
        <a:lstStyle/>
        <a:p>
          <a:endParaRPr lang="en-CA"/>
        </a:p>
      </dgm:t>
    </dgm:pt>
    <dgm:pt modelId="{E502347D-EFFE-4625-B251-7A4CE8AA29D8}" type="pres">
      <dgm:prSet presAssocID="{596ABCED-4B24-48DF-8ACD-35EF37C73DF7}" presName="cycle" presStyleCnt="0">
        <dgm:presLayoutVars>
          <dgm:dir/>
          <dgm:resizeHandles val="exact"/>
        </dgm:presLayoutVars>
      </dgm:prSet>
      <dgm:spPr/>
    </dgm:pt>
    <dgm:pt modelId="{68C2E969-BD03-48CB-BC07-CBFE926202BF}" type="pres">
      <dgm:prSet presAssocID="{845EEE4A-27BE-417C-B4E0-5A2FFC51294B}" presName="dummy" presStyleCnt="0"/>
      <dgm:spPr/>
    </dgm:pt>
    <dgm:pt modelId="{5416AFCE-C9A3-4B52-BD06-8EE0C8753CD7}" type="pres">
      <dgm:prSet presAssocID="{845EEE4A-27BE-417C-B4E0-5A2FFC51294B}" presName="node" presStyleLbl="revTx" presStyleIdx="0" presStyleCnt="4" custScaleX="101840" custScaleY="101840" custRadScaleRad="106998" custRadScaleInc="12116">
        <dgm:presLayoutVars>
          <dgm:bulletEnabled val="1"/>
        </dgm:presLayoutVars>
      </dgm:prSet>
      <dgm:spPr/>
    </dgm:pt>
    <dgm:pt modelId="{156A3E65-26A8-4D1D-8E17-FB3DDCEE21D6}" type="pres">
      <dgm:prSet presAssocID="{1A55FC62-0038-46D9-802C-53CC2368A564}" presName="sibTrans" presStyleLbl="node1" presStyleIdx="0" presStyleCnt="4" custScaleX="101840" custScaleY="101840"/>
      <dgm:spPr/>
    </dgm:pt>
    <dgm:pt modelId="{1623C625-3B68-4F8A-8B7F-F38E9364C411}" type="pres">
      <dgm:prSet presAssocID="{370EAB79-A373-4F18-B038-060E828D981F}" presName="dummy" presStyleCnt="0"/>
      <dgm:spPr/>
    </dgm:pt>
    <dgm:pt modelId="{CF612E32-779A-4469-B9B2-1FCB9A6AA7C8}" type="pres">
      <dgm:prSet presAssocID="{370EAB79-A373-4F18-B038-060E828D981F}" presName="node" presStyleLbl="revTx" presStyleIdx="1" presStyleCnt="4" custScaleX="101840" custScaleY="101840" custRadScaleRad="106998" custRadScaleInc="-12116">
        <dgm:presLayoutVars>
          <dgm:bulletEnabled val="1"/>
        </dgm:presLayoutVars>
      </dgm:prSet>
      <dgm:spPr/>
    </dgm:pt>
    <dgm:pt modelId="{B2B09FB1-4955-404A-9614-D2F2BFD1699B}" type="pres">
      <dgm:prSet presAssocID="{B86ADAA0-774D-4AEA-A2E6-6C693165D544}" presName="sibTrans" presStyleLbl="node1" presStyleIdx="1" presStyleCnt="4"/>
      <dgm:spPr/>
    </dgm:pt>
    <dgm:pt modelId="{826A022D-7AA9-4926-A854-54357491DD29}" type="pres">
      <dgm:prSet presAssocID="{4435B3CC-AD38-4BA1-B047-965CCA36D067}" presName="dummy" presStyleCnt="0"/>
      <dgm:spPr/>
    </dgm:pt>
    <dgm:pt modelId="{FD2C82B5-139F-4006-81B0-1550EAC1F29C}" type="pres">
      <dgm:prSet presAssocID="{4435B3CC-AD38-4BA1-B047-965CCA36D067}" presName="node" presStyleLbl="revTx" presStyleIdx="2" presStyleCnt="4" custScaleX="101840" custScaleY="101840" custRadScaleRad="105022" custRadScaleInc="8926">
        <dgm:presLayoutVars>
          <dgm:bulletEnabled val="1"/>
        </dgm:presLayoutVars>
      </dgm:prSet>
      <dgm:spPr/>
    </dgm:pt>
    <dgm:pt modelId="{D525DF4B-9FE9-41FA-BCB5-A1F2EF07F13E}" type="pres">
      <dgm:prSet presAssocID="{F6AF19AF-9C1B-4D15-B2D5-98E80581B889}" presName="sibTrans" presStyleLbl="node1" presStyleIdx="2" presStyleCnt="4" custScaleX="101840" custScaleY="101840"/>
      <dgm:spPr/>
    </dgm:pt>
    <dgm:pt modelId="{5296ED6C-8948-4683-BA30-E8971C66781F}" type="pres">
      <dgm:prSet presAssocID="{B70C33FC-B557-4768-BD7E-D688064B086B}" presName="dummy" presStyleCnt="0"/>
      <dgm:spPr/>
    </dgm:pt>
    <dgm:pt modelId="{5B7DF627-234B-43B6-B5E0-59B6C602982D}" type="pres">
      <dgm:prSet presAssocID="{B70C33FC-B557-4768-BD7E-D688064B086B}" presName="node" presStyleLbl="revTx" presStyleIdx="3" presStyleCnt="4" custScaleX="101840" custScaleY="101840" custRadScaleRad="106649" custRadScaleInc="-5756">
        <dgm:presLayoutVars>
          <dgm:bulletEnabled val="1"/>
        </dgm:presLayoutVars>
      </dgm:prSet>
      <dgm:spPr/>
    </dgm:pt>
    <dgm:pt modelId="{3C4C46D4-B63B-42E7-8E6D-49B040281B81}" type="pres">
      <dgm:prSet presAssocID="{3F80236E-59D1-4EE4-8F01-2F076C398401}" presName="sibTrans" presStyleLbl="node1" presStyleIdx="3" presStyleCnt="4" custScaleX="100001"/>
      <dgm:spPr/>
    </dgm:pt>
  </dgm:ptLst>
  <dgm:cxnLst>
    <dgm:cxn modelId="{E9A6B019-8262-4E2B-9D6D-8E745F314FA4}" type="presOf" srcId="{845EEE4A-27BE-417C-B4E0-5A2FFC51294B}" destId="{5416AFCE-C9A3-4B52-BD06-8EE0C8753CD7}" srcOrd="0" destOrd="0" presId="urn:microsoft.com/office/officeart/2005/8/layout/cycle1"/>
    <dgm:cxn modelId="{9E3FB121-15F5-41AC-9533-EAE44E4E58DD}" type="presOf" srcId="{3F80236E-59D1-4EE4-8F01-2F076C398401}" destId="{3C4C46D4-B63B-42E7-8E6D-49B040281B81}" srcOrd="0" destOrd="0" presId="urn:microsoft.com/office/officeart/2005/8/layout/cycle1"/>
    <dgm:cxn modelId="{53249523-6DD6-4BCF-974E-2AF7439E9F4F}" srcId="{596ABCED-4B24-48DF-8ACD-35EF37C73DF7}" destId="{370EAB79-A373-4F18-B038-060E828D981F}" srcOrd="1" destOrd="0" parTransId="{FAB0DD00-68C9-45B2-8B0F-ED473EDFC3A0}" sibTransId="{B86ADAA0-774D-4AEA-A2E6-6C693165D544}"/>
    <dgm:cxn modelId="{46B5CB36-81A7-4F86-96F8-A4192FB2BC3C}" type="presOf" srcId="{B70C33FC-B557-4768-BD7E-D688064B086B}" destId="{5B7DF627-234B-43B6-B5E0-59B6C602982D}" srcOrd="0" destOrd="0" presId="urn:microsoft.com/office/officeart/2005/8/layout/cycle1"/>
    <dgm:cxn modelId="{14CB7249-7024-469B-8E48-F33C1454E8EE}" srcId="{596ABCED-4B24-48DF-8ACD-35EF37C73DF7}" destId="{B70C33FC-B557-4768-BD7E-D688064B086B}" srcOrd="3" destOrd="0" parTransId="{78099C14-0136-480C-AA21-115BF1981BFB}" sibTransId="{3F80236E-59D1-4EE4-8F01-2F076C398401}"/>
    <dgm:cxn modelId="{A34CCE77-3679-4DDD-9573-6142AB628322}" type="presOf" srcId="{F6AF19AF-9C1B-4D15-B2D5-98E80581B889}" destId="{D525DF4B-9FE9-41FA-BCB5-A1F2EF07F13E}" srcOrd="0" destOrd="0" presId="urn:microsoft.com/office/officeart/2005/8/layout/cycle1"/>
    <dgm:cxn modelId="{816D0483-1F69-4FFB-9819-2D7262022CA7}" type="presOf" srcId="{4435B3CC-AD38-4BA1-B047-965CCA36D067}" destId="{FD2C82B5-139F-4006-81B0-1550EAC1F29C}" srcOrd="0" destOrd="0" presId="urn:microsoft.com/office/officeart/2005/8/layout/cycle1"/>
    <dgm:cxn modelId="{0484B995-3730-4D51-A452-CC1623A1B879}" srcId="{596ABCED-4B24-48DF-8ACD-35EF37C73DF7}" destId="{845EEE4A-27BE-417C-B4E0-5A2FFC51294B}" srcOrd="0" destOrd="0" parTransId="{A67CA5C9-401C-45EC-89E7-2BDC667DE92B}" sibTransId="{1A55FC62-0038-46D9-802C-53CC2368A564}"/>
    <dgm:cxn modelId="{62E8019A-C1B2-436C-A700-EABF50AB7704}" type="presOf" srcId="{B86ADAA0-774D-4AEA-A2E6-6C693165D544}" destId="{B2B09FB1-4955-404A-9614-D2F2BFD1699B}" srcOrd="0" destOrd="0" presId="urn:microsoft.com/office/officeart/2005/8/layout/cycle1"/>
    <dgm:cxn modelId="{FF08F5B5-DB79-4921-8DCB-94DA2B7151D4}" type="presOf" srcId="{1A55FC62-0038-46D9-802C-53CC2368A564}" destId="{156A3E65-26A8-4D1D-8E17-FB3DDCEE21D6}" srcOrd="0" destOrd="0" presId="urn:microsoft.com/office/officeart/2005/8/layout/cycle1"/>
    <dgm:cxn modelId="{6285EDCF-AAD4-4E2A-947D-9DFD52A67B5C}" type="presOf" srcId="{370EAB79-A373-4F18-B038-060E828D981F}" destId="{CF612E32-779A-4469-B9B2-1FCB9A6AA7C8}" srcOrd="0" destOrd="0" presId="urn:microsoft.com/office/officeart/2005/8/layout/cycle1"/>
    <dgm:cxn modelId="{297D4ADE-8B22-4432-B63D-D7B3589374E3}" type="presOf" srcId="{596ABCED-4B24-48DF-8ACD-35EF37C73DF7}" destId="{E502347D-EFFE-4625-B251-7A4CE8AA29D8}" srcOrd="0" destOrd="0" presId="urn:microsoft.com/office/officeart/2005/8/layout/cycle1"/>
    <dgm:cxn modelId="{8EF27CF6-8F1A-49F1-BEA0-FDEC8C5A211D}" srcId="{596ABCED-4B24-48DF-8ACD-35EF37C73DF7}" destId="{4435B3CC-AD38-4BA1-B047-965CCA36D067}" srcOrd="2" destOrd="0" parTransId="{7F1614E1-B595-4C2C-8F98-9F10E38C4707}" sibTransId="{F6AF19AF-9C1B-4D15-B2D5-98E80581B889}"/>
    <dgm:cxn modelId="{0E7E3B9F-B27B-4E6E-A367-D6406688F472}" type="presParOf" srcId="{E502347D-EFFE-4625-B251-7A4CE8AA29D8}" destId="{68C2E969-BD03-48CB-BC07-CBFE926202BF}" srcOrd="0" destOrd="0" presId="urn:microsoft.com/office/officeart/2005/8/layout/cycle1"/>
    <dgm:cxn modelId="{128AC8EC-3452-497B-B3E2-095310B53676}" type="presParOf" srcId="{E502347D-EFFE-4625-B251-7A4CE8AA29D8}" destId="{5416AFCE-C9A3-4B52-BD06-8EE0C8753CD7}" srcOrd="1" destOrd="0" presId="urn:microsoft.com/office/officeart/2005/8/layout/cycle1"/>
    <dgm:cxn modelId="{58C8F5FD-1B3B-4253-A0D4-BCEDE64451E2}" type="presParOf" srcId="{E502347D-EFFE-4625-B251-7A4CE8AA29D8}" destId="{156A3E65-26A8-4D1D-8E17-FB3DDCEE21D6}" srcOrd="2" destOrd="0" presId="urn:microsoft.com/office/officeart/2005/8/layout/cycle1"/>
    <dgm:cxn modelId="{26AD68D1-7459-4F9A-9E64-5E067DEAD633}" type="presParOf" srcId="{E502347D-EFFE-4625-B251-7A4CE8AA29D8}" destId="{1623C625-3B68-4F8A-8B7F-F38E9364C411}" srcOrd="3" destOrd="0" presId="urn:microsoft.com/office/officeart/2005/8/layout/cycle1"/>
    <dgm:cxn modelId="{B90168F8-8860-4511-9BC4-62D72A74EC4F}" type="presParOf" srcId="{E502347D-EFFE-4625-B251-7A4CE8AA29D8}" destId="{CF612E32-779A-4469-B9B2-1FCB9A6AA7C8}" srcOrd="4" destOrd="0" presId="urn:microsoft.com/office/officeart/2005/8/layout/cycle1"/>
    <dgm:cxn modelId="{9CFF6ED6-B260-4158-A998-32A8A84E1A04}" type="presParOf" srcId="{E502347D-EFFE-4625-B251-7A4CE8AA29D8}" destId="{B2B09FB1-4955-404A-9614-D2F2BFD1699B}" srcOrd="5" destOrd="0" presId="urn:microsoft.com/office/officeart/2005/8/layout/cycle1"/>
    <dgm:cxn modelId="{D4B37D16-AB8F-4FB1-A414-098A7CBE3AE4}" type="presParOf" srcId="{E502347D-EFFE-4625-B251-7A4CE8AA29D8}" destId="{826A022D-7AA9-4926-A854-54357491DD29}" srcOrd="6" destOrd="0" presId="urn:microsoft.com/office/officeart/2005/8/layout/cycle1"/>
    <dgm:cxn modelId="{65C6F583-7CBD-4DE6-9FE0-32A4AB091151}" type="presParOf" srcId="{E502347D-EFFE-4625-B251-7A4CE8AA29D8}" destId="{FD2C82B5-139F-4006-81B0-1550EAC1F29C}" srcOrd="7" destOrd="0" presId="urn:microsoft.com/office/officeart/2005/8/layout/cycle1"/>
    <dgm:cxn modelId="{94536585-EDCC-4FDE-9B02-103B5B392C61}" type="presParOf" srcId="{E502347D-EFFE-4625-B251-7A4CE8AA29D8}" destId="{D525DF4B-9FE9-41FA-BCB5-A1F2EF07F13E}" srcOrd="8" destOrd="0" presId="urn:microsoft.com/office/officeart/2005/8/layout/cycle1"/>
    <dgm:cxn modelId="{28CB2CAF-07A4-4451-A376-E2678B1D8303}" type="presParOf" srcId="{E502347D-EFFE-4625-B251-7A4CE8AA29D8}" destId="{5296ED6C-8948-4683-BA30-E8971C66781F}" srcOrd="9" destOrd="0" presId="urn:microsoft.com/office/officeart/2005/8/layout/cycle1"/>
    <dgm:cxn modelId="{AD883101-32B5-4C2B-BF04-7907B1621EB2}" type="presParOf" srcId="{E502347D-EFFE-4625-B251-7A4CE8AA29D8}" destId="{5B7DF627-234B-43B6-B5E0-59B6C602982D}" srcOrd="10" destOrd="0" presId="urn:microsoft.com/office/officeart/2005/8/layout/cycle1"/>
    <dgm:cxn modelId="{8FAFE1F7-77B8-44BA-BE1A-8D6D8B56A44D}" type="presParOf" srcId="{E502347D-EFFE-4625-B251-7A4CE8AA29D8}" destId="{3C4C46D4-B63B-42E7-8E6D-49B040281B81}"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0D126-BAA1-4390-9DD7-12683E7C50BA}">
      <dsp:nvSpPr>
        <dsp:cNvPr id="0" name=""/>
        <dsp:cNvSpPr/>
      </dsp:nvSpPr>
      <dsp:spPr>
        <a:xfrm>
          <a:off x="533878" y="166998"/>
          <a:ext cx="1951001" cy="67755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71E4CF-2B16-44F8-9635-97905CFE1F57}">
      <dsp:nvSpPr>
        <dsp:cNvPr id="0" name=""/>
        <dsp:cNvSpPr/>
      </dsp:nvSpPr>
      <dsp:spPr>
        <a:xfrm>
          <a:off x="1323353" y="1826105"/>
          <a:ext cx="378101" cy="241984"/>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281B50-6DD4-4F71-A65A-3D8B556DD9CB}">
      <dsp:nvSpPr>
        <dsp:cNvPr id="0" name=""/>
        <dsp:cNvSpPr/>
      </dsp:nvSpPr>
      <dsp:spPr>
        <a:xfrm>
          <a:off x="67646" y="2103509"/>
          <a:ext cx="2889514" cy="453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100000"/>
            </a:lnSpc>
            <a:spcBef>
              <a:spcPct val="0"/>
            </a:spcBef>
            <a:spcAft>
              <a:spcPts val="0"/>
            </a:spcAft>
            <a:buNone/>
          </a:pPr>
          <a:endParaRPr lang="en-US" sz="1800" b="0" kern="1200">
            <a:solidFill>
              <a:srgbClr val="003C71"/>
            </a:solidFill>
          </a:endParaRPr>
        </a:p>
        <a:p>
          <a:pPr marL="0" lvl="0" indent="0" algn="ctr" defTabSz="800100">
            <a:lnSpc>
              <a:spcPct val="100000"/>
            </a:lnSpc>
            <a:spcBef>
              <a:spcPct val="0"/>
            </a:spcBef>
            <a:spcAft>
              <a:spcPts val="0"/>
            </a:spcAft>
            <a:buNone/>
          </a:pPr>
          <a:endParaRPr lang="en-US" sz="1800" b="0" kern="1200">
            <a:solidFill>
              <a:srgbClr val="003C71"/>
            </a:solidFill>
          </a:endParaRPr>
        </a:p>
        <a:p>
          <a:pPr marL="0" lvl="0" indent="0" algn="ctr" defTabSz="800100">
            <a:lnSpc>
              <a:spcPct val="100000"/>
            </a:lnSpc>
            <a:spcBef>
              <a:spcPct val="0"/>
            </a:spcBef>
            <a:spcAft>
              <a:spcPts val="0"/>
            </a:spcAft>
            <a:buNone/>
          </a:pPr>
          <a:endParaRPr lang="en-US" sz="1800" b="0" kern="1200">
            <a:solidFill>
              <a:srgbClr val="003C71"/>
            </a:solidFill>
          </a:endParaRPr>
        </a:p>
        <a:p>
          <a:pPr marL="0" lvl="0" indent="0" algn="ctr" defTabSz="800100">
            <a:lnSpc>
              <a:spcPct val="100000"/>
            </a:lnSpc>
            <a:spcBef>
              <a:spcPct val="0"/>
            </a:spcBef>
            <a:spcAft>
              <a:spcPts val="0"/>
            </a:spcAft>
            <a:buNone/>
          </a:pPr>
          <a:endParaRPr lang="en-US" sz="1800" b="0" kern="1200">
            <a:solidFill>
              <a:srgbClr val="003C71"/>
            </a:solidFill>
          </a:endParaRPr>
        </a:p>
        <a:p>
          <a:pPr marL="0" lvl="0" indent="0" algn="ctr" defTabSz="800100">
            <a:lnSpc>
              <a:spcPct val="100000"/>
            </a:lnSpc>
            <a:spcBef>
              <a:spcPct val="0"/>
            </a:spcBef>
            <a:spcAft>
              <a:spcPts val="0"/>
            </a:spcAft>
            <a:buNone/>
          </a:pPr>
          <a:endParaRPr lang="en-US" sz="1800" b="0" kern="1200">
            <a:solidFill>
              <a:srgbClr val="003C71"/>
            </a:solidFill>
          </a:endParaRPr>
        </a:p>
        <a:p>
          <a:pPr marL="0" lvl="0" indent="0" algn="ctr" defTabSz="800100">
            <a:lnSpc>
              <a:spcPct val="100000"/>
            </a:lnSpc>
            <a:spcBef>
              <a:spcPct val="0"/>
            </a:spcBef>
            <a:spcAft>
              <a:spcPts val="0"/>
            </a:spcAft>
            <a:buNone/>
          </a:pPr>
          <a:endParaRPr lang="en-US" sz="1800" b="0" kern="1200">
            <a:solidFill>
              <a:srgbClr val="003C71"/>
            </a:solidFill>
          </a:endParaRPr>
        </a:p>
        <a:p>
          <a:pPr marL="0" lvl="0" indent="0" algn="ctr" defTabSz="800100">
            <a:lnSpc>
              <a:spcPct val="100000"/>
            </a:lnSpc>
            <a:spcBef>
              <a:spcPct val="0"/>
            </a:spcBef>
            <a:spcAft>
              <a:spcPts val="0"/>
            </a:spcAft>
            <a:buNone/>
          </a:pPr>
          <a:r>
            <a:rPr lang="en-US" sz="1800" b="0" kern="1200">
              <a:solidFill>
                <a:srgbClr val="003C71"/>
              </a:solidFill>
            </a:rPr>
            <a:t>CEAB </a:t>
          </a:r>
        </a:p>
        <a:p>
          <a:pPr marL="0" lvl="0" indent="0" algn="ctr" defTabSz="800100">
            <a:lnSpc>
              <a:spcPct val="100000"/>
            </a:lnSpc>
            <a:spcBef>
              <a:spcPct val="0"/>
            </a:spcBef>
            <a:spcAft>
              <a:spcPts val="0"/>
            </a:spcAft>
            <a:buNone/>
          </a:pPr>
          <a:r>
            <a:rPr lang="en-US" sz="1800" b="0" kern="1200">
              <a:solidFill>
                <a:srgbClr val="003C71"/>
              </a:solidFill>
            </a:rPr>
            <a:t>accreditation decision</a:t>
          </a:r>
        </a:p>
      </dsp:txBody>
      <dsp:txXfrm>
        <a:off x="67646" y="2103509"/>
        <a:ext cx="2889514" cy="453721"/>
      </dsp:txXfrm>
    </dsp:sp>
    <dsp:sp modelId="{3F73C24C-2154-44AF-97DA-03C017AAA813}">
      <dsp:nvSpPr>
        <dsp:cNvPr id="0" name=""/>
        <dsp:cNvSpPr/>
      </dsp:nvSpPr>
      <dsp:spPr>
        <a:xfrm>
          <a:off x="1243196" y="896884"/>
          <a:ext cx="680581" cy="6805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Report</a:t>
          </a:r>
        </a:p>
      </dsp:txBody>
      <dsp:txXfrm>
        <a:off x="1342865" y="996553"/>
        <a:ext cx="481243" cy="481243"/>
      </dsp:txXfrm>
    </dsp:sp>
    <dsp:sp modelId="{BD3DEE1C-0B95-46C6-8552-455EF75097C7}">
      <dsp:nvSpPr>
        <dsp:cNvPr id="0" name=""/>
        <dsp:cNvSpPr/>
      </dsp:nvSpPr>
      <dsp:spPr>
        <a:xfrm>
          <a:off x="756201" y="386297"/>
          <a:ext cx="680581" cy="6805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Visit</a:t>
          </a:r>
        </a:p>
      </dsp:txBody>
      <dsp:txXfrm>
        <a:off x="855870" y="485966"/>
        <a:ext cx="481243" cy="481243"/>
      </dsp:txXfrm>
    </dsp:sp>
    <dsp:sp modelId="{6C8DB2E7-E018-4665-A26D-D65A79CDD342}">
      <dsp:nvSpPr>
        <dsp:cNvPr id="0" name=""/>
        <dsp:cNvSpPr/>
      </dsp:nvSpPr>
      <dsp:spPr>
        <a:xfrm>
          <a:off x="1451907" y="221747"/>
          <a:ext cx="680581" cy="6805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Paper review</a:t>
          </a:r>
        </a:p>
      </dsp:txBody>
      <dsp:txXfrm>
        <a:off x="1551576" y="321416"/>
        <a:ext cx="481243" cy="481243"/>
      </dsp:txXfrm>
    </dsp:sp>
    <dsp:sp modelId="{F14762E7-D0D4-4D60-B8E2-E88F754B07DB}">
      <dsp:nvSpPr>
        <dsp:cNvPr id="0" name=""/>
        <dsp:cNvSpPr/>
      </dsp:nvSpPr>
      <dsp:spPr>
        <a:xfrm>
          <a:off x="453721" y="83816"/>
          <a:ext cx="2117365" cy="1693892"/>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6AFCE-C9A3-4B52-BD06-8EE0C8753CD7}">
      <dsp:nvSpPr>
        <dsp:cNvPr id="0" name=""/>
        <dsp:cNvSpPr/>
      </dsp:nvSpPr>
      <dsp:spPr>
        <a:xfrm>
          <a:off x="3172317" y="61066"/>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Program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outcomes evaluated</a:t>
          </a:r>
        </a:p>
      </dsp:txBody>
      <dsp:txXfrm>
        <a:off x="3172317" y="61066"/>
        <a:ext cx="1156185" cy="1156185"/>
      </dsp:txXfrm>
    </dsp:sp>
    <dsp:sp modelId="{156A3E65-26A8-4D1D-8E17-FB3DDCEE21D6}">
      <dsp:nvSpPr>
        <dsp:cNvPr id="0" name=""/>
        <dsp:cNvSpPr/>
      </dsp:nvSpPr>
      <dsp:spPr>
        <a:xfrm>
          <a:off x="1119104" y="-30029"/>
          <a:ext cx="3268876" cy="3268876"/>
        </a:xfrm>
        <a:prstGeom prst="circularArrow">
          <a:avLst>
            <a:gd name="adj1" fmla="val 6897"/>
            <a:gd name="adj2" fmla="val 464954"/>
            <a:gd name="adj3" fmla="val 523612"/>
            <a:gd name="adj4" fmla="val 20611433"/>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F612E32-779A-4469-B9B2-1FCB9A6AA7C8}">
      <dsp:nvSpPr>
        <dsp:cNvPr id="0" name=""/>
        <dsp:cNvSpPr/>
      </dsp:nvSpPr>
      <dsp:spPr>
        <a:xfrm>
          <a:off x="3172317" y="1991565"/>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Changes planned (curriculum, courses, performance metrics, etc.)</a:t>
          </a:r>
        </a:p>
      </dsp:txBody>
      <dsp:txXfrm>
        <a:off x="3172317" y="1991565"/>
        <a:ext cx="1156185" cy="1156185"/>
      </dsp:txXfrm>
    </dsp:sp>
    <dsp:sp modelId="{B2B09FB1-4955-404A-9614-D2F2BFD1699B}">
      <dsp:nvSpPr>
        <dsp:cNvPr id="0" name=""/>
        <dsp:cNvSpPr/>
      </dsp:nvSpPr>
      <dsp:spPr>
        <a:xfrm>
          <a:off x="1086979" y="87384"/>
          <a:ext cx="3209815" cy="3209815"/>
        </a:xfrm>
        <a:prstGeom prst="circularArrow">
          <a:avLst>
            <a:gd name="adj1" fmla="val 6897"/>
            <a:gd name="adj2" fmla="val 464954"/>
            <a:gd name="adj3" fmla="val 6277360"/>
            <a:gd name="adj4" fmla="val 4163627"/>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D2C82B5-139F-4006-81B0-1550EAC1F29C}">
      <dsp:nvSpPr>
        <dsp:cNvPr id="0" name=""/>
        <dsp:cNvSpPr/>
      </dsp:nvSpPr>
      <dsp:spPr>
        <a:xfrm>
          <a:off x="1016130" y="1991578"/>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Changes implemented</a:t>
          </a:r>
        </a:p>
      </dsp:txBody>
      <dsp:txXfrm>
        <a:off x="1016130" y="1991578"/>
        <a:ext cx="1156185" cy="1156185"/>
      </dsp:txXfrm>
    </dsp:sp>
    <dsp:sp modelId="{D525DF4B-9FE9-41FA-BCB5-A1F2EF07F13E}">
      <dsp:nvSpPr>
        <dsp:cNvPr id="0" name=""/>
        <dsp:cNvSpPr/>
      </dsp:nvSpPr>
      <dsp:spPr>
        <a:xfrm>
          <a:off x="936467" y="-68382"/>
          <a:ext cx="3268876" cy="3268876"/>
        </a:xfrm>
        <a:prstGeom prst="circularArrow">
          <a:avLst>
            <a:gd name="adj1" fmla="val 6897"/>
            <a:gd name="adj2" fmla="val 464954"/>
            <a:gd name="adj3" fmla="val 11308766"/>
            <a:gd name="adj4" fmla="val 9710221"/>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B7DF627-234B-43B6-B5E0-59B6C602982D}">
      <dsp:nvSpPr>
        <dsp:cNvPr id="0" name=""/>
        <dsp:cNvSpPr/>
      </dsp:nvSpPr>
      <dsp:spPr>
        <a:xfrm>
          <a:off x="1016126" y="28369"/>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Data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collection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 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evaluation</a:t>
          </a:r>
        </a:p>
      </dsp:txBody>
      <dsp:txXfrm>
        <a:off x="1016126" y="28369"/>
        <a:ext cx="1156185" cy="1156185"/>
      </dsp:txXfrm>
    </dsp:sp>
    <dsp:sp modelId="{3C4C46D4-B63B-42E7-8E6D-49B040281B81}">
      <dsp:nvSpPr>
        <dsp:cNvPr id="0" name=""/>
        <dsp:cNvSpPr/>
      </dsp:nvSpPr>
      <dsp:spPr>
        <a:xfrm>
          <a:off x="1057041" y="-100036"/>
          <a:ext cx="3209847" cy="3209815"/>
        </a:xfrm>
        <a:prstGeom prst="circularArrow">
          <a:avLst>
            <a:gd name="adj1" fmla="val 6897"/>
            <a:gd name="adj2" fmla="val 464954"/>
            <a:gd name="adj3" fmla="val 17052289"/>
            <a:gd name="adj4" fmla="val 14938776"/>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6AFCE-C9A3-4B52-BD06-8EE0C8753CD7}">
      <dsp:nvSpPr>
        <dsp:cNvPr id="0" name=""/>
        <dsp:cNvSpPr/>
      </dsp:nvSpPr>
      <dsp:spPr>
        <a:xfrm>
          <a:off x="3172317" y="61066"/>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Program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outcomes evaluated</a:t>
          </a:r>
        </a:p>
      </dsp:txBody>
      <dsp:txXfrm>
        <a:off x="3172317" y="61066"/>
        <a:ext cx="1156185" cy="1156185"/>
      </dsp:txXfrm>
    </dsp:sp>
    <dsp:sp modelId="{156A3E65-26A8-4D1D-8E17-FB3DDCEE21D6}">
      <dsp:nvSpPr>
        <dsp:cNvPr id="0" name=""/>
        <dsp:cNvSpPr/>
      </dsp:nvSpPr>
      <dsp:spPr>
        <a:xfrm>
          <a:off x="1119104" y="-30029"/>
          <a:ext cx="3268876" cy="3268876"/>
        </a:xfrm>
        <a:prstGeom prst="circularArrow">
          <a:avLst>
            <a:gd name="adj1" fmla="val 6897"/>
            <a:gd name="adj2" fmla="val 464954"/>
            <a:gd name="adj3" fmla="val 523612"/>
            <a:gd name="adj4" fmla="val 20611433"/>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F612E32-779A-4469-B9B2-1FCB9A6AA7C8}">
      <dsp:nvSpPr>
        <dsp:cNvPr id="0" name=""/>
        <dsp:cNvSpPr/>
      </dsp:nvSpPr>
      <dsp:spPr>
        <a:xfrm>
          <a:off x="3172317" y="1991565"/>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Changes planned (curriculum, courses, performance metrics, etc.)</a:t>
          </a:r>
        </a:p>
      </dsp:txBody>
      <dsp:txXfrm>
        <a:off x="3172317" y="1991565"/>
        <a:ext cx="1156185" cy="1156185"/>
      </dsp:txXfrm>
    </dsp:sp>
    <dsp:sp modelId="{B2B09FB1-4955-404A-9614-D2F2BFD1699B}">
      <dsp:nvSpPr>
        <dsp:cNvPr id="0" name=""/>
        <dsp:cNvSpPr/>
      </dsp:nvSpPr>
      <dsp:spPr>
        <a:xfrm>
          <a:off x="1086979" y="87384"/>
          <a:ext cx="3209815" cy="3209815"/>
        </a:xfrm>
        <a:prstGeom prst="circularArrow">
          <a:avLst>
            <a:gd name="adj1" fmla="val 6897"/>
            <a:gd name="adj2" fmla="val 464954"/>
            <a:gd name="adj3" fmla="val 6277360"/>
            <a:gd name="adj4" fmla="val 4163627"/>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D2C82B5-139F-4006-81B0-1550EAC1F29C}">
      <dsp:nvSpPr>
        <dsp:cNvPr id="0" name=""/>
        <dsp:cNvSpPr/>
      </dsp:nvSpPr>
      <dsp:spPr>
        <a:xfrm>
          <a:off x="1016130" y="1991578"/>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Changes implemented</a:t>
          </a:r>
        </a:p>
      </dsp:txBody>
      <dsp:txXfrm>
        <a:off x="1016130" y="1991578"/>
        <a:ext cx="1156185" cy="1156185"/>
      </dsp:txXfrm>
    </dsp:sp>
    <dsp:sp modelId="{D525DF4B-9FE9-41FA-BCB5-A1F2EF07F13E}">
      <dsp:nvSpPr>
        <dsp:cNvPr id="0" name=""/>
        <dsp:cNvSpPr/>
      </dsp:nvSpPr>
      <dsp:spPr>
        <a:xfrm>
          <a:off x="936467" y="-68382"/>
          <a:ext cx="3268876" cy="3268876"/>
        </a:xfrm>
        <a:prstGeom prst="circularArrow">
          <a:avLst>
            <a:gd name="adj1" fmla="val 6897"/>
            <a:gd name="adj2" fmla="val 464954"/>
            <a:gd name="adj3" fmla="val 11308766"/>
            <a:gd name="adj4" fmla="val 9710221"/>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B7DF627-234B-43B6-B5E0-59B6C602982D}">
      <dsp:nvSpPr>
        <dsp:cNvPr id="0" name=""/>
        <dsp:cNvSpPr/>
      </dsp:nvSpPr>
      <dsp:spPr>
        <a:xfrm>
          <a:off x="1016126" y="28369"/>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Data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collection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 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evaluation</a:t>
          </a:r>
        </a:p>
      </dsp:txBody>
      <dsp:txXfrm>
        <a:off x="1016126" y="28369"/>
        <a:ext cx="1156185" cy="1156185"/>
      </dsp:txXfrm>
    </dsp:sp>
    <dsp:sp modelId="{3C4C46D4-B63B-42E7-8E6D-49B040281B81}">
      <dsp:nvSpPr>
        <dsp:cNvPr id="0" name=""/>
        <dsp:cNvSpPr/>
      </dsp:nvSpPr>
      <dsp:spPr>
        <a:xfrm>
          <a:off x="1057041" y="-100036"/>
          <a:ext cx="3209847" cy="3209815"/>
        </a:xfrm>
        <a:prstGeom prst="circularArrow">
          <a:avLst>
            <a:gd name="adj1" fmla="val 6897"/>
            <a:gd name="adj2" fmla="val 464954"/>
            <a:gd name="adj3" fmla="val 17052289"/>
            <a:gd name="adj4" fmla="val 14938776"/>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8DF17D-9138-41B8-BC64-9A6FBF7BAF08}"/>
              </a:ext>
            </a:extLst>
          </p:cNvPr>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188EB91D-5075-45AF-A534-E2EF38E390F6}"/>
              </a:ext>
            </a:extLst>
          </p:cNvPr>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7696F9B8-332F-4015-BF25-27520265463F}" type="datetimeFigureOut">
              <a:rPr lang="en-CA" smtClean="0"/>
              <a:t>2020-12-08</a:t>
            </a:fld>
            <a:endParaRPr lang="en-CA"/>
          </a:p>
        </p:txBody>
      </p:sp>
      <p:sp>
        <p:nvSpPr>
          <p:cNvPr id="4" name="Footer Placeholder 3">
            <a:extLst>
              <a:ext uri="{FF2B5EF4-FFF2-40B4-BE49-F238E27FC236}">
                <a16:creationId xmlns:a16="http://schemas.microsoft.com/office/drawing/2014/main" id="{01489889-A5BA-4E64-8D71-FC622B8CD00B}"/>
              </a:ext>
            </a:extLst>
          </p:cNvPr>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091BAB48-016A-4485-AFD2-1CA006198806}"/>
              </a:ext>
            </a:extLst>
          </p:cNvPr>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239A8921-1C3C-46F4-9CA3-560243B325BE}" type="slidenum">
              <a:rPr lang="en-CA" smtClean="0"/>
              <a:t>‹#›</a:t>
            </a:fld>
            <a:endParaRPr lang="en-CA"/>
          </a:p>
        </p:txBody>
      </p:sp>
    </p:spTree>
    <p:extLst>
      <p:ext uri="{BB962C8B-B14F-4D97-AF65-F5344CB8AC3E}">
        <p14:creationId xmlns:p14="http://schemas.microsoft.com/office/powerpoint/2010/main" val="2473948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2757" tIns="46378" rIns="92757" bIns="46378" rtlCol="0"/>
          <a:lstStyle>
            <a:lvl1pPr algn="l">
              <a:defRPr sz="1200"/>
            </a:lvl1pPr>
          </a:lstStyle>
          <a:p>
            <a:endParaRPr lang="en-CA"/>
          </a:p>
        </p:txBody>
      </p:sp>
      <p:sp>
        <p:nvSpPr>
          <p:cNvPr id="3" name="Date Placeholder 2"/>
          <p:cNvSpPr>
            <a:spLocks noGrp="1"/>
          </p:cNvSpPr>
          <p:nvPr>
            <p:ph type="dt" idx="1"/>
          </p:nvPr>
        </p:nvSpPr>
        <p:spPr>
          <a:xfrm>
            <a:off x="3884613" y="1"/>
            <a:ext cx="2971800" cy="464820"/>
          </a:xfrm>
          <a:prstGeom prst="rect">
            <a:avLst/>
          </a:prstGeom>
        </p:spPr>
        <p:txBody>
          <a:bodyPr vert="horz" lIns="92757" tIns="46378" rIns="92757" bIns="46378" rtlCol="0"/>
          <a:lstStyle>
            <a:lvl1pPr algn="r">
              <a:defRPr sz="1200"/>
            </a:lvl1pPr>
          </a:lstStyle>
          <a:p>
            <a:fld id="{4AF9A62D-7271-43F3-95D8-503CB70887F4}" type="datetimeFigureOut">
              <a:rPr lang="en-CA" smtClean="0"/>
              <a:t>2020-12-08</a:t>
            </a:fld>
            <a:endParaRPr lang="en-CA"/>
          </a:p>
        </p:txBody>
      </p:sp>
      <p:sp>
        <p:nvSpPr>
          <p:cNvPr id="4" name="Slide Image Placeholder 3"/>
          <p:cNvSpPr>
            <a:spLocks noGrp="1" noRot="1" noChangeAspect="1"/>
          </p:cNvSpPr>
          <p:nvPr>
            <p:ph type="sldImg" idx="2"/>
          </p:nvPr>
        </p:nvSpPr>
        <p:spPr>
          <a:xfrm>
            <a:off x="330200" y="696913"/>
            <a:ext cx="6197600" cy="3487737"/>
          </a:xfrm>
          <a:prstGeom prst="rect">
            <a:avLst/>
          </a:prstGeom>
          <a:noFill/>
          <a:ln w="12700">
            <a:solidFill>
              <a:prstClr val="black"/>
            </a:solidFill>
          </a:ln>
        </p:spPr>
        <p:txBody>
          <a:bodyPr vert="horz" lIns="92757" tIns="46378" rIns="92757" bIns="46378" rtlCol="0" anchor="ctr"/>
          <a:lstStyle/>
          <a:p>
            <a:endParaRPr lang="en-CA"/>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757" tIns="46378" rIns="92757"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2971800" cy="464820"/>
          </a:xfrm>
          <a:prstGeom prst="rect">
            <a:avLst/>
          </a:prstGeom>
        </p:spPr>
        <p:txBody>
          <a:bodyPr vert="horz" lIns="92757" tIns="46378" rIns="92757" bIns="46378"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757" tIns="46378" rIns="92757" bIns="46378" rtlCol="0" anchor="b"/>
          <a:lstStyle>
            <a:lvl1pPr algn="r">
              <a:defRPr sz="1200"/>
            </a:lvl1pPr>
          </a:lstStyle>
          <a:p>
            <a:fld id="{36156972-B91D-4EFE-BBE6-780876B81408}" type="slidenum">
              <a:rPr lang="en-CA" smtClean="0"/>
              <a:t>‹#›</a:t>
            </a:fld>
            <a:endParaRPr lang="en-CA"/>
          </a:p>
        </p:txBody>
      </p:sp>
    </p:spTree>
    <p:extLst>
      <p:ext uri="{BB962C8B-B14F-4D97-AF65-F5344CB8AC3E}">
        <p14:creationId xmlns:p14="http://schemas.microsoft.com/office/powerpoint/2010/main" val="2237596149"/>
      </p:ext>
    </p:extLst>
  </p:cSld>
  <p:clrMap bg1="lt1" tx1="dk1" bg2="lt2" tx2="dk2" accent1="accent1" accent2="accent2" accent3="accent3" accent4="accent4" accent5="accent5" accent6="accent6" hlink="hlink" folHlink="folHlink"/>
  <p:notesStyle>
    <a:lvl1pPr marL="0" algn="l" defTabSz="914400" rtl="0" eaLnBrk="1" latinLnBrk="0" hangingPunct="1">
      <a:defRPr sz="2000" kern="1200">
        <a:solidFill>
          <a:schemeClr val="tx1"/>
        </a:solidFill>
        <a:latin typeface="+mn-lt"/>
        <a:ea typeface="+mn-ea"/>
        <a:cs typeface="+mn-cs"/>
      </a:defRPr>
    </a:lvl1pPr>
    <a:lvl2pPr marL="457200" algn="l" defTabSz="914400" rtl="0" eaLnBrk="1" latinLnBrk="0" hangingPunct="1">
      <a:defRPr sz="2000" kern="1200">
        <a:solidFill>
          <a:schemeClr val="tx1"/>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1</a:t>
            </a:fld>
            <a:endParaRPr lang="en-CA"/>
          </a:p>
        </p:txBody>
      </p:sp>
    </p:spTree>
    <p:extLst>
      <p:ext uri="{BB962C8B-B14F-4D97-AF65-F5344CB8AC3E}">
        <p14:creationId xmlns:p14="http://schemas.microsoft.com/office/powerpoint/2010/main" val="2659509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10</a:t>
            </a:fld>
            <a:endParaRPr lang="en-CA"/>
          </a:p>
        </p:txBody>
      </p:sp>
    </p:spTree>
    <p:extLst>
      <p:ext uri="{BB962C8B-B14F-4D97-AF65-F5344CB8AC3E}">
        <p14:creationId xmlns:p14="http://schemas.microsoft.com/office/powerpoint/2010/main" val="43593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At all stages: ongoing communication between the Dean/Designated Official and the Team Chair.</a:t>
            </a:r>
          </a:p>
        </p:txBody>
      </p:sp>
      <p:sp>
        <p:nvSpPr>
          <p:cNvPr id="4" name="Slide Number Placeholder 3"/>
          <p:cNvSpPr>
            <a:spLocks noGrp="1"/>
          </p:cNvSpPr>
          <p:nvPr>
            <p:ph type="sldNum" sz="quarter" idx="10"/>
          </p:nvPr>
        </p:nvSpPr>
        <p:spPr/>
        <p:txBody>
          <a:bodyPr/>
          <a:lstStyle/>
          <a:p>
            <a:fld id="{36156972-B91D-4EFE-BBE6-780876B81408}" type="slidenum">
              <a:rPr lang="en-CA" smtClean="0"/>
              <a:t>11</a:t>
            </a:fld>
            <a:endParaRPr lang="en-CA"/>
          </a:p>
        </p:txBody>
      </p:sp>
    </p:spTree>
    <p:extLst>
      <p:ext uri="{BB962C8B-B14F-4D97-AF65-F5344CB8AC3E}">
        <p14:creationId xmlns:p14="http://schemas.microsoft.com/office/powerpoint/2010/main" val="168018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12</a:t>
            </a:fld>
            <a:endParaRPr lang="en-CA"/>
          </a:p>
        </p:txBody>
      </p:sp>
    </p:spTree>
    <p:extLst>
      <p:ext uri="{BB962C8B-B14F-4D97-AF65-F5344CB8AC3E}">
        <p14:creationId xmlns:p14="http://schemas.microsoft.com/office/powerpoint/2010/main" val="1582379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13</a:t>
            </a:fld>
            <a:endParaRPr lang="en-CA"/>
          </a:p>
        </p:txBody>
      </p:sp>
    </p:spTree>
    <p:extLst>
      <p:ext uri="{BB962C8B-B14F-4D97-AF65-F5344CB8AC3E}">
        <p14:creationId xmlns:p14="http://schemas.microsoft.com/office/powerpoint/2010/main" val="1191408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a:t>The accreditation visit is a fact-finding process. The number of issues identified are done so through the review of the questionnaire materials and through what is observed during the site visit. </a:t>
            </a:r>
          </a:p>
          <a:p>
            <a:endParaRPr lang="en-US" sz="1200"/>
          </a:p>
          <a:p>
            <a:r>
              <a:rPr lang="en-US" sz="1200"/>
              <a:t>Context for 2020 numbers:</a:t>
            </a:r>
          </a:p>
          <a:p>
            <a:pPr marL="285750" indent="-285750">
              <a:buFont typeface="Arial" panose="020B0604020202020204" pitchFamily="34" charset="0"/>
              <a:buChar char="•"/>
            </a:pPr>
            <a:r>
              <a:rPr lang="en-US" sz="1200"/>
              <a:t>GA/CI criteria were applied to many programs for the first time. Therefore, it’s the first time the HEI is presenting their GA/CI information and the first time that they are assessed. Meanwhile, the CEAB is well into the evaluation of the GA/CI criteria so they are practiced. Many of the resolved issues were related to GAs which may indicate that the HEI did not present all of the information with their Questionnaire that would demonstrate compliance, the visiting team missed or misinterpreted the information as presented, or the program made changes between the visit and the report. More likely a balance of the first two explanations than the second.</a:t>
            </a:r>
            <a:endParaRPr lang="en-CA" sz="1200"/>
          </a:p>
        </p:txBody>
      </p:sp>
      <p:sp>
        <p:nvSpPr>
          <p:cNvPr id="4" name="Slide Number Placeholder 3"/>
          <p:cNvSpPr>
            <a:spLocks noGrp="1"/>
          </p:cNvSpPr>
          <p:nvPr>
            <p:ph type="sldNum" sz="quarter" idx="10"/>
          </p:nvPr>
        </p:nvSpPr>
        <p:spPr/>
        <p:txBody>
          <a:bodyPr/>
          <a:lstStyle/>
          <a:p>
            <a:fld id="{36156972-B91D-4EFE-BBE6-780876B81408}" type="slidenum">
              <a:rPr lang="en-CA" smtClean="0"/>
              <a:t>14</a:t>
            </a:fld>
            <a:endParaRPr lang="en-CA"/>
          </a:p>
        </p:txBody>
      </p:sp>
    </p:spTree>
    <p:extLst>
      <p:ext uri="{BB962C8B-B14F-4D97-AF65-F5344CB8AC3E}">
        <p14:creationId xmlns:p14="http://schemas.microsoft.com/office/powerpoint/2010/main" val="2901678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a:t>At July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a:t>3V is typically the max given to a new program (in 2019 there were two new programs); (3Vs can be given to programs with findings that are not reportable)</a:t>
            </a:r>
          </a:p>
          <a:p>
            <a:r>
              <a:rPr lang="en-CA" sz="1400"/>
              <a:t>6 years is the longest an accredited program can go without a visit.</a:t>
            </a:r>
          </a:p>
          <a:p>
            <a:r>
              <a:rPr lang="en-CA" sz="1400"/>
              <a:t>“Other” includes (2V, FV, 1V, etc. Could be to align accreditation visit schedules for multiple programs at one HEI. Multitude of reasons for “other”)</a:t>
            </a:r>
          </a:p>
        </p:txBody>
      </p:sp>
      <p:sp>
        <p:nvSpPr>
          <p:cNvPr id="4" name="Slide Number Placeholder 3"/>
          <p:cNvSpPr>
            <a:spLocks noGrp="1"/>
          </p:cNvSpPr>
          <p:nvPr>
            <p:ph type="sldNum" sz="quarter" idx="10"/>
          </p:nvPr>
        </p:nvSpPr>
        <p:spPr/>
        <p:txBody>
          <a:bodyPr/>
          <a:lstStyle/>
          <a:p>
            <a:fld id="{36156972-B91D-4EFE-BBE6-780876B81408}" type="slidenum">
              <a:rPr lang="en-CA" smtClean="0"/>
              <a:t>15</a:t>
            </a:fld>
            <a:endParaRPr lang="en-CA"/>
          </a:p>
        </p:txBody>
      </p:sp>
    </p:spTree>
    <p:extLst>
      <p:ext uri="{BB962C8B-B14F-4D97-AF65-F5344CB8AC3E}">
        <p14:creationId xmlns:p14="http://schemas.microsoft.com/office/powerpoint/2010/main" val="2759467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16</a:t>
            </a:fld>
            <a:endParaRPr lang="en-CA"/>
          </a:p>
        </p:txBody>
      </p:sp>
    </p:spTree>
    <p:extLst>
      <p:ext uri="{BB962C8B-B14F-4D97-AF65-F5344CB8AC3E}">
        <p14:creationId xmlns:p14="http://schemas.microsoft.com/office/powerpoint/2010/main" val="2240906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sz="1600"/>
              <a:t>This list of objectives of the visiting Team is provided in more detail in the “Accreditation Criteria and Procedures 2018”, including the list of accreditation criteria grouped in the following categories:</a:t>
            </a:r>
          </a:p>
          <a:p>
            <a:pPr marL="173311" indent="-173311">
              <a:buFontTx/>
              <a:buChar char="-"/>
              <a:defRPr/>
            </a:pPr>
            <a:r>
              <a:rPr lang="en-US" sz="1600"/>
              <a:t>Continuous Improvement</a:t>
            </a:r>
          </a:p>
          <a:p>
            <a:pPr marL="173311" indent="-173311">
              <a:buFontTx/>
              <a:buChar char="-"/>
              <a:defRPr/>
            </a:pPr>
            <a:r>
              <a:rPr lang="en-US" sz="1600"/>
              <a:t>Graduate Attributes</a:t>
            </a:r>
          </a:p>
          <a:p>
            <a:pPr marL="173311" indent="-173311">
              <a:buFontTx/>
              <a:buChar char="-"/>
              <a:defRPr/>
            </a:pPr>
            <a:r>
              <a:rPr lang="en-US" sz="1600"/>
              <a:t>Students</a:t>
            </a:r>
          </a:p>
          <a:p>
            <a:pPr marL="173311" indent="-173311">
              <a:buFontTx/>
              <a:buChar char="-"/>
              <a:defRPr/>
            </a:pPr>
            <a:r>
              <a:rPr lang="en-US" sz="1600"/>
              <a:t>Curriculum Content</a:t>
            </a:r>
          </a:p>
          <a:p>
            <a:pPr marL="173311" indent="-173311">
              <a:buFontTx/>
              <a:buChar char="-"/>
              <a:defRPr/>
            </a:pPr>
            <a:r>
              <a:rPr lang="en-US" sz="1600"/>
              <a:t>Program Environment</a:t>
            </a:r>
          </a:p>
          <a:p>
            <a:pPr marL="173311" indent="-173311">
              <a:buFontTx/>
              <a:buChar char="-"/>
              <a:defRPr/>
            </a:pPr>
            <a:endParaRPr lang="en-US" sz="1600"/>
          </a:p>
          <a:p>
            <a:pPr>
              <a:defRPr/>
            </a:pPr>
            <a:r>
              <a:rPr lang="en-US" sz="1600"/>
              <a:t>The template for the final report, the deliverable from the Visit, is “Visiting Team Report Template”. Each Program Visitor will complete their own report (or a consensus report when a program has more than one Visitor). Observations by General Visitor, Vice-Chair and Chair will be integrated into the Program Visitors’ reports as well as forming the prefatory and concluding material of the report. In addition, the General Visitor will prepare a report to the engineering regulators/</a:t>
            </a:r>
            <a:r>
              <a:rPr lang="fr-FR" sz="1600"/>
              <a:t>organisme(s) de réglementation </a:t>
            </a:r>
            <a:r>
              <a:rPr lang="en-US" sz="1600"/>
              <a:t>having jurisdiction, documenting the process of the visit, using “</a:t>
            </a:r>
            <a:r>
              <a:rPr lang="en-CA" sz="1600"/>
              <a:t>General Visitor Report to the provincial and territorial engineering regulators</a:t>
            </a:r>
            <a:r>
              <a:rPr lang="en-US" sz="1600"/>
              <a:t> ” as a template.</a:t>
            </a:r>
          </a:p>
        </p:txBody>
      </p:sp>
      <p:sp>
        <p:nvSpPr>
          <p:cNvPr id="69636"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69637"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69638"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69639"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18</a:t>
            </a:fld>
            <a:endParaRPr lang="en-CA"/>
          </a:p>
        </p:txBody>
      </p:sp>
    </p:spTree>
    <p:extLst>
      <p:ext uri="{BB962C8B-B14F-4D97-AF65-F5344CB8AC3E}">
        <p14:creationId xmlns:p14="http://schemas.microsoft.com/office/powerpoint/2010/main" val="91935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19</a:t>
            </a:fld>
            <a:endParaRPr lang="en-CA"/>
          </a:p>
        </p:txBody>
      </p:sp>
    </p:spTree>
    <p:extLst>
      <p:ext uri="{BB962C8B-B14F-4D97-AF65-F5344CB8AC3E}">
        <p14:creationId xmlns:p14="http://schemas.microsoft.com/office/powerpoint/2010/main" val="2276668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600"/>
          </a:p>
        </p:txBody>
      </p:sp>
      <p:sp>
        <p:nvSpPr>
          <p:cNvPr id="4" name="Slide Number Placeholder 3"/>
          <p:cNvSpPr>
            <a:spLocks noGrp="1"/>
          </p:cNvSpPr>
          <p:nvPr>
            <p:ph type="sldNum" sz="quarter" idx="10"/>
          </p:nvPr>
        </p:nvSpPr>
        <p:spPr/>
        <p:txBody>
          <a:bodyPr/>
          <a:lstStyle/>
          <a:p>
            <a:fld id="{36156972-B91D-4EFE-BBE6-780876B81408}" type="slidenum">
              <a:rPr lang="en-CA" smtClean="0"/>
              <a:t>2</a:t>
            </a:fld>
            <a:endParaRPr lang="en-CA"/>
          </a:p>
        </p:txBody>
      </p:sp>
    </p:spTree>
    <p:extLst>
      <p:ext uri="{BB962C8B-B14F-4D97-AF65-F5344CB8AC3E}">
        <p14:creationId xmlns:p14="http://schemas.microsoft.com/office/powerpoint/2010/main" val="1332584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20</a:t>
            </a:fld>
            <a:endParaRPr lang="en-CA"/>
          </a:p>
        </p:txBody>
      </p:sp>
    </p:spTree>
    <p:extLst>
      <p:ext uri="{BB962C8B-B14F-4D97-AF65-F5344CB8AC3E}">
        <p14:creationId xmlns:p14="http://schemas.microsoft.com/office/powerpoint/2010/main" val="87244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21</a:t>
            </a:fld>
            <a:endParaRPr lang="en-CA"/>
          </a:p>
        </p:txBody>
      </p:sp>
    </p:spTree>
    <p:extLst>
      <p:ext uri="{BB962C8B-B14F-4D97-AF65-F5344CB8AC3E}">
        <p14:creationId xmlns:p14="http://schemas.microsoft.com/office/powerpoint/2010/main" val="3281454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22</a:t>
            </a:fld>
            <a:endParaRPr lang="en-CA"/>
          </a:p>
        </p:txBody>
      </p:sp>
    </p:spTree>
    <p:extLst>
      <p:ext uri="{BB962C8B-B14F-4D97-AF65-F5344CB8AC3E}">
        <p14:creationId xmlns:p14="http://schemas.microsoft.com/office/powerpoint/2010/main" val="1936184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23</a:t>
            </a:fld>
            <a:endParaRPr lang="en-CA"/>
          </a:p>
        </p:txBody>
      </p:sp>
    </p:spTree>
    <p:extLst>
      <p:ext uri="{BB962C8B-B14F-4D97-AF65-F5344CB8AC3E}">
        <p14:creationId xmlns:p14="http://schemas.microsoft.com/office/powerpoint/2010/main" val="3131800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t>Travel  restrictions  and  physical  distancing  requirements  due  to  the  COVID‐19  pandemic  requires  the  2020/2021 CEAB accreditation visit cycle to adjust. Where the visit would normally take place in‐person,  the CEAB has struck a taskforce to develop an approach to virtual accreditation visits. The </a:t>
            </a:r>
            <a:r>
              <a:rPr lang="en-US" sz="1100" i="1"/>
              <a:t>Guide for the virtual evaluation of an engineering program</a:t>
            </a:r>
            <a:r>
              <a:rPr lang="en-US" sz="1100" i="0"/>
              <a:t> serves as a starting point to help programs prepare for their review and provides the visiting team the data it requires to complete their evaluation.</a:t>
            </a:r>
          </a:p>
          <a:p>
            <a:endParaRPr lang="en-US" sz="1100" i="0"/>
          </a:p>
          <a:p>
            <a:r>
              <a:rPr lang="en-US" sz="1100" i="0"/>
              <a:t>The guide has been shared with the institution being visited. The Visiting Team Chair and the Designated Official have been in regular contact to fine-tune the logistical details of the visit.</a:t>
            </a:r>
          </a:p>
          <a:p>
            <a:endParaRPr lang="en-US" sz="1100" i="0"/>
          </a:p>
          <a:p>
            <a:r>
              <a:rPr lang="en-US" sz="1100" i="0"/>
              <a:t>All visiting team members should read this document.</a:t>
            </a:r>
            <a:endParaRPr lang="en-CA" sz="1100"/>
          </a:p>
        </p:txBody>
      </p:sp>
      <p:sp>
        <p:nvSpPr>
          <p:cNvPr id="4" name="Slide Number Placeholder 3"/>
          <p:cNvSpPr>
            <a:spLocks noGrp="1"/>
          </p:cNvSpPr>
          <p:nvPr>
            <p:ph type="sldNum" sz="quarter" idx="5"/>
          </p:nvPr>
        </p:nvSpPr>
        <p:spPr/>
        <p:txBody>
          <a:bodyPr/>
          <a:lstStyle/>
          <a:p>
            <a:fld id="{36156972-B91D-4EFE-BBE6-780876B81408}" type="slidenum">
              <a:rPr lang="en-CA" smtClean="0"/>
              <a:t>24</a:t>
            </a:fld>
            <a:endParaRPr lang="en-CA"/>
          </a:p>
        </p:txBody>
      </p:sp>
    </p:spTree>
    <p:extLst>
      <p:ext uri="{BB962C8B-B14F-4D97-AF65-F5344CB8AC3E}">
        <p14:creationId xmlns:p14="http://schemas.microsoft.com/office/powerpoint/2010/main" val="1201014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25</a:t>
            </a:fld>
            <a:endParaRPr lang="en-CA"/>
          </a:p>
        </p:txBody>
      </p:sp>
    </p:spTree>
    <p:extLst>
      <p:ext uri="{BB962C8B-B14F-4D97-AF65-F5344CB8AC3E}">
        <p14:creationId xmlns:p14="http://schemas.microsoft.com/office/powerpoint/2010/main" val="357318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26</a:t>
            </a:fld>
            <a:endParaRPr lang="en-CA"/>
          </a:p>
        </p:txBody>
      </p:sp>
    </p:spTree>
    <p:extLst>
      <p:ext uri="{BB962C8B-B14F-4D97-AF65-F5344CB8AC3E}">
        <p14:creationId xmlns:p14="http://schemas.microsoft.com/office/powerpoint/2010/main" val="30882781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27</a:t>
            </a:fld>
            <a:endParaRPr lang="en-CA"/>
          </a:p>
        </p:txBody>
      </p:sp>
    </p:spTree>
    <p:extLst>
      <p:ext uri="{BB962C8B-B14F-4D97-AF65-F5344CB8AC3E}">
        <p14:creationId xmlns:p14="http://schemas.microsoft.com/office/powerpoint/2010/main" val="36709975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28</a:t>
            </a:fld>
            <a:endParaRPr lang="en-CA"/>
          </a:p>
        </p:txBody>
      </p:sp>
    </p:spTree>
    <p:extLst>
      <p:ext uri="{BB962C8B-B14F-4D97-AF65-F5344CB8AC3E}">
        <p14:creationId xmlns:p14="http://schemas.microsoft.com/office/powerpoint/2010/main" val="38086746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29</a:t>
            </a:fld>
            <a:endParaRPr lang="en-CA"/>
          </a:p>
        </p:txBody>
      </p:sp>
    </p:spTree>
    <p:extLst>
      <p:ext uri="{BB962C8B-B14F-4D97-AF65-F5344CB8AC3E}">
        <p14:creationId xmlns:p14="http://schemas.microsoft.com/office/powerpoint/2010/main" val="2528742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3</a:t>
            </a:fld>
            <a:endParaRPr lang="en-CA"/>
          </a:p>
        </p:txBody>
      </p:sp>
    </p:spTree>
    <p:extLst>
      <p:ext uri="{BB962C8B-B14F-4D97-AF65-F5344CB8AC3E}">
        <p14:creationId xmlns:p14="http://schemas.microsoft.com/office/powerpoint/2010/main" val="34548549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30</a:t>
            </a:fld>
            <a:endParaRPr lang="en-CA"/>
          </a:p>
        </p:txBody>
      </p:sp>
    </p:spTree>
    <p:extLst>
      <p:ext uri="{BB962C8B-B14F-4D97-AF65-F5344CB8AC3E}">
        <p14:creationId xmlns:p14="http://schemas.microsoft.com/office/powerpoint/2010/main" val="3445303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31</a:t>
            </a:fld>
            <a:endParaRPr lang="en-CA"/>
          </a:p>
        </p:txBody>
      </p:sp>
    </p:spTree>
    <p:extLst>
      <p:ext uri="{BB962C8B-B14F-4D97-AF65-F5344CB8AC3E}">
        <p14:creationId xmlns:p14="http://schemas.microsoft.com/office/powerpoint/2010/main" val="1786376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32</a:t>
            </a:fld>
            <a:endParaRPr lang="en-CA"/>
          </a:p>
        </p:txBody>
      </p:sp>
    </p:spTree>
    <p:extLst>
      <p:ext uri="{BB962C8B-B14F-4D97-AF65-F5344CB8AC3E}">
        <p14:creationId xmlns:p14="http://schemas.microsoft.com/office/powerpoint/2010/main" val="857378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70660"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1"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0662"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3"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7710768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fr-FR"/>
          </a:p>
        </p:txBody>
      </p:sp>
      <p:sp>
        <p:nvSpPr>
          <p:cNvPr id="70660"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1"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0662"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3"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0902907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35</a:t>
            </a:fld>
            <a:endParaRPr lang="en-CA"/>
          </a:p>
        </p:txBody>
      </p:sp>
    </p:spTree>
    <p:extLst>
      <p:ext uri="{BB962C8B-B14F-4D97-AF65-F5344CB8AC3E}">
        <p14:creationId xmlns:p14="http://schemas.microsoft.com/office/powerpoint/2010/main" val="14438109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a:t>Team Chair will liaise with the Dean/Designated official to identify any issues before the team arrives on-site. This reduces the stress for the HEI and makes the visit more efficient. Sometimes more information will be provided by the program to the visitor, other times these discussions inform the development of the visit schedule. </a:t>
            </a:r>
            <a:r>
              <a:rPr lang="en-CA" sz="1200" err="1"/>
              <a:t>Openess</a:t>
            </a:r>
            <a:r>
              <a:rPr lang="en-CA" sz="1200"/>
              <a:t> and transparency with the HEI is key.</a:t>
            </a:r>
          </a:p>
        </p:txBody>
      </p:sp>
      <p:sp>
        <p:nvSpPr>
          <p:cNvPr id="4" name="Slide Number Placeholder 3"/>
          <p:cNvSpPr>
            <a:spLocks noGrp="1"/>
          </p:cNvSpPr>
          <p:nvPr>
            <p:ph type="sldNum" sz="quarter" idx="10"/>
          </p:nvPr>
        </p:nvSpPr>
        <p:spPr/>
        <p:txBody>
          <a:bodyPr/>
          <a:lstStyle/>
          <a:p>
            <a:fld id="{36156972-B91D-4EFE-BBE6-780876B81408}" type="slidenum">
              <a:rPr lang="en-CA" smtClean="0"/>
              <a:t>36</a:t>
            </a:fld>
            <a:endParaRPr lang="en-CA"/>
          </a:p>
        </p:txBody>
      </p:sp>
    </p:spTree>
    <p:extLst>
      <p:ext uri="{BB962C8B-B14F-4D97-AF65-F5344CB8AC3E}">
        <p14:creationId xmlns:p14="http://schemas.microsoft.com/office/powerpoint/2010/main" val="34488398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37</a:t>
            </a:fld>
            <a:endParaRPr lang="en-CA"/>
          </a:p>
        </p:txBody>
      </p:sp>
    </p:spTree>
    <p:extLst>
      <p:ext uri="{BB962C8B-B14F-4D97-AF65-F5344CB8AC3E}">
        <p14:creationId xmlns:p14="http://schemas.microsoft.com/office/powerpoint/2010/main" val="7251349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required that all visiting team members comply with this format.</a:t>
            </a:r>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38</a:t>
            </a:fld>
            <a:endParaRPr lang="en-CA"/>
          </a:p>
        </p:txBody>
      </p:sp>
    </p:spTree>
    <p:extLst>
      <p:ext uri="{BB962C8B-B14F-4D97-AF65-F5344CB8AC3E}">
        <p14:creationId xmlns:p14="http://schemas.microsoft.com/office/powerpoint/2010/main" val="29694537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39</a:t>
            </a:fld>
            <a:endParaRPr lang="en-CA"/>
          </a:p>
        </p:txBody>
      </p:sp>
    </p:spTree>
    <p:extLst>
      <p:ext uri="{BB962C8B-B14F-4D97-AF65-F5344CB8AC3E}">
        <p14:creationId xmlns:p14="http://schemas.microsoft.com/office/powerpoint/2010/main" val="3492627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z="1400" b="1"/>
              <a:t>More information related to this slide</a:t>
            </a:r>
          </a:p>
          <a:p>
            <a:endParaRPr lang="en-US" altLang="fr-FR" sz="1400"/>
          </a:p>
          <a:p>
            <a:r>
              <a:rPr lang="en-US" altLang="fr-FR" sz="1400"/>
              <a:t>Information shown on this slide is a summary. Full information about the institution and the program being visited is developed by the institution and supplied to team members 8 weeks in advance of the visit, in the “Questionnaire”.</a:t>
            </a:r>
          </a:p>
        </p:txBody>
      </p:sp>
      <p:sp>
        <p:nvSpPr>
          <p:cNvPr id="66564"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66565"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66566"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66567"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40</a:t>
            </a:fld>
            <a:endParaRPr lang="en-CA"/>
          </a:p>
        </p:txBody>
      </p:sp>
    </p:spTree>
    <p:extLst>
      <p:ext uri="{BB962C8B-B14F-4D97-AF65-F5344CB8AC3E}">
        <p14:creationId xmlns:p14="http://schemas.microsoft.com/office/powerpoint/2010/main" val="31083686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41</a:t>
            </a:fld>
            <a:endParaRPr lang="en-CA"/>
          </a:p>
        </p:txBody>
      </p:sp>
    </p:spTree>
    <p:extLst>
      <p:ext uri="{BB962C8B-B14F-4D97-AF65-F5344CB8AC3E}">
        <p14:creationId xmlns:p14="http://schemas.microsoft.com/office/powerpoint/2010/main" val="12178596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42</a:t>
            </a:fld>
            <a:endParaRPr lang="en-CA"/>
          </a:p>
        </p:txBody>
      </p:sp>
    </p:spTree>
    <p:extLst>
      <p:ext uri="{BB962C8B-B14F-4D97-AF65-F5344CB8AC3E}">
        <p14:creationId xmlns:p14="http://schemas.microsoft.com/office/powerpoint/2010/main" val="12200725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a:t>Why BOTH input and outcomes criteria? For HEIs, they thought that we are going to be evolving from input measurement to outcomes assessment. But regulators like inputs. Retaining both, we think we can cut down on work from institutions. Washington Accord countries were all moving toward it so we needed to move with the trend to remain a member. WA membership is important for mobility of engineering. Regulators want this too (if someone applies for licensure from a WA country, there’s comfort there).</a:t>
            </a:r>
          </a:p>
          <a:p>
            <a:r>
              <a:rPr lang="en-CA" sz="1400"/>
              <a:t> </a:t>
            </a:r>
          </a:p>
          <a:p>
            <a:r>
              <a:rPr lang="en-CA" sz="1400"/>
              <a:t>Demonstrate that we are doing both inputs and outcomes assessment which requires a whole lot less input data.</a:t>
            </a:r>
          </a:p>
          <a:p>
            <a:r>
              <a:rPr lang="en-CA" sz="1400"/>
              <a:t>Our bosses are the regulators and they are very comfortable with input assessment. Outcomes has not replaced input. Where we are going, we are looking at process as opposed to results… to save HEIs time from proving to the AB that they are right.</a:t>
            </a:r>
          </a:p>
        </p:txBody>
      </p:sp>
      <p:sp>
        <p:nvSpPr>
          <p:cNvPr id="4" name="Slide Number Placeholder 3"/>
          <p:cNvSpPr>
            <a:spLocks noGrp="1"/>
          </p:cNvSpPr>
          <p:nvPr>
            <p:ph type="sldNum" sz="quarter" idx="10"/>
          </p:nvPr>
        </p:nvSpPr>
        <p:spPr/>
        <p:txBody>
          <a:bodyPr/>
          <a:lstStyle/>
          <a:p>
            <a:fld id="{36156972-B91D-4EFE-BBE6-780876B81408}" type="slidenum">
              <a:rPr lang="en-CA" smtClean="0"/>
              <a:t>43</a:t>
            </a:fld>
            <a:endParaRPr lang="en-CA"/>
          </a:p>
        </p:txBody>
      </p:sp>
    </p:spTree>
    <p:extLst>
      <p:ext uri="{BB962C8B-B14F-4D97-AF65-F5344CB8AC3E}">
        <p14:creationId xmlns:p14="http://schemas.microsoft.com/office/powerpoint/2010/main" val="41859623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a:t>This is not an exhaustive list.</a:t>
            </a:r>
          </a:p>
        </p:txBody>
      </p:sp>
      <p:sp>
        <p:nvSpPr>
          <p:cNvPr id="4" name="Slide Number Placeholder 3"/>
          <p:cNvSpPr>
            <a:spLocks noGrp="1"/>
          </p:cNvSpPr>
          <p:nvPr>
            <p:ph type="sldNum" sz="quarter" idx="10"/>
          </p:nvPr>
        </p:nvSpPr>
        <p:spPr/>
        <p:txBody>
          <a:bodyPr/>
          <a:lstStyle/>
          <a:p>
            <a:fld id="{36156972-B91D-4EFE-BBE6-780876B81408}" type="slidenum">
              <a:rPr lang="en-CA" smtClean="0"/>
              <a:t>44</a:t>
            </a:fld>
            <a:endParaRPr lang="en-CA"/>
          </a:p>
        </p:txBody>
      </p:sp>
    </p:spTree>
    <p:extLst>
      <p:ext uri="{BB962C8B-B14F-4D97-AF65-F5344CB8AC3E}">
        <p14:creationId xmlns:p14="http://schemas.microsoft.com/office/powerpoint/2010/main" val="7563055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z="1600"/>
              <a:t>Accreditation criteria are described in “Accreditation Criteria and Procedures 20xx”.</a:t>
            </a:r>
          </a:p>
          <a:p>
            <a:endParaRPr lang="en-US" altLang="fr-FR" sz="1600"/>
          </a:p>
          <a:p>
            <a:r>
              <a:rPr lang="en-US" altLang="fr-FR" sz="1600"/>
              <a:t>Assure the minimum path</a:t>
            </a:r>
          </a:p>
          <a:p>
            <a:endParaRPr lang="en-US" altLang="fr-FR"/>
          </a:p>
        </p:txBody>
      </p:sp>
      <p:sp>
        <p:nvSpPr>
          <p:cNvPr id="88068"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8069"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88070"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8071"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3018938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z="1600" dirty="0"/>
              <a:t>VERY IMPORTANT: </a:t>
            </a:r>
            <a:endParaRPr lang="en-US" altLang="fr-FR" sz="1600"/>
          </a:p>
          <a:p>
            <a:r>
              <a:rPr lang="en-US" altLang="fr-FR" sz="1600" dirty="0"/>
              <a:t>While criterion 3.4.6 states that the program must have a minimum of 1950 accreditation units, the AB does not require the program to EXCEED this minimum. The AB does not require or encourage programs to “cushion” their AU counts. If the program has 1950 AUs, the program has met criterion 3.4.6.</a:t>
            </a:r>
          </a:p>
        </p:txBody>
      </p:sp>
      <p:sp>
        <p:nvSpPr>
          <p:cNvPr id="8909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909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8909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909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0599905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90116"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0117"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0118"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0119"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2551062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z="1600"/>
              <a:t>Regarding the last point on the slide, note that some individuals in some Provinces will have a license to practice (limited) but not a full-blown P.Eng.</a:t>
            </a:r>
          </a:p>
        </p:txBody>
      </p:sp>
      <p:sp>
        <p:nvSpPr>
          <p:cNvPr id="91140"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1141"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1142"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1143"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9753995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84996"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7"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84998"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9"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831815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5</a:t>
            </a:fld>
            <a:endParaRPr lang="en-CA"/>
          </a:p>
        </p:txBody>
      </p:sp>
    </p:spTree>
    <p:extLst>
      <p:ext uri="{BB962C8B-B14F-4D97-AF65-F5344CB8AC3E}">
        <p14:creationId xmlns:p14="http://schemas.microsoft.com/office/powerpoint/2010/main" val="19494792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84996"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7"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84998"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9"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3040130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84996"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7"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84998"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9"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7829869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b="1"/>
          </a:p>
        </p:txBody>
      </p:sp>
      <p:sp>
        <p:nvSpPr>
          <p:cNvPr id="92164"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2165"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2166"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2167"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2231724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GA/CI criteria</a:t>
            </a:r>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53</a:t>
            </a:fld>
            <a:endParaRPr lang="en-CA"/>
          </a:p>
        </p:txBody>
      </p:sp>
    </p:spTree>
    <p:extLst>
      <p:ext uri="{BB962C8B-B14F-4D97-AF65-F5344CB8AC3E}">
        <p14:creationId xmlns:p14="http://schemas.microsoft.com/office/powerpoint/2010/main" val="42916642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9421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421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421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421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6945399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97284"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7285"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7286"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7287"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6583982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567">
              <a:defRPr/>
            </a:pPr>
            <a:endParaRPr lang="fr-FR" altLang="fr-FR"/>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4721569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662"/>
              </a:spcBef>
            </a:pPr>
            <a:r>
              <a:rPr lang="en-US" altLang="fr-FR" sz="3200"/>
              <a:t>Information in the curriculum map is: </a:t>
            </a:r>
          </a:p>
          <a:p>
            <a:pPr lvl="1"/>
            <a:r>
              <a:rPr lang="en-US" altLang="fr-FR" sz="2400"/>
              <a:t>Accurate, with some depth</a:t>
            </a:r>
          </a:p>
          <a:p>
            <a:pPr lvl="1"/>
            <a:r>
              <a:rPr lang="en-US" altLang="fr-FR" sz="2400"/>
              <a:t>Identifies intended outcomes from learning experiences</a:t>
            </a:r>
          </a:p>
          <a:p>
            <a:pPr lvl="1"/>
            <a:r>
              <a:rPr lang="en-US" altLang="fr-FR" sz="2400"/>
              <a:t>Not simply a list of topics “covered”</a:t>
            </a:r>
          </a:p>
          <a:p>
            <a:pPr>
              <a:spcBef>
                <a:spcPts val="2435"/>
              </a:spcBef>
            </a:pPr>
            <a:r>
              <a:rPr lang="en-US" altLang="fr-FR" sz="3200"/>
              <a:t>Map provides information for each attribute</a:t>
            </a:r>
          </a:p>
          <a:p>
            <a:pPr lvl="1"/>
            <a:r>
              <a:rPr lang="en-US" altLang="fr-FR" sz="2400"/>
              <a:t>Can include curricular and other experiences</a:t>
            </a:r>
          </a:p>
          <a:p>
            <a:pPr defTabSz="927567">
              <a:defRPr/>
            </a:pPr>
            <a:endParaRPr lang="fr-FR" altLang="fr-FR"/>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9781025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3784" indent="-463784">
              <a:buFont typeface="Arial" panose="020B0604020202020204" pitchFamily="34" charset="0"/>
              <a:buChar char="•"/>
            </a:pPr>
            <a:r>
              <a:rPr lang="en-US" sz="2800"/>
              <a:t>"GA component" – a component of the attribute description in section 3 of the “Accreditation Criteria and Procedures” (e.g. mathematics is a component of the knowledge base description) </a:t>
            </a:r>
          </a:p>
          <a:p>
            <a:pPr marL="463784" indent="-463784">
              <a:buFont typeface="Arial" panose="020B0604020202020204" pitchFamily="34" charset="0"/>
              <a:buChar char="•"/>
            </a:pPr>
            <a:r>
              <a:rPr lang="en-US" sz="2800"/>
              <a:t>"Performance Levels" – a scale of descriptors of the performance corresponding to an individual indicator. Performance levels for a coherent group of indicators corresponding to individuals are aggregated to measure graduate attribute achievement levels. </a:t>
            </a:r>
          </a:p>
          <a:p>
            <a:pPr marL="463784" indent="-463784">
              <a:buFont typeface="Arial" panose="020B0604020202020204" pitchFamily="34" charset="0"/>
              <a:buChar char="•"/>
            </a:pPr>
            <a:r>
              <a:rPr lang="en-US" altLang="fr-FR" sz="2800"/>
              <a:t>An indicator is like a sensor:  what indicators has the program chosen? </a:t>
            </a:r>
          </a:p>
          <a:p>
            <a:pPr marL="463784" indent="-463784">
              <a:buFont typeface="Arial" panose="020B0604020202020204" pitchFamily="34" charset="0"/>
              <a:buChar char="•"/>
            </a:pPr>
            <a:r>
              <a:rPr lang="en-US" altLang="fr-FR" sz="2800"/>
              <a:t>Where have they placed their indicators? Where are the data collection points?</a:t>
            </a:r>
          </a:p>
          <a:p>
            <a:pPr marL="463784" indent="-463784">
              <a:buFont typeface="Arial" panose="020B0604020202020204" pitchFamily="34" charset="0"/>
              <a:buChar char="•"/>
            </a:pPr>
            <a:r>
              <a:rPr lang="en-US" altLang="fr-FR" sz="2800"/>
              <a:t>Does the data collection plan make sense? (i.e. Are Indicators well chosen? Are assessment points well chosen? Is valid, reliable data collection proposed? Is plan cyclic, continuous?)</a:t>
            </a:r>
          </a:p>
          <a:p>
            <a:pPr marL="463784" indent="-463784">
              <a:buFont typeface="Arial" panose="020B0604020202020204" pitchFamily="34" charset="0"/>
              <a:buChar char="•"/>
            </a:pPr>
            <a:r>
              <a:rPr lang="en-US" altLang="fr-FR" sz="2800"/>
              <a:t>Indicators align with attributes and questions</a:t>
            </a:r>
          </a:p>
          <a:p>
            <a:pPr marL="463784" indent="-463784">
              <a:spcBef>
                <a:spcPts val="1662"/>
              </a:spcBef>
              <a:buFont typeface="Arial" panose="020B0604020202020204" pitchFamily="34" charset="0"/>
              <a:buChar char="•"/>
            </a:pPr>
            <a:r>
              <a:rPr lang="en-US" altLang="fr-FR" sz="2800"/>
              <a:t>Indicators are “leading indicators”: central to attribute; indicate competency</a:t>
            </a:r>
          </a:p>
          <a:p>
            <a:pPr marL="463784" indent="-463784">
              <a:spcBef>
                <a:spcPts val="1662"/>
              </a:spcBef>
              <a:buFont typeface="Arial" panose="020B0604020202020204" pitchFamily="34" charset="0"/>
              <a:buChar char="•"/>
            </a:pPr>
            <a:r>
              <a:rPr lang="en-US" altLang="fr-FR" sz="2800"/>
              <a:t>Enough indicators defined to identify strength areas and weak areas within an attribute</a:t>
            </a:r>
          </a:p>
          <a:p>
            <a:pPr marL="463784" indent="-463784">
              <a:spcBef>
                <a:spcPts val="1662"/>
              </a:spcBef>
              <a:buFont typeface="Arial" panose="020B0604020202020204" pitchFamily="34" charset="0"/>
              <a:buChar char="•"/>
            </a:pPr>
            <a:r>
              <a:rPr lang="en-US" altLang="fr-FR" sz="2800"/>
              <a:t>Not too many indicators – resulting in reams of data but little deep information</a:t>
            </a:r>
          </a:p>
          <a:p>
            <a:pPr marL="463784" indent="-463784">
              <a:spcBef>
                <a:spcPts val="1662"/>
              </a:spcBef>
              <a:buFont typeface="Arial" panose="020B0604020202020204" pitchFamily="34" charset="0"/>
              <a:buChar char="•"/>
            </a:pPr>
            <a:r>
              <a:rPr lang="en-US" altLang="fr-FR" sz="2800"/>
              <a:t>Indicators are clearly articulated and measurable </a:t>
            </a:r>
          </a:p>
          <a:p>
            <a:endParaRPr lang="en-US" altLang="fr-FR"/>
          </a:p>
          <a:p>
            <a:pPr defTabSz="927567">
              <a:defRPr/>
            </a:pPr>
            <a:endParaRPr lang="fr-FR" altLang="fr-FR"/>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0900387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3784" indent="-463784">
              <a:buFont typeface="Arial" panose="020B0604020202020204" pitchFamily="34" charset="0"/>
              <a:buChar char="•"/>
            </a:pPr>
            <a:r>
              <a:rPr lang="en-US" altLang="fr-FR" sz="2800"/>
              <a:t>On what does the program propose collecting data (i.e. indicators)? What methods are proposed for collecting data?</a:t>
            </a:r>
          </a:p>
          <a:p>
            <a:pPr marL="463784" indent="-463784">
              <a:buFont typeface="Arial" panose="020B0604020202020204" pitchFamily="34" charset="0"/>
              <a:buChar char="•"/>
            </a:pPr>
            <a:r>
              <a:rPr lang="en-US" altLang="fr-FR" sz="2800"/>
              <a:t>Learning is generally demonstrated through:</a:t>
            </a:r>
          </a:p>
          <a:p>
            <a:pPr marL="927567" lvl="1" indent="-463784">
              <a:buFont typeface="Arial" panose="020B0604020202020204" pitchFamily="34" charset="0"/>
              <a:buChar char="•"/>
            </a:pPr>
            <a:r>
              <a:rPr lang="en-US" altLang="fr-FR" sz="2800"/>
              <a:t>Artifacts, e.g. written test, report, built project</a:t>
            </a:r>
          </a:p>
          <a:p>
            <a:pPr marL="927567" lvl="1" indent="-463784">
              <a:buFont typeface="Arial" panose="020B0604020202020204" pitchFamily="34" charset="0"/>
              <a:buChar char="•"/>
            </a:pPr>
            <a:r>
              <a:rPr lang="en-US" altLang="fr-FR" sz="2800"/>
              <a:t>Performances, e.g. oral presentation, observed practice</a:t>
            </a:r>
          </a:p>
          <a:p>
            <a:pPr marL="463784" indent="-463784">
              <a:buFont typeface="Arial" panose="020B0604020202020204" pitchFamily="34" charset="0"/>
              <a:buChar char="•"/>
            </a:pPr>
            <a:r>
              <a:rPr lang="en-US" altLang="fr-FR" sz="2800"/>
              <a:t>Indicators are well aligned to the proposed assessment points</a:t>
            </a:r>
          </a:p>
          <a:p>
            <a:pPr marL="463784" indent="-463784">
              <a:buFont typeface="Arial" panose="020B0604020202020204" pitchFamily="34" charset="0"/>
              <a:buChar char="•"/>
            </a:pPr>
            <a:r>
              <a:rPr lang="en-US" altLang="fr-FR" sz="2800"/>
              <a:t>Enough assessment points are utilized</a:t>
            </a:r>
          </a:p>
          <a:p>
            <a:pPr marL="463784" indent="-463784">
              <a:buFont typeface="Arial" panose="020B0604020202020204" pitchFamily="34" charset="0"/>
              <a:buChar char="•"/>
            </a:pPr>
            <a:r>
              <a:rPr lang="en-US" altLang="fr-FR" sz="2800"/>
              <a:t>Expectations of performance quality are clear, i.e. the scale is defined</a:t>
            </a:r>
          </a:p>
          <a:p>
            <a:pPr>
              <a:spcBef>
                <a:spcPts val="1826"/>
              </a:spcBef>
            </a:pPr>
            <a:endParaRPr lang="en-US" altLang="fr-FR" sz="2800"/>
          </a:p>
          <a:p>
            <a:pPr>
              <a:spcBef>
                <a:spcPts val="1826"/>
              </a:spcBef>
            </a:pPr>
            <a:r>
              <a:rPr lang="en-US" altLang="fr-FR" sz="2800"/>
              <a:t>Definitions:</a:t>
            </a:r>
          </a:p>
          <a:p>
            <a:pPr marL="504974" indent="-463784">
              <a:buSzPct val="45000"/>
              <a:buFont typeface="Arial" panose="020B0604020202020204"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r>
              <a:rPr lang="en-US" sz="2800" b="1"/>
              <a:t>Valid Indicators </a:t>
            </a:r>
            <a:r>
              <a:rPr lang="en-US" sz="2800"/>
              <a:t>measure what they are supposed to measure</a:t>
            </a:r>
          </a:p>
          <a:p>
            <a:pPr marL="504974" indent="-463784">
              <a:buSzPct val="45000"/>
              <a:buFont typeface="Arial" panose="020B0604020202020204"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r>
              <a:rPr lang="en-US" sz="2800" b="1"/>
              <a:t>Reliable Indicators </a:t>
            </a:r>
            <a:r>
              <a:rPr lang="en-US" sz="2800"/>
              <a:t>the results are consistent; the measurements are the same when repeated with the same subjects under the same conditions</a:t>
            </a:r>
          </a:p>
          <a:p>
            <a:pPr marL="504974" indent="-463784">
              <a:buSzPct val="45000"/>
              <a:buFont typeface="Arial" panose="020B0604020202020204"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r>
              <a:rPr lang="en-US" sz="2800" b="1"/>
              <a:t>Direct measures</a:t>
            </a:r>
            <a:r>
              <a:rPr lang="en-US" sz="2800"/>
              <a:t> directly observable or measurable assessments of student learning</a:t>
            </a:r>
          </a:p>
          <a:p>
            <a:pPr marL="504974" indent="-463784">
              <a:buSzPct val="45000"/>
              <a:buFont typeface="Arial" panose="020B0604020202020204"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r>
              <a:rPr lang="en-US" sz="2800" b="1"/>
              <a:t>Indirect measures </a:t>
            </a:r>
            <a:r>
              <a:rPr lang="en-US" sz="2800"/>
              <a:t>opinion or self-reports of student learning or educational experiences</a:t>
            </a:r>
          </a:p>
          <a:p>
            <a:pPr marL="504974" indent="-463784">
              <a:buSzPct val="45000"/>
              <a:buFont typeface="Arial" panose="020B0604020202020204"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r>
              <a:rPr lang="en-US" sz="2800" b="1"/>
              <a:t>Use both direct and indirect measures if possible.</a:t>
            </a:r>
          </a:p>
          <a:p>
            <a:pPr marL="389028">
              <a:buSzPct val="45000"/>
              <a:buFont typeface="Arial"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endParaRPr lang="en-US"/>
          </a:p>
          <a:p>
            <a:pPr defTabSz="927567">
              <a:defRPr/>
            </a:pPr>
            <a:endParaRPr lang="fr-FR" altLang="fr-FR"/>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9393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6</a:t>
            </a:fld>
            <a:endParaRPr lang="en-CA"/>
          </a:p>
        </p:txBody>
      </p:sp>
    </p:spTree>
    <p:extLst>
      <p:ext uri="{BB962C8B-B14F-4D97-AF65-F5344CB8AC3E}">
        <p14:creationId xmlns:p14="http://schemas.microsoft.com/office/powerpoint/2010/main" val="17894001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fr-FR"/>
          </a:p>
        </p:txBody>
      </p:sp>
      <p:sp>
        <p:nvSpPr>
          <p:cNvPr id="4" name="Header Placeholder 3"/>
          <p:cNvSpPr>
            <a:spLocks noGrp="1"/>
          </p:cNvSpPr>
          <p:nvPr>
            <p:ph type="hdr" sz="quarter"/>
          </p:nvPr>
        </p:nvSpPr>
        <p:spPr/>
        <p:txBody>
          <a:bodyPr/>
          <a:lstStyle/>
          <a:p>
            <a:pPr>
              <a:defRPr/>
            </a:pPr>
            <a:r>
              <a:rPr lang="en-US"/>
              <a:t>*</a:t>
            </a:r>
          </a:p>
        </p:txBody>
      </p:sp>
      <p:sp>
        <p:nvSpPr>
          <p:cNvPr id="5" name="Date Placeholder 4"/>
          <p:cNvSpPr>
            <a:spLocks noGrp="1"/>
          </p:cNvSpPr>
          <p:nvPr>
            <p:ph type="dt" sz="quarter" idx="1"/>
          </p:nvPr>
        </p:nvSpPr>
        <p:spPr/>
        <p:txBody>
          <a:bodyPr/>
          <a:lstStyle/>
          <a:p>
            <a:pPr>
              <a:defRPr/>
            </a:pPr>
            <a:r>
              <a:rPr lang="en-US"/>
              <a:t>07/16/96</a:t>
            </a:r>
          </a:p>
        </p:txBody>
      </p:sp>
      <p:sp>
        <p:nvSpPr>
          <p:cNvPr id="6" name="Footer Placeholder 5"/>
          <p:cNvSpPr>
            <a:spLocks noGrp="1"/>
          </p:cNvSpPr>
          <p:nvPr>
            <p:ph type="ftr" sz="quarter" idx="4"/>
          </p:nvPr>
        </p:nvSpPr>
        <p:spPr/>
        <p:txBody>
          <a:bodyPr/>
          <a:lstStyle/>
          <a:p>
            <a:pPr>
              <a:defRPr/>
            </a:pPr>
            <a:r>
              <a:rPr lang="en-US"/>
              <a:t>*</a:t>
            </a:r>
          </a:p>
        </p:txBody>
      </p:sp>
      <p:sp>
        <p:nvSpPr>
          <p:cNvPr id="7" name="Slide Number Placeholder 6"/>
          <p:cNvSpPr>
            <a:spLocks noGrp="1"/>
          </p:cNvSpPr>
          <p:nvPr>
            <p:ph type="sldNum" sz="quarter" idx="5"/>
          </p:nvPr>
        </p:nvSpPr>
        <p:spPr/>
        <p:txBody>
          <a:bodyPr/>
          <a:lstStyle/>
          <a:p>
            <a:pPr>
              <a:defRPr/>
            </a:pPr>
            <a:r>
              <a:rPr lang="en-US"/>
              <a:t>##</a:t>
            </a:r>
          </a:p>
        </p:txBody>
      </p:sp>
    </p:spTree>
    <p:extLst>
      <p:ext uri="{BB962C8B-B14F-4D97-AF65-F5344CB8AC3E}">
        <p14:creationId xmlns:p14="http://schemas.microsoft.com/office/powerpoint/2010/main" val="17723011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9028">
              <a:buSzPct val="45000"/>
              <a:buFont typeface="Arial"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endParaRPr lang="en-US"/>
          </a:p>
          <a:p>
            <a:pPr defTabSz="927567">
              <a:defRPr/>
            </a:pPr>
            <a:endParaRPr lang="fr-FR" altLang="fr-FR"/>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4905471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3868217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63</a:t>
            </a:fld>
            <a:endParaRPr lang="en-CA"/>
          </a:p>
        </p:txBody>
      </p:sp>
    </p:spTree>
    <p:extLst>
      <p:ext uri="{BB962C8B-B14F-4D97-AF65-F5344CB8AC3E}">
        <p14:creationId xmlns:p14="http://schemas.microsoft.com/office/powerpoint/2010/main" val="27079259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9028">
              <a:buSzPct val="45000"/>
              <a:buFont typeface="Arial"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endParaRPr lang="en-US" sz="3200"/>
          </a:p>
          <a:p>
            <a:pPr defTabSz="927567">
              <a:defRPr/>
            </a:pPr>
            <a:r>
              <a:rPr lang="fr-FR" altLang="fr-FR" sz="3200"/>
              <a:t>Triangulation in </a:t>
            </a:r>
            <a:r>
              <a:rPr lang="fr-FR" altLang="fr-FR" sz="3200" err="1"/>
              <a:t>improvement</a:t>
            </a:r>
            <a:r>
              <a:rPr lang="fr-FR" altLang="fr-FR" sz="3200"/>
              <a:t> process:</a:t>
            </a:r>
          </a:p>
          <a:p>
            <a:pPr marL="347838" indent="-347838">
              <a:spcBef>
                <a:spcPts val="1826"/>
              </a:spcBef>
              <a:buFont typeface="Arial" panose="020B0604020202020204" pitchFamily="34" charset="0"/>
              <a:buChar char="•"/>
            </a:pPr>
            <a:r>
              <a:rPr lang="en-US" altLang="fr-FR" sz="3200"/>
              <a:t>Are opportunities included for informal assessment, students’ self-reports of learning, and even unsolicited data from placement supervisors or employers?</a:t>
            </a:r>
          </a:p>
          <a:p>
            <a:pPr marL="347838" indent="-347838">
              <a:spcBef>
                <a:spcPts val="1826"/>
              </a:spcBef>
              <a:buFont typeface="Arial" panose="020B0604020202020204" pitchFamily="34" charset="0"/>
              <a:buChar char="•"/>
            </a:pPr>
            <a:r>
              <a:rPr lang="en-US" altLang="fr-FR" sz="3200"/>
              <a:t>Are more than one type of assessment used when analyzing data?</a:t>
            </a:r>
          </a:p>
          <a:p>
            <a:pPr marL="347838" indent="-347838">
              <a:spcBef>
                <a:spcPts val="1826"/>
              </a:spcBef>
              <a:buFont typeface="Arial" panose="020B0604020202020204" pitchFamily="34" charset="0"/>
              <a:buChar char="•"/>
            </a:pPr>
            <a:r>
              <a:rPr lang="en-US" altLang="fr-FR" sz="3200"/>
              <a:t>Are all assessments valued, not just major events?</a:t>
            </a:r>
          </a:p>
          <a:p>
            <a:pPr marL="347838" indent="-347838">
              <a:spcBef>
                <a:spcPts val="1826"/>
              </a:spcBef>
              <a:buFont typeface="Arial" panose="020B0604020202020204" pitchFamily="34" charset="0"/>
              <a:buChar char="•"/>
            </a:pPr>
            <a:r>
              <a:rPr lang="en-US" altLang="fr-FR" sz="3200"/>
              <a:t>Are the data gained from assessment used to answer questions about authentic learning?</a:t>
            </a:r>
          </a:p>
          <a:p>
            <a:pPr marL="347838" indent="-347838">
              <a:spcBef>
                <a:spcPts val="1826"/>
              </a:spcBef>
              <a:buFont typeface="Arial" panose="020B0604020202020204" pitchFamily="34" charset="0"/>
              <a:buChar char="•"/>
            </a:pPr>
            <a:r>
              <a:rPr lang="en-US" altLang="fr-FR" sz="3200"/>
              <a:t>Are data across time intervals looked at?</a:t>
            </a:r>
            <a:endParaRPr lang="fr-FR" altLang="fr-FR" sz="3200"/>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0562453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9028">
              <a:buSzPct val="45000"/>
              <a:buFont typeface="Arial"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endParaRPr lang="en-US"/>
          </a:p>
          <a:p>
            <a:pPr defTabSz="927567">
              <a:defRPr/>
            </a:pPr>
            <a:endParaRPr lang="fr-FR" altLang="fr-FR"/>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4895131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9028">
              <a:buSzPct val="45000"/>
              <a:buFont typeface="Arial"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endParaRPr lang="en-US"/>
          </a:p>
          <a:p>
            <a:pPr defTabSz="927567">
              <a:defRPr/>
            </a:pPr>
            <a:endParaRPr lang="fr-FR" altLang="fr-FR"/>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8077510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68</a:t>
            </a:fld>
            <a:endParaRPr lang="en-CA"/>
          </a:p>
        </p:txBody>
      </p:sp>
    </p:spTree>
    <p:extLst>
      <p:ext uri="{BB962C8B-B14F-4D97-AF65-F5344CB8AC3E}">
        <p14:creationId xmlns:p14="http://schemas.microsoft.com/office/powerpoint/2010/main" val="26769551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69</a:t>
            </a:fld>
            <a:endParaRPr lang="en-CA"/>
          </a:p>
        </p:txBody>
      </p:sp>
    </p:spTree>
    <p:extLst>
      <p:ext uri="{BB962C8B-B14F-4D97-AF65-F5344CB8AC3E}">
        <p14:creationId xmlns:p14="http://schemas.microsoft.com/office/powerpoint/2010/main" val="41667469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70</a:t>
            </a:fld>
            <a:endParaRPr lang="en-CA"/>
          </a:p>
        </p:txBody>
      </p:sp>
    </p:spTree>
    <p:extLst>
      <p:ext uri="{BB962C8B-B14F-4D97-AF65-F5344CB8AC3E}">
        <p14:creationId xmlns:p14="http://schemas.microsoft.com/office/powerpoint/2010/main" val="997598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a:t>At July, 2019</a:t>
            </a:r>
          </a:p>
          <a:p>
            <a:endParaRPr lang="en-CA" sz="2800"/>
          </a:p>
        </p:txBody>
      </p:sp>
      <p:sp>
        <p:nvSpPr>
          <p:cNvPr id="4" name="Slide Number Placeholder 3"/>
          <p:cNvSpPr>
            <a:spLocks noGrp="1"/>
          </p:cNvSpPr>
          <p:nvPr>
            <p:ph type="sldNum" sz="quarter" idx="10"/>
          </p:nvPr>
        </p:nvSpPr>
        <p:spPr/>
        <p:txBody>
          <a:bodyPr/>
          <a:lstStyle/>
          <a:p>
            <a:fld id="{36156972-B91D-4EFE-BBE6-780876B81408}" type="slidenum">
              <a:rPr lang="en-CA" smtClean="0"/>
              <a:t>7</a:t>
            </a:fld>
            <a:endParaRPr lang="en-CA"/>
          </a:p>
        </p:txBody>
      </p:sp>
    </p:spTree>
    <p:extLst>
      <p:ext uri="{BB962C8B-B14F-4D97-AF65-F5344CB8AC3E}">
        <p14:creationId xmlns:p14="http://schemas.microsoft.com/office/powerpoint/2010/main" val="14594040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567">
              <a:defRPr/>
            </a:pPr>
            <a:r>
              <a:rPr lang="en-US" sz="1400"/>
              <a:t>Implemented in the 2019 criteria and procedures.</a:t>
            </a:r>
            <a:endParaRPr lang="en-CA" sz="1400"/>
          </a:p>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71</a:t>
            </a:fld>
            <a:endParaRPr lang="en-CA"/>
          </a:p>
        </p:txBody>
      </p:sp>
    </p:spTree>
    <p:extLst>
      <p:ext uri="{BB962C8B-B14F-4D97-AF65-F5344CB8AC3E}">
        <p14:creationId xmlns:p14="http://schemas.microsoft.com/office/powerpoint/2010/main" val="1910877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72</a:t>
            </a:fld>
            <a:endParaRPr lang="en-CA"/>
          </a:p>
        </p:txBody>
      </p:sp>
    </p:spTree>
    <p:extLst>
      <p:ext uri="{BB962C8B-B14F-4D97-AF65-F5344CB8AC3E}">
        <p14:creationId xmlns:p14="http://schemas.microsoft.com/office/powerpoint/2010/main" val="26338613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The graduate attributes remain a key part of the accreditation criteria. </a:t>
            </a:r>
          </a:p>
          <a:p>
            <a:endParaRPr lang="en-US" sz="1200"/>
          </a:p>
          <a:p>
            <a:r>
              <a:rPr lang="en-US" sz="1200"/>
              <a:t>Programs are still asked to provide their latest assessment results for each graduate attribute but are not asked to provide </a:t>
            </a:r>
            <a:r>
              <a:rPr lang="en-US" sz="1200" b="1"/>
              <a:t>all </a:t>
            </a:r>
            <a:r>
              <a:rPr lang="en-US" sz="1200"/>
              <a:t>assessment data for</a:t>
            </a:r>
            <a:r>
              <a:rPr lang="en-US" sz="1200" b="1"/>
              <a:t> every </a:t>
            </a:r>
            <a:r>
              <a:rPr lang="en-US" sz="1200"/>
              <a:t>learning activity.</a:t>
            </a:r>
            <a:endParaRPr lang="en-CA" sz="1200"/>
          </a:p>
        </p:txBody>
      </p:sp>
      <p:sp>
        <p:nvSpPr>
          <p:cNvPr id="4" name="Slide Number Placeholder 3"/>
          <p:cNvSpPr>
            <a:spLocks noGrp="1"/>
          </p:cNvSpPr>
          <p:nvPr>
            <p:ph type="sldNum" sz="quarter" idx="5"/>
          </p:nvPr>
        </p:nvSpPr>
        <p:spPr/>
        <p:txBody>
          <a:bodyPr/>
          <a:lstStyle/>
          <a:p>
            <a:fld id="{94C345D2-5F75-4C67-BD7A-51D5C348478D}" type="slidenum">
              <a:rPr lang="en-CA" smtClean="0"/>
              <a:t>73</a:t>
            </a:fld>
            <a:endParaRPr lang="en-CA"/>
          </a:p>
        </p:txBody>
      </p:sp>
    </p:spTree>
    <p:extLst>
      <p:ext uri="{BB962C8B-B14F-4D97-AF65-F5344CB8AC3E}">
        <p14:creationId xmlns:p14="http://schemas.microsoft.com/office/powerpoint/2010/main" val="28798411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a:t>Exhibit 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a:t>Documentation submitted in advance of the visit focuses on GA/CI process and not on data.</a:t>
            </a:r>
          </a:p>
          <a:p>
            <a:pPr marL="285750" indent="-285750">
              <a:buFont typeface="Arial" panose="020B0604020202020204" pitchFamily="34" charset="0"/>
              <a:buChar char="•"/>
            </a:pPr>
            <a:r>
              <a:rPr lang="en-US" sz="1200"/>
              <a:t>Reduces the documentation required (before, we asked for data related to </a:t>
            </a:r>
            <a:r>
              <a:rPr lang="en-US" sz="1200" b="1"/>
              <a:t>EACH COURSE</a:t>
            </a:r>
            <a:r>
              <a:rPr lang="en-US" sz="1200" b="0"/>
              <a:t>. Now we are asking for samples).</a:t>
            </a:r>
          </a:p>
          <a:p>
            <a:pPr marL="285750" indent="-285750">
              <a:buFont typeface="Arial" panose="020B0604020202020204" pitchFamily="34" charset="0"/>
              <a:buChar char="•"/>
            </a:pPr>
            <a:r>
              <a:rPr lang="en-US" sz="1200" b="0"/>
              <a:t>We are focusing </a:t>
            </a:r>
            <a:r>
              <a:rPr lang="en-US" sz="1200" b="0" u="sng"/>
              <a:t>more </a:t>
            </a:r>
            <a:r>
              <a:rPr lang="en-US" sz="1200" b="0"/>
              <a:t>on process and </a:t>
            </a:r>
            <a:r>
              <a:rPr lang="en-US" sz="1200" b="0" u="sng"/>
              <a:t>less</a:t>
            </a:r>
            <a:r>
              <a:rPr lang="en-US" sz="1200" b="0"/>
              <a:t> on data. The data demonstrates the execution of a process.</a:t>
            </a:r>
            <a:endParaRPr lang="en-US" sz="1200"/>
          </a:p>
          <a:p>
            <a:pPr marL="0" indent="0">
              <a:buFont typeface="Arial" panose="020B0604020202020204" pitchFamily="34" charset="0"/>
              <a:buNone/>
            </a:pPr>
            <a:endParaRPr lang="en-US" sz="1200"/>
          </a:p>
          <a:p>
            <a:pPr marL="0" indent="0">
              <a:buFont typeface="Arial" panose="020B0604020202020204" pitchFamily="34" charset="0"/>
              <a:buNone/>
            </a:pPr>
            <a:r>
              <a:rPr lang="en-US" sz="1200" u="sng"/>
              <a:t>Questionnaire:</a:t>
            </a:r>
          </a:p>
          <a:p>
            <a:pPr marL="285750" indent="-285750">
              <a:buFont typeface="Arial" panose="020B0604020202020204" pitchFamily="34" charset="0"/>
              <a:buChar char="•"/>
            </a:pPr>
            <a:r>
              <a:rPr lang="en-US" sz="1200" u="none"/>
              <a:t>Changes to “GA dossier”</a:t>
            </a:r>
          </a:p>
          <a:p>
            <a:pPr marL="285750" indent="-285750">
              <a:buFont typeface="Arial" panose="020B0604020202020204" pitchFamily="34" charset="0"/>
              <a:buChar char="•"/>
            </a:pPr>
            <a:r>
              <a:rPr lang="en-US" sz="1200" u="none"/>
              <a:t>Current instructions are vague; results in a LOT of data/documentation on-site</a:t>
            </a:r>
          </a:p>
          <a:p>
            <a:pPr marL="285750" indent="-285750">
              <a:buFont typeface="Arial" panose="020B0604020202020204" pitchFamily="34" charset="0"/>
              <a:buChar char="•"/>
            </a:pPr>
            <a:r>
              <a:rPr lang="en-US" sz="1200" u="none"/>
              <a:t>New GA/CI onsite documentation instructions are more clear, more focused on what the visiting team really needs to evaluate the </a:t>
            </a:r>
            <a:r>
              <a:rPr lang="en-US" sz="1200" b="1" u="none"/>
              <a:t>PROCESS</a:t>
            </a:r>
          </a:p>
          <a:p>
            <a:pPr marL="0" indent="0">
              <a:buFont typeface="Arial" panose="020B0604020202020204" pitchFamily="34" charset="0"/>
              <a:buNone/>
            </a:pPr>
            <a:endParaRPr lang="en-US" sz="1200" b="1" u="none"/>
          </a:p>
          <a:p>
            <a:pPr marL="0" indent="0">
              <a:buFont typeface="Arial" panose="020B0604020202020204" pitchFamily="34" charset="0"/>
              <a:buNone/>
            </a:pPr>
            <a:r>
              <a:rPr lang="en-US" sz="1200" b="0" u="sng"/>
              <a:t>Rubrics:</a:t>
            </a:r>
          </a:p>
          <a:p>
            <a:pPr marL="285750" indent="-285750">
              <a:buFont typeface="Arial" panose="020B0604020202020204" pitchFamily="34" charset="0"/>
              <a:buChar char="•"/>
            </a:pPr>
            <a:r>
              <a:rPr lang="en-US" sz="1200"/>
              <a:t>GA / CI rubrics guides the visiting team on how to assess the GA / CI criteria.</a:t>
            </a:r>
          </a:p>
          <a:p>
            <a:pPr marL="285750" indent="-285750">
              <a:buFont typeface="Arial" panose="020B0604020202020204" pitchFamily="34" charset="0"/>
              <a:buChar char="•"/>
            </a:pPr>
            <a:r>
              <a:rPr lang="en-US" sz="1200"/>
              <a:t>Helps the team describe their findings to the CEAB.</a:t>
            </a:r>
            <a:endParaRPr lang="en-CA" sz="1200"/>
          </a:p>
          <a:p>
            <a:endParaRPr lang="en-CA"/>
          </a:p>
        </p:txBody>
      </p:sp>
      <p:sp>
        <p:nvSpPr>
          <p:cNvPr id="4" name="Slide Number Placeholder 3"/>
          <p:cNvSpPr>
            <a:spLocks noGrp="1"/>
          </p:cNvSpPr>
          <p:nvPr>
            <p:ph type="sldNum" sz="quarter" idx="5"/>
          </p:nvPr>
        </p:nvSpPr>
        <p:spPr/>
        <p:txBody>
          <a:bodyPr/>
          <a:lstStyle/>
          <a:p>
            <a:fld id="{94C345D2-5F75-4C67-BD7A-51D5C348478D}" type="slidenum">
              <a:rPr lang="en-CA" smtClean="0"/>
              <a:t>74</a:t>
            </a:fld>
            <a:endParaRPr lang="en-CA"/>
          </a:p>
        </p:txBody>
      </p:sp>
    </p:spTree>
    <p:extLst>
      <p:ext uri="{BB962C8B-B14F-4D97-AF65-F5344CB8AC3E}">
        <p14:creationId xmlns:p14="http://schemas.microsoft.com/office/powerpoint/2010/main" val="7809099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75</a:t>
            </a:fld>
            <a:endParaRPr lang="en-CA"/>
          </a:p>
        </p:txBody>
      </p:sp>
    </p:spTree>
    <p:extLst>
      <p:ext uri="{BB962C8B-B14F-4D97-AF65-F5344CB8AC3E}">
        <p14:creationId xmlns:p14="http://schemas.microsoft.com/office/powerpoint/2010/main" val="78688166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z="1600"/>
              <a:t>Some meetings are optional, based on the visiting team and HEI’s needs. On their first pre-visit teleconference, the visiting team chair is encouraged to discuss with team members which of the optional meetings should be included in the visit schedule. The primary objective of the visit is to validate and seek clarification of program details based on the team’s review of the institution’s Questionnaire. The team members should reflect on information they need from any individual to perform their assessment of the institution’s compliance with the CEAB criteria and the schedule should be built to achieve this objective.</a:t>
            </a:r>
          </a:p>
          <a:p>
            <a:endParaRPr lang="en-US" altLang="fr-FR"/>
          </a:p>
        </p:txBody>
      </p:sp>
      <p:sp>
        <p:nvSpPr>
          <p:cNvPr id="70660"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1"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0662"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3"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7955217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z="2800"/>
              <a:t>In carrying out the tasks listed on this slide, “Suggested Interview Questions for CEAB Visits” is a helpful resource, along with the description of accreditation criteria given in “Accreditation Criteria and Procedures”.</a:t>
            </a:r>
          </a:p>
          <a:p>
            <a:endParaRPr lang="en-US" altLang="fr-FR" sz="2800"/>
          </a:p>
          <a:p>
            <a:r>
              <a:rPr lang="en-CA" sz="2800"/>
              <a:t>Program visitors are not expected to ask each question, verbatim. Instead, visiting team members should consider the questions they might wish to ask of the program while reviewing the questionnaire materials. The Guide is not meant to be a checklist, it is meant to be a tool to help program visitors triangulate the visit data. </a:t>
            </a:r>
          </a:p>
          <a:p>
            <a:endParaRPr lang="en-CA"/>
          </a:p>
          <a:p>
            <a:r>
              <a:rPr lang="en-CA" sz="2800"/>
              <a:t>The questions that will be asked during the site visit relate to areas where the team needs more information in order to document their findings, areas requiring additional information. If questions are not asked about a specific area or initiative, it does not signal a lack of interest on the CEAB’s part.</a:t>
            </a:r>
            <a:endParaRPr lang="en-US" altLang="fr-FR" sz="2800"/>
          </a:p>
          <a:p>
            <a:endParaRPr lang="en-US" altLang="fr-FR" sz="2800"/>
          </a:p>
          <a:p>
            <a:endParaRPr lang="en-US" altLang="fr-FR" sz="2800"/>
          </a:p>
          <a:p>
            <a:endParaRPr lang="en-US" altLang="fr-FR"/>
          </a:p>
          <a:p>
            <a:endParaRPr lang="en-US" altLang="fr-FR"/>
          </a:p>
        </p:txBody>
      </p:sp>
      <p:sp>
        <p:nvSpPr>
          <p:cNvPr id="72708"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2709"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2710"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2711"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70551614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a:t>For tasks related to review of program material, program visitors refer to their own experience of course materials. In addition, the Engineers Canada Syllabus is a resource. </a:t>
            </a:r>
          </a:p>
          <a:p>
            <a:r>
              <a:rPr lang="en-US" altLang="fr-FR"/>
              <a:t>General visitor, in assessing physical facilities, can refer to “Manual of General Visitor”.</a:t>
            </a:r>
          </a:p>
          <a:p>
            <a:r>
              <a:rPr lang="en-US" altLang="fr-FR"/>
              <a:t>Chair and Vice-Chair, in examining transcripts, can refer to “Accreditation Criteria and Procedures”, including the “Regulations for granting transfer credits”.</a:t>
            </a:r>
          </a:p>
        </p:txBody>
      </p:sp>
      <p:sp>
        <p:nvSpPr>
          <p:cNvPr id="737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37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37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37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0813549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75780"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5781"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5782"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5783"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7004539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a:t>Team members will together review the combined list of potential issues that they have separately developed using the “Tracking Program Issues: Working document” form. </a:t>
            </a:r>
          </a:p>
          <a:p>
            <a:endParaRPr lang="en-US" altLang="fr-FR"/>
          </a:p>
          <a:p>
            <a:r>
              <a:rPr lang="en-US" altLang="fr-FR"/>
              <a:t>Team members each revise their preliminary draft of their contribution to the “CEAB Visiting Team Report”.</a:t>
            </a:r>
          </a:p>
          <a:p>
            <a:endParaRPr lang="en-US" altLang="fr-FR"/>
          </a:p>
        </p:txBody>
      </p:sp>
      <p:sp>
        <p:nvSpPr>
          <p:cNvPr id="76804"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6805"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6806"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6807"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301848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8</a:t>
            </a:fld>
            <a:endParaRPr lang="en-CA"/>
          </a:p>
        </p:txBody>
      </p:sp>
    </p:spTree>
    <p:extLst>
      <p:ext uri="{BB962C8B-B14F-4D97-AF65-F5344CB8AC3E}">
        <p14:creationId xmlns:p14="http://schemas.microsoft.com/office/powerpoint/2010/main" val="162500503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07"/>
              </a:spcBef>
            </a:pPr>
            <a:r>
              <a:rPr lang="en-US" altLang="fr-FR"/>
              <a:t>During the exit meeting,  it is re-iterated that accreditation decisions are made only by the Accreditation Board. Repeat time-line of the process to follow. Emphasize confidentiality. Summarize all issues and state strengths. Thank the Dean and staff for visit arrangements and their hospitality</a:t>
            </a:r>
          </a:p>
          <a:p>
            <a:endParaRPr lang="en-US" altLang="fr-FR"/>
          </a:p>
        </p:txBody>
      </p:sp>
      <p:sp>
        <p:nvSpPr>
          <p:cNvPr id="76804"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6805"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6806"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6807"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44490097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70660"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1"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0662"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3"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07645357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83</a:t>
            </a:fld>
            <a:endParaRPr lang="en-CA"/>
          </a:p>
        </p:txBody>
      </p:sp>
    </p:spTree>
    <p:extLst>
      <p:ext uri="{BB962C8B-B14F-4D97-AF65-F5344CB8AC3E}">
        <p14:creationId xmlns:p14="http://schemas.microsoft.com/office/powerpoint/2010/main" val="173004195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567">
              <a:defRPr/>
            </a:pPr>
            <a:r>
              <a:rPr lang="en-US" altLang="fr-FR"/>
              <a:t>Accurate Visit Team reports are an essential part of Canada’s overall system for improving accredited engineering education. When issues are identified during site visits and reported, institutions are motivated to carry out necessary improvements. The cycle of improvement includes opportunity for the institution to address issues and avoid losing accreditation. If you are unsure whether to draw attention to an apparent issue, seek support from your Visit Team Chair.</a:t>
            </a:r>
          </a:p>
          <a:p>
            <a:pPr defTabSz="927567">
              <a:defRPr/>
            </a:pPr>
            <a:r>
              <a:rPr lang="en-GB" altLang="fr-FR"/>
              <a:t>Do not hesitate to dig for the full picture and describe it accurately in your report</a:t>
            </a:r>
          </a:p>
          <a:p>
            <a:endParaRPr lang="en-US" altLang="fr-FR"/>
          </a:p>
        </p:txBody>
      </p:sp>
      <p:sp>
        <p:nvSpPr>
          <p:cNvPr id="84996"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7"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84998"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9"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08022511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85</a:t>
            </a:fld>
            <a:endParaRPr lang="en-CA"/>
          </a:p>
        </p:txBody>
      </p:sp>
    </p:spTree>
    <p:extLst>
      <p:ext uri="{BB962C8B-B14F-4D97-AF65-F5344CB8AC3E}">
        <p14:creationId xmlns:p14="http://schemas.microsoft.com/office/powerpoint/2010/main" val="403745972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required that all visiting team members comply with this format.</a:t>
            </a:r>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86</a:t>
            </a:fld>
            <a:endParaRPr lang="en-CA"/>
          </a:p>
        </p:txBody>
      </p:sp>
    </p:spTree>
    <p:extLst>
      <p:ext uri="{BB962C8B-B14F-4D97-AF65-F5344CB8AC3E}">
        <p14:creationId xmlns:p14="http://schemas.microsoft.com/office/powerpoint/2010/main" val="266189405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87</a:t>
            </a:fld>
            <a:endParaRPr lang="en-CA"/>
          </a:p>
        </p:txBody>
      </p:sp>
    </p:spTree>
    <p:extLst>
      <p:ext uri="{BB962C8B-B14F-4D97-AF65-F5344CB8AC3E}">
        <p14:creationId xmlns:p14="http://schemas.microsoft.com/office/powerpoint/2010/main" val="153476209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88</a:t>
            </a:fld>
            <a:endParaRPr lang="en-CA"/>
          </a:p>
        </p:txBody>
      </p:sp>
    </p:spTree>
    <p:extLst>
      <p:ext uri="{BB962C8B-B14F-4D97-AF65-F5344CB8AC3E}">
        <p14:creationId xmlns:p14="http://schemas.microsoft.com/office/powerpoint/2010/main" val="351148274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20AE837-4B82-4C3F-B337-1586444097B3}" type="slidenum">
              <a:rPr lang="en-CA" smtClean="0"/>
              <a:pPr/>
              <a:t>89</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t>Some have compared the process to an “audit”:</a:t>
            </a:r>
          </a:p>
          <a:p>
            <a:r>
              <a:rPr lang="en-US" sz="1400"/>
              <a:t>Teams of experts review program information, both on paper and on-site.  </a:t>
            </a:r>
          </a:p>
          <a:p>
            <a:r>
              <a:rPr lang="en-US" sz="1400"/>
              <a:t>They gather information about the programs in a visit report. </a:t>
            </a:r>
          </a:p>
          <a:p>
            <a:r>
              <a:rPr lang="en-US" sz="1400"/>
              <a:t>The team tri-angulates evidence from the Questionnaire, on-site interviews, on-site documentation review. </a:t>
            </a:r>
          </a:p>
          <a:p>
            <a:r>
              <a:rPr lang="en-US" sz="1400"/>
              <a:t>This report, plus any additional relevant information, as well as the Board’s collective experience is used to produce accreditation decisions.</a:t>
            </a:r>
          </a:p>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9</a:t>
            </a:fld>
            <a:endParaRPr lang="en-CA"/>
          </a:p>
        </p:txBody>
      </p:sp>
    </p:spTree>
    <p:extLst>
      <p:ext uri="{BB962C8B-B14F-4D97-AF65-F5344CB8AC3E}">
        <p14:creationId xmlns:p14="http://schemas.microsoft.com/office/powerpoint/2010/main" val="3460219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563F-5B0A-4579-B776-D80C51F1A96A}"/>
              </a:ext>
            </a:extLst>
          </p:cNvPr>
          <p:cNvSpPr>
            <a:spLocks noGrp="1"/>
          </p:cNvSpPr>
          <p:nvPr>
            <p:ph type="ctrTitle" hasCustomPrompt="1"/>
          </p:nvPr>
        </p:nvSpPr>
        <p:spPr>
          <a:xfrm>
            <a:off x="638827" y="268951"/>
            <a:ext cx="7362173" cy="1675715"/>
          </a:xfrm>
        </p:spPr>
        <p:txBody>
          <a:bodyPr anchor="b">
            <a:normAutofit/>
          </a:bodyPr>
          <a:lstStyle>
            <a:lvl1pPr algn="l">
              <a:defRPr sz="4050"/>
            </a:lvl1pPr>
          </a:lstStyle>
          <a:p>
            <a:r>
              <a:rPr lang="en-US"/>
              <a:t>Title of your presentation</a:t>
            </a:r>
            <a:endParaRPr lang="en-CA"/>
          </a:p>
        </p:txBody>
      </p:sp>
      <p:sp>
        <p:nvSpPr>
          <p:cNvPr id="3" name="Subtitle 2">
            <a:extLst>
              <a:ext uri="{FF2B5EF4-FFF2-40B4-BE49-F238E27FC236}">
                <a16:creationId xmlns:a16="http://schemas.microsoft.com/office/drawing/2014/main" id="{CA256688-D66E-4328-8BD4-9A6853B467F0}"/>
              </a:ext>
            </a:extLst>
          </p:cNvPr>
          <p:cNvSpPr>
            <a:spLocks noGrp="1"/>
          </p:cNvSpPr>
          <p:nvPr>
            <p:ph type="subTitle" idx="1" hasCustomPrompt="1"/>
          </p:nvPr>
        </p:nvSpPr>
        <p:spPr>
          <a:xfrm>
            <a:off x="638827" y="2001133"/>
            <a:ext cx="7362173" cy="124182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Presenter and date of presentation</a:t>
            </a:r>
          </a:p>
        </p:txBody>
      </p:sp>
      <p:pic>
        <p:nvPicPr>
          <p:cNvPr id="13" name="Picture 12">
            <a:extLst>
              <a:ext uri="{FF2B5EF4-FFF2-40B4-BE49-F238E27FC236}">
                <a16:creationId xmlns:a16="http://schemas.microsoft.com/office/drawing/2014/main" id="{C8C1D346-0F03-458F-A5F0-751D68BDED4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rot="10800000" flipV="1">
            <a:off x="5773732" y="2507035"/>
            <a:ext cx="3370268" cy="2636465"/>
          </a:xfrm>
          <a:prstGeom prst="rect">
            <a:avLst/>
          </a:prstGeom>
        </p:spPr>
      </p:pic>
      <p:pic>
        <p:nvPicPr>
          <p:cNvPr id="17" name="Picture 16">
            <a:extLst>
              <a:ext uri="{FF2B5EF4-FFF2-40B4-BE49-F238E27FC236}">
                <a16:creationId xmlns:a16="http://schemas.microsoft.com/office/drawing/2014/main" id="{94EF0CCF-E89A-48BA-BEF9-F34DEEB3DE4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8827" y="4188749"/>
            <a:ext cx="2008655" cy="685800"/>
          </a:xfrm>
          <a:prstGeom prst="rect">
            <a:avLst/>
          </a:prstGeom>
        </p:spPr>
      </p:pic>
    </p:spTree>
    <p:extLst>
      <p:ext uri="{BB962C8B-B14F-4D97-AF65-F5344CB8AC3E}">
        <p14:creationId xmlns:p14="http://schemas.microsoft.com/office/powerpoint/2010/main" val="343136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 Highlig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F31A7-EACF-413F-BBDE-0321363BF268}"/>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C0A610E0-C377-42ED-B8AC-C798B2649A44}"/>
              </a:ext>
            </a:extLst>
          </p:cNvPr>
          <p:cNvSpPr>
            <a:spLocks noGrp="1"/>
          </p:cNvSpPr>
          <p:nvPr>
            <p:ph type="ftr" sz="quarter" idx="10"/>
          </p:nvPr>
        </p:nvSpPr>
        <p:spPr/>
        <p:txBody>
          <a:bodyPr/>
          <a:lstStyle/>
          <a:p>
            <a:endParaRPr lang="en-CA"/>
          </a:p>
        </p:txBody>
      </p:sp>
      <p:sp>
        <p:nvSpPr>
          <p:cNvPr id="4" name="Slide Number Placeholder 3">
            <a:extLst>
              <a:ext uri="{FF2B5EF4-FFF2-40B4-BE49-F238E27FC236}">
                <a16:creationId xmlns:a16="http://schemas.microsoft.com/office/drawing/2014/main" id="{A68FD33C-84EA-4081-94B3-C3526644D740}"/>
              </a:ext>
            </a:extLst>
          </p:cNvPr>
          <p:cNvSpPr>
            <a:spLocks noGrp="1"/>
          </p:cNvSpPr>
          <p:nvPr>
            <p:ph type="sldNum" sz="quarter" idx="11"/>
          </p:nvPr>
        </p:nvSpPr>
        <p:spPr/>
        <p:txBody>
          <a:bodyPr/>
          <a:lstStyle/>
          <a:p>
            <a:fld id="{2D00DFA4-54D8-426D-8AF1-9A684DA98554}" type="slidenum">
              <a:rPr lang="en-CA" smtClean="0"/>
              <a:pPr/>
              <a:t>‹#›</a:t>
            </a:fld>
            <a:endParaRPr lang="en-CA"/>
          </a:p>
        </p:txBody>
      </p:sp>
      <p:sp>
        <p:nvSpPr>
          <p:cNvPr id="5" name="Date Placeholder 4">
            <a:extLst>
              <a:ext uri="{FF2B5EF4-FFF2-40B4-BE49-F238E27FC236}">
                <a16:creationId xmlns:a16="http://schemas.microsoft.com/office/drawing/2014/main" id="{118847CF-EDB4-467B-B9CE-49A80F9AA747}"/>
              </a:ext>
            </a:extLst>
          </p:cNvPr>
          <p:cNvSpPr>
            <a:spLocks noGrp="1"/>
          </p:cNvSpPr>
          <p:nvPr>
            <p:ph type="dt" sz="half" idx="12"/>
          </p:nvPr>
        </p:nvSpPr>
        <p:spPr/>
        <p:txBody>
          <a:bodyPr/>
          <a:lstStyle/>
          <a:p>
            <a:endParaRPr lang="en-CA"/>
          </a:p>
        </p:txBody>
      </p:sp>
      <p:sp>
        <p:nvSpPr>
          <p:cNvPr id="23" name="Text Placeholder 6">
            <a:extLst>
              <a:ext uri="{FF2B5EF4-FFF2-40B4-BE49-F238E27FC236}">
                <a16:creationId xmlns:a16="http://schemas.microsoft.com/office/drawing/2014/main" id="{9923EC82-D48A-486F-9EA5-4BE1293D39B6}"/>
              </a:ext>
            </a:extLst>
          </p:cNvPr>
          <p:cNvSpPr>
            <a:spLocks noGrp="1"/>
          </p:cNvSpPr>
          <p:nvPr>
            <p:ph type="body" sz="quarter" idx="22"/>
          </p:nvPr>
        </p:nvSpPr>
        <p:spPr>
          <a:xfrm>
            <a:off x="750892" y="4096745"/>
            <a:ext cx="1878138" cy="370043"/>
          </a:xfrm>
          <a:prstGeom prst="rect">
            <a:avLst/>
          </a:prstGeom>
        </p:spPr>
        <p:txBody>
          <a:bodyPr>
            <a:noAutofit/>
          </a:bodyPr>
          <a:lstStyle>
            <a:lvl1pPr marL="0" indent="0" algn="ctr">
              <a:buNone/>
              <a:defRPr sz="1350">
                <a:solidFill>
                  <a:schemeClr val="accent1"/>
                </a:solidFill>
              </a:defRPr>
            </a:lvl1pPr>
          </a:lstStyle>
          <a:p>
            <a:pPr lvl="0"/>
            <a:r>
              <a:rPr lang="en-US"/>
              <a:t>Click to edit Master text styles</a:t>
            </a:r>
          </a:p>
        </p:txBody>
      </p:sp>
      <p:sp>
        <p:nvSpPr>
          <p:cNvPr id="24" name="Text Placeholder 6">
            <a:extLst>
              <a:ext uri="{FF2B5EF4-FFF2-40B4-BE49-F238E27FC236}">
                <a16:creationId xmlns:a16="http://schemas.microsoft.com/office/drawing/2014/main" id="{AA63BD61-9A5C-4665-B5E6-929361166C0E}"/>
              </a:ext>
            </a:extLst>
          </p:cNvPr>
          <p:cNvSpPr>
            <a:spLocks noGrp="1"/>
          </p:cNvSpPr>
          <p:nvPr>
            <p:ph type="body" sz="quarter" idx="23" hasCustomPrompt="1"/>
          </p:nvPr>
        </p:nvSpPr>
        <p:spPr>
          <a:xfrm>
            <a:off x="628651" y="3580349"/>
            <a:ext cx="2084339" cy="498108"/>
          </a:xfrm>
          <a:prstGeom prst="rect">
            <a:avLst/>
          </a:prstGeom>
        </p:spPr>
        <p:txBody>
          <a:bodyPr>
            <a:noAutofit/>
          </a:bodyPr>
          <a:lstStyle>
            <a:lvl1pPr marL="0" indent="0" algn="ctr">
              <a:buNone/>
              <a:defRPr sz="2700" b="1" i="0" cap="all">
                <a:solidFill>
                  <a:schemeClr val="accent1"/>
                </a:solidFill>
                <a:latin typeface="Calibri" panose="020F0502020204030204" pitchFamily="34" charset="0"/>
                <a:cs typeface="Calibri" panose="020F0502020204030204" pitchFamily="34" charset="0"/>
              </a:defRPr>
            </a:lvl1pPr>
          </a:lstStyle>
          <a:p>
            <a:pPr lvl="0"/>
            <a:r>
              <a:rPr lang="en-US"/>
              <a:t>Title</a:t>
            </a:r>
          </a:p>
        </p:txBody>
      </p:sp>
      <p:sp>
        <p:nvSpPr>
          <p:cNvPr id="26" name="Text Placeholder 6">
            <a:extLst>
              <a:ext uri="{FF2B5EF4-FFF2-40B4-BE49-F238E27FC236}">
                <a16:creationId xmlns:a16="http://schemas.microsoft.com/office/drawing/2014/main" id="{EDB1F268-1F3E-409F-ABAF-8CB764512AA4}"/>
              </a:ext>
            </a:extLst>
          </p:cNvPr>
          <p:cNvSpPr>
            <a:spLocks noGrp="1"/>
          </p:cNvSpPr>
          <p:nvPr>
            <p:ph type="body" sz="quarter" idx="24"/>
          </p:nvPr>
        </p:nvSpPr>
        <p:spPr>
          <a:xfrm>
            <a:off x="6550687" y="4096745"/>
            <a:ext cx="1878138" cy="370043"/>
          </a:xfrm>
          <a:prstGeom prst="rect">
            <a:avLst/>
          </a:prstGeom>
        </p:spPr>
        <p:txBody>
          <a:bodyPr>
            <a:noAutofit/>
          </a:bodyPr>
          <a:lstStyle>
            <a:lvl1pPr marL="0" indent="0" algn="ctr">
              <a:buNone/>
              <a:defRPr sz="1350">
                <a:solidFill>
                  <a:schemeClr val="accent1"/>
                </a:solidFill>
              </a:defRPr>
            </a:lvl1pPr>
          </a:lstStyle>
          <a:p>
            <a:pPr lvl="0"/>
            <a:r>
              <a:rPr lang="en-US"/>
              <a:t>Click to edit Master text styles</a:t>
            </a:r>
          </a:p>
        </p:txBody>
      </p:sp>
      <p:sp>
        <p:nvSpPr>
          <p:cNvPr id="27" name="Text Placeholder 6">
            <a:extLst>
              <a:ext uri="{FF2B5EF4-FFF2-40B4-BE49-F238E27FC236}">
                <a16:creationId xmlns:a16="http://schemas.microsoft.com/office/drawing/2014/main" id="{23FB7DDA-F3D8-4DEB-B56E-894BC7CE4FE3}"/>
              </a:ext>
            </a:extLst>
          </p:cNvPr>
          <p:cNvSpPr>
            <a:spLocks noGrp="1"/>
          </p:cNvSpPr>
          <p:nvPr>
            <p:ph type="body" sz="quarter" idx="25" hasCustomPrompt="1"/>
          </p:nvPr>
        </p:nvSpPr>
        <p:spPr>
          <a:xfrm>
            <a:off x="6428446" y="3580349"/>
            <a:ext cx="2084339" cy="498108"/>
          </a:xfrm>
          <a:prstGeom prst="rect">
            <a:avLst/>
          </a:prstGeom>
        </p:spPr>
        <p:txBody>
          <a:bodyPr>
            <a:noAutofit/>
          </a:bodyPr>
          <a:lstStyle>
            <a:lvl1pPr marL="0" indent="0" algn="ctr">
              <a:buNone/>
              <a:defRPr sz="2700" b="1" i="0" cap="all">
                <a:solidFill>
                  <a:schemeClr val="accent1"/>
                </a:solidFill>
                <a:latin typeface="Calibri" panose="020F0502020204030204" pitchFamily="34" charset="0"/>
                <a:cs typeface="Calibri" panose="020F0502020204030204" pitchFamily="34" charset="0"/>
              </a:defRPr>
            </a:lvl1pPr>
          </a:lstStyle>
          <a:p>
            <a:pPr lvl="0"/>
            <a:r>
              <a:rPr lang="en-US"/>
              <a:t>Title</a:t>
            </a:r>
          </a:p>
        </p:txBody>
      </p:sp>
      <p:sp>
        <p:nvSpPr>
          <p:cNvPr id="29" name="Text Placeholder 6">
            <a:extLst>
              <a:ext uri="{FF2B5EF4-FFF2-40B4-BE49-F238E27FC236}">
                <a16:creationId xmlns:a16="http://schemas.microsoft.com/office/drawing/2014/main" id="{62755CF2-5D45-45CD-A638-26A401F78365}"/>
              </a:ext>
            </a:extLst>
          </p:cNvPr>
          <p:cNvSpPr>
            <a:spLocks noGrp="1"/>
          </p:cNvSpPr>
          <p:nvPr>
            <p:ph type="body" sz="quarter" idx="26"/>
          </p:nvPr>
        </p:nvSpPr>
        <p:spPr>
          <a:xfrm>
            <a:off x="3669930" y="4096745"/>
            <a:ext cx="1878138" cy="370043"/>
          </a:xfrm>
          <a:prstGeom prst="rect">
            <a:avLst/>
          </a:prstGeom>
        </p:spPr>
        <p:txBody>
          <a:bodyPr>
            <a:noAutofit/>
          </a:bodyPr>
          <a:lstStyle>
            <a:lvl1pPr marL="0" indent="0" algn="ctr">
              <a:buNone/>
              <a:defRPr sz="1350">
                <a:solidFill>
                  <a:schemeClr val="accent1"/>
                </a:solidFill>
              </a:defRPr>
            </a:lvl1pPr>
          </a:lstStyle>
          <a:p>
            <a:pPr lvl="0"/>
            <a:r>
              <a:rPr lang="en-US"/>
              <a:t>Click to edit Master text styles</a:t>
            </a:r>
          </a:p>
        </p:txBody>
      </p:sp>
      <p:sp>
        <p:nvSpPr>
          <p:cNvPr id="30" name="Text Placeholder 6">
            <a:extLst>
              <a:ext uri="{FF2B5EF4-FFF2-40B4-BE49-F238E27FC236}">
                <a16:creationId xmlns:a16="http://schemas.microsoft.com/office/drawing/2014/main" id="{45731765-8A86-4528-959B-5ABCBCC566C1}"/>
              </a:ext>
            </a:extLst>
          </p:cNvPr>
          <p:cNvSpPr>
            <a:spLocks noGrp="1"/>
          </p:cNvSpPr>
          <p:nvPr>
            <p:ph type="body" sz="quarter" idx="27" hasCustomPrompt="1"/>
          </p:nvPr>
        </p:nvSpPr>
        <p:spPr>
          <a:xfrm>
            <a:off x="3547689" y="3580349"/>
            <a:ext cx="2084339" cy="498108"/>
          </a:xfrm>
          <a:prstGeom prst="rect">
            <a:avLst/>
          </a:prstGeom>
        </p:spPr>
        <p:txBody>
          <a:bodyPr>
            <a:noAutofit/>
          </a:bodyPr>
          <a:lstStyle>
            <a:lvl1pPr marL="0" indent="0" algn="ctr">
              <a:buNone/>
              <a:defRPr sz="2700" b="1" i="0" cap="all">
                <a:solidFill>
                  <a:schemeClr val="accent1"/>
                </a:solidFill>
                <a:latin typeface="Calibri" panose="020F0502020204030204" pitchFamily="34" charset="0"/>
                <a:cs typeface="Calibri" panose="020F0502020204030204" pitchFamily="34" charset="0"/>
              </a:defRPr>
            </a:lvl1pPr>
          </a:lstStyle>
          <a:p>
            <a:pPr lvl="0"/>
            <a:r>
              <a:rPr lang="en-US"/>
              <a:t>Title</a:t>
            </a:r>
          </a:p>
        </p:txBody>
      </p:sp>
      <p:pic>
        <p:nvPicPr>
          <p:cNvPr id="31" name="Picture 30">
            <a:extLst>
              <a:ext uri="{FF2B5EF4-FFF2-40B4-BE49-F238E27FC236}">
                <a16:creationId xmlns:a16="http://schemas.microsoft.com/office/drawing/2014/main" id="{F337EC08-2FDA-4724-B8C9-2C90A15774C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pic>
        <p:nvPicPr>
          <p:cNvPr id="13" name="Picture 12">
            <a:extLst>
              <a:ext uri="{FF2B5EF4-FFF2-40B4-BE49-F238E27FC236}">
                <a16:creationId xmlns:a16="http://schemas.microsoft.com/office/drawing/2014/main" id="{E88CBFA3-137F-4617-A99F-DEFD2168A4B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spTree>
    <p:extLst>
      <p:ext uri="{BB962C8B-B14F-4D97-AF65-F5344CB8AC3E}">
        <p14:creationId xmlns:p14="http://schemas.microsoft.com/office/powerpoint/2010/main" val="1056575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ic Highlights - Gradient">
    <p:bg>
      <p:bgPr>
        <a:gradFill>
          <a:gsLst>
            <a:gs pos="100000">
              <a:srgbClr val="F0F5FA"/>
            </a:gs>
            <a:gs pos="0">
              <a:schemeClr val="accent3">
                <a:lumMod val="40000"/>
                <a:lumOff val="60000"/>
              </a:schemeClr>
            </a:gs>
          </a:gsLst>
          <a:lin ang="16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p>
            <a:r>
              <a:rPr lang="en-US"/>
              <a:t>Click to edit Master title style</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9" name="Picture 18">
            <a:extLst>
              <a:ext uri="{FF2B5EF4-FFF2-40B4-BE49-F238E27FC236}">
                <a16:creationId xmlns:a16="http://schemas.microsoft.com/office/drawing/2014/main" id="{05AC593F-717F-46FF-9936-5395F9B2AB3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9" name="Picture 8">
            <a:extLst>
              <a:ext uri="{FF2B5EF4-FFF2-40B4-BE49-F238E27FC236}">
                <a16:creationId xmlns:a16="http://schemas.microsoft.com/office/drawing/2014/main" id="{E6509AB7-0827-473B-B4E5-1D747F8DDF0B}"/>
              </a:ext>
            </a:extLst>
          </p:cNvPr>
          <p:cNvPicPr>
            <a:picLocks noChangeAspect="1"/>
          </p:cNvPicPr>
          <p:nvPr userDrawn="1"/>
        </p:nvPicPr>
        <p:blipFill rotWithShape="1">
          <a:blip r:embed="rId3" cstate="hqprint">
            <a:alphaModFix amt="30000"/>
            <a:extLst>
              <a:ext uri="{28A0092B-C50C-407E-A947-70E740481C1C}">
                <a14:useLocalDpi xmlns:a14="http://schemas.microsoft.com/office/drawing/2010/main"/>
              </a:ext>
            </a:extLst>
          </a:blip>
          <a:srcRect/>
          <a:stretch/>
        </p:blipFill>
        <p:spPr>
          <a:xfrm>
            <a:off x="4484527" y="1701168"/>
            <a:ext cx="4659473" cy="3441377"/>
          </a:xfrm>
          <a:prstGeom prst="rect">
            <a:avLst/>
          </a:prstGeom>
        </p:spPr>
      </p:pic>
      <p:sp>
        <p:nvSpPr>
          <p:cNvPr id="23" name="Oval 22">
            <a:extLst>
              <a:ext uri="{FF2B5EF4-FFF2-40B4-BE49-F238E27FC236}">
                <a16:creationId xmlns:a16="http://schemas.microsoft.com/office/drawing/2014/main" id="{CD1B06FD-5A95-4F5B-AD40-C7303B6F9CC4}"/>
              </a:ext>
            </a:extLst>
          </p:cNvPr>
          <p:cNvSpPr>
            <a:spLocks noChangeAspect="1"/>
          </p:cNvSpPr>
          <p:nvPr userDrawn="1"/>
        </p:nvSpPr>
        <p:spPr>
          <a:xfrm>
            <a:off x="631216" y="1448478"/>
            <a:ext cx="2057400" cy="20574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4" name="Text Placeholder 6">
            <a:extLst>
              <a:ext uri="{FF2B5EF4-FFF2-40B4-BE49-F238E27FC236}">
                <a16:creationId xmlns:a16="http://schemas.microsoft.com/office/drawing/2014/main" id="{885EC944-4486-406F-9574-8CA6C1E982E8}"/>
              </a:ext>
            </a:extLst>
          </p:cNvPr>
          <p:cNvSpPr>
            <a:spLocks noGrp="1"/>
          </p:cNvSpPr>
          <p:nvPr>
            <p:ph type="body" sz="quarter" idx="22"/>
          </p:nvPr>
        </p:nvSpPr>
        <p:spPr>
          <a:xfrm>
            <a:off x="750892" y="4096745"/>
            <a:ext cx="1878138" cy="370043"/>
          </a:xfrm>
          <a:prstGeom prst="rect">
            <a:avLst/>
          </a:prstGeom>
        </p:spPr>
        <p:txBody>
          <a:bodyPr>
            <a:noAutofit/>
          </a:bodyPr>
          <a:lstStyle>
            <a:lvl1pPr marL="0" indent="0" algn="ctr">
              <a:buNone/>
              <a:defRPr sz="1350">
                <a:solidFill>
                  <a:schemeClr val="accent1"/>
                </a:solidFill>
              </a:defRPr>
            </a:lvl1pPr>
          </a:lstStyle>
          <a:p>
            <a:pPr lvl="0"/>
            <a:r>
              <a:rPr lang="en-US"/>
              <a:t>Click to edit Master text styles</a:t>
            </a:r>
          </a:p>
        </p:txBody>
      </p:sp>
      <p:sp>
        <p:nvSpPr>
          <p:cNvPr id="25" name="Text Placeholder 6">
            <a:extLst>
              <a:ext uri="{FF2B5EF4-FFF2-40B4-BE49-F238E27FC236}">
                <a16:creationId xmlns:a16="http://schemas.microsoft.com/office/drawing/2014/main" id="{271A0578-419E-4D18-8126-40682C1933A0}"/>
              </a:ext>
            </a:extLst>
          </p:cNvPr>
          <p:cNvSpPr>
            <a:spLocks noGrp="1"/>
          </p:cNvSpPr>
          <p:nvPr>
            <p:ph type="body" sz="quarter" idx="23" hasCustomPrompt="1"/>
          </p:nvPr>
        </p:nvSpPr>
        <p:spPr>
          <a:xfrm>
            <a:off x="628651" y="3580349"/>
            <a:ext cx="2084339" cy="498108"/>
          </a:xfrm>
          <a:prstGeom prst="rect">
            <a:avLst/>
          </a:prstGeom>
        </p:spPr>
        <p:txBody>
          <a:bodyPr>
            <a:noAutofit/>
          </a:bodyPr>
          <a:lstStyle>
            <a:lvl1pPr marL="0" indent="0" algn="ctr">
              <a:buNone/>
              <a:defRPr sz="2700" b="1" i="0" cap="all">
                <a:solidFill>
                  <a:schemeClr val="accent1"/>
                </a:solidFill>
                <a:latin typeface="Calibri" panose="020F0502020204030204" pitchFamily="34" charset="0"/>
                <a:cs typeface="Calibri" panose="020F0502020204030204" pitchFamily="34" charset="0"/>
              </a:defRPr>
            </a:lvl1pPr>
          </a:lstStyle>
          <a:p>
            <a:pPr lvl="0"/>
            <a:r>
              <a:rPr lang="en-US"/>
              <a:t>TEXT</a:t>
            </a:r>
          </a:p>
        </p:txBody>
      </p:sp>
      <p:sp>
        <p:nvSpPr>
          <p:cNvPr id="26" name="Oval 25">
            <a:extLst>
              <a:ext uri="{FF2B5EF4-FFF2-40B4-BE49-F238E27FC236}">
                <a16:creationId xmlns:a16="http://schemas.microsoft.com/office/drawing/2014/main" id="{984446FF-ABC2-4036-98F8-68F84F842F9D}"/>
              </a:ext>
            </a:extLst>
          </p:cNvPr>
          <p:cNvSpPr>
            <a:spLocks noChangeAspect="1"/>
          </p:cNvSpPr>
          <p:nvPr userDrawn="1"/>
        </p:nvSpPr>
        <p:spPr>
          <a:xfrm>
            <a:off x="6431011" y="1448478"/>
            <a:ext cx="2057400" cy="20574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7" name="Text Placeholder 6">
            <a:extLst>
              <a:ext uri="{FF2B5EF4-FFF2-40B4-BE49-F238E27FC236}">
                <a16:creationId xmlns:a16="http://schemas.microsoft.com/office/drawing/2014/main" id="{CD6584B6-52C2-468C-B3B8-EB4872549BAD}"/>
              </a:ext>
            </a:extLst>
          </p:cNvPr>
          <p:cNvSpPr>
            <a:spLocks noGrp="1"/>
          </p:cNvSpPr>
          <p:nvPr>
            <p:ph type="body" sz="quarter" idx="24"/>
          </p:nvPr>
        </p:nvSpPr>
        <p:spPr>
          <a:xfrm>
            <a:off x="6550687" y="4096745"/>
            <a:ext cx="1878138" cy="370043"/>
          </a:xfrm>
          <a:prstGeom prst="rect">
            <a:avLst/>
          </a:prstGeom>
        </p:spPr>
        <p:txBody>
          <a:bodyPr>
            <a:noAutofit/>
          </a:bodyPr>
          <a:lstStyle>
            <a:lvl1pPr marL="0" indent="0" algn="ctr">
              <a:buNone/>
              <a:defRPr sz="1350">
                <a:solidFill>
                  <a:schemeClr val="accent1"/>
                </a:solidFill>
              </a:defRPr>
            </a:lvl1pPr>
          </a:lstStyle>
          <a:p>
            <a:pPr lvl="0"/>
            <a:r>
              <a:rPr lang="en-US"/>
              <a:t>Click to edit Master text styles</a:t>
            </a:r>
          </a:p>
        </p:txBody>
      </p:sp>
      <p:sp>
        <p:nvSpPr>
          <p:cNvPr id="28" name="Text Placeholder 6">
            <a:extLst>
              <a:ext uri="{FF2B5EF4-FFF2-40B4-BE49-F238E27FC236}">
                <a16:creationId xmlns:a16="http://schemas.microsoft.com/office/drawing/2014/main" id="{7E045D92-6283-462C-A435-7DE8B57F9D68}"/>
              </a:ext>
            </a:extLst>
          </p:cNvPr>
          <p:cNvSpPr>
            <a:spLocks noGrp="1"/>
          </p:cNvSpPr>
          <p:nvPr>
            <p:ph type="body" sz="quarter" idx="25" hasCustomPrompt="1"/>
          </p:nvPr>
        </p:nvSpPr>
        <p:spPr>
          <a:xfrm>
            <a:off x="6428446" y="3580349"/>
            <a:ext cx="2084339" cy="498108"/>
          </a:xfrm>
          <a:prstGeom prst="rect">
            <a:avLst/>
          </a:prstGeom>
        </p:spPr>
        <p:txBody>
          <a:bodyPr>
            <a:noAutofit/>
          </a:bodyPr>
          <a:lstStyle>
            <a:lvl1pPr marL="0" indent="0" algn="ctr">
              <a:buNone/>
              <a:defRPr sz="2700" b="1" i="0" cap="all">
                <a:solidFill>
                  <a:schemeClr val="accent1"/>
                </a:solidFill>
                <a:latin typeface="Calibri" panose="020F0502020204030204" pitchFamily="34" charset="0"/>
                <a:cs typeface="Calibri" panose="020F0502020204030204" pitchFamily="34" charset="0"/>
              </a:defRPr>
            </a:lvl1pPr>
          </a:lstStyle>
          <a:p>
            <a:pPr lvl="0"/>
            <a:r>
              <a:rPr lang="en-US"/>
              <a:t>TEXT</a:t>
            </a:r>
          </a:p>
        </p:txBody>
      </p:sp>
      <p:sp>
        <p:nvSpPr>
          <p:cNvPr id="29" name="Oval 28">
            <a:extLst>
              <a:ext uri="{FF2B5EF4-FFF2-40B4-BE49-F238E27FC236}">
                <a16:creationId xmlns:a16="http://schemas.microsoft.com/office/drawing/2014/main" id="{53B54468-3CA4-4AF7-9A8A-6454FC3E97DC}"/>
              </a:ext>
            </a:extLst>
          </p:cNvPr>
          <p:cNvSpPr>
            <a:spLocks noChangeAspect="1"/>
          </p:cNvSpPr>
          <p:nvPr userDrawn="1"/>
        </p:nvSpPr>
        <p:spPr>
          <a:xfrm>
            <a:off x="3550254" y="1448478"/>
            <a:ext cx="2057400" cy="20574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0" name="Text Placeholder 6">
            <a:extLst>
              <a:ext uri="{FF2B5EF4-FFF2-40B4-BE49-F238E27FC236}">
                <a16:creationId xmlns:a16="http://schemas.microsoft.com/office/drawing/2014/main" id="{EEB2922B-6BB0-4862-A667-80C45539AF44}"/>
              </a:ext>
            </a:extLst>
          </p:cNvPr>
          <p:cNvSpPr>
            <a:spLocks noGrp="1"/>
          </p:cNvSpPr>
          <p:nvPr>
            <p:ph type="body" sz="quarter" idx="26"/>
          </p:nvPr>
        </p:nvSpPr>
        <p:spPr>
          <a:xfrm>
            <a:off x="3669930" y="4096745"/>
            <a:ext cx="1878138" cy="370043"/>
          </a:xfrm>
          <a:prstGeom prst="rect">
            <a:avLst/>
          </a:prstGeom>
        </p:spPr>
        <p:txBody>
          <a:bodyPr>
            <a:noAutofit/>
          </a:bodyPr>
          <a:lstStyle>
            <a:lvl1pPr marL="0" indent="0" algn="ctr">
              <a:buNone/>
              <a:defRPr sz="1350">
                <a:solidFill>
                  <a:schemeClr val="accent1"/>
                </a:solidFill>
              </a:defRPr>
            </a:lvl1pPr>
          </a:lstStyle>
          <a:p>
            <a:pPr lvl="0"/>
            <a:r>
              <a:rPr lang="en-US"/>
              <a:t>Click to edit Master text styles</a:t>
            </a:r>
          </a:p>
        </p:txBody>
      </p:sp>
      <p:sp>
        <p:nvSpPr>
          <p:cNvPr id="31" name="Text Placeholder 6">
            <a:extLst>
              <a:ext uri="{FF2B5EF4-FFF2-40B4-BE49-F238E27FC236}">
                <a16:creationId xmlns:a16="http://schemas.microsoft.com/office/drawing/2014/main" id="{EC77B5FB-B793-4279-84B7-DF7E1F44ADA3}"/>
              </a:ext>
            </a:extLst>
          </p:cNvPr>
          <p:cNvSpPr>
            <a:spLocks noGrp="1"/>
          </p:cNvSpPr>
          <p:nvPr>
            <p:ph type="body" sz="quarter" idx="27" hasCustomPrompt="1"/>
          </p:nvPr>
        </p:nvSpPr>
        <p:spPr>
          <a:xfrm>
            <a:off x="3547689" y="3580349"/>
            <a:ext cx="2084339" cy="498108"/>
          </a:xfrm>
          <a:prstGeom prst="rect">
            <a:avLst/>
          </a:prstGeom>
        </p:spPr>
        <p:txBody>
          <a:bodyPr>
            <a:noAutofit/>
          </a:bodyPr>
          <a:lstStyle>
            <a:lvl1pPr marL="0" indent="0" algn="ctr">
              <a:buNone/>
              <a:defRPr sz="2700" b="1" i="0" cap="all">
                <a:solidFill>
                  <a:schemeClr val="accent1"/>
                </a:solidFill>
                <a:latin typeface="Calibri" panose="020F0502020204030204" pitchFamily="34" charset="0"/>
                <a:cs typeface="Calibri" panose="020F0502020204030204" pitchFamily="34" charset="0"/>
              </a:defRPr>
            </a:lvl1pPr>
          </a:lstStyle>
          <a:p>
            <a:pPr lvl="0"/>
            <a:r>
              <a:rPr lang="en-US"/>
              <a:t>TEXT</a:t>
            </a:r>
          </a:p>
        </p:txBody>
      </p:sp>
    </p:spTree>
    <p:extLst>
      <p:ext uri="{BB962C8B-B14F-4D97-AF65-F5344CB8AC3E}">
        <p14:creationId xmlns:p14="http://schemas.microsoft.com/office/powerpoint/2010/main" val="1762955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A402-FB87-443F-A864-27B137987482}"/>
              </a:ext>
            </a:extLst>
          </p:cNvPr>
          <p:cNvSpPr>
            <a:spLocks noGrp="1"/>
          </p:cNvSpPr>
          <p:nvPr>
            <p:ph type="title" hasCustomPrompt="1"/>
          </p:nvPr>
        </p:nvSpPr>
        <p:spPr>
          <a:xfrm>
            <a:off x="628650" y="273844"/>
            <a:ext cx="7278020" cy="1957801"/>
          </a:xfrm>
        </p:spPr>
        <p:txBody>
          <a:bodyPr anchor="b"/>
          <a:lstStyle>
            <a:lvl1pPr>
              <a:defRPr sz="4500">
                <a:solidFill>
                  <a:schemeClr val="bg1"/>
                </a:solidFill>
              </a:defRPr>
            </a:lvl1pPr>
          </a:lstStyle>
          <a:p>
            <a:r>
              <a:rPr lang="en-US"/>
              <a:t>This is a section header</a:t>
            </a:r>
            <a:endParaRPr lang="en-CA"/>
          </a:p>
        </p:txBody>
      </p:sp>
      <p:sp>
        <p:nvSpPr>
          <p:cNvPr id="3" name="Text Placeholder 2">
            <a:extLst>
              <a:ext uri="{FF2B5EF4-FFF2-40B4-BE49-F238E27FC236}">
                <a16:creationId xmlns:a16="http://schemas.microsoft.com/office/drawing/2014/main" id="{9A317090-7152-4E71-A742-4F0F90799C45}"/>
              </a:ext>
            </a:extLst>
          </p:cNvPr>
          <p:cNvSpPr>
            <a:spLocks noGrp="1"/>
          </p:cNvSpPr>
          <p:nvPr>
            <p:ph type="body" idx="1"/>
          </p:nvPr>
        </p:nvSpPr>
        <p:spPr>
          <a:xfrm>
            <a:off x="628650" y="2319208"/>
            <a:ext cx="727802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Footer Placeholder 4">
            <a:extLst>
              <a:ext uri="{FF2B5EF4-FFF2-40B4-BE49-F238E27FC236}">
                <a16:creationId xmlns:a16="http://schemas.microsoft.com/office/drawing/2014/main" id="{93AA12AB-B6C4-4125-B226-FB273261E927}"/>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bg1"/>
                </a:solidFill>
              </a:defRPr>
            </a:lvl1pPr>
          </a:lstStyle>
          <a:p>
            <a:endParaRPr lang="en-CA"/>
          </a:p>
        </p:txBody>
      </p:sp>
      <p:sp>
        <p:nvSpPr>
          <p:cNvPr id="10" name="Slide Number Placeholder 5">
            <a:extLst>
              <a:ext uri="{FF2B5EF4-FFF2-40B4-BE49-F238E27FC236}">
                <a16:creationId xmlns:a16="http://schemas.microsoft.com/office/drawing/2014/main" id="{36EBB04F-85E5-46B7-9F44-12F2F65F3B6D}"/>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bg1"/>
                </a:solidFill>
              </a:defRPr>
            </a:lvl1pPr>
          </a:lstStyle>
          <a:p>
            <a:fld id="{2D00DFA4-54D8-426D-8AF1-9A684DA98554}" type="slidenum">
              <a:rPr lang="en-CA" smtClean="0"/>
              <a:pPr/>
              <a:t>‹#›</a:t>
            </a:fld>
            <a:endParaRPr lang="en-CA"/>
          </a:p>
        </p:txBody>
      </p:sp>
      <p:sp>
        <p:nvSpPr>
          <p:cNvPr id="11" name="Date Placeholder 8">
            <a:extLst>
              <a:ext uri="{FF2B5EF4-FFF2-40B4-BE49-F238E27FC236}">
                <a16:creationId xmlns:a16="http://schemas.microsoft.com/office/drawing/2014/main" id="{F3E52A67-AF4D-4233-9777-753372A1143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bg1"/>
                </a:solidFill>
              </a:defRPr>
            </a:lvl1pPr>
          </a:lstStyle>
          <a:p>
            <a:endParaRPr lang="en-CA"/>
          </a:p>
        </p:txBody>
      </p:sp>
      <p:pic>
        <p:nvPicPr>
          <p:cNvPr id="14" name="Picture 13">
            <a:extLst>
              <a:ext uri="{FF2B5EF4-FFF2-40B4-BE49-F238E27FC236}">
                <a16:creationId xmlns:a16="http://schemas.microsoft.com/office/drawing/2014/main" id="{D1E3716A-EB5B-4F75-A597-02DC9B5955F0}"/>
              </a:ext>
            </a:extLst>
          </p:cNvPr>
          <p:cNvPicPr>
            <a:picLocks noChangeAspect="1"/>
          </p:cNvPicPr>
          <p:nvPr userDrawn="1"/>
        </p:nvPicPr>
        <p:blipFill rotWithShape="1">
          <a:blip r:embed="rId2" cstate="hqprint">
            <a:alphaModFix amt="30000"/>
            <a:extLst>
              <a:ext uri="{28A0092B-C50C-407E-A947-70E740481C1C}">
                <a14:useLocalDpi xmlns:a14="http://schemas.microsoft.com/office/drawing/2010/main"/>
              </a:ext>
            </a:extLst>
          </a:blip>
          <a:srcRect/>
          <a:stretch/>
        </p:blipFill>
        <p:spPr>
          <a:xfrm>
            <a:off x="4484527" y="1701168"/>
            <a:ext cx="4659473" cy="3441377"/>
          </a:xfrm>
          <a:prstGeom prst="rect">
            <a:avLst/>
          </a:prstGeom>
        </p:spPr>
      </p:pic>
      <p:pic>
        <p:nvPicPr>
          <p:cNvPr id="16" name="Picture 15">
            <a:extLst>
              <a:ext uri="{FF2B5EF4-FFF2-40B4-BE49-F238E27FC236}">
                <a16:creationId xmlns:a16="http://schemas.microsoft.com/office/drawing/2014/main" id="{97271925-A8F0-4ED0-A961-2574D7B1EF22}"/>
              </a:ext>
            </a:extLst>
          </p:cNvPr>
          <p:cNvPicPr>
            <a:picLocks noChangeAspect="1"/>
          </p:cNvPicPr>
          <p:nvPr userDrawn="1"/>
        </p:nvPicPr>
        <p:blipFill>
          <a:blip r:embed="rId3"/>
          <a:stretch>
            <a:fillRect/>
          </a:stretch>
        </p:blipFill>
        <p:spPr>
          <a:xfrm>
            <a:off x="628650" y="4252436"/>
            <a:ext cx="1860874" cy="617220"/>
          </a:xfrm>
          <a:prstGeom prst="rect">
            <a:avLst/>
          </a:prstGeom>
        </p:spPr>
      </p:pic>
    </p:spTree>
    <p:extLst>
      <p:ext uri="{BB962C8B-B14F-4D97-AF65-F5344CB8AC3E}">
        <p14:creationId xmlns:p14="http://schemas.microsoft.com/office/powerpoint/2010/main" val="2110456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 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A402-FB87-443F-A864-27B137987482}"/>
              </a:ext>
            </a:extLst>
          </p:cNvPr>
          <p:cNvSpPr>
            <a:spLocks noGrp="1"/>
          </p:cNvSpPr>
          <p:nvPr>
            <p:ph type="title" hasCustomPrompt="1"/>
          </p:nvPr>
        </p:nvSpPr>
        <p:spPr>
          <a:xfrm>
            <a:off x="628650" y="273844"/>
            <a:ext cx="7278020" cy="1957801"/>
          </a:xfrm>
        </p:spPr>
        <p:txBody>
          <a:bodyPr anchor="b"/>
          <a:lstStyle>
            <a:lvl1pPr>
              <a:defRPr sz="4500">
                <a:solidFill>
                  <a:schemeClr val="bg1"/>
                </a:solidFill>
              </a:defRPr>
            </a:lvl1pPr>
          </a:lstStyle>
          <a:p>
            <a:r>
              <a:rPr lang="en-US"/>
              <a:t>This is a section header</a:t>
            </a:r>
            <a:endParaRPr lang="en-CA"/>
          </a:p>
        </p:txBody>
      </p:sp>
      <p:sp>
        <p:nvSpPr>
          <p:cNvPr id="3" name="Text Placeholder 2">
            <a:extLst>
              <a:ext uri="{FF2B5EF4-FFF2-40B4-BE49-F238E27FC236}">
                <a16:creationId xmlns:a16="http://schemas.microsoft.com/office/drawing/2014/main" id="{9A317090-7152-4E71-A742-4F0F90799C45}"/>
              </a:ext>
            </a:extLst>
          </p:cNvPr>
          <p:cNvSpPr>
            <a:spLocks noGrp="1"/>
          </p:cNvSpPr>
          <p:nvPr>
            <p:ph type="body" idx="1"/>
          </p:nvPr>
        </p:nvSpPr>
        <p:spPr>
          <a:xfrm>
            <a:off x="628650" y="2319208"/>
            <a:ext cx="727802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Footer Placeholder 4">
            <a:extLst>
              <a:ext uri="{FF2B5EF4-FFF2-40B4-BE49-F238E27FC236}">
                <a16:creationId xmlns:a16="http://schemas.microsoft.com/office/drawing/2014/main" id="{93AA12AB-B6C4-4125-B226-FB273261E927}"/>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bg1"/>
                </a:solidFill>
              </a:defRPr>
            </a:lvl1pPr>
          </a:lstStyle>
          <a:p>
            <a:endParaRPr lang="en-CA"/>
          </a:p>
        </p:txBody>
      </p:sp>
      <p:sp>
        <p:nvSpPr>
          <p:cNvPr id="10" name="Slide Number Placeholder 5">
            <a:extLst>
              <a:ext uri="{FF2B5EF4-FFF2-40B4-BE49-F238E27FC236}">
                <a16:creationId xmlns:a16="http://schemas.microsoft.com/office/drawing/2014/main" id="{36EBB04F-85E5-46B7-9F44-12F2F65F3B6D}"/>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bg1"/>
                </a:solidFill>
              </a:defRPr>
            </a:lvl1pPr>
          </a:lstStyle>
          <a:p>
            <a:fld id="{2D00DFA4-54D8-426D-8AF1-9A684DA98554}" type="slidenum">
              <a:rPr lang="en-CA" smtClean="0"/>
              <a:pPr/>
              <a:t>‹#›</a:t>
            </a:fld>
            <a:endParaRPr lang="en-CA"/>
          </a:p>
        </p:txBody>
      </p:sp>
      <p:sp>
        <p:nvSpPr>
          <p:cNvPr id="11" name="Date Placeholder 8">
            <a:extLst>
              <a:ext uri="{FF2B5EF4-FFF2-40B4-BE49-F238E27FC236}">
                <a16:creationId xmlns:a16="http://schemas.microsoft.com/office/drawing/2014/main" id="{F3E52A67-AF4D-4233-9777-753372A1143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bg1"/>
                </a:solidFill>
              </a:defRPr>
            </a:lvl1pPr>
          </a:lstStyle>
          <a:p>
            <a:endParaRPr lang="en-CA"/>
          </a:p>
        </p:txBody>
      </p:sp>
      <p:pic>
        <p:nvPicPr>
          <p:cNvPr id="14" name="Picture 13">
            <a:extLst>
              <a:ext uri="{FF2B5EF4-FFF2-40B4-BE49-F238E27FC236}">
                <a16:creationId xmlns:a16="http://schemas.microsoft.com/office/drawing/2014/main" id="{D1E3716A-EB5B-4F75-A597-02DC9B5955F0}"/>
              </a:ext>
            </a:extLst>
          </p:cNvPr>
          <p:cNvPicPr>
            <a:picLocks noChangeAspect="1"/>
          </p:cNvPicPr>
          <p:nvPr userDrawn="1"/>
        </p:nvPicPr>
        <p:blipFill rotWithShape="1">
          <a:blip r:embed="rId2" cstate="hqprint">
            <a:alphaModFix amt="30000"/>
            <a:extLst>
              <a:ext uri="{28A0092B-C50C-407E-A947-70E740481C1C}">
                <a14:useLocalDpi xmlns:a14="http://schemas.microsoft.com/office/drawing/2010/main"/>
              </a:ext>
            </a:extLst>
          </a:blip>
          <a:srcRect/>
          <a:stretch/>
        </p:blipFill>
        <p:spPr>
          <a:xfrm>
            <a:off x="4484527" y="1701168"/>
            <a:ext cx="4659473" cy="3441377"/>
          </a:xfrm>
          <a:prstGeom prst="rect">
            <a:avLst/>
          </a:prstGeom>
        </p:spPr>
      </p:pic>
      <p:pic>
        <p:nvPicPr>
          <p:cNvPr id="8" name="Picture 7">
            <a:extLst>
              <a:ext uri="{FF2B5EF4-FFF2-40B4-BE49-F238E27FC236}">
                <a16:creationId xmlns:a16="http://schemas.microsoft.com/office/drawing/2014/main" id="{0F70306F-7EE6-4601-A70B-A81347E80F2E}"/>
              </a:ext>
            </a:extLst>
          </p:cNvPr>
          <p:cNvPicPr>
            <a:picLocks noChangeAspect="1"/>
          </p:cNvPicPr>
          <p:nvPr userDrawn="1"/>
        </p:nvPicPr>
        <p:blipFill>
          <a:blip r:embed="rId3"/>
          <a:stretch>
            <a:fillRect/>
          </a:stretch>
        </p:blipFill>
        <p:spPr>
          <a:xfrm>
            <a:off x="628650" y="4252436"/>
            <a:ext cx="1860874" cy="617220"/>
          </a:xfrm>
          <a:prstGeom prst="rect">
            <a:avLst/>
          </a:prstGeom>
        </p:spPr>
      </p:pic>
    </p:spTree>
    <p:extLst>
      <p:ext uri="{BB962C8B-B14F-4D97-AF65-F5344CB8AC3E}">
        <p14:creationId xmlns:p14="http://schemas.microsoft.com/office/powerpoint/2010/main" val="3909436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 Slat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A402-FB87-443F-A864-27B137987482}"/>
              </a:ext>
            </a:extLst>
          </p:cNvPr>
          <p:cNvSpPr>
            <a:spLocks noGrp="1"/>
          </p:cNvSpPr>
          <p:nvPr>
            <p:ph type="title" hasCustomPrompt="1"/>
          </p:nvPr>
        </p:nvSpPr>
        <p:spPr>
          <a:xfrm>
            <a:off x="628650" y="273844"/>
            <a:ext cx="7278020" cy="1957801"/>
          </a:xfrm>
        </p:spPr>
        <p:txBody>
          <a:bodyPr anchor="b"/>
          <a:lstStyle>
            <a:lvl1pPr>
              <a:defRPr sz="4500">
                <a:solidFill>
                  <a:schemeClr val="bg1"/>
                </a:solidFill>
              </a:defRPr>
            </a:lvl1pPr>
          </a:lstStyle>
          <a:p>
            <a:r>
              <a:rPr lang="en-US"/>
              <a:t>This is a section header</a:t>
            </a:r>
            <a:endParaRPr lang="en-CA"/>
          </a:p>
        </p:txBody>
      </p:sp>
      <p:sp>
        <p:nvSpPr>
          <p:cNvPr id="3" name="Text Placeholder 2">
            <a:extLst>
              <a:ext uri="{FF2B5EF4-FFF2-40B4-BE49-F238E27FC236}">
                <a16:creationId xmlns:a16="http://schemas.microsoft.com/office/drawing/2014/main" id="{9A317090-7152-4E71-A742-4F0F90799C45}"/>
              </a:ext>
            </a:extLst>
          </p:cNvPr>
          <p:cNvSpPr>
            <a:spLocks noGrp="1"/>
          </p:cNvSpPr>
          <p:nvPr>
            <p:ph type="body" idx="1"/>
          </p:nvPr>
        </p:nvSpPr>
        <p:spPr>
          <a:xfrm>
            <a:off x="628650" y="2319208"/>
            <a:ext cx="727802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Footer Placeholder 4">
            <a:extLst>
              <a:ext uri="{FF2B5EF4-FFF2-40B4-BE49-F238E27FC236}">
                <a16:creationId xmlns:a16="http://schemas.microsoft.com/office/drawing/2014/main" id="{93AA12AB-B6C4-4125-B226-FB273261E927}"/>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bg1"/>
                </a:solidFill>
              </a:defRPr>
            </a:lvl1pPr>
          </a:lstStyle>
          <a:p>
            <a:endParaRPr lang="en-CA"/>
          </a:p>
        </p:txBody>
      </p:sp>
      <p:sp>
        <p:nvSpPr>
          <p:cNvPr id="10" name="Slide Number Placeholder 5">
            <a:extLst>
              <a:ext uri="{FF2B5EF4-FFF2-40B4-BE49-F238E27FC236}">
                <a16:creationId xmlns:a16="http://schemas.microsoft.com/office/drawing/2014/main" id="{36EBB04F-85E5-46B7-9F44-12F2F65F3B6D}"/>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bg1"/>
                </a:solidFill>
              </a:defRPr>
            </a:lvl1pPr>
          </a:lstStyle>
          <a:p>
            <a:fld id="{2D00DFA4-54D8-426D-8AF1-9A684DA98554}" type="slidenum">
              <a:rPr lang="en-CA" smtClean="0"/>
              <a:pPr/>
              <a:t>‹#›</a:t>
            </a:fld>
            <a:endParaRPr lang="en-CA"/>
          </a:p>
        </p:txBody>
      </p:sp>
      <p:sp>
        <p:nvSpPr>
          <p:cNvPr id="11" name="Date Placeholder 8">
            <a:extLst>
              <a:ext uri="{FF2B5EF4-FFF2-40B4-BE49-F238E27FC236}">
                <a16:creationId xmlns:a16="http://schemas.microsoft.com/office/drawing/2014/main" id="{F3E52A67-AF4D-4233-9777-753372A1143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bg1"/>
                </a:solidFill>
              </a:defRPr>
            </a:lvl1pPr>
          </a:lstStyle>
          <a:p>
            <a:endParaRPr lang="en-CA"/>
          </a:p>
        </p:txBody>
      </p:sp>
      <p:pic>
        <p:nvPicPr>
          <p:cNvPr id="14" name="Picture 13">
            <a:extLst>
              <a:ext uri="{FF2B5EF4-FFF2-40B4-BE49-F238E27FC236}">
                <a16:creationId xmlns:a16="http://schemas.microsoft.com/office/drawing/2014/main" id="{D1E3716A-EB5B-4F75-A597-02DC9B5955F0}"/>
              </a:ext>
            </a:extLst>
          </p:cNvPr>
          <p:cNvPicPr>
            <a:picLocks noChangeAspect="1"/>
          </p:cNvPicPr>
          <p:nvPr userDrawn="1"/>
        </p:nvPicPr>
        <p:blipFill rotWithShape="1">
          <a:blip r:embed="rId2" cstate="hqprint">
            <a:alphaModFix amt="30000"/>
            <a:extLst>
              <a:ext uri="{28A0092B-C50C-407E-A947-70E740481C1C}">
                <a14:useLocalDpi xmlns:a14="http://schemas.microsoft.com/office/drawing/2010/main"/>
              </a:ext>
            </a:extLst>
          </a:blip>
          <a:srcRect/>
          <a:stretch/>
        </p:blipFill>
        <p:spPr>
          <a:xfrm>
            <a:off x="4484527" y="1701168"/>
            <a:ext cx="4659473" cy="3441377"/>
          </a:xfrm>
          <a:prstGeom prst="rect">
            <a:avLst/>
          </a:prstGeom>
        </p:spPr>
      </p:pic>
      <p:pic>
        <p:nvPicPr>
          <p:cNvPr id="8" name="Picture 7">
            <a:extLst>
              <a:ext uri="{FF2B5EF4-FFF2-40B4-BE49-F238E27FC236}">
                <a16:creationId xmlns:a16="http://schemas.microsoft.com/office/drawing/2014/main" id="{C30318C1-6189-4C26-A5C4-11A3FAE530A4}"/>
              </a:ext>
            </a:extLst>
          </p:cNvPr>
          <p:cNvPicPr>
            <a:picLocks noChangeAspect="1"/>
          </p:cNvPicPr>
          <p:nvPr userDrawn="1"/>
        </p:nvPicPr>
        <p:blipFill>
          <a:blip r:embed="rId3"/>
          <a:stretch>
            <a:fillRect/>
          </a:stretch>
        </p:blipFill>
        <p:spPr>
          <a:xfrm>
            <a:off x="628650" y="4252436"/>
            <a:ext cx="1860874" cy="617220"/>
          </a:xfrm>
          <a:prstGeom prst="rect">
            <a:avLst/>
          </a:prstGeom>
        </p:spPr>
      </p:pic>
    </p:spTree>
    <p:extLst>
      <p:ext uri="{BB962C8B-B14F-4D97-AF65-F5344CB8AC3E}">
        <p14:creationId xmlns:p14="http://schemas.microsoft.com/office/powerpoint/2010/main" val="336562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 White">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CB5CA27-044B-4EA9-898C-AE1CE2CA1E77}"/>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rot="5400000">
            <a:off x="5246829" y="1246329"/>
            <a:ext cx="3276770" cy="4517573"/>
          </a:xfrm>
          <a:prstGeom prst="rect">
            <a:avLst/>
          </a:prstGeom>
        </p:spPr>
      </p:pic>
      <p:sp>
        <p:nvSpPr>
          <p:cNvPr id="2" name="Title 1">
            <a:extLst>
              <a:ext uri="{FF2B5EF4-FFF2-40B4-BE49-F238E27FC236}">
                <a16:creationId xmlns:a16="http://schemas.microsoft.com/office/drawing/2014/main" id="{39DDA402-FB87-443F-A864-27B137987482}"/>
              </a:ext>
            </a:extLst>
          </p:cNvPr>
          <p:cNvSpPr>
            <a:spLocks noGrp="1"/>
          </p:cNvSpPr>
          <p:nvPr>
            <p:ph type="title" hasCustomPrompt="1"/>
          </p:nvPr>
        </p:nvSpPr>
        <p:spPr>
          <a:xfrm>
            <a:off x="628650" y="273844"/>
            <a:ext cx="7278020" cy="1957801"/>
          </a:xfrm>
        </p:spPr>
        <p:txBody>
          <a:bodyPr anchor="b"/>
          <a:lstStyle>
            <a:lvl1pPr>
              <a:defRPr sz="4500">
                <a:solidFill>
                  <a:schemeClr val="accent1"/>
                </a:solidFill>
              </a:defRPr>
            </a:lvl1pPr>
          </a:lstStyle>
          <a:p>
            <a:r>
              <a:rPr lang="en-US"/>
              <a:t>This is a section header</a:t>
            </a:r>
            <a:endParaRPr lang="en-CA"/>
          </a:p>
        </p:txBody>
      </p:sp>
      <p:sp>
        <p:nvSpPr>
          <p:cNvPr id="3" name="Text Placeholder 2">
            <a:extLst>
              <a:ext uri="{FF2B5EF4-FFF2-40B4-BE49-F238E27FC236}">
                <a16:creationId xmlns:a16="http://schemas.microsoft.com/office/drawing/2014/main" id="{9A317090-7152-4E71-A742-4F0F90799C45}"/>
              </a:ext>
            </a:extLst>
          </p:cNvPr>
          <p:cNvSpPr>
            <a:spLocks noGrp="1"/>
          </p:cNvSpPr>
          <p:nvPr>
            <p:ph type="body" idx="1"/>
          </p:nvPr>
        </p:nvSpPr>
        <p:spPr>
          <a:xfrm>
            <a:off x="628650" y="2319208"/>
            <a:ext cx="727802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Footer Placeholder 4">
            <a:extLst>
              <a:ext uri="{FF2B5EF4-FFF2-40B4-BE49-F238E27FC236}">
                <a16:creationId xmlns:a16="http://schemas.microsoft.com/office/drawing/2014/main" id="{93AA12AB-B6C4-4125-B226-FB273261E927}"/>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accent1"/>
                </a:solidFill>
              </a:defRPr>
            </a:lvl1pPr>
          </a:lstStyle>
          <a:p>
            <a:endParaRPr lang="en-CA"/>
          </a:p>
        </p:txBody>
      </p:sp>
      <p:sp>
        <p:nvSpPr>
          <p:cNvPr id="10" name="Slide Number Placeholder 5">
            <a:extLst>
              <a:ext uri="{FF2B5EF4-FFF2-40B4-BE49-F238E27FC236}">
                <a16:creationId xmlns:a16="http://schemas.microsoft.com/office/drawing/2014/main" id="{36EBB04F-85E5-46B7-9F44-12F2F65F3B6D}"/>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accent1"/>
                </a:solidFill>
              </a:defRPr>
            </a:lvl1pPr>
          </a:lstStyle>
          <a:p>
            <a:fld id="{2D00DFA4-54D8-426D-8AF1-9A684DA98554}" type="slidenum">
              <a:rPr lang="en-CA" smtClean="0"/>
              <a:pPr/>
              <a:t>‹#›</a:t>
            </a:fld>
            <a:endParaRPr lang="en-CA"/>
          </a:p>
        </p:txBody>
      </p:sp>
      <p:sp>
        <p:nvSpPr>
          <p:cNvPr id="11" name="Date Placeholder 8">
            <a:extLst>
              <a:ext uri="{FF2B5EF4-FFF2-40B4-BE49-F238E27FC236}">
                <a16:creationId xmlns:a16="http://schemas.microsoft.com/office/drawing/2014/main" id="{F3E52A67-AF4D-4233-9777-753372A1143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accent1"/>
                </a:solidFill>
              </a:defRPr>
            </a:lvl1pPr>
          </a:lstStyle>
          <a:p>
            <a:endParaRPr lang="en-CA"/>
          </a:p>
        </p:txBody>
      </p:sp>
      <p:pic>
        <p:nvPicPr>
          <p:cNvPr id="12" name="Picture 11">
            <a:extLst>
              <a:ext uri="{FF2B5EF4-FFF2-40B4-BE49-F238E27FC236}">
                <a16:creationId xmlns:a16="http://schemas.microsoft.com/office/drawing/2014/main" id="{15D62577-73D0-4E73-8014-0741AB1E8BE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8827" y="4188749"/>
            <a:ext cx="2008655" cy="685800"/>
          </a:xfrm>
          <a:prstGeom prst="rect">
            <a:avLst/>
          </a:prstGeom>
        </p:spPr>
      </p:pic>
    </p:spTree>
    <p:extLst>
      <p:ext uri="{BB962C8B-B14F-4D97-AF65-F5344CB8AC3E}">
        <p14:creationId xmlns:p14="http://schemas.microsoft.com/office/powerpoint/2010/main" val="417003952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F6DA4-A07A-4242-8A96-94201E600DB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C7EF898-BFEB-4CA8-A3D2-B78394D78682}"/>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5F1B5B7-9272-465A-8791-7D24109A1525}"/>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a:extLst>
              <a:ext uri="{FF2B5EF4-FFF2-40B4-BE49-F238E27FC236}">
                <a16:creationId xmlns:a16="http://schemas.microsoft.com/office/drawing/2014/main" id="{A02F2009-2C4E-43D4-9A23-5B225030B1D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sp>
        <p:nvSpPr>
          <p:cNvPr id="11" name="Footer Placeholder 4">
            <a:extLst>
              <a:ext uri="{FF2B5EF4-FFF2-40B4-BE49-F238E27FC236}">
                <a16:creationId xmlns:a16="http://schemas.microsoft.com/office/drawing/2014/main" id="{EAC993C3-C702-4664-B9B5-AB204A4B1CA1}"/>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2" name="Slide Number Placeholder 5">
            <a:extLst>
              <a:ext uri="{FF2B5EF4-FFF2-40B4-BE49-F238E27FC236}">
                <a16:creationId xmlns:a16="http://schemas.microsoft.com/office/drawing/2014/main" id="{528D347C-4F1C-46BB-BACA-3C0DE40394C9}"/>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3" name="Date Placeholder 8">
            <a:extLst>
              <a:ext uri="{FF2B5EF4-FFF2-40B4-BE49-F238E27FC236}">
                <a16:creationId xmlns:a16="http://schemas.microsoft.com/office/drawing/2014/main" id="{3B39FB94-F01F-42E3-A2B2-F0FB3B0FBF27}"/>
              </a:ext>
            </a:extLst>
          </p:cNvPr>
          <p:cNvSpPr>
            <a:spLocks noGrp="1"/>
          </p:cNvSpPr>
          <p:nvPr>
            <p:ph type="dt" sz="half" idx="10"/>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4" name="Picture 13">
            <a:extLst>
              <a:ext uri="{FF2B5EF4-FFF2-40B4-BE49-F238E27FC236}">
                <a16:creationId xmlns:a16="http://schemas.microsoft.com/office/drawing/2014/main" id="{026D478A-2681-4F06-BA82-6F4BA1979A64}"/>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Tree>
    <p:extLst>
      <p:ext uri="{BB962C8B-B14F-4D97-AF65-F5344CB8AC3E}">
        <p14:creationId xmlns:p14="http://schemas.microsoft.com/office/powerpoint/2010/main" val="3572768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E1D25-0337-4EF8-AE87-B2F6CBC95357}"/>
              </a:ext>
            </a:extLst>
          </p:cNvPr>
          <p:cNvSpPr>
            <a:spLocks noGrp="1"/>
          </p:cNvSpPr>
          <p:nvPr>
            <p:ph type="title"/>
          </p:nvPr>
        </p:nvSpPr>
        <p:spPr>
          <a:xfrm>
            <a:off x="629841" y="273844"/>
            <a:ext cx="7886700" cy="994172"/>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88AB22D-0BB0-4AF5-BFC6-29C21D11771B}"/>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D98AFB0-672A-4DE4-927A-BCF7EA9E50C9}"/>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9354483-3576-47B9-BF4C-65DA2A575CC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2D9F553-2F2A-40E3-90D7-304DB580763E}"/>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2" name="Footer Placeholder 4">
            <a:extLst>
              <a:ext uri="{FF2B5EF4-FFF2-40B4-BE49-F238E27FC236}">
                <a16:creationId xmlns:a16="http://schemas.microsoft.com/office/drawing/2014/main" id="{23C55D71-A38B-4B73-BE71-D33A3714C271}"/>
              </a:ext>
            </a:extLst>
          </p:cNvPr>
          <p:cNvSpPr>
            <a:spLocks noGrp="1"/>
          </p:cNvSpPr>
          <p:nvPr>
            <p:ph type="ftr" sz="quarter" idx="10"/>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3" name="Slide Number Placeholder 5">
            <a:extLst>
              <a:ext uri="{FF2B5EF4-FFF2-40B4-BE49-F238E27FC236}">
                <a16:creationId xmlns:a16="http://schemas.microsoft.com/office/drawing/2014/main" id="{5B545789-8EED-4527-955F-D82E420FE3DE}"/>
              </a:ext>
            </a:extLst>
          </p:cNvPr>
          <p:cNvSpPr>
            <a:spLocks noGrp="1"/>
          </p:cNvSpPr>
          <p:nvPr>
            <p:ph type="sldNum" sz="quarter" idx="11"/>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4" name="Date Placeholder 8">
            <a:extLst>
              <a:ext uri="{FF2B5EF4-FFF2-40B4-BE49-F238E27FC236}">
                <a16:creationId xmlns:a16="http://schemas.microsoft.com/office/drawing/2014/main" id="{209C4741-DCE7-45CC-B18F-174EE0227E73}"/>
              </a:ext>
            </a:extLst>
          </p:cNvPr>
          <p:cNvSpPr>
            <a:spLocks noGrp="1"/>
          </p:cNvSpPr>
          <p:nvPr>
            <p:ph type="dt" sz="half" idx="1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5" name="Picture 14">
            <a:extLst>
              <a:ext uri="{FF2B5EF4-FFF2-40B4-BE49-F238E27FC236}">
                <a16:creationId xmlns:a16="http://schemas.microsoft.com/office/drawing/2014/main" id="{B4BD49B3-4BD4-4D52-A4F6-84ABCC08D11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16" name="Picture 15">
            <a:extLst>
              <a:ext uri="{FF2B5EF4-FFF2-40B4-BE49-F238E27FC236}">
                <a16:creationId xmlns:a16="http://schemas.microsoft.com/office/drawing/2014/main" id="{07CBE2A1-CCC0-4FF8-8713-CD8D0F81531E}"/>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Tree>
    <p:extLst>
      <p:ext uri="{BB962C8B-B14F-4D97-AF65-F5344CB8AC3E}">
        <p14:creationId xmlns:p14="http://schemas.microsoft.com/office/powerpoint/2010/main" val="4018308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DA43-48BB-4482-B4B8-CEE44BD91ACA}"/>
              </a:ext>
            </a:extLst>
          </p:cNvPr>
          <p:cNvSpPr>
            <a:spLocks noGrp="1"/>
          </p:cNvSpPr>
          <p:nvPr>
            <p:ph type="title"/>
          </p:nvPr>
        </p:nvSpPr>
        <p:spPr/>
        <p:txBody>
          <a:bodyPr/>
          <a:lstStyle/>
          <a:p>
            <a:r>
              <a:rPr lang="en-US"/>
              <a:t>Click to edit Master title style</a:t>
            </a:r>
            <a:endParaRPr lang="en-CA"/>
          </a:p>
        </p:txBody>
      </p:sp>
      <p:sp>
        <p:nvSpPr>
          <p:cNvPr id="8" name="Footer Placeholder 4">
            <a:extLst>
              <a:ext uri="{FF2B5EF4-FFF2-40B4-BE49-F238E27FC236}">
                <a16:creationId xmlns:a16="http://schemas.microsoft.com/office/drawing/2014/main" id="{EE66DC2C-9A12-421A-B143-25AA7EAE5DE6}"/>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9" name="Slide Number Placeholder 5">
            <a:extLst>
              <a:ext uri="{FF2B5EF4-FFF2-40B4-BE49-F238E27FC236}">
                <a16:creationId xmlns:a16="http://schemas.microsoft.com/office/drawing/2014/main" id="{B42057E3-49E1-4593-AE26-5D29DD3287F1}"/>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0" name="Date Placeholder 8">
            <a:extLst>
              <a:ext uri="{FF2B5EF4-FFF2-40B4-BE49-F238E27FC236}">
                <a16:creationId xmlns:a16="http://schemas.microsoft.com/office/drawing/2014/main" id="{76A5A05A-B928-4069-ADB7-5903DF73CE55}"/>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1" name="Picture 10">
            <a:extLst>
              <a:ext uri="{FF2B5EF4-FFF2-40B4-BE49-F238E27FC236}">
                <a16:creationId xmlns:a16="http://schemas.microsoft.com/office/drawing/2014/main" id="{EA446046-6F7C-4B35-A613-D30E3427818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12" name="Picture 11">
            <a:extLst>
              <a:ext uri="{FF2B5EF4-FFF2-40B4-BE49-F238E27FC236}">
                <a16:creationId xmlns:a16="http://schemas.microsoft.com/office/drawing/2014/main" id="{9F0BD4E6-3E42-4C37-9730-4D4B1636E934}"/>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Tree>
    <p:extLst>
      <p:ext uri="{BB962C8B-B14F-4D97-AF65-F5344CB8AC3E}">
        <p14:creationId xmlns:p14="http://schemas.microsoft.com/office/powerpoint/2010/main" val="2813519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3784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B912DAC-1447-4A81-A3A3-6FB120C50A3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495C1F6-615F-4B32-BCF4-1B3DE0871C49}"/>
              </a:ext>
            </a:extLst>
          </p:cNvPr>
          <p:cNvSpPr>
            <a:spLocks noGrp="1"/>
          </p:cNvSpPr>
          <p:nvPr>
            <p:ph idx="1"/>
          </p:nvPr>
        </p:nvSpPr>
        <p:spPr>
          <a:xfrm>
            <a:off x="628650" y="1369219"/>
            <a:ext cx="78867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9" name="Picture 18">
            <a:extLst>
              <a:ext uri="{FF2B5EF4-FFF2-40B4-BE49-F238E27FC236}">
                <a16:creationId xmlns:a16="http://schemas.microsoft.com/office/drawing/2014/main" id="{05AC593F-717F-46FF-9936-5395F9B2AB3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spTree>
    <p:extLst>
      <p:ext uri="{BB962C8B-B14F-4D97-AF65-F5344CB8AC3E}">
        <p14:creationId xmlns:p14="http://schemas.microsoft.com/office/powerpoint/2010/main" val="1182991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88BE9-6E99-4542-AE5C-57003BE8550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17A6702-7486-44FD-BA5D-3D04D6C3F3B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8497AE4A-F8E3-4255-8909-9769F244907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Footer Placeholder 4">
            <a:extLst>
              <a:ext uri="{FF2B5EF4-FFF2-40B4-BE49-F238E27FC236}">
                <a16:creationId xmlns:a16="http://schemas.microsoft.com/office/drawing/2014/main" id="{99464DD3-48CC-46EF-9AC9-BA156EEECA6D}"/>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1" name="Slide Number Placeholder 5">
            <a:extLst>
              <a:ext uri="{FF2B5EF4-FFF2-40B4-BE49-F238E27FC236}">
                <a16:creationId xmlns:a16="http://schemas.microsoft.com/office/drawing/2014/main" id="{E5BDB047-0AC6-4AB2-9913-BC01D2ACFFB1}"/>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2" name="Date Placeholder 8">
            <a:extLst>
              <a:ext uri="{FF2B5EF4-FFF2-40B4-BE49-F238E27FC236}">
                <a16:creationId xmlns:a16="http://schemas.microsoft.com/office/drawing/2014/main" id="{8A7A2BE6-4495-4E03-9D13-55D7BEF335DA}"/>
              </a:ext>
            </a:extLst>
          </p:cNvPr>
          <p:cNvSpPr>
            <a:spLocks noGrp="1"/>
          </p:cNvSpPr>
          <p:nvPr>
            <p:ph type="dt" sz="half" idx="10"/>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3" name="Picture 12">
            <a:extLst>
              <a:ext uri="{FF2B5EF4-FFF2-40B4-BE49-F238E27FC236}">
                <a16:creationId xmlns:a16="http://schemas.microsoft.com/office/drawing/2014/main" id="{386F18E4-581B-41D7-B444-D15611171C2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14" name="Picture 13">
            <a:extLst>
              <a:ext uri="{FF2B5EF4-FFF2-40B4-BE49-F238E27FC236}">
                <a16:creationId xmlns:a16="http://schemas.microsoft.com/office/drawing/2014/main" id="{0ED04709-C4B2-4F10-BFEB-49183257E110}"/>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Tree>
    <p:extLst>
      <p:ext uri="{BB962C8B-B14F-4D97-AF65-F5344CB8AC3E}">
        <p14:creationId xmlns:p14="http://schemas.microsoft.com/office/powerpoint/2010/main" val="3203924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0F2DF-E5AC-4F5A-AFB8-91F333DC006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8F1E3DB-E918-4D11-BE7D-63F2DBA57783}"/>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CA"/>
          </a:p>
        </p:txBody>
      </p:sp>
      <p:sp>
        <p:nvSpPr>
          <p:cNvPr id="4" name="Text Placeholder 3">
            <a:extLst>
              <a:ext uri="{FF2B5EF4-FFF2-40B4-BE49-F238E27FC236}">
                <a16:creationId xmlns:a16="http://schemas.microsoft.com/office/drawing/2014/main" id="{DCEB2965-19B6-4D3A-AB10-D4A2C95D7B6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Footer Placeholder 4">
            <a:extLst>
              <a:ext uri="{FF2B5EF4-FFF2-40B4-BE49-F238E27FC236}">
                <a16:creationId xmlns:a16="http://schemas.microsoft.com/office/drawing/2014/main" id="{020AC156-3F49-4D7E-A463-AA4664618BD4}"/>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1" name="Slide Number Placeholder 5">
            <a:extLst>
              <a:ext uri="{FF2B5EF4-FFF2-40B4-BE49-F238E27FC236}">
                <a16:creationId xmlns:a16="http://schemas.microsoft.com/office/drawing/2014/main" id="{124A2B31-2F60-4AAC-96DE-E7B186F8714E}"/>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2" name="Date Placeholder 8">
            <a:extLst>
              <a:ext uri="{FF2B5EF4-FFF2-40B4-BE49-F238E27FC236}">
                <a16:creationId xmlns:a16="http://schemas.microsoft.com/office/drawing/2014/main" id="{44F6F36D-3A11-4A5E-8648-9A5775FA1EFC}"/>
              </a:ext>
            </a:extLst>
          </p:cNvPr>
          <p:cNvSpPr>
            <a:spLocks noGrp="1"/>
          </p:cNvSpPr>
          <p:nvPr>
            <p:ph type="dt" sz="half" idx="10"/>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3" name="Picture 12">
            <a:extLst>
              <a:ext uri="{FF2B5EF4-FFF2-40B4-BE49-F238E27FC236}">
                <a16:creationId xmlns:a16="http://schemas.microsoft.com/office/drawing/2014/main" id="{400EDB79-916B-4E20-BB6E-FC308EA153D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14" name="Picture 13">
            <a:extLst>
              <a:ext uri="{FF2B5EF4-FFF2-40B4-BE49-F238E27FC236}">
                <a16:creationId xmlns:a16="http://schemas.microsoft.com/office/drawing/2014/main" id="{B7752727-641F-48E0-BED5-E83ADC876B23}"/>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Tree>
    <p:extLst>
      <p:ext uri="{BB962C8B-B14F-4D97-AF65-F5344CB8AC3E}">
        <p14:creationId xmlns:p14="http://schemas.microsoft.com/office/powerpoint/2010/main" val="2708747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90AF0-7AF0-43A2-83B8-0EAC7ECEEDB0}"/>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4BBEB15-6A71-4EBF-BBB9-B234C0613F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Footer Placeholder 4">
            <a:extLst>
              <a:ext uri="{FF2B5EF4-FFF2-40B4-BE49-F238E27FC236}">
                <a16:creationId xmlns:a16="http://schemas.microsoft.com/office/drawing/2014/main" id="{AF5A0933-9376-4DFC-B352-55D082838C4D}"/>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0" name="Slide Number Placeholder 5">
            <a:extLst>
              <a:ext uri="{FF2B5EF4-FFF2-40B4-BE49-F238E27FC236}">
                <a16:creationId xmlns:a16="http://schemas.microsoft.com/office/drawing/2014/main" id="{451F63E9-B1CE-4F5E-97E1-01BB940515BF}"/>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1" name="Date Placeholder 8">
            <a:extLst>
              <a:ext uri="{FF2B5EF4-FFF2-40B4-BE49-F238E27FC236}">
                <a16:creationId xmlns:a16="http://schemas.microsoft.com/office/drawing/2014/main" id="{F7488615-E941-487A-BDC6-C68052CCEC9A}"/>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2" name="Picture 11">
            <a:extLst>
              <a:ext uri="{FF2B5EF4-FFF2-40B4-BE49-F238E27FC236}">
                <a16:creationId xmlns:a16="http://schemas.microsoft.com/office/drawing/2014/main" id="{1F48B8FC-CB9A-433E-AD0C-00947BA7472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13" name="Picture 12">
            <a:extLst>
              <a:ext uri="{FF2B5EF4-FFF2-40B4-BE49-F238E27FC236}">
                <a16:creationId xmlns:a16="http://schemas.microsoft.com/office/drawing/2014/main" id="{878E1E39-F10C-46EC-9095-0E2F289E8943}"/>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Tree>
    <p:extLst>
      <p:ext uri="{BB962C8B-B14F-4D97-AF65-F5344CB8AC3E}">
        <p14:creationId xmlns:p14="http://schemas.microsoft.com/office/powerpoint/2010/main" val="51072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9151D1-9068-45F5-95AF-1213BBC54614}"/>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A296ED4-BB1F-4CE6-B5F1-CAC13B11794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Footer Placeholder 4">
            <a:extLst>
              <a:ext uri="{FF2B5EF4-FFF2-40B4-BE49-F238E27FC236}">
                <a16:creationId xmlns:a16="http://schemas.microsoft.com/office/drawing/2014/main" id="{5E364295-E0F7-4CBE-9C27-71C7A6161D73}"/>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0" name="Slide Number Placeholder 5">
            <a:extLst>
              <a:ext uri="{FF2B5EF4-FFF2-40B4-BE49-F238E27FC236}">
                <a16:creationId xmlns:a16="http://schemas.microsoft.com/office/drawing/2014/main" id="{413D8954-D9BE-40AC-A385-7970EE04C506}"/>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1" name="Date Placeholder 8">
            <a:extLst>
              <a:ext uri="{FF2B5EF4-FFF2-40B4-BE49-F238E27FC236}">
                <a16:creationId xmlns:a16="http://schemas.microsoft.com/office/drawing/2014/main" id="{0F41377F-339F-43CB-B9FC-0EDB097C67A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2" name="Picture 11">
            <a:extLst>
              <a:ext uri="{FF2B5EF4-FFF2-40B4-BE49-F238E27FC236}">
                <a16:creationId xmlns:a16="http://schemas.microsoft.com/office/drawing/2014/main" id="{56459C4E-3F10-4BE8-BE7E-A7AA86F0D95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13" name="Picture 12">
            <a:extLst>
              <a:ext uri="{FF2B5EF4-FFF2-40B4-BE49-F238E27FC236}">
                <a16:creationId xmlns:a16="http://schemas.microsoft.com/office/drawing/2014/main" id="{A3980024-9ABA-4778-9DA4-2C2561393DDA}"/>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Tree>
    <p:extLst>
      <p:ext uri="{BB962C8B-B14F-4D97-AF65-F5344CB8AC3E}">
        <p14:creationId xmlns:p14="http://schemas.microsoft.com/office/powerpoint/2010/main" val="371861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Solid">
    <p:bg>
      <p:bgPr>
        <a:solidFill>
          <a:srgbClr val="EAEEF2"/>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B912DAC-1447-4A81-A3A3-6FB120C50A3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495C1F6-615F-4B32-BCF4-1B3DE0871C49}"/>
              </a:ext>
            </a:extLst>
          </p:cNvPr>
          <p:cNvSpPr>
            <a:spLocks noGrp="1"/>
          </p:cNvSpPr>
          <p:nvPr>
            <p:ph idx="1"/>
          </p:nvPr>
        </p:nvSpPr>
        <p:spPr>
          <a:xfrm>
            <a:off x="628650" y="1369219"/>
            <a:ext cx="78867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9" name="Picture 18">
            <a:extLst>
              <a:ext uri="{FF2B5EF4-FFF2-40B4-BE49-F238E27FC236}">
                <a16:creationId xmlns:a16="http://schemas.microsoft.com/office/drawing/2014/main" id="{05AC593F-717F-46FF-9936-5395F9B2AB3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spTree>
    <p:extLst>
      <p:ext uri="{BB962C8B-B14F-4D97-AF65-F5344CB8AC3E}">
        <p14:creationId xmlns:p14="http://schemas.microsoft.com/office/powerpoint/2010/main" val="3880252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 Gradient">
    <p:bg>
      <p:bgPr>
        <a:gradFill>
          <a:gsLst>
            <a:gs pos="100000">
              <a:srgbClr val="F0F5FA"/>
            </a:gs>
            <a:gs pos="0">
              <a:schemeClr val="accent3">
                <a:lumMod val="40000"/>
                <a:lumOff val="60000"/>
              </a:schemeClr>
            </a:gs>
          </a:gsLst>
          <a:lin ang="16200000" scaled="0"/>
        </a:gra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B912DAC-1447-4A81-A3A3-6FB120C50A3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495C1F6-615F-4B32-BCF4-1B3DE0871C49}"/>
              </a:ext>
            </a:extLst>
          </p:cNvPr>
          <p:cNvSpPr>
            <a:spLocks noGrp="1"/>
          </p:cNvSpPr>
          <p:nvPr>
            <p:ph idx="1"/>
          </p:nvPr>
        </p:nvSpPr>
        <p:spPr>
          <a:xfrm>
            <a:off x="628650" y="1369219"/>
            <a:ext cx="78867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9" name="Picture 18">
            <a:extLst>
              <a:ext uri="{FF2B5EF4-FFF2-40B4-BE49-F238E27FC236}">
                <a16:creationId xmlns:a16="http://schemas.microsoft.com/office/drawing/2014/main" id="{05AC593F-717F-46FF-9936-5395F9B2AB3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9" name="Picture 8">
            <a:extLst>
              <a:ext uri="{FF2B5EF4-FFF2-40B4-BE49-F238E27FC236}">
                <a16:creationId xmlns:a16="http://schemas.microsoft.com/office/drawing/2014/main" id="{E6509AB7-0827-473B-B4E5-1D747F8DDF0B}"/>
              </a:ext>
            </a:extLst>
          </p:cNvPr>
          <p:cNvPicPr>
            <a:picLocks noChangeAspect="1"/>
          </p:cNvPicPr>
          <p:nvPr userDrawn="1"/>
        </p:nvPicPr>
        <p:blipFill rotWithShape="1">
          <a:blip r:embed="rId4" cstate="hqprint">
            <a:alphaModFix amt="30000"/>
            <a:extLst>
              <a:ext uri="{28A0092B-C50C-407E-A947-70E740481C1C}">
                <a14:useLocalDpi xmlns:a14="http://schemas.microsoft.com/office/drawing/2010/main"/>
              </a:ext>
            </a:extLst>
          </a:blip>
          <a:srcRect/>
          <a:stretch/>
        </p:blipFill>
        <p:spPr>
          <a:xfrm>
            <a:off x="4484527" y="1701168"/>
            <a:ext cx="4659473" cy="3441377"/>
          </a:xfrm>
          <a:prstGeom prst="rect">
            <a:avLst/>
          </a:prstGeom>
        </p:spPr>
      </p:pic>
    </p:spTree>
    <p:extLst>
      <p:ext uri="{BB962C8B-B14F-4D97-AF65-F5344CB8AC3E}">
        <p14:creationId xmlns:p14="http://schemas.microsoft.com/office/powerpoint/2010/main" val="1693561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Blue">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5A74E3-1DB9-4BDA-B774-3633D23BC025}"/>
              </a:ext>
            </a:extLst>
          </p:cNvPr>
          <p:cNvPicPr>
            <a:picLocks noChangeAspect="1"/>
          </p:cNvPicPr>
          <p:nvPr userDrawn="1"/>
        </p:nvPicPr>
        <p:blipFill rotWithShape="1">
          <a:blip r:embed="rId2" cstate="hqprint">
            <a:alphaModFix amt="30000"/>
            <a:extLst>
              <a:ext uri="{28A0092B-C50C-407E-A947-70E740481C1C}">
                <a14:useLocalDpi xmlns:a14="http://schemas.microsoft.com/office/drawing/2010/main"/>
              </a:ext>
            </a:extLst>
          </a:blip>
          <a:srcRect/>
          <a:stretch/>
        </p:blipFill>
        <p:spPr>
          <a:xfrm>
            <a:off x="7480699" y="0"/>
            <a:ext cx="1663301" cy="3164663"/>
          </a:xfrm>
          <a:prstGeom prst="rect">
            <a:avLst/>
          </a:prstGeom>
        </p:spPr>
      </p:pic>
      <p:pic>
        <p:nvPicPr>
          <p:cNvPr id="10" name="Picture 9">
            <a:extLst>
              <a:ext uri="{FF2B5EF4-FFF2-40B4-BE49-F238E27FC236}">
                <a16:creationId xmlns:a16="http://schemas.microsoft.com/office/drawing/2014/main" id="{2E656898-704D-43AA-B7B5-FBD5295FAC8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0742" y="4677338"/>
            <a:ext cx="1137201" cy="377190"/>
          </a:xfrm>
          <a:prstGeom prst="rect">
            <a:avLst/>
          </a:prstGeom>
        </p:spPr>
      </p:pic>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495C1F6-615F-4B32-BCF4-1B3DE0871C49}"/>
              </a:ext>
            </a:extLst>
          </p:cNvPr>
          <p:cNvSpPr>
            <a:spLocks noGrp="1"/>
          </p:cNvSpPr>
          <p:nvPr>
            <p:ph idx="1"/>
          </p:nvPr>
        </p:nvSpPr>
        <p:spPr>
          <a:xfrm>
            <a:off x="628650" y="1369219"/>
            <a:ext cx="7886700" cy="32635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bg1"/>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bg1"/>
                </a:solidFill>
              </a:defRPr>
            </a:lvl1pPr>
          </a:lstStyle>
          <a:p>
            <a:fld id="{2D00DFA4-54D8-426D-8AF1-9A684DA98554}" type="slidenum">
              <a:rPr lang="en-CA" smtClean="0"/>
              <a:pPr/>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bg1"/>
                </a:solidFill>
              </a:defRPr>
            </a:lvl1pPr>
          </a:lstStyle>
          <a:p>
            <a:endParaRPr lang="en-CA"/>
          </a:p>
        </p:txBody>
      </p:sp>
    </p:spTree>
    <p:extLst>
      <p:ext uri="{BB962C8B-B14F-4D97-AF65-F5344CB8AC3E}">
        <p14:creationId xmlns:p14="http://schemas.microsoft.com/office/powerpoint/2010/main" val="253692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 Green">
    <p:bg>
      <p:bgPr>
        <a:solidFill>
          <a:schemeClr val="accent4"/>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5A74E3-1DB9-4BDA-B774-3633D23BC025}"/>
              </a:ext>
            </a:extLst>
          </p:cNvPr>
          <p:cNvPicPr>
            <a:picLocks noChangeAspect="1"/>
          </p:cNvPicPr>
          <p:nvPr userDrawn="1"/>
        </p:nvPicPr>
        <p:blipFill rotWithShape="1">
          <a:blip r:embed="rId2" cstate="hqprint">
            <a:alphaModFix amt="30000"/>
            <a:extLst>
              <a:ext uri="{28A0092B-C50C-407E-A947-70E740481C1C}">
                <a14:useLocalDpi xmlns:a14="http://schemas.microsoft.com/office/drawing/2010/main"/>
              </a:ext>
            </a:extLst>
          </a:blip>
          <a:srcRect/>
          <a:stretch/>
        </p:blipFill>
        <p:spPr>
          <a:xfrm>
            <a:off x="7480699" y="0"/>
            <a:ext cx="1663301" cy="3164663"/>
          </a:xfrm>
          <a:prstGeom prst="rect">
            <a:avLst/>
          </a:prstGeom>
        </p:spPr>
      </p:pic>
      <p:pic>
        <p:nvPicPr>
          <p:cNvPr id="10" name="Picture 9">
            <a:extLst>
              <a:ext uri="{FF2B5EF4-FFF2-40B4-BE49-F238E27FC236}">
                <a16:creationId xmlns:a16="http://schemas.microsoft.com/office/drawing/2014/main" id="{2E656898-704D-43AA-B7B5-FBD5295FAC8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0742" y="4677338"/>
            <a:ext cx="1137201" cy="377190"/>
          </a:xfrm>
          <a:prstGeom prst="rect">
            <a:avLst/>
          </a:prstGeom>
        </p:spPr>
      </p:pic>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495C1F6-615F-4B32-BCF4-1B3DE0871C49}"/>
              </a:ext>
            </a:extLst>
          </p:cNvPr>
          <p:cNvSpPr>
            <a:spLocks noGrp="1"/>
          </p:cNvSpPr>
          <p:nvPr>
            <p:ph idx="1"/>
          </p:nvPr>
        </p:nvSpPr>
        <p:spPr>
          <a:xfrm>
            <a:off x="628650" y="1369219"/>
            <a:ext cx="7886700" cy="32635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bg1"/>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bg1"/>
                </a:solidFill>
              </a:defRPr>
            </a:lvl1pPr>
          </a:lstStyle>
          <a:p>
            <a:fld id="{2D00DFA4-54D8-426D-8AF1-9A684DA98554}" type="slidenum">
              <a:rPr lang="en-CA" smtClean="0"/>
              <a:pPr/>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bg1"/>
                </a:solidFill>
              </a:defRPr>
            </a:lvl1pPr>
          </a:lstStyle>
          <a:p>
            <a:endParaRPr lang="en-CA"/>
          </a:p>
        </p:txBody>
      </p:sp>
    </p:spTree>
    <p:extLst>
      <p:ext uri="{BB962C8B-B14F-4D97-AF65-F5344CB8AC3E}">
        <p14:creationId xmlns:p14="http://schemas.microsoft.com/office/powerpoint/2010/main" val="282999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 Slate">
    <p:bg>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5A74E3-1DB9-4BDA-B774-3633D23BC025}"/>
              </a:ext>
            </a:extLst>
          </p:cNvPr>
          <p:cNvPicPr>
            <a:picLocks noChangeAspect="1"/>
          </p:cNvPicPr>
          <p:nvPr userDrawn="1"/>
        </p:nvPicPr>
        <p:blipFill rotWithShape="1">
          <a:blip r:embed="rId2" cstate="hqprint">
            <a:alphaModFix amt="30000"/>
            <a:extLst>
              <a:ext uri="{28A0092B-C50C-407E-A947-70E740481C1C}">
                <a14:useLocalDpi xmlns:a14="http://schemas.microsoft.com/office/drawing/2010/main"/>
              </a:ext>
            </a:extLst>
          </a:blip>
          <a:srcRect/>
          <a:stretch/>
        </p:blipFill>
        <p:spPr>
          <a:xfrm>
            <a:off x="7480699" y="0"/>
            <a:ext cx="1663301" cy="3164663"/>
          </a:xfrm>
          <a:prstGeom prst="rect">
            <a:avLst/>
          </a:prstGeom>
        </p:spPr>
      </p:pic>
      <p:pic>
        <p:nvPicPr>
          <p:cNvPr id="10" name="Picture 9">
            <a:extLst>
              <a:ext uri="{FF2B5EF4-FFF2-40B4-BE49-F238E27FC236}">
                <a16:creationId xmlns:a16="http://schemas.microsoft.com/office/drawing/2014/main" id="{2E656898-704D-43AA-B7B5-FBD5295FAC8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0742" y="4677338"/>
            <a:ext cx="1137201" cy="377190"/>
          </a:xfrm>
          <a:prstGeom prst="rect">
            <a:avLst/>
          </a:prstGeom>
        </p:spPr>
      </p:pic>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495C1F6-615F-4B32-BCF4-1B3DE0871C49}"/>
              </a:ext>
            </a:extLst>
          </p:cNvPr>
          <p:cNvSpPr>
            <a:spLocks noGrp="1"/>
          </p:cNvSpPr>
          <p:nvPr>
            <p:ph idx="1"/>
          </p:nvPr>
        </p:nvSpPr>
        <p:spPr>
          <a:xfrm>
            <a:off x="628650" y="1369219"/>
            <a:ext cx="7886700" cy="32635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bg1"/>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bg1"/>
                </a:solidFill>
              </a:defRPr>
            </a:lvl1pPr>
          </a:lstStyle>
          <a:p>
            <a:fld id="{2D00DFA4-54D8-426D-8AF1-9A684DA98554}" type="slidenum">
              <a:rPr lang="en-CA" smtClean="0"/>
              <a:pPr/>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bg1"/>
                </a:solidFill>
              </a:defRPr>
            </a:lvl1pPr>
          </a:lstStyle>
          <a:p>
            <a:endParaRPr lang="en-CA"/>
          </a:p>
        </p:txBody>
      </p:sp>
    </p:spTree>
    <p:extLst>
      <p:ext uri="{BB962C8B-B14F-4D97-AF65-F5344CB8AC3E}">
        <p14:creationId xmlns:p14="http://schemas.microsoft.com/office/powerpoint/2010/main" val="4277090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mber Highlig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F31A7-EACF-413F-BBDE-0321363BF268}"/>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C0A610E0-C377-42ED-B8AC-C798B2649A44}"/>
              </a:ext>
            </a:extLst>
          </p:cNvPr>
          <p:cNvSpPr>
            <a:spLocks noGrp="1"/>
          </p:cNvSpPr>
          <p:nvPr>
            <p:ph type="ftr" sz="quarter" idx="10"/>
          </p:nvPr>
        </p:nvSpPr>
        <p:spPr/>
        <p:txBody>
          <a:bodyPr/>
          <a:lstStyle/>
          <a:p>
            <a:endParaRPr lang="en-CA"/>
          </a:p>
        </p:txBody>
      </p:sp>
      <p:sp>
        <p:nvSpPr>
          <p:cNvPr id="4" name="Slide Number Placeholder 3">
            <a:extLst>
              <a:ext uri="{FF2B5EF4-FFF2-40B4-BE49-F238E27FC236}">
                <a16:creationId xmlns:a16="http://schemas.microsoft.com/office/drawing/2014/main" id="{A68FD33C-84EA-4081-94B3-C3526644D740}"/>
              </a:ext>
            </a:extLst>
          </p:cNvPr>
          <p:cNvSpPr>
            <a:spLocks noGrp="1"/>
          </p:cNvSpPr>
          <p:nvPr>
            <p:ph type="sldNum" sz="quarter" idx="11"/>
          </p:nvPr>
        </p:nvSpPr>
        <p:spPr/>
        <p:txBody>
          <a:bodyPr/>
          <a:lstStyle/>
          <a:p>
            <a:fld id="{2D00DFA4-54D8-426D-8AF1-9A684DA98554}" type="slidenum">
              <a:rPr lang="en-CA" smtClean="0"/>
              <a:pPr/>
              <a:t>‹#›</a:t>
            </a:fld>
            <a:endParaRPr lang="en-CA"/>
          </a:p>
        </p:txBody>
      </p:sp>
      <p:sp>
        <p:nvSpPr>
          <p:cNvPr id="5" name="Date Placeholder 4">
            <a:extLst>
              <a:ext uri="{FF2B5EF4-FFF2-40B4-BE49-F238E27FC236}">
                <a16:creationId xmlns:a16="http://schemas.microsoft.com/office/drawing/2014/main" id="{118847CF-EDB4-467B-B9CE-49A80F9AA747}"/>
              </a:ext>
            </a:extLst>
          </p:cNvPr>
          <p:cNvSpPr>
            <a:spLocks noGrp="1"/>
          </p:cNvSpPr>
          <p:nvPr>
            <p:ph type="dt" sz="half" idx="12"/>
          </p:nvPr>
        </p:nvSpPr>
        <p:spPr/>
        <p:txBody>
          <a:bodyPr/>
          <a:lstStyle/>
          <a:p>
            <a:endParaRPr lang="en-CA"/>
          </a:p>
        </p:txBody>
      </p:sp>
      <p:sp>
        <p:nvSpPr>
          <p:cNvPr id="10" name="Oval 9">
            <a:extLst>
              <a:ext uri="{FF2B5EF4-FFF2-40B4-BE49-F238E27FC236}">
                <a16:creationId xmlns:a16="http://schemas.microsoft.com/office/drawing/2014/main" id="{EEAEE06A-B755-4511-8EDA-C0D5BA09A2F0}"/>
              </a:ext>
            </a:extLst>
          </p:cNvPr>
          <p:cNvSpPr>
            <a:spLocks noChangeAspect="1"/>
          </p:cNvSpPr>
          <p:nvPr userDrawn="1"/>
        </p:nvSpPr>
        <p:spPr>
          <a:xfrm>
            <a:off x="6431011" y="1803200"/>
            <a:ext cx="2057400" cy="20574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 Placeholder 6">
            <a:extLst>
              <a:ext uri="{FF2B5EF4-FFF2-40B4-BE49-F238E27FC236}">
                <a16:creationId xmlns:a16="http://schemas.microsoft.com/office/drawing/2014/main" id="{06CD38C1-F252-4990-9277-D267C7F52E32}"/>
              </a:ext>
            </a:extLst>
          </p:cNvPr>
          <p:cNvSpPr>
            <a:spLocks noGrp="1"/>
          </p:cNvSpPr>
          <p:nvPr>
            <p:ph type="body" sz="quarter" idx="18"/>
          </p:nvPr>
        </p:nvSpPr>
        <p:spPr>
          <a:xfrm>
            <a:off x="6553253" y="2849042"/>
            <a:ext cx="1878138" cy="370043"/>
          </a:xfrm>
          <a:prstGeom prst="rect">
            <a:avLst/>
          </a:prstGeom>
        </p:spPr>
        <p:txBody>
          <a:bodyPr>
            <a:noAutofit/>
          </a:bodyPr>
          <a:lstStyle>
            <a:lvl1pPr marL="0" indent="0" algn="ctr">
              <a:buNone/>
              <a:defRPr sz="1800">
                <a:solidFill>
                  <a:schemeClr val="bg2">
                    <a:alpha val="80000"/>
                  </a:schemeClr>
                </a:solidFill>
              </a:defRPr>
            </a:lvl1pPr>
          </a:lstStyle>
          <a:p>
            <a:pPr lvl="0"/>
            <a:r>
              <a:rPr lang="en-US"/>
              <a:t>Click to edit Master text styles</a:t>
            </a:r>
          </a:p>
        </p:txBody>
      </p:sp>
      <p:sp>
        <p:nvSpPr>
          <p:cNvPr id="12" name="Text Placeholder 6">
            <a:extLst>
              <a:ext uri="{FF2B5EF4-FFF2-40B4-BE49-F238E27FC236}">
                <a16:creationId xmlns:a16="http://schemas.microsoft.com/office/drawing/2014/main" id="{6D417142-B001-4BBD-88E0-8C9C9ACAE9BD}"/>
              </a:ext>
            </a:extLst>
          </p:cNvPr>
          <p:cNvSpPr>
            <a:spLocks noGrp="1"/>
          </p:cNvSpPr>
          <p:nvPr>
            <p:ph type="body" sz="quarter" idx="19" hasCustomPrompt="1"/>
          </p:nvPr>
        </p:nvSpPr>
        <p:spPr>
          <a:xfrm>
            <a:off x="6431011" y="2332646"/>
            <a:ext cx="2084339" cy="498108"/>
          </a:xfrm>
          <a:prstGeom prst="rect">
            <a:avLst/>
          </a:prstGeom>
        </p:spPr>
        <p:txBody>
          <a:bodyPr>
            <a:noAutofit/>
          </a:bodyPr>
          <a:lstStyle>
            <a:lvl1pPr marL="0" indent="0" algn="ctr">
              <a:buNone/>
              <a:defRPr sz="3300" b="1" i="0" cap="all">
                <a:solidFill>
                  <a:schemeClr val="bg1"/>
                </a:solidFill>
                <a:latin typeface="Calibri" panose="020F0502020204030204" pitchFamily="34" charset="0"/>
                <a:cs typeface="Calibri" panose="020F0502020204030204" pitchFamily="34" charset="0"/>
              </a:defRPr>
            </a:lvl1pPr>
          </a:lstStyle>
          <a:p>
            <a:pPr lvl="0"/>
            <a:r>
              <a:rPr lang="en-US"/>
              <a:t>number</a:t>
            </a:r>
          </a:p>
        </p:txBody>
      </p:sp>
      <p:sp>
        <p:nvSpPr>
          <p:cNvPr id="15" name="Oval 14">
            <a:extLst>
              <a:ext uri="{FF2B5EF4-FFF2-40B4-BE49-F238E27FC236}">
                <a16:creationId xmlns:a16="http://schemas.microsoft.com/office/drawing/2014/main" id="{5BC14994-CD1F-48B3-A7CB-890745F4AF8B}"/>
              </a:ext>
            </a:extLst>
          </p:cNvPr>
          <p:cNvSpPr>
            <a:spLocks noChangeAspect="1"/>
          </p:cNvSpPr>
          <p:nvPr userDrawn="1"/>
        </p:nvSpPr>
        <p:spPr>
          <a:xfrm>
            <a:off x="3550820" y="1804347"/>
            <a:ext cx="2057400" cy="20574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Text Placeholder 6">
            <a:extLst>
              <a:ext uri="{FF2B5EF4-FFF2-40B4-BE49-F238E27FC236}">
                <a16:creationId xmlns:a16="http://schemas.microsoft.com/office/drawing/2014/main" id="{FEAAA51C-ADAD-40D6-A93D-AB1D6155518F}"/>
              </a:ext>
            </a:extLst>
          </p:cNvPr>
          <p:cNvSpPr>
            <a:spLocks noGrp="1"/>
          </p:cNvSpPr>
          <p:nvPr>
            <p:ph type="body" sz="quarter" idx="20"/>
          </p:nvPr>
        </p:nvSpPr>
        <p:spPr>
          <a:xfrm>
            <a:off x="3673062" y="2850189"/>
            <a:ext cx="1878138" cy="370043"/>
          </a:xfrm>
          <a:prstGeom prst="rect">
            <a:avLst/>
          </a:prstGeom>
        </p:spPr>
        <p:txBody>
          <a:bodyPr>
            <a:noAutofit/>
          </a:bodyPr>
          <a:lstStyle>
            <a:lvl1pPr marL="0" indent="0" algn="ctr">
              <a:buNone/>
              <a:defRPr sz="1800">
                <a:solidFill>
                  <a:schemeClr val="bg2">
                    <a:alpha val="80000"/>
                  </a:schemeClr>
                </a:solidFill>
              </a:defRPr>
            </a:lvl1pPr>
          </a:lstStyle>
          <a:p>
            <a:pPr lvl="0"/>
            <a:r>
              <a:rPr lang="en-US"/>
              <a:t>Click to edit Master text styles</a:t>
            </a:r>
          </a:p>
        </p:txBody>
      </p:sp>
      <p:sp>
        <p:nvSpPr>
          <p:cNvPr id="17" name="Text Placeholder 6">
            <a:extLst>
              <a:ext uri="{FF2B5EF4-FFF2-40B4-BE49-F238E27FC236}">
                <a16:creationId xmlns:a16="http://schemas.microsoft.com/office/drawing/2014/main" id="{BE5CBB44-9D78-4E19-BA12-925C6254392C}"/>
              </a:ext>
            </a:extLst>
          </p:cNvPr>
          <p:cNvSpPr>
            <a:spLocks noGrp="1"/>
          </p:cNvSpPr>
          <p:nvPr>
            <p:ph type="body" sz="quarter" idx="21" hasCustomPrompt="1"/>
          </p:nvPr>
        </p:nvSpPr>
        <p:spPr>
          <a:xfrm>
            <a:off x="3550821" y="2333792"/>
            <a:ext cx="2084339" cy="498108"/>
          </a:xfrm>
          <a:prstGeom prst="rect">
            <a:avLst/>
          </a:prstGeom>
        </p:spPr>
        <p:txBody>
          <a:bodyPr>
            <a:noAutofit/>
          </a:bodyPr>
          <a:lstStyle>
            <a:lvl1pPr marL="0" indent="0" algn="ctr">
              <a:buNone/>
              <a:defRPr sz="3300" b="1" i="0" cap="all">
                <a:solidFill>
                  <a:schemeClr val="bg1"/>
                </a:solidFill>
                <a:latin typeface="Calibri" panose="020F0502020204030204" pitchFamily="34" charset="0"/>
                <a:cs typeface="Calibri" panose="020F0502020204030204" pitchFamily="34" charset="0"/>
              </a:defRPr>
            </a:lvl1pPr>
          </a:lstStyle>
          <a:p>
            <a:pPr lvl="0"/>
            <a:r>
              <a:rPr lang="en-US"/>
              <a:t>number</a:t>
            </a:r>
          </a:p>
        </p:txBody>
      </p:sp>
      <p:sp>
        <p:nvSpPr>
          <p:cNvPr id="18" name="Oval 17">
            <a:extLst>
              <a:ext uri="{FF2B5EF4-FFF2-40B4-BE49-F238E27FC236}">
                <a16:creationId xmlns:a16="http://schemas.microsoft.com/office/drawing/2014/main" id="{6103F738-E5EC-4CD5-9C4D-750D6BCBB6C9}"/>
              </a:ext>
            </a:extLst>
          </p:cNvPr>
          <p:cNvSpPr>
            <a:spLocks noChangeAspect="1"/>
          </p:cNvSpPr>
          <p:nvPr userDrawn="1"/>
        </p:nvSpPr>
        <p:spPr>
          <a:xfrm>
            <a:off x="670630" y="1820342"/>
            <a:ext cx="2057400" cy="20574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Text Placeholder 6">
            <a:extLst>
              <a:ext uri="{FF2B5EF4-FFF2-40B4-BE49-F238E27FC236}">
                <a16:creationId xmlns:a16="http://schemas.microsoft.com/office/drawing/2014/main" id="{CCB2AD76-A609-4C09-9A0B-6D771FB3FB5F}"/>
              </a:ext>
            </a:extLst>
          </p:cNvPr>
          <p:cNvSpPr>
            <a:spLocks noGrp="1"/>
          </p:cNvSpPr>
          <p:nvPr>
            <p:ph type="body" sz="quarter" idx="22"/>
          </p:nvPr>
        </p:nvSpPr>
        <p:spPr>
          <a:xfrm>
            <a:off x="792872" y="2866183"/>
            <a:ext cx="1878138" cy="370043"/>
          </a:xfrm>
          <a:prstGeom prst="rect">
            <a:avLst/>
          </a:prstGeom>
        </p:spPr>
        <p:txBody>
          <a:bodyPr>
            <a:noAutofit/>
          </a:bodyPr>
          <a:lstStyle>
            <a:lvl1pPr marL="0" indent="0" algn="ctr">
              <a:buNone/>
              <a:defRPr sz="1800">
                <a:solidFill>
                  <a:schemeClr val="bg2">
                    <a:alpha val="80000"/>
                  </a:schemeClr>
                </a:solidFill>
              </a:defRPr>
            </a:lvl1pPr>
          </a:lstStyle>
          <a:p>
            <a:pPr lvl="0"/>
            <a:r>
              <a:rPr lang="en-US"/>
              <a:t>Click to edit Master text styles</a:t>
            </a:r>
          </a:p>
        </p:txBody>
      </p:sp>
      <p:sp>
        <p:nvSpPr>
          <p:cNvPr id="20" name="Text Placeholder 6">
            <a:extLst>
              <a:ext uri="{FF2B5EF4-FFF2-40B4-BE49-F238E27FC236}">
                <a16:creationId xmlns:a16="http://schemas.microsoft.com/office/drawing/2014/main" id="{48E63901-0D5C-4E5A-8495-19842F43BAB9}"/>
              </a:ext>
            </a:extLst>
          </p:cNvPr>
          <p:cNvSpPr>
            <a:spLocks noGrp="1"/>
          </p:cNvSpPr>
          <p:nvPr>
            <p:ph type="body" sz="quarter" idx="23" hasCustomPrompt="1"/>
          </p:nvPr>
        </p:nvSpPr>
        <p:spPr>
          <a:xfrm>
            <a:off x="670630" y="2349787"/>
            <a:ext cx="2084339" cy="498108"/>
          </a:xfrm>
          <a:prstGeom prst="rect">
            <a:avLst/>
          </a:prstGeom>
        </p:spPr>
        <p:txBody>
          <a:bodyPr>
            <a:noAutofit/>
          </a:bodyPr>
          <a:lstStyle>
            <a:lvl1pPr marL="0" indent="0" algn="ctr">
              <a:buNone/>
              <a:defRPr sz="3300" b="1" i="0" cap="all">
                <a:solidFill>
                  <a:schemeClr val="bg1"/>
                </a:solidFill>
                <a:latin typeface="Calibri" panose="020F0502020204030204" pitchFamily="34" charset="0"/>
                <a:cs typeface="Calibri" panose="020F0502020204030204" pitchFamily="34" charset="0"/>
              </a:defRPr>
            </a:lvl1pPr>
          </a:lstStyle>
          <a:p>
            <a:pPr lvl="0"/>
            <a:r>
              <a:rPr lang="en-US"/>
              <a:t>number</a:t>
            </a:r>
          </a:p>
        </p:txBody>
      </p:sp>
      <p:pic>
        <p:nvPicPr>
          <p:cNvPr id="21" name="Picture 20">
            <a:extLst>
              <a:ext uri="{FF2B5EF4-FFF2-40B4-BE49-F238E27FC236}">
                <a16:creationId xmlns:a16="http://schemas.microsoft.com/office/drawing/2014/main" id="{ACA771BC-63B7-4EF6-B5F4-9E6DD7A388DE}"/>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Tree>
    <p:extLst>
      <p:ext uri="{BB962C8B-B14F-4D97-AF65-F5344CB8AC3E}">
        <p14:creationId xmlns:p14="http://schemas.microsoft.com/office/powerpoint/2010/main" val="3523469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ber Highlights - Gradient">
    <p:bg>
      <p:bgPr>
        <a:gradFill>
          <a:gsLst>
            <a:gs pos="100000">
              <a:srgbClr val="F0F5FA"/>
            </a:gs>
            <a:gs pos="0">
              <a:schemeClr val="accent3">
                <a:lumMod val="40000"/>
                <a:lumOff val="60000"/>
              </a:schemeClr>
            </a:gs>
          </a:gsLst>
          <a:lin ang="16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p>
            <a:r>
              <a:rPr lang="en-US"/>
              <a:t>Click to edit Master title style</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9" name="Picture 18">
            <a:extLst>
              <a:ext uri="{FF2B5EF4-FFF2-40B4-BE49-F238E27FC236}">
                <a16:creationId xmlns:a16="http://schemas.microsoft.com/office/drawing/2014/main" id="{05AC593F-717F-46FF-9936-5395F9B2AB3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9" name="Picture 8">
            <a:extLst>
              <a:ext uri="{FF2B5EF4-FFF2-40B4-BE49-F238E27FC236}">
                <a16:creationId xmlns:a16="http://schemas.microsoft.com/office/drawing/2014/main" id="{E6509AB7-0827-473B-B4E5-1D747F8DDF0B}"/>
              </a:ext>
            </a:extLst>
          </p:cNvPr>
          <p:cNvPicPr>
            <a:picLocks noChangeAspect="1"/>
          </p:cNvPicPr>
          <p:nvPr userDrawn="1"/>
        </p:nvPicPr>
        <p:blipFill rotWithShape="1">
          <a:blip r:embed="rId3" cstate="hqprint">
            <a:alphaModFix amt="30000"/>
            <a:extLst>
              <a:ext uri="{28A0092B-C50C-407E-A947-70E740481C1C}">
                <a14:useLocalDpi xmlns:a14="http://schemas.microsoft.com/office/drawing/2010/main"/>
              </a:ext>
            </a:extLst>
          </a:blip>
          <a:srcRect/>
          <a:stretch/>
        </p:blipFill>
        <p:spPr>
          <a:xfrm>
            <a:off x="4484527" y="1701168"/>
            <a:ext cx="4659473" cy="3441377"/>
          </a:xfrm>
          <a:prstGeom prst="rect">
            <a:avLst/>
          </a:prstGeom>
        </p:spPr>
      </p:pic>
      <p:sp>
        <p:nvSpPr>
          <p:cNvPr id="10" name="Oval 9">
            <a:extLst>
              <a:ext uri="{FF2B5EF4-FFF2-40B4-BE49-F238E27FC236}">
                <a16:creationId xmlns:a16="http://schemas.microsoft.com/office/drawing/2014/main" id="{645D42AE-77DB-4A83-9ADB-B2BC9BB1E35F}"/>
              </a:ext>
            </a:extLst>
          </p:cNvPr>
          <p:cNvSpPr>
            <a:spLocks noChangeAspect="1"/>
          </p:cNvSpPr>
          <p:nvPr userDrawn="1"/>
        </p:nvSpPr>
        <p:spPr>
          <a:xfrm>
            <a:off x="6431011" y="1803200"/>
            <a:ext cx="2057400" cy="20574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 Placeholder 6">
            <a:extLst>
              <a:ext uri="{FF2B5EF4-FFF2-40B4-BE49-F238E27FC236}">
                <a16:creationId xmlns:a16="http://schemas.microsoft.com/office/drawing/2014/main" id="{0476F650-760D-4F52-AE91-9FED67FBDCB5}"/>
              </a:ext>
            </a:extLst>
          </p:cNvPr>
          <p:cNvSpPr>
            <a:spLocks noGrp="1"/>
          </p:cNvSpPr>
          <p:nvPr>
            <p:ph type="body" sz="quarter" idx="18"/>
          </p:nvPr>
        </p:nvSpPr>
        <p:spPr>
          <a:xfrm>
            <a:off x="6553253" y="2849042"/>
            <a:ext cx="1878138" cy="370043"/>
          </a:xfrm>
          <a:prstGeom prst="rect">
            <a:avLst/>
          </a:prstGeom>
        </p:spPr>
        <p:txBody>
          <a:bodyPr>
            <a:noAutofit/>
          </a:bodyPr>
          <a:lstStyle>
            <a:lvl1pPr marL="0" indent="0" algn="ctr">
              <a:buNone/>
              <a:defRPr sz="1800">
                <a:solidFill>
                  <a:schemeClr val="bg2">
                    <a:alpha val="80000"/>
                  </a:schemeClr>
                </a:solidFill>
              </a:defRPr>
            </a:lvl1pPr>
          </a:lstStyle>
          <a:p>
            <a:pPr lvl="0"/>
            <a:r>
              <a:rPr lang="en-US"/>
              <a:t>Click to edit Master text styles</a:t>
            </a:r>
          </a:p>
        </p:txBody>
      </p:sp>
      <p:sp>
        <p:nvSpPr>
          <p:cNvPr id="12" name="Text Placeholder 6">
            <a:extLst>
              <a:ext uri="{FF2B5EF4-FFF2-40B4-BE49-F238E27FC236}">
                <a16:creationId xmlns:a16="http://schemas.microsoft.com/office/drawing/2014/main" id="{52D764F5-916C-4FAE-BED0-85B73889214E}"/>
              </a:ext>
            </a:extLst>
          </p:cNvPr>
          <p:cNvSpPr>
            <a:spLocks noGrp="1"/>
          </p:cNvSpPr>
          <p:nvPr>
            <p:ph type="body" sz="quarter" idx="19" hasCustomPrompt="1"/>
          </p:nvPr>
        </p:nvSpPr>
        <p:spPr>
          <a:xfrm>
            <a:off x="6431011" y="2332646"/>
            <a:ext cx="2084339" cy="498108"/>
          </a:xfrm>
          <a:prstGeom prst="rect">
            <a:avLst/>
          </a:prstGeom>
        </p:spPr>
        <p:txBody>
          <a:bodyPr>
            <a:noAutofit/>
          </a:bodyPr>
          <a:lstStyle>
            <a:lvl1pPr marL="0" indent="0" algn="ctr">
              <a:buNone/>
              <a:defRPr sz="3300" b="1" i="0" cap="all">
                <a:solidFill>
                  <a:schemeClr val="bg1"/>
                </a:solidFill>
                <a:latin typeface="Calibri" panose="020F0502020204030204" pitchFamily="34" charset="0"/>
                <a:cs typeface="Calibri" panose="020F0502020204030204" pitchFamily="34" charset="0"/>
              </a:defRPr>
            </a:lvl1pPr>
          </a:lstStyle>
          <a:p>
            <a:pPr lvl="0"/>
            <a:r>
              <a:rPr lang="en-US"/>
              <a:t>number</a:t>
            </a:r>
          </a:p>
        </p:txBody>
      </p:sp>
      <p:sp>
        <p:nvSpPr>
          <p:cNvPr id="13" name="Oval 12">
            <a:extLst>
              <a:ext uri="{FF2B5EF4-FFF2-40B4-BE49-F238E27FC236}">
                <a16:creationId xmlns:a16="http://schemas.microsoft.com/office/drawing/2014/main" id="{7E022EAC-A0E0-445A-A13F-02BD8B2B0863}"/>
              </a:ext>
            </a:extLst>
          </p:cNvPr>
          <p:cNvSpPr>
            <a:spLocks noChangeAspect="1"/>
          </p:cNvSpPr>
          <p:nvPr userDrawn="1"/>
        </p:nvSpPr>
        <p:spPr>
          <a:xfrm>
            <a:off x="3550820" y="1804347"/>
            <a:ext cx="2057400" cy="20574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Text Placeholder 6">
            <a:extLst>
              <a:ext uri="{FF2B5EF4-FFF2-40B4-BE49-F238E27FC236}">
                <a16:creationId xmlns:a16="http://schemas.microsoft.com/office/drawing/2014/main" id="{3EF015D4-D86D-4A65-A982-8E753D316F87}"/>
              </a:ext>
            </a:extLst>
          </p:cNvPr>
          <p:cNvSpPr>
            <a:spLocks noGrp="1"/>
          </p:cNvSpPr>
          <p:nvPr>
            <p:ph type="body" sz="quarter" idx="20"/>
          </p:nvPr>
        </p:nvSpPr>
        <p:spPr>
          <a:xfrm>
            <a:off x="3673062" y="2850189"/>
            <a:ext cx="1878138" cy="370043"/>
          </a:xfrm>
          <a:prstGeom prst="rect">
            <a:avLst/>
          </a:prstGeom>
        </p:spPr>
        <p:txBody>
          <a:bodyPr>
            <a:noAutofit/>
          </a:bodyPr>
          <a:lstStyle>
            <a:lvl1pPr marL="0" indent="0" algn="ctr">
              <a:buNone/>
              <a:defRPr sz="1800">
                <a:solidFill>
                  <a:schemeClr val="bg2">
                    <a:alpha val="80000"/>
                  </a:schemeClr>
                </a:solidFill>
              </a:defRPr>
            </a:lvl1pPr>
          </a:lstStyle>
          <a:p>
            <a:pPr lvl="0"/>
            <a:r>
              <a:rPr lang="en-US"/>
              <a:t>Click to edit Master text styles</a:t>
            </a:r>
          </a:p>
        </p:txBody>
      </p:sp>
      <p:sp>
        <p:nvSpPr>
          <p:cNvPr id="15" name="Text Placeholder 6">
            <a:extLst>
              <a:ext uri="{FF2B5EF4-FFF2-40B4-BE49-F238E27FC236}">
                <a16:creationId xmlns:a16="http://schemas.microsoft.com/office/drawing/2014/main" id="{F3299731-D1DD-49DC-BD67-9A930BD5A748}"/>
              </a:ext>
            </a:extLst>
          </p:cNvPr>
          <p:cNvSpPr>
            <a:spLocks noGrp="1"/>
          </p:cNvSpPr>
          <p:nvPr>
            <p:ph type="body" sz="quarter" idx="21" hasCustomPrompt="1"/>
          </p:nvPr>
        </p:nvSpPr>
        <p:spPr>
          <a:xfrm>
            <a:off x="3550821" y="2333792"/>
            <a:ext cx="2084339" cy="498108"/>
          </a:xfrm>
          <a:prstGeom prst="rect">
            <a:avLst/>
          </a:prstGeom>
        </p:spPr>
        <p:txBody>
          <a:bodyPr>
            <a:noAutofit/>
          </a:bodyPr>
          <a:lstStyle>
            <a:lvl1pPr marL="0" indent="0" algn="ctr">
              <a:buNone/>
              <a:defRPr sz="3300" b="1" i="0" cap="all">
                <a:solidFill>
                  <a:schemeClr val="bg1"/>
                </a:solidFill>
                <a:latin typeface="Calibri" panose="020F0502020204030204" pitchFamily="34" charset="0"/>
                <a:cs typeface="Calibri" panose="020F0502020204030204" pitchFamily="34" charset="0"/>
              </a:defRPr>
            </a:lvl1pPr>
          </a:lstStyle>
          <a:p>
            <a:pPr lvl="0"/>
            <a:r>
              <a:rPr lang="en-US"/>
              <a:t>number</a:t>
            </a:r>
          </a:p>
        </p:txBody>
      </p:sp>
      <p:sp>
        <p:nvSpPr>
          <p:cNvPr id="20" name="Oval 19">
            <a:extLst>
              <a:ext uri="{FF2B5EF4-FFF2-40B4-BE49-F238E27FC236}">
                <a16:creationId xmlns:a16="http://schemas.microsoft.com/office/drawing/2014/main" id="{22E002A6-9754-4546-944C-7CDA1D7BF0C4}"/>
              </a:ext>
            </a:extLst>
          </p:cNvPr>
          <p:cNvSpPr>
            <a:spLocks noChangeAspect="1"/>
          </p:cNvSpPr>
          <p:nvPr userDrawn="1"/>
        </p:nvSpPr>
        <p:spPr>
          <a:xfrm>
            <a:off x="670630" y="1820342"/>
            <a:ext cx="2057400" cy="20574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1" name="Text Placeholder 6">
            <a:extLst>
              <a:ext uri="{FF2B5EF4-FFF2-40B4-BE49-F238E27FC236}">
                <a16:creationId xmlns:a16="http://schemas.microsoft.com/office/drawing/2014/main" id="{61497540-8BCD-4E9D-8321-2F542D3042C2}"/>
              </a:ext>
            </a:extLst>
          </p:cNvPr>
          <p:cNvSpPr>
            <a:spLocks noGrp="1"/>
          </p:cNvSpPr>
          <p:nvPr>
            <p:ph type="body" sz="quarter" idx="22"/>
          </p:nvPr>
        </p:nvSpPr>
        <p:spPr>
          <a:xfrm>
            <a:off x="792872" y="2866183"/>
            <a:ext cx="1878138" cy="370043"/>
          </a:xfrm>
          <a:prstGeom prst="rect">
            <a:avLst/>
          </a:prstGeom>
        </p:spPr>
        <p:txBody>
          <a:bodyPr>
            <a:noAutofit/>
          </a:bodyPr>
          <a:lstStyle>
            <a:lvl1pPr marL="0" indent="0" algn="ctr">
              <a:buNone/>
              <a:defRPr sz="1800">
                <a:solidFill>
                  <a:schemeClr val="bg2">
                    <a:alpha val="80000"/>
                  </a:schemeClr>
                </a:solidFill>
              </a:defRPr>
            </a:lvl1pPr>
          </a:lstStyle>
          <a:p>
            <a:pPr lvl="0"/>
            <a:r>
              <a:rPr lang="en-US"/>
              <a:t>Click to edit Master text styles</a:t>
            </a:r>
          </a:p>
        </p:txBody>
      </p:sp>
      <p:sp>
        <p:nvSpPr>
          <p:cNvPr id="22" name="Text Placeholder 6">
            <a:extLst>
              <a:ext uri="{FF2B5EF4-FFF2-40B4-BE49-F238E27FC236}">
                <a16:creationId xmlns:a16="http://schemas.microsoft.com/office/drawing/2014/main" id="{E0B7A926-C793-45D8-B543-C63F232D5738}"/>
              </a:ext>
            </a:extLst>
          </p:cNvPr>
          <p:cNvSpPr>
            <a:spLocks noGrp="1"/>
          </p:cNvSpPr>
          <p:nvPr>
            <p:ph type="body" sz="quarter" idx="23" hasCustomPrompt="1"/>
          </p:nvPr>
        </p:nvSpPr>
        <p:spPr>
          <a:xfrm>
            <a:off x="670630" y="2349787"/>
            <a:ext cx="2084339" cy="498108"/>
          </a:xfrm>
          <a:prstGeom prst="rect">
            <a:avLst/>
          </a:prstGeom>
        </p:spPr>
        <p:txBody>
          <a:bodyPr>
            <a:noAutofit/>
          </a:bodyPr>
          <a:lstStyle>
            <a:lvl1pPr marL="0" indent="0" algn="ctr">
              <a:buNone/>
              <a:defRPr sz="3300" b="1" i="0" cap="all">
                <a:solidFill>
                  <a:schemeClr val="bg1"/>
                </a:solidFill>
                <a:latin typeface="Calibri" panose="020F0502020204030204" pitchFamily="34" charset="0"/>
                <a:cs typeface="Calibri" panose="020F0502020204030204" pitchFamily="34" charset="0"/>
              </a:defRPr>
            </a:lvl1pPr>
          </a:lstStyle>
          <a:p>
            <a:pPr lvl="0"/>
            <a:r>
              <a:rPr lang="en-US"/>
              <a:t>number</a:t>
            </a:r>
          </a:p>
        </p:txBody>
      </p:sp>
    </p:spTree>
    <p:extLst>
      <p:ext uri="{BB962C8B-B14F-4D97-AF65-F5344CB8AC3E}">
        <p14:creationId xmlns:p14="http://schemas.microsoft.com/office/powerpoint/2010/main" val="160426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ECD733-616C-4D70-A7EE-9257A677296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41DA093-1CF8-4297-81DC-694BFE0982F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a:extLst>
              <a:ext uri="{FF2B5EF4-FFF2-40B4-BE49-F238E27FC236}">
                <a16:creationId xmlns:a16="http://schemas.microsoft.com/office/drawing/2014/main" id="{E80107EB-2C20-496D-99D0-64944E99565C}"/>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6" name="Slide Number Placeholder 5">
            <a:extLst>
              <a:ext uri="{FF2B5EF4-FFF2-40B4-BE49-F238E27FC236}">
                <a16:creationId xmlns:a16="http://schemas.microsoft.com/office/drawing/2014/main" id="{F4505CAD-49C0-47C8-8344-B48F1EFA1165}"/>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9" name="Date Placeholder 8">
            <a:extLst>
              <a:ext uri="{FF2B5EF4-FFF2-40B4-BE49-F238E27FC236}">
                <a16:creationId xmlns:a16="http://schemas.microsoft.com/office/drawing/2014/main" id="{6ECD802E-00EC-445A-94A3-1088B51D581F}"/>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spTree>
    <p:extLst>
      <p:ext uri="{BB962C8B-B14F-4D97-AF65-F5344CB8AC3E}">
        <p14:creationId xmlns:p14="http://schemas.microsoft.com/office/powerpoint/2010/main" val="2197464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hf hdr="0" ftr="0" dt="0"/>
  <p:txStyles>
    <p:titleStyle>
      <a:lvl1pPr algn="l" defTabSz="685800" rtl="0" eaLnBrk="1" latinLnBrk="0" hangingPunct="1">
        <a:lnSpc>
          <a:spcPct val="90000"/>
        </a:lnSpc>
        <a:spcBef>
          <a:spcPct val="0"/>
        </a:spcBef>
        <a:buNone/>
        <a:defRPr sz="3300" b="1" kern="1200">
          <a:solidFill>
            <a:schemeClr val="accent1"/>
          </a:solidFill>
          <a:latin typeface="+mn-lt"/>
          <a:ea typeface="+mj-ea"/>
          <a:cs typeface="+mj-cs"/>
        </a:defRPr>
      </a:lvl1pPr>
    </p:titleStyle>
    <p:bodyStyle>
      <a:lvl1pPr marL="342900" indent="-342900" algn="l" defTabSz="685800" rtl="0" eaLnBrk="1" latinLnBrk="0" hangingPunct="1">
        <a:lnSpc>
          <a:spcPct val="114000"/>
        </a:lnSpc>
        <a:spcBef>
          <a:spcPts val="750"/>
        </a:spcBef>
        <a:buClr>
          <a:schemeClr val="accent4"/>
        </a:buClr>
        <a:buSzPct val="110000"/>
        <a:buFont typeface="Calibri" panose="020F0502020204030204" pitchFamily="34" charset="0"/>
        <a:buChar char="•"/>
        <a:defRPr sz="2400" kern="1200">
          <a:solidFill>
            <a:schemeClr val="tx1"/>
          </a:solidFill>
          <a:latin typeface="+mn-lt"/>
          <a:ea typeface="+mn-ea"/>
          <a:cs typeface="+mn-cs"/>
        </a:defRPr>
      </a:lvl1pPr>
      <a:lvl2pPr marL="685800" indent="-342900" algn="l" defTabSz="685800" rtl="0" eaLnBrk="1" latinLnBrk="0" hangingPunct="1">
        <a:lnSpc>
          <a:spcPct val="114000"/>
        </a:lnSpc>
        <a:spcBef>
          <a:spcPts val="375"/>
        </a:spcBef>
        <a:buClr>
          <a:schemeClr val="accent4"/>
        </a:buClr>
        <a:buFont typeface="Wingdings" panose="05000000000000000000" pitchFamily="2" charset="2"/>
        <a:buChar char="§"/>
        <a:defRPr sz="2100" kern="1200">
          <a:solidFill>
            <a:schemeClr val="tx1"/>
          </a:solidFill>
          <a:latin typeface="+mn-lt"/>
          <a:ea typeface="+mn-ea"/>
          <a:cs typeface="+mn-cs"/>
        </a:defRPr>
      </a:lvl2pPr>
      <a:lvl3pPr marL="857250" indent="-171450" algn="l" defTabSz="685800" rtl="0" eaLnBrk="1" latinLnBrk="0" hangingPunct="1">
        <a:lnSpc>
          <a:spcPct val="114000"/>
        </a:lnSpc>
        <a:spcBef>
          <a:spcPts val="375"/>
        </a:spcBef>
        <a:buClr>
          <a:schemeClr val="accent4"/>
        </a:buClr>
        <a:buFont typeface="Calibri" panose="020F050202020403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14000"/>
        </a:lnSpc>
        <a:spcBef>
          <a:spcPts val="375"/>
        </a:spcBef>
        <a:buClr>
          <a:schemeClr val="accent4"/>
        </a:buClr>
        <a:buFont typeface="Calibri" panose="020F050202020403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114000"/>
        </a:lnSpc>
        <a:spcBef>
          <a:spcPts val="375"/>
        </a:spcBef>
        <a:buClr>
          <a:schemeClr val="accent4"/>
        </a:buClr>
        <a:buFont typeface="Calibri" panose="020F050202020403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notesSlide" Target="../notesSlides/notesSlide11.xml"/><Relationship Id="rId16" Type="http://schemas.openxmlformats.org/officeDocument/2006/relationships/image" Target="../media/image30.svg"/><Relationship Id="rId1" Type="http://schemas.openxmlformats.org/officeDocument/2006/relationships/slideLayout" Target="../slideLayouts/slideLayout2.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hyperlink" Target="https://engineerscanada.ca/sites/default/files/goverancemanual/Board-Policy-Manual-Combined-e.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svg"/><Relationship Id="rId2" Type="http://schemas.openxmlformats.org/officeDocument/2006/relationships/notesSlide" Target="../notesSlides/notesSlide43.xml"/><Relationship Id="rId16" Type="http://schemas.openxmlformats.org/officeDocument/2006/relationships/image" Target="../media/image61.png"/><Relationship Id="rId1" Type="http://schemas.openxmlformats.org/officeDocument/2006/relationships/slideLayout" Target="../slideLayouts/slideLayout19.xml"/><Relationship Id="rId6" Type="http://schemas.openxmlformats.org/officeDocument/2006/relationships/image" Target="../media/image51.sv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sv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 Id="rId14" Type="http://schemas.openxmlformats.org/officeDocument/2006/relationships/image" Target="../media/image5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hyperlink" Target="https://engineerscanada.ca/sites/default/files/ga_v3.2.pdf"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s://engineerscanada.ca/sites/default/files/accreditation/gaci-rubrics-en.pdf"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60.sv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13"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diagramQuickStyle" Target="../diagrams/quickStyle1.xml"/><Relationship Id="rId5" Type="http://schemas.openxmlformats.org/officeDocument/2006/relationships/image" Target="../media/image13.png"/><Relationship Id="rId10" Type="http://schemas.openxmlformats.org/officeDocument/2006/relationships/diagramLayout" Target="../diagrams/layout1.xml"/><Relationship Id="rId4" Type="http://schemas.openxmlformats.org/officeDocument/2006/relationships/image" Target="../media/image12.svg"/><Relationship Id="rId9"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9909-E466-4171-95E2-072C6545FB49}"/>
              </a:ext>
            </a:extLst>
          </p:cNvPr>
          <p:cNvSpPr>
            <a:spLocks noGrp="1"/>
          </p:cNvSpPr>
          <p:nvPr>
            <p:ph type="title"/>
          </p:nvPr>
        </p:nvSpPr>
        <p:spPr/>
        <p:txBody>
          <a:bodyPr/>
          <a:lstStyle/>
          <a:p>
            <a:r>
              <a:rPr lang="en-CA"/>
              <a:t>About this presentation</a:t>
            </a:r>
          </a:p>
        </p:txBody>
      </p:sp>
      <p:sp>
        <p:nvSpPr>
          <p:cNvPr id="7" name="Content Placeholder 2">
            <a:extLst>
              <a:ext uri="{FF2B5EF4-FFF2-40B4-BE49-F238E27FC236}">
                <a16:creationId xmlns:a16="http://schemas.microsoft.com/office/drawing/2014/main" id="{3B9F6CD8-3C62-4D58-9026-F37FC4E92B0E}"/>
              </a:ext>
            </a:extLst>
          </p:cNvPr>
          <p:cNvSpPr>
            <a:spLocks noGrp="1"/>
          </p:cNvSpPr>
          <p:nvPr>
            <p:ph idx="1"/>
          </p:nvPr>
        </p:nvSpPr>
        <p:spPr/>
        <p:txBody>
          <a:bodyPr>
            <a:normAutofit fontScale="62500" lnSpcReduction="20000"/>
          </a:bodyPr>
          <a:lstStyle/>
          <a:p>
            <a:r>
              <a:rPr lang="en-US" sz="2200"/>
              <a:t>The visiting team chair presentation template has been designed to either be presented in its entirety or broken out. The visiting team chair will determine how many pre-visit meetings will take place and what content will be covered in each meeting. A suggested breakdown follows:</a:t>
            </a:r>
          </a:p>
          <a:p>
            <a:pPr lvl="1"/>
            <a:r>
              <a:rPr lang="en-US" sz="2200"/>
              <a:t>Slides 1 – 74 during an introductory team web meeting;</a:t>
            </a:r>
          </a:p>
          <a:p>
            <a:pPr lvl="1"/>
            <a:r>
              <a:rPr lang="en-US" sz="2200"/>
              <a:t>Slides 74-81 during a second team web meeting;</a:t>
            </a:r>
          </a:p>
          <a:p>
            <a:pPr lvl="1"/>
            <a:r>
              <a:rPr lang="en-US" sz="2200"/>
              <a:t>A recap of slides 35-73 plus slides 82-87 and during the final meeting of the visiting team, at the first meeting of the team during the visit itself.</a:t>
            </a:r>
          </a:p>
          <a:p>
            <a:r>
              <a:rPr lang="en-US" sz="2200"/>
              <a:t>The intent of this presentation is to deliver consistent training of program visitors by visiting team chairs.</a:t>
            </a:r>
          </a:p>
          <a:p>
            <a:r>
              <a:rPr lang="en-US" sz="2200"/>
              <a:t>Programs receiving visits may be interested in reviewing this presentation for their own information or for sharing with their faculty and staff who are involved in the visit.</a:t>
            </a:r>
          </a:p>
          <a:p>
            <a:r>
              <a:rPr lang="en-US" sz="2200"/>
              <a:t>This presentation is updated annually to reflect ongoing improvements to the accreditation criteria, policies, and procedures</a:t>
            </a:r>
            <a:r>
              <a:rPr lang="en-US"/>
              <a:t>.</a:t>
            </a:r>
          </a:p>
        </p:txBody>
      </p:sp>
      <p:sp>
        <p:nvSpPr>
          <p:cNvPr id="5" name="Slide Number Placeholder 4">
            <a:extLst>
              <a:ext uri="{FF2B5EF4-FFF2-40B4-BE49-F238E27FC236}">
                <a16:creationId xmlns:a16="http://schemas.microsoft.com/office/drawing/2014/main" id="{F76B9545-C6C8-4580-827F-66C7326C799C}"/>
              </a:ext>
            </a:extLst>
          </p:cNvPr>
          <p:cNvSpPr>
            <a:spLocks noGrp="1"/>
          </p:cNvSpPr>
          <p:nvPr>
            <p:ph type="sldNum" sz="quarter" idx="4"/>
          </p:nvPr>
        </p:nvSpPr>
        <p:spPr/>
        <p:txBody>
          <a:bodyPr/>
          <a:lstStyle/>
          <a:p>
            <a:r>
              <a:rPr lang="en-CA"/>
              <a:t>1</a:t>
            </a:r>
          </a:p>
        </p:txBody>
      </p:sp>
    </p:spTree>
    <p:extLst>
      <p:ext uri="{BB962C8B-B14F-4D97-AF65-F5344CB8AC3E}">
        <p14:creationId xmlns:p14="http://schemas.microsoft.com/office/powerpoint/2010/main" val="2519736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96A56-F135-444F-ADEC-9941390A2CE7}"/>
              </a:ext>
            </a:extLst>
          </p:cNvPr>
          <p:cNvSpPr>
            <a:spLocks noGrp="1"/>
          </p:cNvSpPr>
          <p:nvPr>
            <p:ph type="title"/>
          </p:nvPr>
        </p:nvSpPr>
        <p:spPr>
          <a:xfrm>
            <a:off x="457200" y="51470"/>
            <a:ext cx="8229600" cy="857250"/>
          </a:xfrm>
        </p:spPr>
        <p:txBody>
          <a:bodyPr/>
          <a:lstStyle/>
          <a:p>
            <a:r>
              <a:rPr lang="en-CA" altLang="fr-FR">
                <a:solidFill>
                  <a:srgbClr val="003C71"/>
                </a:solidFill>
              </a:rPr>
              <a:t>CEAB Accreditation: General notes</a:t>
            </a:r>
            <a:endParaRPr lang="en-CA"/>
          </a:p>
        </p:txBody>
      </p:sp>
      <p:sp>
        <p:nvSpPr>
          <p:cNvPr id="3" name="Content Placeholder 2">
            <a:extLst>
              <a:ext uri="{FF2B5EF4-FFF2-40B4-BE49-F238E27FC236}">
                <a16:creationId xmlns:a16="http://schemas.microsoft.com/office/drawing/2014/main" id="{BA9AA3E0-A494-42D0-B4DD-B8A5A279B5A7}"/>
              </a:ext>
            </a:extLst>
          </p:cNvPr>
          <p:cNvSpPr>
            <a:spLocks noGrp="1"/>
          </p:cNvSpPr>
          <p:nvPr>
            <p:ph idx="1"/>
          </p:nvPr>
        </p:nvSpPr>
        <p:spPr/>
        <p:txBody>
          <a:bodyPr>
            <a:noAutofit/>
          </a:bodyPr>
          <a:lstStyle/>
          <a:p>
            <a:pPr marL="0" indent="0">
              <a:spcBef>
                <a:spcPts val="0"/>
              </a:spcBef>
              <a:spcAft>
                <a:spcPts val="500"/>
              </a:spcAft>
              <a:buNone/>
            </a:pPr>
            <a:r>
              <a:rPr lang="en-GB" altLang="fr-FR" sz="2200"/>
              <a:t>Accreditation:</a:t>
            </a:r>
          </a:p>
          <a:p>
            <a:pPr>
              <a:spcBef>
                <a:spcPts val="0"/>
              </a:spcBef>
              <a:spcAft>
                <a:spcPts val="500"/>
              </a:spcAft>
            </a:pPr>
            <a:r>
              <a:rPr lang="en-GB" altLang="fr-FR" sz="2000"/>
              <a:t>Applies only to </a:t>
            </a:r>
            <a:r>
              <a:rPr lang="en-GB" altLang="fr-FR" sz="2000" b="1"/>
              <a:t>programs </a:t>
            </a:r>
            <a:r>
              <a:rPr lang="en-GB" altLang="fr-FR" sz="2000"/>
              <a:t>(not to departments or faculties)</a:t>
            </a:r>
          </a:p>
          <a:p>
            <a:pPr>
              <a:spcBef>
                <a:spcPts val="0"/>
              </a:spcBef>
              <a:spcAft>
                <a:spcPts val="500"/>
              </a:spcAft>
            </a:pPr>
            <a:r>
              <a:rPr lang="en-GB" altLang="fr-FR" sz="2000"/>
              <a:t>Is undertaken only at the invitation of the HEI and with the consent of the appropriate regulator</a:t>
            </a:r>
          </a:p>
          <a:p>
            <a:pPr>
              <a:spcBef>
                <a:spcPts val="0"/>
              </a:spcBef>
              <a:spcAft>
                <a:spcPts val="500"/>
              </a:spcAft>
            </a:pPr>
            <a:r>
              <a:rPr lang="en-GB" altLang="fr-FR" sz="2000"/>
              <a:t>Constitutes:</a:t>
            </a:r>
          </a:p>
          <a:p>
            <a:pPr lvl="1">
              <a:spcBef>
                <a:spcPts val="0"/>
              </a:spcBef>
            </a:pPr>
            <a:r>
              <a:rPr lang="en-GB" altLang="fr-FR" sz="1600"/>
              <a:t>Quantitative and qualitative evaluation of the curriculum</a:t>
            </a:r>
          </a:p>
          <a:p>
            <a:pPr lvl="1">
              <a:spcBef>
                <a:spcPts val="0"/>
              </a:spcBef>
            </a:pPr>
            <a:r>
              <a:rPr lang="en-GB" altLang="fr-FR" sz="1600"/>
              <a:t>Qualitative evaluation of the program environment</a:t>
            </a:r>
          </a:p>
          <a:p>
            <a:pPr>
              <a:spcBef>
                <a:spcPts val="0"/>
              </a:spcBef>
              <a:spcAft>
                <a:spcPts val="500"/>
              </a:spcAft>
            </a:pPr>
            <a:r>
              <a:rPr lang="en-GB" altLang="fr-FR" sz="2000"/>
              <a:t>Is granted for a period of time up to and not exceeding </a:t>
            </a:r>
            <a:r>
              <a:rPr lang="en-GB" altLang="fr-FR" sz="2000" b="1"/>
              <a:t>six years</a:t>
            </a:r>
            <a:endParaRPr lang="en-US" altLang="fr-FR" sz="2000" b="1">
              <a:solidFill>
                <a:srgbClr val="001056"/>
              </a:solidFill>
            </a:endParaRPr>
          </a:p>
          <a:p>
            <a:pPr>
              <a:spcBef>
                <a:spcPts val="0"/>
              </a:spcBef>
              <a:spcAft>
                <a:spcPts val="500"/>
              </a:spcAft>
            </a:pPr>
            <a:endParaRPr lang="en-CA" sz="2000"/>
          </a:p>
        </p:txBody>
      </p:sp>
      <p:sp>
        <p:nvSpPr>
          <p:cNvPr id="6" name="Slide Number Placeholder 5">
            <a:extLst>
              <a:ext uri="{FF2B5EF4-FFF2-40B4-BE49-F238E27FC236}">
                <a16:creationId xmlns:a16="http://schemas.microsoft.com/office/drawing/2014/main" id="{461E9E68-E36A-4E39-B546-7F44D8D20893}"/>
              </a:ext>
            </a:extLst>
          </p:cNvPr>
          <p:cNvSpPr>
            <a:spLocks noGrp="1"/>
          </p:cNvSpPr>
          <p:nvPr>
            <p:ph type="sldNum" sz="quarter" idx="4"/>
          </p:nvPr>
        </p:nvSpPr>
        <p:spPr/>
        <p:txBody>
          <a:bodyPr/>
          <a:lstStyle/>
          <a:p>
            <a:fld id="{3BAC25AB-8551-46C6-A7B2-91A1121A670C}" type="slidenum">
              <a:rPr lang="en-CA" smtClean="0"/>
              <a:t>10</a:t>
            </a:fld>
            <a:endParaRPr lang="en-CA"/>
          </a:p>
        </p:txBody>
      </p:sp>
    </p:spTree>
    <p:extLst>
      <p:ext uri="{BB962C8B-B14F-4D97-AF65-F5344CB8AC3E}">
        <p14:creationId xmlns:p14="http://schemas.microsoft.com/office/powerpoint/2010/main" val="104149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B8D1D55-5D05-4AE9-B87A-0A76888BDA58}"/>
              </a:ext>
            </a:extLst>
          </p:cNvPr>
          <p:cNvGrpSpPr/>
          <p:nvPr/>
        </p:nvGrpSpPr>
        <p:grpSpPr>
          <a:xfrm>
            <a:off x="2151640" y="112785"/>
            <a:ext cx="6665869" cy="4547197"/>
            <a:chOff x="2657063" y="1340304"/>
            <a:chExt cx="6665869" cy="4547197"/>
          </a:xfrm>
        </p:grpSpPr>
        <p:grpSp>
          <p:nvGrpSpPr>
            <p:cNvPr id="6" name="Group 5">
              <a:extLst>
                <a:ext uri="{FF2B5EF4-FFF2-40B4-BE49-F238E27FC236}">
                  <a16:creationId xmlns:a16="http://schemas.microsoft.com/office/drawing/2014/main" id="{4E135CF0-AFCC-4B7E-834A-C776C4D64713}"/>
                </a:ext>
              </a:extLst>
            </p:cNvPr>
            <p:cNvGrpSpPr/>
            <p:nvPr/>
          </p:nvGrpSpPr>
          <p:grpSpPr>
            <a:xfrm>
              <a:off x="4562170" y="1724949"/>
              <a:ext cx="3299949" cy="3299949"/>
              <a:chOff x="4458931" y="1452104"/>
              <a:chExt cx="3299949" cy="3299949"/>
            </a:xfrm>
          </p:grpSpPr>
          <p:grpSp>
            <p:nvGrpSpPr>
              <p:cNvPr id="66" name="Group 65">
                <a:extLst>
                  <a:ext uri="{FF2B5EF4-FFF2-40B4-BE49-F238E27FC236}">
                    <a16:creationId xmlns:a16="http://schemas.microsoft.com/office/drawing/2014/main" id="{EB4AB03C-2B33-4F4B-A2A2-5308FE95E395}"/>
                  </a:ext>
                </a:extLst>
              </p:cNvPr>
              <p:cNvGrpSpPr/>
              <p:nvPr/>
            </p:nvGrpSpPr>
            <p:grpSpPr>
              <a:xfrm>
                <a:off x="4458931" y="2770240"/>
                <a:ext cx="3299949" cy="663678"/>
                <a:chOff x="4645743" y="2757948"/>
                <a:chExt cx="3299949" cy="663678"/>
              </a:xfrm>
              <a:scene3d>
                <a:camera prst="orthographicFront">
                  <a:rot lat="0" lon="0" rev="0"/>
                </a:camera>
                <a:lightRig rig="contrasting" dir="t">
                  <a:rot lat="0" lon="0" rev="7800000"/>
                </a:lightRig>
              </a:scene3d>
            </p:grpSpPr>
            <p:sp>
              <p:nvSpPr>
                <p:cNvPr id="99" name="Rectangle: Rounded Corners 98">
                  <a:extLst>
                    <a:ext uri="{FF2B5EF4-FFF2-40B4-BE49-F238E27FC236}">
                      <a16:creationId xmlns:a16="http://schemas.microsoft.com/office/drawing/2014/main" id="{D970DAF6-BE64-44B9-98A2-3B1CB82F2CDA}"/>
                    </a:ext>
                  </a:extLst>
                </p:cNvPr>
                <p:cNvSpPr/>
                <p:nvPr/>
              </p:nvSpPr>
              <p:spPr>
                <a:xfrm>
                  <a:off x="4645743" y="2757948"/>
                  <a:ext cx="1460090" cy="663678"/>
                </a:xfrm>
                <a:prstGeom prst="roundRect">
                  <a:avLst>
                    <a:gd name="adj" fmla="val 50000"/>
                  </a:avLst>
                </a:prstGeom>
                <a:solidFill>
                  <a:srgbClr val="9E652E">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100" name="Rectangle: Rounded Corners 99">
                  <a:extLst>
                    <a:ext uri="{FF2B5EF4-FFF2-40B4-BE49-F238E27FC236}">
                      <a16:creationId xmlns:a16="http://schemas.microsoft.com/office/drawing/2014/main" id="{B341355A-6205-4E1C-8A06-8AC4B2F29BAD}"/>
                    </a:ext>
                  </a:extLst>
                </p:cNvPr>
                <p:cNvSpPr/>
                <p:nvPr/>
              </p:nvSpPr>
              <p:spPr>
                <a:xfrm>
                  <a:off x="6485602" y="2757948"/>
                  <a:ext cx="1460090" cy="663678"/>
                </a:xfrm>
                <a:prstGeom prst="roundRect">
                  <a:avLst>
                    <a:gd name="adj" fmla="val 50000"/>
                  </a:avLst>
                </a:prstGeom>
                <a:solidFill>
                  <a:srgbClr val="9D2235">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101" name="Oval 100">
                  <a:extLst>
                    <a:ext uri="{FF2B5EF4-FFF2-40B4-BE49-F238E27FC236}">
                      <a16:creationId xmlns:a16="http://schemas.microsoft.com/office/drawing/2014/main" id="{8E5249F2-6E7A-452D-8680-BF7AEA95132C}"/>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102" name="Oval 101">
                  <a:extLst>
                    <a:ext uri="{FF2B5EF4-FFF2-40B4-BE49-F238E27FC236}">
                      <a16:creationId xmlns:a16="http://schemas.microsoft.com/office/drawing/2014/main" id="{B6E619B9-B172-46F2-A01E-9911AE3B5A11}"/>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grpSp>
            <p:nvGrpSpPr>
              <p:cNvPr id="67" name="Group 66">
                <a:extLst>
                  <a:ext uri="{FF2B5EF4-FFF2-40B4-BE49-F238E27FC236}">
                    <a16:creationId xmlns:a16="http://schemas.microsoft.com/office/drawing/2014/main" id="{6189EE98-199D-4C97-8F20-A5F2FF23260C}"/>
                  </a:ext>
                </a:extLst>
              </p:cNvPr>
              <p:cNvGrpSpPr/>
              <p:nvPr/>
            </p:nvGrpSpPr>
            <p:grpSpPr>
              <a:xfrm rot="54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95" name="Rectangle: Rounded Corners 94">
                  <a:extLst>
                    <a:ext uri="{FF2B5EF4-FFF2-40B4-BE49-F238E27FC236}">
                      <a16:creationId xmlns:a16="http://schemas.microsoft.com/office/drawing/2014/main" id="{D16A9326-109B-4F05-B813-EA75C4BF742A}"/>
                    </a:ext>
                  </a:extLst>
                </p:cNvPr>
                <p:cNvSpPr/>
                <p:nvPr/>
              </p:nvSpPr>
              <p:spPr>
                <a:xfrm>
                  <a:off x="4645743" y="2757948"/>
                  <a:ext cx="1460090" cy="663678"/>
                </a:xfrm>
                <a:prstGeom prst="roundRect">
                  <a:avLst>
                    <a:gd name="adj" fmla="val 50000"/>
                  </a:avLst>
                </a:prstGeom>
                <a:solidFill>
                  <a:srgbClr val="003C71">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96" name="Rectangle: Rounded Corners 95">
                  <a:extLst>
                    <a:ext uri="{FF2B5EF4-FFF2-40B4-BE49-F238E27FC236}">
                      <a16:creationId xmlns:a16="http://schemas.microsoft.com/office/drawing/2014/main" id="{445824E2-46B3-43E8-ADC0-2F282BEB328F}"/>
                    </a:ext>
                  </a:extLst>
                </p:cNvPr>
                <p:cNvSpPr/>
                <p:nvPr/>
              </p:nvSpPr>
              <p:spPr>
                <a:xfrm>
                  <a:off x="6485602" y="2757948"/>
                  <a:ext cx="1460090" cy="663678"/>
                </a:xfrm>
                <a:prstGeom prst="roundRect">
                  <a:avLst>
                    <a:gd name="adj" fmla="val 50000"/>
                  </a:avLst>
                </a:prstGeom>
                <a:solidFill>
                  <a:srgbClr val="653165">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97" name="Oval 96">
                  <a:extLst>
                    <a:ext uri="{FF2B5EF4-FFF2-40B4-BE49-F238E27FC236}">
                      <a16:creationId xmlns:a16="http://schemas.microsoft.com/office/drawing/2014/main" id="{2AF7899B-5E8F-4D6E-9704-BF530B55EAA2}"/>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98" name="Oval 97">
                  <a:extLst>
                    <a:ext uri="{FF2B5EF4-FFF2-40B4-BE49-F238E27FC236}">
                      <a16:creationId xmlns:a16="http://schemas.microsoft.com/office/drawing/2014/main" id="{8E36AED1-C461-4F26-B870-658980044EE9}"/>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grpSp>
            <p:nvGrpSpPr>
              <p:cNvPr id="68" name="Group 67">
                <a:extLst>
                  <a:ext uri="{FF2B5EF4-FFF2-40B4-BE49-F238E27FC236}">
                    <a16:creationId xmlns:a16="http://schemas.microsoft.com/office/drawing/2014/main" id="{44FA78BB-FC85-4652-81B1-446548A4380A}"/>
                  </a:ext>
                </a:extLst>
              </p:cNvPr>
              <p:cNvGrpSpPr/>
              <p:nvPr/>
            </p:nvGrpSpPr>
            <p:grpSpPr>
              <a:xfrm rot="27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91" name="Rectangle: Rounded Corners 90">
                  <a:extLst>
                    <a:ext uri="{FF2B5EF4-FFF2-40B4-BE49-F238E27FC236}">
                      <a16:creationId xmlns:a16="http://schemas.microsoft.com/office/drawing/2014/main" id="{BB958046-F59A-491E-BE50-3E86F2CCF66D}"/>
                    </a:ext>
                  </a:extLst>
                </p:cNvPr>
                <p:cNvSpPr/>
                <p:nvPr/>
              </p:nvSpPr>
              <p:spPr>
                <a:xfrm>
                  <a:off x="4645743" y="2757948"/>
                  <a:ext cx="1460090" cy="663678"/>
                </a:xfrm>
                <a:prstGeom prst="roundRect">
                  <a:avLst>
                    <a:gd name="adj" fmla="val 50000"/>
                  </a:avLst>
                </a:prstGeom>
                <a:solidFill>
                  <a:srgbClr val="B7C9D3">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92" name="Rectangle: Rounded Corners 91">
                  <a:extLst>
                    <a:ext uri="{FF2B5EF4-FFF2-40B4-BE49-F238E27FC236}">
                      <a16:creationId xmlns:a16="http://schemas.microsoft.com/office/drawing/2014/main" id="{BB595EBF-E595-4B6E-92C2-74CE5A61D533}"/>
                    </a:ext>
                  </a:extLst>
                </p:cNvPr>
                <p:cNvSpPr/>
                <p:nvPr/>
              </p:nvSpPr>
              <p:spPr>
                <a:xfrm>
                  <a:off x="6485602" y="2757948"/>
                  <a:ext cx="1460090" cy="663678"/>
                </a:xfrm>
                <a:prstGeom prst="roundRect">
                  <a:avLst>
                    <a:gd name="adj" fmla="val 50000"/>
                  </a:avLst>
                </a:prstGeom>
                <a:solidFill>
                  <a:srgbClr val="CF7F00">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93" name="Oval 92">
                  <a:extLst>
                    <a:ext uri="{FF2B5EF4-FFF2-40B4-BE49-F238E27FC236}">
                      <a16:creationId xmlns:a16="http://schemas.microsoft.com/office/drawing/2014/main" id="{167D2BBE-42FE-4B90-BB2A-4BA7B171580D}"/>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94" name="Oval 93">
                  <a:extLst>
                    <a:ext uri="{FF2B5EF4-FFF2-40B4-BE49-F238E27FC236}">
                      <a16:creationId xmlns:a16="http://schemas.microsoft.com/office/drawing/2014/main" id="{E5EAFFDC-21EA-4DE1-A8F0-89EB6485266B}"/>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grpSp>
            <p:nvGrpSpPr>
              <p:cNvPr id="69" name="Group 68">
                <a:extLst>
                  <a:ext uri="{FF2B5EF4-FFF2-40B4-BE49-F238E27FC236}">
                    <a16:creationId xmlns:a16="http://schemas.microsoft.com/office/drawing/2014/main" id="{79B10929-FC10-47EA-9AB7-F5B201D156BE}"/>
                  </a:ext>
                </a:extLst>
              </p:cNvPr>
              <p:cNvGrpSpPr/>
              <p:nvPr/>
            </p:nvGrpSpPr>
            <p:grpSpPr>
              <a:xfrm rot="81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87" name="Rectangle: Rounded Corners 86">
                  <a:extLst>
                    <a:ext uri="{FF2B5EF4-FFF2-40B4-BE49-F238E27FC236}">
                      <a16:creationId xmlns:a16="http://schemas.microsoft.com/office/drawing/2014/main" id="{C7BA913A-79CD-4474-82A8-2CF4271EBF48}"/>
                    </a:ext>
                  </a:extLst>
                </p:cNvPr>
                <p:cNvSpPr/>
                <p:nvPr/>
              </p:nvSpPr>
              <p:spPr>
                <a:xfrm>
                  <a:off x="4645743" y="2757948"/>
                  <a:ext cx="1460090" cy="663678"/>
                </a:xfrm>
                <a:prstGeom prst="roundRect">
                  <a:avLst>
                    <a:gd name="adj" fmla="val 50000"/>
                  </a:avLst>
                </a:prstGeom>
                <a:solidFill>
                  <a:srgbClr val="67823A">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88" name="Rectangle: Rounded Corners 87">
                  <a:extLst>
                    <a:ext uri="{FF2B5EF4-FFF2-40B4-BE49-F238E27FC236}">
                      <a16:creationId xmlns:a16="http://schemas.microsoft.com/office/drawing/2014/main" id="{0F32A808-ADC4-442F-B230-C07DD239C4DE}"/>
                    </a:ext>
                  </a:extLst>
                </p:cNvPr>
                <p:cNvSpPr/>
                <p:nvPr/>
              </p:nvSpPr>
              <p:spPr>
                <a:xfrm>
                  <a:off x="6485602" y="2757948"/>
                  <a:ext cx="1460090" cy="663678"/>
                </a:xfrm>
                <a:prstGeom prst="roundRect">
                  <a:avLst>
                    <a:gd name="adj" fmla="val 50000"/>
                  </a:avLst>
                </a:prstGeom>
                <a:solidFill>
                  <a:srgbClr val="696158">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89" name="Oval 88">
                  <a:extLst>
                    <a:ext uri="{FF2B5EF4-FFF2-40B4-BE49-F238E27FC236}">
                      <a16:creationId xmlns:a16="http://schemas.microsoft.com/office/drawing/2014/main" id="{7844034D-9F07-4B5D-8792-80889542E057}"/>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90" name="Oval 89">
                  <a:extLst>
                    <a:ext uri="{FF2B5EF4-FFF2-40B4-BE49-F238E27FC236}">
                      <a16:creationId xmlns:a16="http://schemas.microsoft.com/office/drawing/2014/main" id="{EEE35DFD-9E9F-4D92-93C9-3BDF56055E92}"/>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sp>
            <p:nvSpPr>
              <p:cNvPr id="70" name="TextBox 69">
                <a:extLst>
                  <a:ext uri="{FF2B5EF4-FFF2-40B4-BE49-F238E27FC236}">
                    <a16:creationId xmlns:a16="http://schemas.microsoft.com/office/drawing/2014/main" id="{45813026-C3E5-4079-AEA3-F85109A9213C}"/>
                  </a:ext>
                </a:extLst>
              </p:cNvPr>
              <p:cNvSpPr txBox="1"/>
              <p:nvPr/>
            </p:nvSpPr>
            <p:spPr>
              <a:xfrm>
                <a:off x="5951694" y="1508638"/>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1600" b="1">
                    <a:solidFill>
                      <a:schemeClr val="bg1"/>
                    </a:solidFill>
                    <a:effectLst>
                      <a:outerShdw blurRad="38100" dist="38100" dir="2700000" algn="tl">
                        <a:srgbClr val="000000">
                          <a:alpha val="43137"/>
                        </a:srgbClr>
                      </a:outerShdw>
                    </a:effectLst>
                  </a:rPr>
                  <a:t>1</a:t>
                </a:r>
                <a:endParaRPr lang="en-CA" sz="1600" b="1">
                  <a:solidFill>
                    <a:schemeClr val="bg1"/>
                  </a:solidFill>
                  <a:effectLst>
                    <a:outerShdw blurRad="38100" dist="38100" dir="2700000" algn="tl">
                      <a:srgbClr val="000000">
                        <a:alpha val="43137"/>
                      </a:srgbClr>
                    </a:outerShdw>
                  </a:effectLst>
                </a:endParaRPr>
              </a:p>
            </p:txBody>
          </p:sp>
          <p:sp>
            <p:nvSpPr>
              <p:cNvPr id="71" name="TextBox 70">
                <a:extLst>
                  <a:ext uri="{FF2B5EF4-FFF2-40B4-BE49-F238E27FC236}">
                    <a16:creationId xmlns:a16="http://schemas.microsoft.com/office/drawing/2014/main" id="{6AD50349-4060-464B-9C1A-8259F565A91B}"/>
                  </a:ext>
                </a:extLst>
              </p:cNvPr>
              <p:cNvSpPr txBox="1"/>
              <p:nvPr/>
            </p:nvSpPr>
            <p:spPr>
              <a:xfrm>
                <a:off x="6978545" y="1915759"/>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1600" b="1">
                    <a:solidFill>
                      <a:schemeClr val="bg1"/>
                    </a:solidFill>
                    <a:effectLst>
                      <a:outerShdw blurRad="38100" dist="38100" dir="2700000" algn="tl">
                        <a:srgbClr val="000000">
                          <a:alpha val="43137"/>
                        </a:srgbClr>
                      </a:outerShdw>
                    </a:effectLst>
                  </a:rPr>
                  <a:t>2</a:t>
                </a:r>
                <a:endParaRPr lang="en-CA" sz="1600" b="1">
                  <a:solidFill>
                    <a:schemeClr val="bg1"/>
                  </a:solidFill>
                  <a:effectLst>
                    <a:outerShdw blurRad="38100" dist="38100" dir="2700000" algn="tl">
                      <a:srgbClr val="000000">
                        <a:alpha val="43137"/>
                      </a:srgbClr>
                    </a:outerShdw>
                  </a:effectLst>
                </a:endParaRPr>
              </a:p>
            </p:txBody>
          </p:sp>
          <p:sp>
            <p:nvSpPr>
              <p:cNvPr id="72" name="TextBox 71">
                <a:extLst>
                  <a:ext uri="{FF2B5EF4-FFF2-40B4-BE49-F238E27FC236}">
                    <a16:creationId xmlns:a16="http://schemas.microsoft.com/office/drawing/2014/main" id="{0D377C14-0AE0-4315-AD65-1E5B4FDD1D1C}"/>
                  </a:ext>
                </a:extLst>
              </p:cNvPr>
              <p:cNvSpPr txBox="1"/>
              <p:nvPr/>
            </p:nvSpPr>
            <p:spPr>
              <a:xfrm>
                <a:off x="7398624" y="2932802"/>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1600" b="1">
                    <a:solidFill>
                      <a:schemeClr val="bg1"/>
                    </a:solidFill>
                    <a:effectLst>
                      <a:outerShdw blurRad="38100" dist="38100" dir="2700000" algn="tl">
                        <a:srgbClr val="000000">
                          <a:alpha val="43137"/>
                        </a:srgbClr>
                      </a:outerShdw>
                    </a:effectLst>
                  </a:rPr>
                  <a:t>3</a:t>
                </a:r>
                <a:endParaRPr lang="en-CA" sz="1600" b="1">
                  <a:solidFill>
                    <a:schemeClr val="bg1"/>
                  </a:solidFill>
                  <a:effectLst>
                    <a:outerShdw blurRad="38100" dist="38100" dir="2700000" algn="tl">
                      <a:srgbClr val="000000">
                        <a:alpha val="43137"/>
                      </a:srgbClr>
                    </a:outerShdw>
                  </a:effectLst>
                </a:endParaRPr>
              </a:p>
            </p:txBody>
          </p:sp>
          <p:sp>
            <p:nvSpPr>
              <p:cNvPr id="73" name="TextBox 72">
                <a:extLst>
                  <a:ext uri="{FF2B5EF4-FFF2-40B4-BE49-F238E27FC236}">
                    <a16:creationId xmlns:a16="http://schemas.microsoft.com/office/drawing/2014/main" id="{1269A9E2-84E8-45BA-B547-2916A1030DD6}"/>
                  </a:ext>
                </a:extLst>
              </p:cNvPr>
              <p:cNvSpPr txBox="1"/>
              <p:nvPr/>
            </p:nvSpPr>
            <p:spPr>
              <a:xfrm>
                <a:off x="6964111" y="3942891"/>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1600" b="1">
                    <a:solidFill>
                      <a:schemeClr val="bg1"/>
                    </a:solidFill>
                    <a:effectLst>
                      <a:outerShdw blurRad="38100" dist="38100" dir="2700000" algn="tl">
                        <a:srgbClr val="000000">
                          <a:alpha val="43137"/>
                        </a:srgbClr>
                      </a:outerShdw>
                    </a:effectLst>
                  </a:rPr>
                  <a:t>4</a:t>
                </a:r>
                <a:endParaRPr lang="en-CA" sz="1600" b="1">
                  <a:solidFill>
                    <a:schemeClr val="bg1"/>
                  </a:solidFill>
                  <a:effectLst>
                    <a:outerShdw blurRad="38100" dist="38100" dir="2700000" algn="tl">
                      <a:srgbClr val="000000">
                        <a:alpha val="43137"/>
                      </a:srgbClr>
                    </a:outerShdw>
                  </a:effectLst>
                </a:endParaRPr>
              </a:p>
            </p:txBody>
          </p:sp>
          <p:sp>
            <p:nvSpPr>
              <p:cNvPr id="74" name="TextBox 73">
                <a:extLst>
                  <a:ext uri="{FF2B5EF4-FFF2-40B4-BE49-F238E27FC236}">
                    <a16:creationId xmlns:a16="http://schemas.microsoft.com/office/drawing/2014/main" id="{6B6EB3A6-45F3-4032-9008-6CB4920670B2}"/>
                  </a:ext>
                </a:extLst>
              </p:cNvPr>
              <p:cNvSpPr txBox="1"/>
              <p:nvPr/>
            </p:nvSpPr>
            <p:spPr>
              <a:xfrm>
                <a:off x="5969004" y="4368925"/>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1600" b="1">
                    <a:solidFill>
                      <a:schemeClr val="bg1"/>
                    </a:solidFill>
                    <a:effectLst>
                      <a:outerShdw blurRad="38100" dist="38100" dir="2700000" algn="tl">
                        <a:srgbClr val="000000">
                          <a:alpha val="43137"/>
                        </a:srgbClr>
                      </a:outerShdw>
                    </a:effectLst>
                  </a:rPr>
                  <a:t>5</a:t>
                </a:r>
                <a:endParaRPr lang="en-CA" sz="1600" b="1">
                  <a:solidFill>
                    <a:schemeClr val="bg1"/>
                  </a:solidFill>
                  <a:effectLst>
                    <a:outerShdw blurRad="38100" dist="38100" dir="2700000" algn="tl">
                      <a:srgbClr val="000000">
                        <a:alpha val="43137"/>
                      </a:srgbClr>
                    </a:outerShdw>
                  </a:effectLst>
                </a:endParaRPr>
              </a:p>
            </p:txBody>
          </p:sp>
          <p:sp>
            <p:nvSpPr>
              <p:cNvPr id="75" name="TextBox 74">
                <a:extLst>
                  <a:ext uri="{FF2B5EF4-FFF2-40B4-BE49-F238E27FC236}">
                    <a16:creationId xmlns:a16="http://schemas.microsoft.com/office/drawing/2014/main" id="{400C4651-C886-4030-AED7-D3D7A586FC37}"/>
                  </a:ext>
                </a:extLst>
              </p:cNvPr>
              <p:cNvSpPr txBox="1"/>
              <p:nvPr/>
            </p:nvSpPr>
            <p:spPr>
              <a:xfrm>
                <a:off x="4949502" y="3949845"/>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1600" b="1">
                    <a:solidFill>
                      <a:schemeClr val="bg1"/>
                    </a:solidFill>
                    <a:effectLst>
                      <a:outerShdw blurRad="38100" dist="38100" dir="2700000" algn="tl">
                        <a:srgbClr val="000000">
                          <a:alpha val="43137"/>
                        </a:srgbClr>
                      </a:outerShdw>
                    </a:effectLst>
                  </a:rPr>
                  <a:t>6</a:t>
                </a:r>
                <a:endParaRPr lang="en-CA" sz="1600" b="1">
                  <a:solidFill>
                    <a:schemeClr val="bg1"/>
                  </a:solidFill>
                  <a:effectLst>
                    <a:outerShdw blurRad="38100" dist="38100" dir="2700000" algn="tl">
                      <a:srgbClr val="000000">
                        <a:alpha val="43137"/>
                      </a:srgbClr>
                    </a:outerShdw>
                  </a:effectLst>
                </a:endParaRPr>
              </a:p>
            </p:txBody>
          </p:sp>
          <p:sp>
            <p:nvSpPr>
              <p:cNvPr id="76" name="TextBox 75">
                <a:extLst>
                  <a:ext uri="{FF2B5EF4-FFF2-40B4-BE49-F238E27FC236}">
                    <a16:creationId xmlns:a16="http://schemas.microsoft.com/office/drawing/2014/main" id="{BFDAD0DB-AAEA-47D9-A4BE-A01CD40DA77A}"/>
                  </a:ext>
                </a:extLst>
              </p:cNvPr>
              <p:cNvSpPr txBox="1"/>
              <p:nvPr/>
            </p:nvSpPr>
            <p:spPr>
              <a:xfrm>
                <a:off x="4520230" y="2932802"/>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1600" b="1">
                    <a:solidFill>
                      <a:schemeClr val="bg1"/>
                    </a:solidFill>
                    <a:effectLst>
                      <a:outerShdw blurRad="38100" dist="38100" dir="2700000" algn="tl">
                        <a:srgbClr val="000000">
                          <a:alpha val="43137"/>
                        </a:srgbClr>
                      </a:outerShdw>
                    </a:effectLst>
                  </a:rPr>
                  <a:t>7</a:t>
                </a:r>
                <a:endParaRPr lang="en-CA" sz="1600" b="1">
                  <a:solidFill>
                    <a:schemeClr val="bg1"/>
                  </a:solidFill>
                  <a:effectLst>
                    <a:outerShdw blurRad="38100" dist="38100" dir="2700000" algn="tl">
                      <a:srgbClr val="000000">
                        <a:alpha val="43137"/>
                      </a:srgbClr>
                    </a:outerShdw>
                  </a:effectLst>
                </a:endParaRPr>
              </a:p>
            </p:txBody>
          </p:sp>
          <p:sp>
            <p:nvSpPr>
              <p:cNvPr id="77" name="TextBox 76">
                <a:extLst>
                  <a:ext uri="{FF2B5EF4-FFF2-40B4-BE49-F238E27FC236}">
                    <a16:creationId xmlns:a16="http://schemas.microsoft.com/office/drawing/2014/main" id="{3A7D6919-4F59-4882-B388-325701E943E4}"/>
                  </a:ext>
                </a:extLst>
              </p:cNvPr>
              <p:cNvSpPr txBox="1"/>
              <p:nvPr/>
            </p:nvSpPr>
            <p:spPr>
              <a:xfrm>
                <a:off x="4959438" y="1933781"/>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1600" b="1">
                    <a:solidFill>
                      <a:schemeClr val="bg1"/>
                    </a:solidFill>
                    <a:effectLst>
                      <a:outerShdw blurRad="38100" dist="38100" dir="2700000" algn="tl">
                        <a:srgbClr val="000000">
                          <a:alpha val="43137"/>
                        </a:srgbClr>
                      </a:outerShdw>
                    </a:effectLst>
                  </a:rPr>
                  <a:t>8</a:t>
                </a:r>
                <a:endParaRPr lang="en-CA" sz="1600" b="1">
                  <a:solidFill>
                    <a:schemeClr val="bg1"/>
                  </a:solidFill>
                  <a:effectLst>
                    <a:outerShdw blurRad="38100" dist="38100" dir="2700000" algn="tl">
                      <a:srgbClr val="000000">
                        <a:alpha val="43137"/>
                      </a:srgbClr>
                    </a:outerShdw>
                  </a:effectLst>
                </a:endParaRPr>
              </a:p>
            </p:txBody>
          </p:sp>
          <p:sp>
            <p:nvSpPr>
              <p:cNvPr id="78" name="Oval 77">
                <a:extLst>
                  <a:ext uri="{FF2B5EF4-FFF2-40B4-BE49-F238E27FC236}">
                    <a16:creationId xmlns:a16="http://schemas.microsoft.com/office/drawing/2014/main" id="{0EB9D8EC-0831-4E3B-9377-486255EC88F2}"/>
                  </a:ext>
                </a:extLst>
              </p:cNvPr>
              <p:cNvSpPr/>
              <p:nvPr/>
            </p:nvSpPr>
            <p:spPr>
              <a:xfrm>
                <a:off x="5781410" y="2754346"/>
                <a:ext cx="663678" cy="663678"/>
              </a:xfrm>
              <a:prstGeom prst="ellipse">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9" name="Graphic 78" descr="Meeting">
                <a:extLst>
                  <a:ext uri="{FF2B5EF4-FFF2-40B4-BE49-F238E27FC236}">
                    <a16:creationId xmlns:a16="http://schemas.microsoft.com/office/drawing/2014/main" id="{8E3355C5-AEEE-4619-99C2-9A718384DB0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52171" y="2428048"/>
                <a:ext cx="216000" cy="216000"/>
              </a:xfrm>
              <a:prstGeom prst="rect">
                <a:avLst/>
              </a:prstGeom>
            </p:spPr>
          </p:pic>
          <p:pic>
            <p:nvPicPr>
              <p:cNvPr id="80" name="Graphic 79" descr="Email">
                <a:extLst>
                  <a:ext uri="{FF2B5EF4-FFF2-40B4-BE49-F238E27FC236}">
                    <a16:creationId xmlns:a16="http://schemas.microsoft.com/office/drawing/2014/main" id="{1298DFC9-A52E-4319-83BF-1DBEDA63EE7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79115" y="2159124"/>
                <a:ext cx="216000" cy="216000"/>
              </a:xfrm>
              <a:prstGeom prst="rect">
                <a:avLst/>
              </a:prstGeom>
            </p:spPr>
          </p:pic>
          <p:pic>
            <p:nvPicPr>
              <p:cNvPr id="81" name="Graphic 80" descr="Open Folder">
                <a:extLst>
                  <a:ext uri="{FF2B5EF4-FFF2-40B4-BE49-F238E27FC236}">
                    <a16:creationId xmlns:a16="http://schemas.microsoft.com/office/drawing/2014/main" id="{19C3801C-63EF-40DC-90A6-AE535DAD414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31984" y="3538731"/>
                <a:ext cx="216000" cy="216000"/>
              </a:xfrm>
              <a:prstGeom prst="rect">
                <a:avLst/>
              </a:prstGeom>
            </p:spPr>
          </p:pic>
          <p:pic>
            <p:nvPicPr>
              <p:cNvPr id="82" name="Graphic 81" descr="List">
                <a:extLst>
                  <a:ext uri="{FF2B5EF4-FFF2-40B4-BE49-F238E27FC236}">
                    <a16:creationId xmlns:a16="http://schemas.microsoft.com/office/drawing/2014/main" id="{4785FF33-71E7-4AFB-AFEE-84178FE8264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8636" y="2992845"/>
                <a:ext cx="216000" cy="216000"/>
              </a:xfrm>
              <a:prstGeom prst="rect">
                <a:avLst/>
              </a:prstGeom>
            </p:spPr>
          </p:pic>
          <p:pic>
            <p:nvPicPr>
              <p:cNvPr id="83" name="Graphic 82" descr="Clipboard">
                <a:extLst>
                  <a:ext uri="{FF2B5EF4-FFF2-40B4-BE49-F238E27FC236}">
                    <a16:creationId xmlns:a16="http://schemas.microsoft.com/office/drawing/2014/main" id="{E9E21801-2E92-4BCB-B544-9C9FE7D30A2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62335" y="2974777"/>
                <a:ext cx="216000" cy="216000"/>
              </a:xfrm>
              <a:prstGeom prst="rect">
                <a:avLst/>
              </a:prstGeom>
            </p:spPr>
          </p:pic>
          <p:pic>
            <p:nvPicPr>
              <p:cNvPr id="84" name="Graphic 83" descr="Radio microphone">
                <a:extLst>
                  <a:ext uri="{FF2B5EF4-FFF2-40B4-BE49-F238E27FC236}">
                    <a16:creationId xmlns:a16="http://schemas.microsoft.com/office/drawing/2014/main" id="{7F1DC010-A712-41E4-A638-E7E1A643717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981686" y="3788259"/>
                <a:ext cx="216000" cy="216000"/>
              </a:xfrm>
              <a:prstGeom prst="rect">
                <a:avLst/>
              </a:prstGeom>
            </p:spPr>
          </p:pic>
          <p:pic>
            <p:nvPicPr>
              <p:cNvPr id="85" name="Graphic 84" descr="Document">
                <a:extLst>
                  <a:ext uri="{FF2B5EF4-FFF2-40B4-BE49-F238E27FC236}">
                    <a16:creationId xmlns:a16="http://schemas.microsoft.com/office/drawing/2014/main" id="{EBC640D6-B3AA-4415-8D66-D8BB290854EE}"/>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448052" y="3557882"/>
                <a:ext cx="216000" cy="216000"/>
              </a:xfrm>
              <a:prstGeom prst="rect">
                <a:avLst/>
              </a:prstGeom>
            </p:spPr>
          </p:pic>
          <p:pic>
            <p:nvPicPr>
              <p:cNvPr id="86" name="Graphic 85" descr="Head with Gears">
                <a:extLst>
                  <a:ext uri="{FF2B5EF4-FFF2-40B4-BE49-F238E27FC236}">
                    <a16:creationId xmlns:a16="http://schemas.microsoft.com/office/drawing/2014/main" id="{943848C4-82C5-4DE3-9D99-7795F00A6CFC}"/>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458688" y="2432590"/>
                <a:ext cx="216000" cy="216000"/>
              </a:xfrm>
              <a:prstGeom prst="rect">
                <a:avLst/>
              </a:prstGeom>
            </p:spPr>
          </p:pic>
        </p:grpSp>
        <p:grpSp>
          <p:nvGrpSpPr>
            <p:cNvPr id="7" name="Group 6">
              <a:extLst>
                <a:ext uri="{FF2B5EF4-FFF2-40B4-BE49-F238E27FC236}">
                  <a16:creationId xmlns:a16="http://schemas.microsoft.com/office/drawing/2014/main" id="{93D3CE1D-76A2-461F-BDB5-AE67A066D498}"/>
                </a:ext>
              </a:extLst>
            </p:cNvPr>
            <p:cNvGrpSpPr/>
            <p:nvPr/>
          </p:nvGrpSpPr>
          <p:grpSpPr>
            <a:xfrm>
              <a:off x="7171600" y="2060159"/>
              <a:ext cx="1678157" cy="400669"/>
              <a:chOff x="7067350" y="2065911"/>
              <a:chExt cx="1810756" cy="400669"/>
            </a:xfrm>
          </p:grpSpPr>
          <p:cxnSp>
            <p:nvCxnSpPr>
              <p:cNvPr id="63" name="Straight Connector 62">
                <a:extLst>
                  <a:ext uri="{FF2B5EF4-FFF2-40B4-BE49-F238E27FC236}">
                    <a16:creationId xmlns:a16="http://schemas.microsoft.com/office/drawing/2014/main" id="{BF1BD0A2-B11B-4F34-873F-12283DBF493E}"/>
                  </a:ext>
                </a:extLst>
              </p:cNvPr>
              <p:cNvCxnSpPr>
                <a:cxnSpLocks/>
              </p:cNvCxnSpPr>
              <p:nvPr/>
            </p:nvCxnSpPr>
            <p:spPr>
              <a:xfrm flipV="1">
                <a:off x="7067350" y="2466579"/>
                <a:ext cx="563826" cy="1"/>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593EDE4B-A27C-4829-BFAA-925948B19FCB}"/>
                  </a:ext>
                </a:extLst>
              </p:cNvPr>
              <p:cNvCxnSpPr>
                <a:cxnSpLocks/>
              </p:cNvCxnSpPr>
              <p:nvPr/>
            </p:nvCxnSpPr>
            <p:spPr>
              <a:xfrm flipH="1" flipV="1">
                <a:off x="7624314" y="2065911"/>
                <a:ext cx="3619" cy="40066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A28D3F3-8C7A-491A-A1F3-2288725BF306}"/>
                  </a:ext>
                </a:extLst>
              </p:cNvPr>
              <p:cNvCxnSpPr/>
              <p:nvPr/>
            </p:nvCxnSpPr>
            <p:spPr>
              <a:xfrm>
                <a:off x="7621119" y="2065911"/>
                <a:ext cx="125698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EA4781F8-E632-422A-9F89-2088A4D86E2D}"/>
                </a:ext>
              </a:extLst>
            </p:cNvPr>
            <p:cNvGrpSpPr/>
            <p:nvPr/>
          </p:nvGrpSpPr>
          <p:grpSpPr>
            <a:xfrm>
              <a:off x="7579328" y="3074632"/>
              <a:ext cx="1678157" cy="400669"/>
              <a:chOff x="7067350" y="2065911"/>
              <a:chExt cx="1810756" cy="400669"/>
            </a:xfrm>
          </p:grpSpPr>
          <p:cxnSp>
            <p:nvCxnSpPr>
              <p:cNvPr id="60" name="Straight Connector 59">
                <a:extLst>
                  <a:ext uri="{FF2B5EF4-FFF2-40B4-BE49-F238E27FC236}">
                    <a16:creationId xmlns:a16="http://schemas.microsoft.com/office/drawing/2014/main" id="{0C07B360-F5A1-4C80-A655-F6EF4E635B0B}"/>
                  </a:ext>
                </a:extLst>
              </p:cNvPr>
              <p:cNvCxnSpPr>
                <a:cxnSpLocks/>
              </p:cNvCxnSpPr>
              <p:nvPr/>
            </p:nvCxnSpPr>
            <p:spPr>
              <a:xfrm flipV="1">
                <a:off x="7067350" y="2466579"/>
                <a:ext cx="563826" cy="1"/>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EC410D61-B2E8-4C0E-882D-6020CD70FE52}"/>
                  </a:ext>
                </a:extLst>
              </p:cNvPr>
              <p:cNvCxnSpPr>
                <a:cxnSpLocks/>
              </p:cNvCxnSpPr>
              <p:nvPr/>
            </p:nvCxnSpPr>
            <p:spPr>
              <a:xfrm flipH="1" flipV="1">
                <a:off x="7624314" y="2065911"/>
                <a:ext cx="3619" cy="40066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11F322C-3CA7-4C4B-AA48-852446A6FF68}"/>
                  </a:ext>
                </a:extLst>
              </p:cNvPr>
              <p:cNvCxnSpPr/>
              <p:nvPr/>
            </p:nvCxnSpPr>
            <p:spPr>
              <a:xfrm>
                <a:off x="7621119" y="2065911"/>
                <a:ext cx="125698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91AC2EE4-C592-4582-9996-5F16F0EE3F3D}"/>
                </a:ext>
              </a:extLst>
            </p:cNvPr>
            <p:cNvGrpSpPr/>
            <p:nvPr/>
          </p:nvGrpSpPr>
          <p:grpSpPr>
            <a:xfrm>
              <a:off x="7152067" y="4076066"/>
              <a:ext cx="1678157" cy="400669"/>
              <a:chOff x="7067350" y="2065911"/>
              <a:chExt cx="1810756" cy="400669"/>
            </a:xfrm>
          </p:grpSpPr>
          <p:cxnSp>
            <p:nvCxnSpPr>
              <p:cNvPr id="57" name="Straight Connector 56">
                <a:extLst>
                  <a:ext uri="{FF2B5EF4-FFF2-40B4-BE49-F238E27FC236}">
                    <a16:creationId xmlns:a16="http://schemas.microsoft.com/office/drawing/2014/main" id="{E5D3A178-A3D9-4855-96F6-84B685AB0182}"/>
                  </a:ext>
                </a:extLst>
              </p:cNvPr>
              <p:cNvCxnSpPr>
                <a:cxnSpLocks/>
              </p:cNvCxnSpPr>
              <p:nvPr/>
            </p:nvCxnSpPr>
            <p:spPr>
              <a:xfrm flipV="1">
                <a:off x="7067350" y="2466579"/>
                <a:ext cx="563826" cy="1"/>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B312E7B8-02F5-40AB-82BA-E06D399ADB2E}"/>
                  </a:ext>
                </a:extLst>
              </p:cNvPr>
              <p:cNvCxnSpPr>
                <a:cxnSpLocks/>
              </p:cNvCxnSpPr>
              <p:nvPr/>
            </p:nvCxnSpPr>
            <p:spPr>
              <a:xfrm flipH="1" flipV="1">
                <a:off x="7624314" y="2065911"/>
                <a:ext cx="3619" cy="40066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0A0FC84-94FE-4F6A-ACF7-EFBF49F8F4B9}"/>
                  </a:ext>
                </a:extLst>
              </p:cNvPr>
              <p:cNvCxnSpPr/>
              <p:nvPr/>
            </p:nvCxnSpPr>
            <p:spPr>
              <a:xfrm>
                <a:off x="7621119" y="2065911"/>
                <a:ext cx="125698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EF2BF90B-3BEC-4E04-ACDB-017F6E4C06CD}"/>
                </a:ext>
              </a:extLst>
            </p:cNvPr>
            <p:cNvGrpSpPr/>
            <p:nvPr/>
          </p:nvGrpSpPr>
          <p:grpSpPr>
            <a:xfrm rot="10800000">
              <a:off x="3640667" y="4491731"/>
              <a:ext cx="1678157" cy="400669"/>
              <a:chOff x="7067350" y="2065911"/>
              <a:chExt cx="1810756" cy="400669"/>
            </a:xfrm>
          </p:grpSpPr>
          <p:cxnSp>
            <p:nvCxnSpPr>
              <p:cNvPr id="54" name="Straight Connector 53">
                <a:extLst>
                  <a:ext uri="{FF2B5EF4-FFF2-40B4-BE49-F238E27FC236}">
                    <a16:creationId xmlns:a16="http://schemas.microsoft.com/office/drawing/2014/main" id="{FAC8E2C9-3D44-45B2-AB28-E61B95A1C005}"/>
                  </a:ext>
                </a:extLst>
              </p:cNvPr>
              <p:cNvCxnSpPr>
                <a:cxnSpLocks/>
              </p:cNvCxnSpPr>
              <p:nvPr/>
            </p:nvCxnSpPr>
            <p:spPr>
              <a:xfrm flipV="1">
                <a:off x="7067350" y="2466579"/>
                <a:ext cx="563826" cy="1"/>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62678FAB-07A6-4ED1-B2ED-72D1021B3DF1}"/>
                  </a:ext>
                </a:extLst>
              </p:cNvPr>
              <p:cNvCxnSpPr>
                <a:cxnSpLocks/>
              </p:cNvCxnSpPr>
              <p:nvPr/>
            </p:nvCxnSpPr>
            <p:spPr>
              <a:xfrm flipH="1" flipV="1">
                <a:off x="7624314" y="2065911"/>
                <a:ext cx="3619" cy="40066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9B04B8E-310F-411F-A7BC-41826DBB7D91}"/>
                  </a:ext>
                </a:extLst>
              </p:cNvPr>
              <p:cNvCxnSpPr/>
              <p:nvPr/>
            </p:nvCxnSpPr>
            <p:spPr>
              <a:xfrm>
                <a:off x="7621119" y="2065911"/>
                <a:ext cx="125698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BB505654-82AC-45F5-9862-6C455F00411F}"/>
                </a:ext>
              </a:extLst>
            </p:cNvPr>
            <p:cNvGrpSpPr/>
            <p:nvPr/>
          </p:nvGrpSpPr>
          <p:grpSpPr>
            <a:xfrm rot="10800000">
              <a:off x="3137234" y="3468377"/>
              <a:ext cx="1678157" cy="400669"/>
              <a:chOff x="7067350" y="2065911"/>
              <a:chExt cx="1810756" cy="400669"/>
            </a:xfrm>
          </p:grpSpPr>
          <p:cxnSp>
            <p:nvCxnSpPr>
              <p:cNvPr id="51" name="Straight Connector 50">
                <a:extLst>
                  <a:ext uri="{FF2B5EF4-FFF2-40B4-BE49-F238E27FC236}">
                    <a16:creationId xmlns:a16="http://schemas.microsoft.com/office/drawing/2014/main" id="{85BBCADA-A86A-48F3-AD52-144C6759F138}"/>
                  </a:ext>
                </a:extLst>
              </p:cNvPr>
              <p:cNvCxnSpPr>
                <a:cxnSpLocks/>
              </p:cNvCxnSpPr>
              <p:nvPr/>
            </p:nvCxnSpPr>
            <p:spPr>
              <a:xfrm flipV="1">
                <a:off x="7067350" y="2466579"/>
                <a:ext cx="563826" cy="1"/>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1EBE4E60-9177-4779-BC65-4628F92E088F}"/>
                  </a:ext>
                </a:extLst>
              </p:cNvPr>
              <p:cNvCxnSpPr>
                <a:cxnSpLocks/>
              </p:cNvCxnSpPr>
              <p:nvPr/>
            </p:nvCxnSpPr>
            <p:spPr>
              <a:xfrm flipH="1" flipV="1">
                <a:off x="7624314" y="2065911"/>
                <a:ext cx="3619" cy="40066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5330976-84C4-4BE0-A51A-E47D62C8A7B1}"/>
                  </a:ext>
                </a:extLst>
              </p:cNvPr>
              <p:cNvCxnSpPr/>
              <p:nvPr/>
            </p:nvCxnSpPr>
            <p:spPr>
              <a:xfrm>
                <a:off x="7621119" y="2065911"/>
                <a:ext cx="125698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5F4751F1-0DA7-4890-A9D0-F2FFFE89DB46}"/>
                </a:ext>
              </a:extLst>
            </p:cNvPr>
            <p:cNvGrpSpPr/>
            <p:nvPr/>
          </p:nvGrpSpPr>
          <p:grpSpPr>
            <a:xfrm rot="10800000">
              <a:off x="3601030" y="2474773"/>
              <a:ext cx="1678157" cy="400669"/>
              <a:chOff x="7067350" y="2065911"/>
              <a:chExt cx="1810756" cy="400669"/>
            </a:xfrm>
          </p:grpSpPr>
          <p:cxnSp>
            <p:nvCxnSpPr>
              <p:cNvPr id="48" name="Straight Connector 47">
                <a:extLst>
                  <a:ext uri="{FF2B5EF4-FFF2-40B4-BE49-F238E27FC236}">
                    <a16:creationId xmlns:a16="http://schemas.microsoft.com/office/drawing/2014/main" id="{67B15710-5EE6-4D8C-AEAE-2A7ED551C1C7}"/>
                  </a:ext>
                </a:extLst>
              </p:cNvPr>
              <p:cNvCxnSpPr>
                <a:cxnSpLocks/>
              </p:cNvCxnSpPr>
              <p:nvPr/>
            </p:nvCxnSpPr>
            <p:spPr>
              <a:xfrm flipV="1">
                <a:off x="7067350" y="2466579"/>
                <a:ext cx="563826" cy="1"/>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E184C364-A370-4455-8DC8-26D93B488ABA}"/>
                  </a:ext>
                </a:extLst>
              </p:cNvPr>
              <p:cNvCxnSpPr>
                <a:cxnSpLocks/>
              </p:cNvCxnSpPr>
              <p:nvPr/>
            </p:nvCxnSpPr>
            <p:spPr>
              <a:xfrm flipH="1" flipV="1">
                <a:off x="7624314" y="2065911"/>
                <a:ext cx="3619" cy="40066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5DF7513-DCED-4930-A4AA-D7E869F5903E}"/>
                  </a:ext>
                </a:extLst>
              </p:cNvPr>
              <p:cNvCxnSpPr/>
              <p:nvPr/>
            </p:nvCxnSpPr>
            <p:spPr>
              <a:xfrm>
                <a:off x="7621119" y="2065911"/>
                <a:ext cx="125698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79BAFCBE-DAB0-4272-AA09-BBA8DDF82337}"/>
                </a:ext>
              </a:extLst>
            </p:cNvPr>
            <p:cNvGrpSpPr/>
            <p:nvPr/>
          </p:nvGrpSpPr>
          <p:grpSpPr>
            <a:xfrm flipV="1">
              <a:off x="6141967" y="4898853"/>
              <a:ext cx="2390879" cy="400669"/>
              <a:chOff x="7067350" y="2065911"/>
              <a:chExt cx="2579794" cy="400669"/>
            </a:xfrm>
          </p:grpSpPr>
          <p:cxnSp>
            <p:nvCxnSpPr>
              <p:cNvPr id="45" name="Straight Connector 44">
                <a:extLst>
                  <a:ext uri="{FF2B5EF4-FFF2-40B4-BE49-F238E27FC236}">
                    <a16:creationId xmlns:a16="http://schemas.microsoft.com/office/drawing/2014/main" id="{EC6DF40B-1C83-4B74-B7E4-E615FB3BBEF0}"/>
                  </a:ext>
                </a:extLst>
              </p:cNvPr>
              <p:cNvCxnSpPr>
                <a:cxnSpLocks/>
              </p:cNvCxnSpPr>
              <p:nvPr/>
            </p:nvCxnSpPr>
            <p:spPr>
              <a:xfrm flipV="1">
                <a:off x="7067350" y="2466579"/>
                <a:ext cx="563826" cy="1"/>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5599D966-8378-4A20-AE49-C91204EC5A29}"/>
                  </a:ext>
                </a:extLst>
              </p:cNvPr>
              <p:cNvCxnSpPr>
                <a:cxnSpLocks/>
              </p:cNvCxnSpPr>
              <p:nvPr/>
            </p:nvCxnSpPr>
            <p:spPr>
              <a:xfrm flipH="1" flipV="1">
                <a:off x="7624314" y="2065911"/>
                <a:ext cx="3619" cy="40066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09CC26D-A622-487E-817D-9FDC361D2C8B}"/>
                  </a:ext>
                </a:extLst>
              </p:cNvPr>
              <p:cNvCxnSpPr>
                <a:cxnSpLocks/>
              </p:cNvCxnSpPr>
              <p:nvPr/>
            </p:nvCxnSpPr>
            <p:spPr>
              <a:xfrm flipV="1">
                <a:off x="7621119" y="2065911"/>
                <a:ext cx="202602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029DA238-858C-42CA-86AC-F9686ABA9038}"/>
                </a:ext>
              </a:extLst>
            </p:cNvPr>
            <p:cNvGrpSpPr/>
            <p:nvPr/>
          </p:nvGrpSpPr>
          <p:grpSpPr>
            <a:xfrm rot="10800000" flipV="1">
              <a:off x="4608980" y="1622166"/>
              <a:ext cx="1678157" cy="400669"/>
              <a:chOff x="7067350" y="2065911"/>
              <a:chExt cx="1810756" cy="400669"/>
            </a:xfrm>
          </p:grpSpPr>
          <p:cxnSp>
            <p:nvCxnSpPr>
              <p:cNvPr id="42" name="Straight Connector 41">
                <a:extLst>
                  <a:ext uri="{FF2B5EF4-FFF2-40B4-BE49-F238E27FC236}">
                    <a16:creationId xmlns:a16="http://schemas.microsoft.com/office/drawing/2014/main" id="{7668116F-0149-4241-9345-EB6BF76E2F5D}"/>
                  </a:ext>
                </a:extLst>
              </p:cNvPr>
              <p:cNvCxnSpPr>
                <a:cxnSpLocks/>
              </p:cNvCxnSpPr>
              <p:nvPr/>
            </p:nvCxnSpPr>
            <p:spPr>
              <a:xfrm flipV="1">
                <a:off x="7067350" y="2466579"/>
                <a:ext cx="563826" cy="1"/>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D922456D-DFCC-4492-A429-193EB65AF26F}"/>
                  </a:ext>
                </a:extLst>
              </p:cNvPr>
              <p:cNvCxnSpPr>
                <a:cxnSpLocks/>
              </p:cNvCxnSpPr>
              <p:nvPr/>
            </p:nvCxnSpPr>
            <p:spPr>
              <a:xfrm flipH="1" flipV="1">
                <a:off x="7624314" y="2065911"/>
                <a:ext cx="3619" cy="40066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0821772-2ED4-416C-8A59-10520DB85E27}"/>
                  </a:ext>
                </a:extLst>
              </p:cNvPr>
              <p:cNvCxnSpPr/>
              <p:nvPr/>
            </p:nvCxnSpPr>
            <p:spPr>
              <a:xfrm>
                <a:off x="7621119" y="2065911"/>
                <a:ext cx="125698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9C47B7CD-2BAF-4A2B-A865-2B678CC465B7}"/>
                </a:ext>
              </a:extLst>
            </p:cNvPr>
            <p:cNvSpPr txBox="1"/>
            <p:nvPr/>
          </p:nvSpPr>
          <p:spPr>
            <a:xfrm>
              <a:off x="4517983" y="1340304"/>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600" b="1">
                  <a:solidFill>
                    <a:schemeClr val="bg1">
                      <a:lumMod val="65000"/>
                    </a:schemeClr>
                  </a:solidFill>
                  <a:effectLst>
                    <a:outerShdw blurRad="38100" dist="38100" dir="2700000" algn="tl">
                      <a:srgbClr val="000000">
                        <a:alpha val="43137"/>
                      </a:srgbClr>
                    </a:outerShdw>
                  </a:effectLst>
                </a:rPr>
                <a:t>1</a:t>
              </a:r>
              <a:endParaRPr lang="en-CA" sz="1600" b="1">
                <a:solidFill>
                  <a:schemeClr val="bg1">
                    <a:lumMod val="65000"/>
                  </a:schemeClr>
                </a:solidFill>
                <a:effectLst>
                  <a:outerShdw blurRad="38100" dist="38100" dir="2700000" algn="tl">
                    <a:srgbClr val="000000">
                      <a:alpha val="43137"/>
                    </a:srgbClr>
                  </a:outerShdw>
                </a:effectLst>
              </a:endParaRPr>
            </a:p>
          </p:txBody>
        </p:sp>
        <p:sp>
          <p:nvSpPr>
            <p:cNvPr id="16" name="TextBox 15">
              <a:extLst>
                <a:ext uri="{FF2B5EF4-FFF2-40B4-BE49-F238E27FC236}">
                  <a16:creationId xmlns:a16="http://schemas.microsoft.com/office/drawing/2014/main" id="{AD1C514A-BDE8-4611-9170-21554FD8DA52}"/>
                </a:ext>
              </a:extLst>
            </p:cNvPr>
            <p:cNvSpPr txBox="1"/>
            <p:nvPr/>
          </p:nvSpPr>
          <p:spPr>
            <a:xfrm>
              <a:off x="7609753" y="1790253"/>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600" b="1">
                  <a:solidFill>
                    <a:schemeClr val="bg1">
                      <a:lumMod val="65000"/>
                    </a:schemeClr>
                  </a:solidFill>
                  <a:effectLst>
                    <a:outerShdw blurRad="38100" dist="38100" dir="2700000" algn="tl">
                      <a:srgbClr val="000000">
                        <a:alpha val="43137"/>
                      </a:srgbClr>
                    </a:outerShdw>
                  </a:effectLst>
                </a:rPr>
                <a:t>2</a:t>
              </a:r>
              <a:endParaRPr lang="en-CA" sz="1600" b="1">
                <a:solidFill>
                  <a:schemeClr val="bg1">
                    <a:lumMod val="65000"/>
                  </a:schemeClr>
                </a:solidFill>
                <a:effectLst>
                  <a:outerShdw blurRad="38100" dist="38100" dir="2700000" algn="tl">
                    <a:srgbClr val="000000">
                      <a:alpha val="43137"/>
                    </a:srgbClr>
                  </a:outerShdw>
                </a:effectLst>
              </a:endParaRPr>
            </a:p>
          </p:txBody>
        </p:sp>
        <p:sp>
          <p:nvSpPr>
            <p:cNvPr id="17" name="TextBox 16">
              <a:extLst>
                <a:ext uri="{FF2B5EF4-FFF2-40B4-BE49-F238E27FC236}">
                  <a16:creationId xmlns:a16="http://schemas.microsoft.com/office/drawing/2014/main" id="{AFD8F1EE-17C5-41AD-8370-E0004C2599ED}"/>
                </a:ext>
              </a:extLst>
            </p:cNvPr>
            <p:cNvSpPr txBox="1"/>
            <p:nvPr/>
          </p:nvSpPr>
          <p:spPr>
            <a:xfrm>
              <a:off x="8001112" y="2803290"/>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600" b="1">
                  <a:solidFill>
                    <a:schemeClr val="bg1">
                      <a:lumMod val="65000"/>
                    </a:schemeClr>
                  </a:solidFill>
                  <a:effectLst>
                    <a:outerShdw blurRad="38100" dist="38100" dir="2700000" algn="tl">
                      <a:srgbClr val="000000">
                        <a:alpha val="43137"/>
                      </a:srgbClr>
                    </a:outerShdw>
                  </a:effectLst>
                </a:rPr>
                <a:t>3</a:t>
              </a:r>
              <a:endParaRPr lang="en-CA" sz="1600" b="1">
                <a:solidFill>
                  <a:schemeClr val="bg1">
                    <a:lumMod val="65000"/>
                  </a:schemeClr>
                </a:solidFill>
                <a:effectLst>
                  <a:outerShdw blurRad="38100" dist="38100" dir="2700000" algn="tl">
                    <a:srgbClr val="000000">
                      <a:alpha val="43137"/>
                    </a:srgbClr>
                  </a:outerShdw>
                </a:effectLst>
              </a:endParaRPr>
            </a:p>
          </p:txBody>
        </p:sp>
        <p:sp>
          <p:nvSpPr>
            <p:cNvPr id="18" name="TextBox 17">
              <a:extLst>
                <a:ext uri="{FF2B5EF4-FFF2-40B4-BE49-F238E27FC236}">
                  <a16:creationId xmlns:a16="http://schemas.microsoft.com/office/drawing/2014/main" id="{24DC72E0-F5D1-475F-B444-D96A006B65C8}"/>
                </a:ext>
              </a:extLst>
            </p:cNvPr>
            <p:cNvSpPr txBox="1"/>
            <p:nvPr/>
          </p:nvSpPr>
          <p:spPr>
            <a:xfrm>
              <a:off x="7579776" y="3808500"/>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600" b="1">
                  <a:solidFill>
                    <a:schemeClr val="bg1">
                      <a:lumMod val="65000"/>
                    </a:schemeClr>
                  </a:solidFill>
                  <a:effectLst>
                    <a:outerShdw blurRad="38100" dist="38100" dir="2700000" algn="tl">
                      <a:srgbClr val="000000">
                        <a:alpha val="43137"/>
                      </a:srgbClr>
                    </a:outerShdw>
                  </a:effectLst>
                </a:rPr>
                <a:t>4</a:t>
              </a:r>
              <a:endParaRPr lang="en-CA" sz="1600" b="1">
                <a:solidFill>
                  <a:schemeClr val="bg1">
                    <a:lumMod val="65000"/>
                  </a:schemeClr>
                </a:solidFill>
                <a:effectLst>
                  <a:outerShdw blurRad="38100" dist="38100" dir="2700000" algn="tl">
                    <a:srgbClr val="000000">
                      <a:alpha val="43137"/>
                    </a:srgbClr>
                  </a:outerShdw>
                </a:effectLst>
              </a:endParaRPr>
            </a:p>
          </p:txBody>
        </p:sp>
        <p:sp>
          <p:nvSpPr>
            <p:cNvPr id="19" name="TextBox 18">
              <a:extLst>
                <a:ext uri="{FF2B5EF4-FFF2-40B4-BE49-F238E27FC236}">
                  <a16:creationId xmlns:a16="http://schemas.microsoft.com/office/drawing/2014/main" id="{137FC209-A061-4A18-9C99-7F0F29B5EAA4}"/>
                </a:ext>
              </a:extLst>
            </p:cNvPr>
            <p:cNvSpPr txBox="1"/>
            <p:nvPr/>
          </p:nvSpPr>
          <p:spPr>
            <a:xfrm>
              <a:off x="6578603" y="5014317"/>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600" b="1">
                  <a:solidFill>
                    <a:schemeClr val="bg1">
                      <a:lumMod val="65000"/>
                    </a:schemeClr>
                  </a:solidFill>
                  <a:effectLst>
                    <a:outerShdw blurRad="38100" dist="38100" dir="2700000" algn="tl">
                      <a:srgbClr val="000000">
                        <a:alpha val="43137"/>
                      </a:srgbClr>
                    </a:outerShdw>
                  </a:effectLst>
                </a:rPr>
                <a:t>5</a:t>
              </a:r>
              <a:endParaRPr lang="en-CA" sz="1600" b="1">
                <a:solidFill>
                  <a:schemeClr val="bg1">
                    <a:lumMod val="65000"/>
                  </a:schemeClr>
                </a:solidFill>
                <a:effectLst>
                  <a:outerShdw blurRad="38100" dist="38100" dir="2700000" algn="tl">
                    <a:srgbClr val="000000">
                      <a:alpha val="43137"/>
                    </a:srgbClr>
                  </a:outerShdw>
                </a:effectLst>
              </a:endParaRPr>
            </a:p>
          </p:txBody>
        </p:sp>
        <p:sp>
          <p:nvSpPr>
            <p:cNvPr id="20" name="TextBox 19">
              <a:extLst>
                <a:ext uri="{FF2B5EF4-FFF2-40B4-BE49-F238E27FC236}">
                  <a16:creationId xmlns:a16="http://schemas.microsoft.com/office/drawing/2014/main" id="{258D37E1-094A-42CB-A521-C7464D0FA391}"/>
                </a:ext>
              </a:extLst>
            </p:cNvPr>
            <p:cNvSpPr txBox="1"/>
            <p:nvPr/>
          </p:nvSpPr>
          <p:spPr>
            <a:xfrm>
              <a:off x="3562855" y="4628122"/>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600" b="1">
                  <a:solidFill>
                    <a:schemeClr val="bg1">
                      <a:lumMod val="65000"/>
                    </a:schemeClr>
                  </a:solidFill>
                  <a:effectLst>
                    <a:outerShdw blurRad="38100" dist="38100" dir="2700000" algn="tl">
                      <a:srgbClr val="000000">
                        <a:alpha val="43137"/>
                      </a:srgbClr>
                    </a:outerShdw>
                  </a:effectLst>
                </a:rPr>
                <a:t>6</a:t>
              </a:r>
              <a:endParaRPr lang="en-CA" sz="1600" b="1">
                <a:solidFill>
                  <a:schemeClr val="bg1">
                    <a:lumMod val="65000"/>
                  </a:schemeClr>
                </a:solidFill>
                <a:effectLst>
                  <a:outerShdw blurRad="38100" dist="38100" dir="2700000" algn="tl">
                    <a:srgbClr val="000000">
                      <a:alpha val="43137"/>
                    </a:srgbClr>
                  </a:outerShdw>
                </a:effectLst>
              </a:endParaRPr>
            </a:p>
          </p:txBody>
        </p:sp>
        <p:sp>
          <p:nvSpPr>
            <p:cNvPr id="21" name="TextBox 20">
              <a:extLst>
                <a:ext uri="{FF2B5EF4-FFF2-40B4-BE49-F238E27FC236}">
                  <a16:creationId xmlns:a16="http://schemas.microsoft.com/office/drawing/2014/main" id="{9E094AB1-64A6-4CB4-9584-E3A86FDED5BC}"/>
                </a:ext>
              </a:extLst>
            </p:cNvPr>
            <p:cNvSpPr txBox="1"/>
            <p:nvPr/>
          </p:nvSpPr>
          <p:spPr>
            <a:xfrm>
              <a:off x="3047726" y="3598430"/>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600" b="1">
                  <a:solidFill>
                    <a:schemeClr val="bg1">
                      <a:lumMod val="65000"/>
                    </a:schemeClr>
                  </a:solidFill>
                  <a:effectLst>
                    <a:outerShdw blurRad="38100" dist="38100" dir="2700000" algn="tl">
                      <a:srgbClr val="000000">
                        <a:alpha val="43137"/>
                      </a:srgbClr>
                    </a:outerShdw>
                  </a:effectLst>
                </a:rPr>
                <a:t>7</a:t>
              </a:r>
              <a:endParaRPr lang="en-CA" sz="1600" b="1">
                <a:solidFill>
                  <a:schemeClr val="bg1">
                    <a:lumMod val="65000"/>
                  </a:schemeClr>
                </a:solidFill>
                <a:effectLst>
                  <a:outerShdw blurRad="38100" dist="38100" dir="2700000" algn="tl">
                    <a:srgbClr val="000000">
                      <a:alpha val="43137"/>
                    </a:srgbClr>
                  </a:outerShdw>
                </a:effectLst>
              </a:endParaRPr>
            </a:p>
          </p:txBody>
        </p:sp>
        <p:sp>
          <p:nvSpPr>
            <p:cNvPr id="22" name="TextBox 21">
              <a:extLst>
                <a:ext uri="{FF2B5EF4-FFF2-40B4-BE49-F238E27FC236}">
                  <a16:creationId xmlns:a16="http://schemas.microsoft.com/office/drawing/2014/main" id="{3C659CFA-F59D-4130-BC80-2C90EB5B2A81}"/>
                </a:ext>
              </a:extLst>
            </p:cNvPr>
            <p:cNvSpPr txBox="1"/>
            <p:nvPr/>
          </p:nvSpPr>
          <p:spPr>
            <a:xfrm>
              <a:off x="3514734" y="2605357"/>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600" b="1">
                  <a:solidFill>
                    <a:schemeClr val="bg1">
                      <a:lumMod val="65000"/>
                    </a:schemeClr>
                  </a:solidFill>
                  <a:effectLst>
                    <a:outerShdw blurRad="38100" dist="38100" dir="2700000" algn="tl">
                      <a:srgbClr val="000000">
                        <a:alpha val="43137"/>
                      </a:srgbClr>
                    </a:outerShdw>
                  </a:effectLst>
                </a:rPr>
                <a:t>8</a:t>
              </a:r>
              <a:endParaRPr lang="en-CA" sz="1600" b="1">
                <a:solidFill>
                  <a:schemeClr val="bg1">
                    <a:lumMod val="65000"/>
                  </a:schemeClr>
                </a:solidFill>
                <a:effectLst>
                  <a:outerShdw blurRad="38100" dist="38100" dir="2700000" algn="tl">
                    <a:srgbClr val="000000">
                      <a:alpha val="43137"/>
                    </a:srgbClr>
                  </a:outerShdw>
                </a:effectLst>
              </a:endParaRPr>
            </a:p>
          </p:txBody>
        </p:sp>
        <p:sp>
          <p:nvSpPr>
            <p:cNvPr id="23" name="TextBox 22">
              <a:extLst>
                <a:ext uri="{FF2B5EF4-FFF2-40B4-BE49-F238E27FC236}">
                  <a16:creationId xmlns:a16="http://schemas.microsoft.com/office/drawing/2014/main" id="{69897CE1-B882-4A69-AD9E-15D3E6252329}"/>
                </a:ext>
              </a:extLst>
            </p:cNvPr>
            <p:cNvSpPr txBox="1"/>
            <p:nvPr/>
          </p:nvSpPr>
          <p:spPr>
            <a:xfrm>
              <a:off x="4641375" y="1391230"/>
              <a:ext cx="1560042" cy="246221"/>
            </a:xfrm>
            <a:prstGeom prst="rect">
              <a:avLst/>
            </a:prstGeom>
            <a:noFill/>
          </p:spPr>
          <p:txBody>
            <a:bodyPr wrap="none" rtlCol="0">
              <a:spAutoFit/>
            </a:bodyPr>
            <a:lstStyle/>
            <a:p>
              <a:r>
                <a:rPr lang="en-US" sz="1000" b="1">
                  <a:solidFill>
                    <a:schemeClr val="bg2">
                      <a:lumMod val="50000"/>
                    </a:schemeClr>
                  </a:solidFill>
                </a:rPr>
                <a:t>Request for accreditation </a:t>
              </a:r>
              <a:endParaRPr lang="en-CA" sz="1000" b="1">
                <a:solidFill>
                  <a:schemeClr val="bg2">
                    <a:lumMod val="50000"/>
                  </a:schemeClr>
                </a:solidFill>
              </a:endParaRPr>
            </a:p>
          </p:txBody>
        </p:sp>
        <p:sp>
          <p:nvSpPr>
            <p:cNvPr id="24" name="TextBox 23">
              <a:extLst>
                <a:ext uri="{FF2B5EF4-FFF2-40B4-BE49-F238E27FC236}">
                  <a16:creationId xmlns:a16="http://schemas.microsoft.com/office/drawing/2014/main" id="{55F51FD0-26BD-465B-B362-10930C43BC4C}"/>
                </a:ext>
              </a:extLst>
            </p:cNvPr>
            <p:cNvSpPr txBox="1"/>
            <p:nvPr/>
          </p:nvSpPr>
          <p:spPr>
            <a:xfrm>
              <a:off x="7751828" y="1836419"/>
              <a:ext cx="1220206" cy="246221"/>
            </a:xfrm>
            <a:prstGeom prst="rect">
              <a:avLst/>
            </a:prstGeom>
            <a:noFill/>
          </p:spPr>
          <p:txBody>
            <a:bodyPr wrap="none" rtlCol="0">
              <a:spAutoFit/>
            </a:bodyPr>
            <a:lstStyle/>
            <a:p>
              <a:r>
                <a:rPr lang="en-US" sz="1000" b="1">
                  <a:solidFill>
                    <a:schemeClr val="bg2">
                      <a:lumMod val="50000"/>
                    </a:schemeClr>
                  </a:solidFill>
                </a:rPr>
                <a:t>Build the visit team</a:t>
              </a:r>
              <a:endParaRPr lang="en-CA" sz="1000" b="1">
                <a:solidFill>
                  <a:schemeClr val="bg2">
                    <a:lumMod val="50000"/>
                  </a:schemeClr>
                </a:solidFill>
              </a:endParaRPr>
            </a:p>
          </p:txBody>
        </p:sp>
        <p:sp>
          <p:nvSpPr>
            <p:cNvPr id="25" name="TextBox 24">
              <a:extLst>
                <a:ext uri="{FF2B5EF4-FFF2-40B4-BE49-F238E27FC236}">
                  <a16:creationId xmlns:a16="http://schemas.microsoft.com/office/drawing/2014/main" id="{D7EC82BB-DB8E-4A4A-A8AE-51C59A359F60}"/>
                </a:ext>
              </a:extLst>
            </p:cNvPr>
            <p:cNvSpPr txBox="1"/>
            <p:nvPr/>
          </p:nvSpPr>
          <p:spPr>
            <a:xfrm>
              <a:off x="8147515" y="2871271"/>
              <a:ext cx="944489" cy="246221"/>
            </a:xfrm>
            <a:prstGeom prst="rect">
              <a:avLst/>
            </a:prstGeom>
            <a:noFill/>
          </p:spPr>
          <p:txBody>
            <a:bodyPr wrap="none" rtlCol="0">
              <a:spAutoFit/>
            </a:bodyPr>
            <a:lstStyle/>
            <a:p>
              <a:r>
                <a:rPr lang="en-US" sz="1000" b="1">
                  <a:solidFill>
                    <a:schemeClr val="bg2">
                      <a:lumMod val="50000"/>
                    </a:schemeClr>
                  </a:solidFill>
                </a:rPr>
                <a:t>Questionnaire</a:t>
              </a:r>
              <a:endParaRPr lang="en-CA" sz="1000" b="1">
                <a:solidFill>
                  <a:schemeClr val="bg2">
                    <a:lumMod val="50000"/>
                  </a:schemeClr>
                </a:solidFill>
              </a:endParaRPr>
            </a:p>
          </p:txBody>
        </p:sp>
        <p:sp>
          <p:nvSpPr>
            <p:cNvPr id="26" name="TextBox 25">
              <a:extLst>
                <a:ext uri="{FF2B5EF4-FFF2-40B4-BE49-F238E27FC236}">
                  <a16:creationId xmlns:a16="http://schemas.microsoft.com/office/drawing/2014/main" id="{2433656D-A9CF-43DB-A3CF-A71BFB07A8CE}"/>
                </a:ext>
              </a:extLst>
            </p:cNvPr>
            <p:cNvSpPr txBox="1"/>
            <p:nvPr/>
          </p:nvSpPr>
          <p:spPr>
            <a:xfrm>
              <a:off x="7720229" y="3865534"/>
              <a:ext cx="1167307" cy="246221"/>
            </a:xfrm>
            <a:prstGeom prst="rect">
              <a:avLst/>
            </a:prstGeom>
            <a:noFill/>
          </p:spPr>
          <p:txBody>
            <a:bodyPr wrap="none" rtlCol="0">
              <a:spAutoFit/>
            </a:bodyPr>
            <a:lstStyle/>
            <a:p>
              <a:r>
                <a:rPr lang="en-US" sz="1000" b="1">
                  <a:solidFill>
                    <a:schemeClr val="bg2">
                      <a:lumMod val="50000"/>
                    </a:schemeClr>
                  </a:solidFill>
                </a:rPr>
                <a:t>Program materials</a:t>
              </a:r>
              <a:endParaRPr lang="en-CA" sz="1000" b="1">
                <a:solidFill>
                  <a:schemeClr val="bg2">
                    <a:lumMod val="50000"/>
                  </a:schemeClr>
                </a:solidFill>
              </a:endParaRPr>
            </a:p>
          </p:txBody>
        </p:sp>
        <p:sp>
          <p:nvSpPr>
            <p:cNvPr id="27" name="TextBox 26">
              <a:extLst>
                <a:ext uri="{FF2B5EF4-FFF2-40B4-BE49-F238E27FC236}">
                  <a16:creationId xmlns:a16="http://schemas.microsoft.com/office/drawing/2014/main" id="{53E47312-351B-4E38-B379-23E1B55CE273}"/>
                </a:ext>
              </a:extLst>
            </p:cNvPr>
            <p:cNvSpPr txBox="1"/>
            <p:nvPr/>
          </p:nvSpPr>
          <p:spPr>
            <a:xfrm>
              <a:off x="6718276" y="5082520"/>
              <a:ext cx="1901483" cy="246221"/>
            </a:xfrm>
            <a:prstGeom prst="rect">
              <a:avLst/>
            </a:prstGeom>
            <a:noFill/>
          </p:spPr>
          <p:txBody>
            <a:bodyPr wrap="none" rtlCol="0">
              <a:spAutoFit/>
            </a:bodyPr>
            <a:lstStyle/>
            <a:p>
              <a:r>
                <a:rPr lang="en-US" sz="1000" b="1">
                  <a:solidFill>
                    <a:schemeClr val="bg2">
                      <a:lumMod val="50000"/>
                    </a:schemeClr>
                  </a:solidFill>
                </a:rPr>
                <a:t>Interviews and observations</a:t>
              </a:r>
              <a:endParaRPr lang="en-CA" sz="1000" b="1">
                <a:solidFill>
                  <a:schemeClr val="bg2">
                    <a:lumMod val="50000"/>
                  </a:schemeClr>
                </a:solidFill>
              </a:endParaRPr>
            </a:p>
          </p:txBody>
        </p:sp>
        <p:sp>
          <p:nvSpPr>
            <p:cNvPr id="28" name="TextBox 27">
              <a:extLst>
                <a:ext uri="{FF2B5EF4-FFF2-40B4-BE49-F238E27FC236}">
                  <a16:creationId xmlns:a16="http://schemas.microsoft.com/office/drawing/2014/main" id="{D3CF7E32-D7BD-497E-88CA-CBF85E16AFF1}"/>
                </a:ext>
              </a:extLst>
            </p:cNvPr>
            <p:cNvSpPr txBox="1"/>
            <p:nvPr/>
          </p:nvSpPr>
          <p:spPr>
            <a:xfrm>
              <a:off x="3702821" y="4680785"/>
              <a:ext cx="853119" cy="246221"/>
            </a:xfrm>
            <a:prstGeom prst="rect">
              <a:avLst/>
            </a:prstGeom>
            <a:noFill/>
          </p:spPr>
          <p:txBody>
            <a:bodyPr wrap="none" rtlCol="0">
              <a:spAutoFit/>
            </a:bodyPr>
            <a:lstStyle/>
            <a:p>
              <a:r>
                <a:rPr lang="en-US" sz="1000" b="1">
                  <a:solidFill>
                    <a:schemeClr val="bg2">
                      <a:lumMod val="50000"/>
                    </a:schemeClr>
                  </a:solidFill>
                </a:rPr>
                <a:t>Write report</a:t>
              </a:r>
              <a:endParaRPr lang="en-CA" sz="1000" b="1">
                <a:solidFill>
                  <a:schemeClr val="bg2">
                    <a:lumMod val="50000"/>
                  </a:schemeClr>
                </a:solidFill>
              </a:endParaRPr>
            </a:p>
          </p:txBody>
        </p:sp>
        <p:sp>
          <p:nvSpPr>
            <p:cNvPr id="29" name="TextBox 28">
              <a:extLst>
                <a:ext uri="{FF2B5EF4-FFF2-40B4-BE49-F238E27FC236}">
                  <a16:creationId xmlns:a16="http://schemas.microsoft.com/office/drawing/2014/main" id="{FDE3BED1-7CA4-4B98-9DCA-5ADB5DC72B01}"/>
                </a:ext>
              </a:extLst>
            </p:cNvPr>
            <p:cNvSpPr txBox="1"/>
            <p:nvPr/>
          </p:nvSpPr>
          <p:spPr>
            <a:xfrm>
              <a:off x="3176926" y="3644596"/>
              <a:ext cx="859531" cy="246221"/>
            </a:xfrm>
            <a:prstGeom prst="rect">
              <a:avLst/>
            </a:prstGeom>
            <a:noFill/>
          </p:spPr>
          <p:txBody>
            <a:bodyPr wrap="none" rtlCol="0">
              <a:spAutoFit/>
            </a:bodyPr>
            <a:lstStyle/>
            <a:p>
              <a:r>
                <a:rPr lang="en-US" sz="1000" b="1">
                  <a:solidFill>
                    <a:schemeClr val="bg2">
                      <a:lumMod val="50000"/>
                    </a:schemeClr>
                  </a:solidFill>
                </a:rPr>
                <a:t>Visit report</a:t>
              </a:r>
              <a:endParaRPr lang="en-CA" sz="1000" b="1">
                <a:solidFill>
                  <a:schemeClr val="bg2">
                    <a:lumMod val="50000"/>
                  </a:schemeClr>
                </a:solidFill>
              </a:endParaRPr>
            </a:p>
          </p:txBody>
        </p:sp>
        <p:sp>
          <p:nvSpPr>
            <p:cNvPr id="30" name="TextBox 29">
              <a:extLst>
                <a:ext uri="{FF2B5EF4-FFF2-40B4-BE49-F238E27FC236}">
                  <a16:creationId xmlns:a16="http://schemas.microsoft.com/office/drawing/2014/main" id="{D20B873C-C79C-4C2D-B70A-CFCF3B45FEA2}"/>
                </a:ext>
              </a:extLst>
            </p:cNvPr>
            <p:cNvSpPr txBox="1"/>
            <p:nvPr/>
          </p:nvSpPr>
          <p:spPr>
            <a:xfrm>
              <a:off x="3661137" y="2651523"/>
              <a:ext cx="931665" cy="246221"/>
            </a:xfrm>
            <a:prstGeom prst="rect">
              <a:avLst/>
            </a:prstGeom>
            <a:noFill/>
          </p:spPr>
          <p:txBody>
            <a:bodyPr wrap="none" rtlCol="0">
              <a:spAutoFit/>
            </a:bodyPr>
            <a:lstStyle/>
            <a:p>
              <a:r>
                <a:rPr lang="en-US" sz="1000" b="1">
                  <a:solidFill>
                    <a:schemeClr val="bg2">
                      <a:lumMod val="50000"/>
                    </a:schemeClr>
                  </a:solidFill>
                </a:rPr>
                <a:t>CEAB decision</a:t>
              </a:r>
              <a:endParaRPr lang="en-CA" sz="1000" b="1">
                <a:solidFill>
                  <a:schemeClr val="bg2">
                    <a:lumMod val="50000"/>
                  </a:schemeClr>
                </a:solidFill>
              </a:endParaRPr>
            </a:p>
          </p:txBody>
        </p:sp>
        <p:sp>
          <p:nvSpPr>
            <p:cNvPr id="31" name="TextBox 30">
              <a:extLst>
                <a:ext uri="{FF2B5EF4-FFF2-40B4-BE49-F238E27FC236}">
                  <a16:creationId xmlns:a16="http://schemas.microsoft.com/office/drawing/2014/main" id="{C208A25B-EF22-400B-AA2E-4D4ED3449965}"/>
                </a:ext>
              </a:extLst>
            </p:cNvPr>
            <p:cNvSpPr txBox="1"/>
            <p:nvPr/>
          </p:nvSpPr>
          <p:spPr>
            <a:xfrm>
              <a:off x="4551214" y="1632205"/>
              <a:ext cx="1219745" cy="415498"/>
            </a:xfrm>
            <a:prstGeom prst="rect">
              <a:avLst/>
            </a:prstGeom>
            <a:noFill/>
          </p:spPr>
          <p:txBody>
            <a:bodyPr wrap="square" rtlCol="0">
              <a:spAutoFit/>
            </a:bodyPr>
            <a:lstStyle/>
            <a:p>
              <a:pPr marL="171450" indent="-171450">
                <a:buFont typeface="Wingdings" panose="05000000000000000000" pitchFamily="2" charset="2"/>
                <a:buChar char="Ø"/>
              </a:pPr>
              <a:r>
                <a:rPr lang="en-US" sz="700">
                  <a:solidFill>
                    <a:schemeClr val="bg2">
                      <a:lumMod val="50000"/>
                    </a:schemeClr>
                  </a:solidFill>
                </a:rPr>
                <a:t>HEI submits RFA </a:t>
              </a:r>
            </a:p>
            <a:p>
              <a:pPr marL="171450" indent="-171450">
                <a:buFont typeface="Wingdings" panose="05000000000000000000" pitchFamily="2" charset="2"/>
                <a:buChar char="Ø"/>
              </a:pPr>
              <a:r>
                <a:rPr lang="en-US" sz="700">
                  <a:solidFill>
                    <a:schemeClr val="bg2">
                      <a:lumMod val="50000"/>
                    </a:schemeClr>
                  </a:solidFill>
                </a:rPr>
                <a:t>HEI completes Questionnaire</a:t>
              </a:r>
              <a:endParaRPr lang="en-CA" sz="700">
                <a:solidFill>
                  <a:schemeClr val="bg2">
                    <a:lumMod val="50000"/>
                  </a:schemeClr>
                </a:solidFill>
              </a:endParaRPr>
            </a:p>
          </p:txBody>
        </p:sp>
        <p:sp>
          <p:nvSpPr>
            <p:cNvPr id="32" name="TextBox 31">
              <a:extLst>
                <a:ext uri="{FF2B5EF4-FFF2-40B4-BE49-F238E27FC236}">
                  <a16:creationId xmlns:a16="http://schemas.microsoft.com/office/drawing/2014/main" id="{4B3A2267-6A36-4C39-99EE-844557AEFDB9}"/>
                </a:ext>
              </a:extLst>
            </p:cNvPr>
            <p:cNvSpPr txBox="1"/>
            <p:nvPr/>
          </p:nvSpPr>
          <p:spPr>
            <a:xfrm>
              <a:off x="7693648" y="2056445"/>
              <a:ext cx="1501732" cy="630942"/>
            </a:xfrm>
            <a:prstGeom prst="rect">
              <a:avLst/>
            </a:prstGeom>
            <a:noFill/>
          </p:spPr>
          <p:txBody>
            <a:bodyPr wrap="square" rtlCol="0">
              <a:spAutoFit/>
            </a:bodyPr>
            <a:lstStyle/>
            <a:p>
              <a:pPr marL="171450" indent="-171450">
                <a:buFont typeface="Wingdings" panose="05000000000000000000" pitchFamily="2" charset="2"/>
                <a:buChar char="Ø"/>
              </a:pPr>
              <a:r>
                <a:rPr lang="en-US" sz="700">
                  <a:solidFill>
                    <a:schemeClr val="bg2">
                      <a:lumMod val="50000"/>
                    </a:schemeClr>
                  </a:solidFill>
                </a:rPr>
                <a:t>Visit Chair assigned and team selected</a:t>
              </a:r>
            </a:p>
            <a:p>
              <a:pPr marL="171450" indent="-171450">
                <a:buFont typeface="Wingdings" panose="05000000000000000000" pitchFamily="2" charset="2"/>
                <a:buChar char="Ø"/>
              </a:pPr>
              <a:r>
                <a:rPr lang="en-US" sz="700">
                  <a:solidFill>
                    <a:schemeClr val="bg2">
                      <a:lumMod val="50000"/>
                    </a:schemeClr>
                  </a:solidFill>
                </a:rPr>
                <a:t>HEI approves visiting team</a:t>
              </a:r>
            </a:p>
            <a:p>
              <a:pPr marL="171450" indent="-171450">
                <a:buFont typeface="Wingdings" panose="05000000000000000000" pitchFamily="2" charset="2"/>
                <a:buChar char="Ø"/>
              </a:pPr>
              <a:r>
                <a:rPr lang="en-US" sz="700">
                  <a:solidFill>
                    <a:schemeClr val="bg2">
                      <a:lumMod val="50000"/>
                    </a:schemeClr>
                  </a:solidFill>
                </a:rPr>
                <a:t>Preparatory teleconferences</a:t>
              </a:r>
            </a:p>
            <a:p>
              <a:pPr marL="171450" indent="-171450">
                <a:buFont typeface="Wingdings" panose="05000000000000000000" pitchFamily="2" charset="2"/>
                <a:buChar char="Ø"/>
              </a:pPr>
              <a:r>
                <a:rPr lang="en-US" sz="700">
                  <a:solidFill>
                    <a:schemeClr val="bg2">
                      <a:lumMod val="50000"/>
                    </a:schemeClr>
                  </a:solidFill>
                </a:rPr>
                <a:t>Visit date selected</a:t>
              </a:r>
            </a:p>
          </p:txBody>
        </p:sp>
        <p:sp>
          <p:nvSpPr>
            <p:cNvPr id="33" name="TextBox 32">
              <a:extLst>
                <a:ext uri="{FF2B5EF4-FFF2-40B4-BE49-F238E27FC236}">
                  <a16:creationId xmlns:a16="http://schemas.microsoft.com/office/drawing/2014/main" id="{21678CAF-FFF2-4578-A9A2-2244C5BD4BA0}"/>
                </a:ext>
              </a:extLst>
            </p:cNvPr>
            <p:cNvSpPr txBox="1"/>
            <p:nvPr/>
          </p:nvSpPr>
          <p:spPr>
            <a:xfrm>
              <a:off x="8103187" y="3070126"/>
              <a:ext cx="1219745" cy="630942"/>
            </a:xfrm>
            <a:prstGeom prst="rect">
              <a:avLst/>
            </a:prstGeom>
            <a:noFill/>
          </p:spPr>
          <p:txBody>
            <a:bodyPr wrap="square" rtlCol="0">
              <a:spAutoFit/>
            </a:bodyPr>
            <a:lstStyle/>
            <a:p>
              <a:pPr marL="171450" indent="-171450">
                <a:buFont typeface="Wingdings" panose="05000000000000000000" pitchFamily="2" charset="2"/>
                <a:buChar char="Ø"/>
              </a:pPr>
              <a:r>
                <a:rPr lang="en-US" sz="700">
                  <a:solidFill>
                    <a:schemeClr val="bg2">
                      <a:lumMod val="50000"/>
                    </a:schemeClr>
                  </a:solidFill>
                </a:rPr>
                <a:t>HEI completes and submits Questionnaire 8 weeks prior to visit</a:t>
              </a:r>
            </a:p>
            <a:p>
              <a:pPr marL="171450" indent="-171450">
                <a:buFont typeface="Wingdings" panose="05000000000000000000" pitchFamily="2" charset="2"/>
                <a:buChar char="Ø"/>
              </a:pPr>
              <a:r>
                <a:rPr lang="en-US" sz="700">
                  <a:solidFill>
                    <a:schemeClr val="bg2">
                      <a:lumMod val="50000"/>
                    </a:schemeClr>
                  </a:solidFill>
                </a:rPr>
                <a:t>Build visit schedule</a:t>
              </a:r>
            </a:p>
          </p:txBody>
        </p:sp>
        <p:sp>
          <p:nvSpPr>
            <p:cNvPr id="34" name="TextBox 33">
              <a:extLst>
                <a:ext uri="{FF2B5EF4-FFF2-40B4-BE49-F238E27FC236}">
                  <a16:creationId xmlns:a16="http://schemas.microsoft.com/office/drawing/2014/main" id="{4A051ADA-DF51-4D3F-B79F-DBF6ED554D2D}"/>
                </a:ext>
              </a:extLst>
            </p:cNvPr>
            <p:cNvSpPr txBox="1"/>
            <p:nvPr/>
          </p:nvSpPr>
          <p:spPr>
            <a:xfrm>
              <a:off x="7668709" y="4076091"/>
              <a:ext cx="1219745" cy="523220"/>
            </a:xfrm>
            <a:prstGeom prst="rect">
              <a:avLst/>
            </a:prstGeom>
            <a:noFill/>
          </p:spPr>
          <p:txBody>
            <a:bodyPr wrap="square" rtlCol="0">
              <a:spAutoFit/>
            </a:bodyPr>
            <a:lstStyle/>
            <a:p>
              <a:pPr marL="171450" indent="-171450">
                <a:buFont typeface="Wingdings" panose="05000000000000000000" pitchFamily="2" charset="2"/>
                <a:buChar char="Ø"/>
              </a:pPr>
              <a:r>
                <a:rPr lang="en-US" sz="700">
                  <a:solidFill>
                    <a:schemeClr val="bg2">
                      <a:lumMod val="50000"/>
                    </a:schemeClr>
                  </a:solidFill>
                </a:rPr>
                <a:t>HEI makes program/course materials available during site visit</a:t>
              </a:r>
            </a:p>
          </p:txBody>
        </p:sp>
        <p:sp>
          <p:nvSpPr>
            <p:cNvPr id="35" name="TextBox 34">
              <a:extLst>
                <a:ext uri="{FF2B5EF4-FFF2-40B4-BE49-F238E27FC236}">
                  <a16:creationId xmlns:a16="http://schemas.microsoft.com/office/drawing/2014/main" id="{5B0AACA9-BFF7-4C9B-8F9C-9CD726144F2E}"/>
                </a:ext>
              </a:extLst>
            </p:cNvPr>
            <p:cNvSpPr txBox="1"/>
            <p:nvPr/>
          </p:nvSpPr>
          <p:spPr>
            <a:xfrm>
              <a:off x="6664506" y="5315214"/>
              <a:ext cx="1219745" cy="415498"/>
            </a:xfrm>
            <a:prstGeom prst="rect">
              <a:avLst/>
            </a:prstGeom>
            <a:noFill/>
          </p:spPr>
          <p:txBody>
            <a:bodyPr wrap="square" rtlCol="0">
              <a:spAutoFit/>
            </a:bodyPr>
            <a:lstStyle/>
            <a:p>
              <a:pPr marL="171450" indent="-171450">
                <a:buFont typeface="Wingdings" panose="05000000000000000000" pitchFamily="2" charset="2"/>
                <a:buChar char="Ø"/>
              </a:pPr>
              <a:r>
                <a:rPr lang="en-US" sz="700">
                  <a:solidFill>
                    <a:schemeClr val="bg2">
                      <a:lumMod val="50000"/>
                    </a:schemeClr>
                  </a:solidFill>
                </a:rPr>
                <a:t>2.5-day site visit</a:t>
              </a:r>
            </a:p>
            <a:p>
              <a:pPr marL="171450" indent="-171450">
                <a:buFont typeface="Wingdings" panose="05000000000000000000" pitchFamily="2" charset="2"/>
                <a:buChar char="Ø"/>
              </a:pPr>
              <a:r>
                <a:rPr lang="en-US" sz="700">
                  <a:solidFill>
                    <a:schemeClr val="bg2">
                      <a:lumMod val="50000"/>
                    </a:schemeClr>
                  </a:solidFill>
                </a:rPr>
                <a:t>Holds interviews according to schedule</a:t>
              </a:r>
            </a:p>
          </p:txBody>
        </p:sp>
        <p:sp>
          <p:nvSpPr>
            <p:cNvPr id="36" name="TextBox 35">
              <a:extLst>
                <a:ext uri="{FF2B5EF4-FFF2-40B4-BE49-F238E27FC236}">
                  <a16:creationId xmlns:a16="http://schemas.microsoft.com/office/drawing/2014/main" id="{A202AF3E-C1FA-4457-82DF-C679DB6F9B22}"/>
                </a:ext>
              </a:extLst>
            </p:cNvPr>
            <p:cNvSpPr txBox="1"/>
            <p:nvPr/>
          </p:nvSpPr>
          <p:spPr>
            <a:xfrm>
              <a:off x="3648238" y="4894071"/>
              <a:ext cx="1219745" cy="523220"/>
            </a:xfrm>
            <a:prstGeom prst="rect">
              <a:avLst/>
            </a:prstGeom>
            <a:noFill/>
          </p:spPr>
          <p:txBody>
            <a:bodyPr wrap="square" rtlCol="0">
              <a:spAutoFit/>
            </a:bodyPr>
            <a:lstStyle/>
            <a:p>
              <a:pPr marL="171450" indent="-171450">
                <a:buFont typeface="Wingdings" panose="05000000000000000000" pitchFamily="2" charset="2"/>
                <a:buChar char="Ø"/>
              </a:pPr>
              <a:r>
                <a:rPr lang="en-US" sz="700">
                  <a:solidFill>
                    <a:schemeClr val="bg2">
                      <a:lumMod val="50000"/>
                    </a:schemeClr>
                  </a:solidFill>
                </a:rPr>
                <a:t>Visitors prepare tracking of issues</a:t>
              </a:r>
            </a:p>
            <a:p>
              <a:pPr marL="171450" indent="-171450">
                <a:buFont typeface="Wingdings" panose="05000000000000000000" pitchFamily="2" charset="2"/>
                <a:buChar char="Ø"/>
              </a:pPr>
              <a:r>
                <a:rPr lang="en-US" sz="700">
                  <a:solidFill>
                    <a:schemeClr val="bg2">
                      <a:lumMod val="50000"/>
                    </a:schemeClr>
                  </a:solidFill>
                </a:rPr>
                <a:t>Chair compiles visiting team report</a:t>
              </a:r>
            </a:p>
          </p:txBody>
        </p:sp>
        <p:sp>
          <p:nvSpPr>
            <p:cNvPr id="37" name="TextBox 36">
              <a:extLst>
                <a:ext uri="{FF2B5EF4-FFF2-40B4-BE49-F238E27FC236}">
                  <a16:creationId xmlns:a16="http://schemas.microsoft.com/office/drawing/2014/main" id="{F985E3A0-6D5B-46D2-8C96-36EA487A4438}"/>
                </a:ext>
              </a:extLst>
            </p:cNvPr>
            <p:cNvSpPr txBox="1"/>
            <p:nvPr/>
          </p:nvSpPr>
          <p:spPr>
            <a:xfrm>
              <a:off x="3126480" y="3865534"/>
              <a:ext cx="1219745" cy="846386"/>
            </a:xfrm>
            <a:prstGeom prst="rect">
              <a:avLst/>
            </a:prstGeom>
            <a:noFill/>
          </p:spPr>
          <p:txBody>
            <a:bodyPr wrap="square" rtlCol="0">
              <a:spAutoFit/>
            </a:bodyPr>
            <a:lstStyle/>
            <a:p>
              <a:pPr marL="171450" indent="-171450">
                <a:buFont typeface="Wingdings" panose="05000000000000000000" pitchFamily="2" charset="2"/>
                <a:buChar char="Ø"/>
              </a:pPr>
              <a:r>
                <a:rPr lang="en-US" sz="700">
                  <a:solidFill>
                    <a:schemeClr val="bg2">
                      <a:lumMod val="50000"/>
                    </a:schemeClr>
                  </a:solidFill>
                </a:rPr>
                <a:t>CEAB editor reviews report for consistency</a:t>
              </a:r>
            </a:p>
            <a:p>
              <a:pPr marL="171450" indent="-171450">
                <a:buFont typeface="Wingdings" panose="05000000000000000000" pitchFamily="2" charset="2"/>
                <a:buChar char="Ø"/>
              </a:pPr>
              <a:r>
                <a:rPr lang="en-US" sz="700">
                  <a:solidFill>
                    <a:schemeClr val="bg2">
                      <a:lumMod val="50000"/>
                    </a:schemeClr>
                  </a:solidFill>
                </a:rPr>
                <a:t>Report sent to HEI dean</a:t>
              </a:r>
            </a:p>
            <a:p>
              <a:pPr marL="171450" indent="-171450">
                <a:buFont typeface="Wingdings" panose="05000000000000000000" pitchFamily="2" charset="2"/>
                <a:buChar char="Ø"/>
              </a:pPr>
              <a:r>
                <a:rPr lang="en-US" sz="700">
                  <a:solidFill>
                    <a:schemeClr val="bg2">
                      <a:lumMod val="50000"/>
                    </a:schemeClr>
                  </a:solidFill>
                </a:rPr>
                <a:t>HEI dean check for accuracy and completeness</a:t>
              </a:r>
            </a:p>
          </p:txBody>
        </p:sp>
        <p:sp>
          <p:nvSpPr>
            <p:cNvPr id="38" name="TextBox 37">
              <a:extLst>
                <a:ext uri="{FF2B5EF4-FFF2-40B4-BE49-F238E27FC236}">
                  <a16:creationId xmlns:a16="http://schemas.microsoft.com/office/drawing/2014/main" id="{A12748E8-B3C1-47AF-966E-D94890DF06C4}"/>
                </a:ext>
              </a:extLst>
            </p:cNvPr>
            <p:cNvSpPr txBox="1"/>
            <p:nvPr/>
          </p:nvSpPr>
          <p:spPr>
            <a:xfrm>
              <a:off x="3540583" y="2847749"/>
              <a:ext cx="1219745" cy="630942"/>
            </a:xfrm>
            <a:prstGeom prst="rect">
              <a:avLst/>
            </a:prstGeom>
            <a:noFill/>
          </p:spPr>
          <p:txBody>
            <a:bodyPr wrap="square" rtlCol="0">
              <a:spAutoFit/>
            </a:bodyPr>
            <a:lstStyle/>
            <a:p>
              <a:pPr marL="171450" indent="-171450">
                <a:buFont typeface="Wingdings" panose="05000000000000000000" pitchFamily="2" charset="2"/>
                <a:buChar char="Ø"/>
              </a:pPr>
              <a:r>
                <a:rPr lang="en-US" sz="700">
                  <a:solidFill>
                    <a:schemeClr val="bg2">
                      <a:lumMod val="50000"/>
                    </a:schemeClr>
                  </a:solidFill>
                </a:rPr>
                <a:t>Visit dossier prepared for CEAB meeting</a:t>
              </a:r>
            </a:p>
            <a:p>
              <a:pPr marL="171450" indent="-171450">
                <a:buFont typeface="Wingdings" panose="05000000000000000000" pitchFamily="2" charset="2"/>
                <a:buChar char="Ø"/>
              </a:pPr>
              <a:r>
                <a:rPr lang="en-US" sz="700">
                  <a:solidFill>
                    <a:schemeClr val="bg2">
                      <a:lumMod val="50000"/>
                    </a:schemeClr>
                  </a:solidFill>
                </a:rPr>
                <a:t>Accreditation decision</a:t>
              </a:r>
            </a:p>
            <a:p>
              <a:pPr marL="171450" indent="-171450">
                <a:buFont typeface="Wingdings" panose="05000000000000000000" pitchFamily="2" charset="2"/>
                <a:buChar char="Ø"/>
              </a:pPr>
              <a:r>
                <a:rPr lang="en-US" sz="700">
                  <a:solidFill>
                    <a:schemeClr val="bg2">
                      <a:lumMod val="50000"/>
                    </a:schemeClr>
                  </a:solidFill>
                </a:rPr>
                <a:t>Communication of decision</a:t>
              </a:r>
            </a:p>
          </p:txBody>
        </p:sp>
        <p:sp>
          <p:nvSpPr>
            <p:cNvPr id="39" name="TextBox 38">
              <a:extLst>
                <a:ext uri="{FF2B5EF4-FFF2-40B4-BE49-F238E27FC236}">
                  <a16:creationId xmlns:a16="http://schemas.microsoft.com/office/drawing/2014/main" id="{E4208E1E-3ACE-4BE7-AC7A-0A98A96A9235}"/>
                </a:ext>
              </a:extLst>
            </p:cNvPr>
            <p:cNvSpPr txBox="1"/>
            <p:nvPr/>
          </p:nvSpPr>
          <p:spPr>
            <a:xfrm>
              <a:off x="5767009" y="3280546"/>
              <a:ext cx="885452" cy="230832"/>
            </a:xfrm>
            <a:prstGeom prst="rect">
              <a:avLst/>
            </a:prstGeom>
            <a:noFill/>
          </p:spPr>
          <p:txBody>
            <a:bodyPr wrap="square" rtlCol="0">
              <a:spAutoFit/>
            </a:bodyPr>
            <a:lstStyle/>
            <a:p>
              <a:pPr algn="ctr"/>
              <a:r>
                <a:rPr lang="en-US" sz="900" b="1">
                  <a:solidFill>
                    <a:srgbClr val="67823A"/>
                  </a:solidFill>
                </a:rPr>
                <a:t>18 MONTHS</a:t>
              </a:r>
              <a:endParaRPr lang="en-CA" sz="900" b="1">
                <a:solidFill>
                  <a:srgbClr val="67823A"/>
                </a:solidFill>
              </a:endParaRPr>
            </a:p>
          </p:txBody>
        </p:sp>
        <p:sp>
          <p:nvSpPr>
            <p:cNvPr id="40" name="TextBox 39">
              <a:extLst>
                <a:ext uri="{FF2B5EF4-FFF2-40B4-BE49-F238E27FC236}">
                  <a16:creationId xmlns:a16="http://schemas.microsoft.com/office/drawing/2014/main" id="{40AA8596-C209-499D-9119-D23F197E2859}"/>
                </a:ext>
              </a:extLst>
            </p:cNvPr>
            <p:cNvSpPr txBox="1"/>
            <p:nvPr/>
          </p:nvSpPr>
          <p:spPr>
            <a:xfrm rot="18336245">
              <a:off x="8386539" y="5083979"/>
              <a:ext cx="1299266" cy="307777"/>
            </a:xfrm>
            <a:prstGeom prst="rect">
              <a:avLst/>
            </a:prstGeom>
            <a:noFill/>
          </p:spPr>
          <p:txBody>
            <a:bodyPr wrap="none" rtlCol="0">
              <a:spAutoFit/>
            </a:bodyPr>
            <a:lstStyle/>
            <a:p>
              <a:r>
                <a:rPr lang="en-US" sz="1400" b="1">
                  <a:solidFill>
                    <a:srgbClr val="67823A"/>
                  </a:solidFill>
                </a:rPr>
                <a:t>Data collection</a:t>
              </a:r>
              <a:endParaRPr lang="en-CA" sz="1400" b="1">
                <a:solidFill>
                  <a:srgbClr val="67823A"/>
                </a:solidFill>
              </a:endParaRPr>
            </a:p>
          </p:txBody>
        </p:sp>
        <p:sp>
          <p:nvSpPr>
            <p:cNvPr id="41" name="TextBox 40">
              <a:extLst>
                <a:ext uri="{FF2B5EF4-FFF2-40B4-BE49-F238E27FC236}">
                  <a16:creationId xmlns:a16="http://schemas.microsoft.com/office/drawing/2014/main" id="{B64EED10-F1FC-44E0-8D54-2FC502CC5A6D}"/>
                </a:ext>
              </a:extLst>
            </p:cNvPr>
            <p:cNvSpPr txBox="1"/>
            <p:nvPr/>
          </p:nvSpPr>
          <p:spPr>
            <a:xfrm rot="2136245">
              <a:off x="2657063" y="5155836"/>
              <a:ext cx="1029449" cy="307777"/>
            </a:xfrm>
            <a:prstGeom prst="rect">
              <a:avLst/>
            </a:prstGeom>
            <a:noFill/>
          </p:spPr>
          <p:txBody>
            <a:bodyPr wrap="none" rtlCol="0">
              <a:spAutoFit/>
            </a:bodyPr>
            <a:lstStyle/>
            <a:p>
              <a:r>
                <a:rPr lang="en-US" sz="1400" b="1">
                  <a:solidFill>
                    <a:srgbClr val="67823A"/>
                  </a:solidFill>
                </a:rPr>
                <a:t>Reporting</a:t>
              </a:r>
              <a:endParaRPr lang="en-CA" sz="1400" b="1">
                <a:solidFill>
                  <a:srgbClr val="67823A"/>
                </a:solidFill>
              </a:endParaRPr>
            </a:p>
          </p:txBody>
        </p:sp>
      </p:grpSp>
      <p:sp>
        <p:nvSpPr>
          <p:cNvPr id="103" name="Title 7">
            <a:extLst>
              <a:ext uri="{FF2B5EF4-FFF2-40B4-BE49-F238E27FC236}">
                <a16:creationId xmlns:a16="http://schemas.microsoft.com/office/drawing/2014/main" id="{5B94AD7D-8ECA-4AC4-943E-D3944B356A71}"/>
              </a:ext>
            </a:extLst>
          </p:cNvPr>
          <p:cNvSpPr>
            <a:spLocks noGrp="1"/>
          </p:cNvSpPr>
          <p:nvPr>
            <p:ph type="title"/>
          </p:nvPr>
        </p:nvSpPr>
        <p:spPr>
          <a:xfrm>
            <a:off x="520181" y="2389269"/>
            <a:ext cx="1623213" cy="857250"/>
          </a:xfrm>
        </p:spPr>
        <p:txBody>
          <a:bodyPr>
            <a:noAutofit/>
          </a:bodyPr>
          <a:lstStyle/>
          <a:p>
            <a:r>
              <a:rPr lang="en-US" sz="1800">
                <a:solidFill>
                  <a:srgbClr val="003C71"/>
                </a:solidFill>
              </a:rPr>
              <a:t>How do we do it?</a:t>
            </a:r>
            <a:br>
              <a:rPr lang="en-US" sz="1800">
                <a:solidFill>
                  <a:srgbClr val="003C71"/>
                </a:solidFill>
              </a:rPr>
            </a:br>
            <a:br>
              <a:rPr lang="en-US" sz="1800">
                <a:solidFill>
                  <a:srgbClr val="003C71"/>
                </a:solidFill>
              </a:rPr>
            </a:br>
            <a:r>
              <a:rPr lang="en-US" sz="1400" b="0">
                <a:solidFill>
                  <a:srgbClr val="003C71"/>
                </a:solidFill>
              </a:rPr>
              <a:t>The accreditation process:</a:t>
            </a:r>
            <a:endParaRPr lang="en-CA" sz="1800">
              <a:solidFill>
                <a:srgbClr val="003C71"/>
              </a:solidFill>
            </a:endParaRPr>
          </a:p>
        </p:txBody>
      </p:sp>
      <p:sp>
        <p:nvSpPr>
          <p:cNvPr id="4" name="Slide Number Placeholder 3">
            <a:extLst>
              <a:ext uri="{FF2B5EF4-FFF2-40B4-BE49-F238E27FC236}">
                <a16:creationId xmlns:a16="http://schemas.microsoft.com/office/drawing/2014/main" id="{8DCB4B57-3655-4D0E-A590-B808BE0EA195}"/>
              </a:ext>
            </a:extLst>
          </p:cNvPr>
          <p:cNvSpPr>
            <a:spLocks noGrp="1"/>
          </p:cNvSpPr>
          <p:nvPr>
            <p:ph type="sldNum" sz="quarter" idx="4"/>
          </p:nvPr>
        </p:nvSpPr>
        <p:spPr/>
        <p:txBody>
          <a:bodyPr/>
          <a:lstStyle/>
          <a:p>
            <a:fld id="{64FFCA58-B5D4-4689-90AC-D9276023083A}" type="slidenum">
              <a:rPr lang="en-CA" smtClean="0"/>
              <a:t>11</a:t>
            </a:fld>
            <a:endParaRPr lang="en-CA"/>
          </a:p>
        </p:txBody>
      </p:sp>
    </p:spTree>
    <p:extLst>
      <p:ext uri="{BB962C8B-B14F-4D97-AF65-F5344CB8AC3E}">
        <p14:creationId xmlns:p14="http://schemas.microsoft.com/office/powerpoint/2010/main" val="481970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3856939B-76A4-4058-90F8-47CCB5487AB0}"/>
              </a:ext>
            </a:extLst>
          </p:cNvPr>
          <p:cNvSpPr>
            <a:spLocks noGrp="1"/>
          </p:cNvSpPr>
          <p:nvPr>
            <p:ph type="title"/>
          </p:nvPr>
        </p:nvSpPr>
        <p:spPr>
          <a:xfrm>
            <a:off x="457200" y="51470"/>
            <a:ext cx="8229600" cy="857250"/>
          </a:xfrm>
        </p:spPr>
        <p:txBody>
          <a:bodyPr/>
          <a:lstStyle/>
          <a:p>
            <a:r>
              <a:rPr lang="en-US">
                <a:solidFill>
                  <a:srgbClr val="003C71"/>
                </a:solidFill>
              </a:rPr>
              <a:t>Accreditation and continual improvement</a:t>
            </a:r>
            <a:endParaRPr lang="en-CA">
              <a:solidFill>
                <a:srgbClr val="003C71"/>
              </a:solidFill>
            </a:endParaRPr>
          </a:p>
        </p:txBody>
      </p:sp>
      <p:sp>
        <p:nvSpPr>
          <p:cNvPr id="6" name="Content Placeholder 2">
            <a:extLst>
              <a:ext uri="{FF2B5EF4-FFF2-40B4-BE49-F238E27FC236}">
                <a16:creationId xmlns:a16="http://schemas.microsoft.com/office/drawing/2014/main" id="{088A96C4-9D34-453C-86EB-C5847A1E9559}"/>
              </a:ext>
            </a:extLst>
          </p:cNvPr>
          <p:cNvSpPr>
            <a:spLocks noGrp="1"/>
          </p:cNvSpPr>
          <p:nvPr>
            <p:ph idx="1"/>
          </p:nvPr>
        </p:nvSpPr>
        <p:spPr>
          <a:xfrm>
            <a:off x="4723590" y="1200150"/>
            <a:ext cx="4096882" cy="3352799"/>
          </a:xfrm>
        </p:spPr>
        <p:txBody>
          <a:bodyPr>
            <a:normAutofit fontScale="92500" lnSpcReduction="20000"/>
          </a:bodyPr>
          <a:lstStyle/>
          <a:p>
            <a:r>
              <a:rPr lang="en-US"/>
              <a:t>Accreditation is based on a snapshot in time of a given program</a:t>
            </a:r>
          </a:p>
          <a:p>
            <a:r>
              <a:rPr lang="en-US"/>
              <a:t>The accreditation process has a definitive start and end</a:t>
            </a:r>
          </a:p>
          <a:p>
            <a:r>
              <a:rPr lang="en-US"/>
              <a:t>HEIs must continue to continually improve for the duration of their accreditation period</a:t>
            </a:r>
          </a:p>
          <a:p>
            <a:endParaRPr lang="en-US"/>
          </a:p>
          <a:p>
            <a:endParaRPr lang="en-US"/>
          </a:p>
        </p:txBody>
      </p:sp>
      <p:sp>
        <p:nvSpPr>
          <p:cNvPr id="4" name="Slide Number Placeholder 3">
            <a:extLst>
              <a:ext uri="{FF2B5EF4-FFF2-40B4-BE49-F238E27FC236}">
                <a16:creationId xmlns:a16="http://schemas.microsoft.com/office/drawing/2014/main" id="{427068D2-178C-4875-A9C6-B32082F2623E}"/>
              </a:ext>
            </a:extLst>
          </p:cNvPr>
          <p:cNvSpPr>
            <a:spLocks noGrp="1"/>
          </p:cNvSpPr>
          <p:nvPr>
            <p:ph type="sldNum" sz="quarter" idx="4"/>
          </p:nvPr>
        </p:nvSpPr>
        <p:spPr/>
        <p:txBody>
          <a:bodyPr/>
          <a:lstStyle/>
          <a:p>
            <a:fld id="{EE0270C6-DAA4-4312-9202-1218CC706CC1}" type="slidenum">
              <a:rPr lang="en-CA" smtClean="0"/>
              <a:t>12</a:t>
            </a:fld>
            <a:endParaRPr lang="en-CA"/>
          </a:p>
        </p:txBody>
      </p:sp>
      <p:sp>
        <p:nvSpPr>
          <p:cNvPr id="32" name="Content Placeholder 2">
            <a:extLst>
              <a:ext uri="{FF2B5EF4-FFF2-40B4-BE49-F238E27FC236}">
                <a16:creationId xmlns:a16="http://schemas.microsoft.com/office/drawing/2014/main" id="{627B1B65-DD12-4D2E-AAFD-62230C499CB7}"/>
              </a:ext>
            </a:extLst>
          </p:cNvPr>
          <p:cNvSpPr txBox="1">
            <a:spLocks/>
          </p:cNvSpPr>
          <p:nvPr/>
        </p:nvSpPr>
        <p:spPr>
          <a:xfrm>
            <a:off x="909681" y="4452882"/>
            <a:ext cx="3014247" cy="24872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1200"/>
              </a:spcAft>
              <a:buNone/>
            </a:pPr>
            <a:r>
              <a:rPr lang="en-US" sz="1200" i="1">
                <a:solidFill>
                  <a:srgbClr val="003C71"/>
                </a:solidFill>
                <a:latin typeface="+mj-lt"/>
                <a:ea typeface="+mj-ea"/>
                <a:cs typeface="+mj-cs"/>
              </a:rPr>
              <a:t>Plan. Do. Check. Act</a:t>
            </a:r>
            <a:endParaRPr lang="en-US" sz="1800" i="1">
              <a:solidFill>
                <a:schemeClr val="tx2"/>
              </a:solidFill>
            </a:endParaRPr>
          </a:p>
        </p:txBody>
      </p:sp>
      <p:cxnSp>
        <p:nvCxnSpPr>
          <p:cNvPr id="33" name="Straight Connector 32">
            <a:extLst>
              <a:ext uri="{FF2B5EF4-FFF2-40B4-BE49-F238E27FC236}">
                <a16:creationId xmlns:a16="http://schemas.microsoft.com/office/drawing/2014/main" id="{F414EC67-FF3E-424E-AECC-E0955D6BC4AB}"/>
              </a:ext>
            </a:extLst>
          </p:cNvPr>
          <p:cNvCxnSpPr>
            <a:cxnSpLocks/>
          </p:cNvCxnSpPr>
          <p:nvPr/>
        </p:nvCxnSpPr>
        <p:spPr>
          <a:xfrm flipH="1">
            <a:off x="4716016" y="1200150"/>
            <a:ext cx="7574" cy="3149110"/>
          </a:xfrm>
          <a:prstGeom prst="line">
            <a:avLst/>
          </a:prstGeom>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504C80C2-0C51-4FBF-BED0-868B105F294B}"/>
              </a:ext>
            </a:extLst>
          </p:cNvPr>
          <p:cNvGrpSpPr/>
          <p:nvPr/>
        </p:nvGrpSpPr>
        <p:grpSpPr>
          <a:xfrm>
            <a:off x="-237404" y="1076392"/>
            <a:ext cx="5308415" cy="3208818"/>
            <a:chOff x="2835786" y="671169"/>
            <a:chExt cx="5308415" cy="3208818"/>
          </a:xfrm>
        </p:grpSpPr>
        <p:graphicFrame>
          <p:nvGraphicFramePr>
            <p:cNvPr id="35" name="Diagram 34">
              <a:extLst>
                <a:ext uri="{FF2B5EF4-FFF2-40B4-BE49-F238E27FC236}">
                  <a16:creationId xmlns:a16="http://schemas.microsoft.com/office/drawing/2014/main" id="{12CEA6AF-0386-465C-814F-BD42CF343561}"/>
                </a:ext>
              </a:extLst>
            </p:cNvPr>
            <p:cNvGraphicFramePr/>
            <p:nvPr>
              <p:extLst>
                <p:ext uri="{D42A27DB-BD31-4B8C-83A1-F6EECF244321}">
                  <p14:modId xmlns:p14="http://schemas.microsoft.com/office/powerpoint/2010/main" val="3864079510"/>
                </p:ext>
              </p:extLst>
            </p:nvPr>
          </p:nvGraphicFramePr>
          <p:xfrm>
            <a:off x="2835786" y="671169"/>
            <a:ext cx="5308415" cy="3208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6" name="Group 35">
              <a:extLst>
                <a:ext uri="{FF2B5EF4-FFF2-40B4-BE49-F238E27FC236}">
                  <a16:creationId xmlns:a16="http://schemas.microsoft.com/office/drawing/2014/main" id="{7C499B11-26E6-4F7A-8442-54BC729C5EFD}"/>
                </a:ext>
              </a:extLst>
            </p:cNvPr>
            <p:cNvGrpSpPr/>
            <p:nvPr/>
          </p:nvGrpSpPr>
          <p:grpSpPr>
            <a:xfrm>
              <a:off x="4542586" y="1268980"/>
              <a:ext cx="1894814" cy="1921628"/>
              <a:chOff x="4458931" y="1452104"/>
              <a:chExt cx="3299949" cy="3299949"/>
            </a:xfrm>
          </p:grpSpPr>
          <p:grpSp>
            <p:nvGrpSpPr>
              <p:cNvPr id="37" name="Group 36">
                <a:extLst>
                  <a:ext uri="{FF2B5EF4-FFF2-40B4-BE49-F238E27FC236}">
                    <a16:creationId xmlns:a16="http://schemas.microsoft.com/office/drawing/2014/main" id="{15F153DC-FE47-4924-82AE-B766FCB68072}"/>
                  </a:ext>
                </a:extLst>
              </p:cNvPr>
              <p:cNvGrpSpPr/>
              <p:nvPr/>
            </p:nvGrpSpPr>
            <p:grpSpPr>
              <a:xfrm>
                <a:off x="4458931" y="2770240"/>
                <a:ext cx="3299949" cy="663678"/>
                <a:chOff x="4645743" y="2757948"/>
                <a:chExt cx="3299949" cy="663678"/>
              </a:xfrm>
              <a:scene3d>
                <a:camera prst="orthographicFront">
                  <a:rot lat="0" lon="0" rev="0"/>
                </a:camera>
                <a:lightRig rig="contrasting" dir="t">
                  <a:rot lat="0" lon="0" rev="7800000"/>
                </a:lightRig>
              </a:scene3d>
            </p:grpSpPr>
            <p:sp>
              <p:nvSpPr>
                <p:cNvPr id="54" name="Rectangle: Rounded Corners 53">
                  <a:extLst>
                    <a:ext uri="{FF2B5EF4-FFF2-40B4-BE49-F238E27FC236}">
                      <a16:creationId xmlns:a16="http://schemas.microsoft.com/office/drawing/2014/main" id="{F2F1D2F1-6C9F-41B3-8118-38107B074366}"/>
                    </a:ext>
                  </a:extLst>
                </p:cNvPr>
                <p:cNvSpPr/>
                <p:nvPr/>
              </p:nvSpPr>
              <p:spPr>
                <a:xfrm>
                  <a:off x="4645743" y="2757948"/>
                  <a:ext cx="1460090" cy="663678"/>
                </a:xfrm>
                <a:prstGeom prst="roundRect">
                  <a:avLst>
                    <a:gd name="adj" fmla="val 50000"/>
                  </a:avLst>
                </a:prstGeom>
                <a:solidFill>
                  <a:srgbClr val="9E652E">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55" name="Rectangle: Rounded Corners 54">
                  <a:extLst>
                    <a:ext uri="{FF2B5EF4-FFF2-40B4-BE49-F238E27FC236}">
                      <a16:creationId xmlns:a16="http://schemas.microsoft.com/office/drawing/2014/main" id="{701BA4C0-5E80-4508-9AB4-6AAB0D5E2E81}"/>
                    </a:ext>
                  </a:extLst>
                </p:cNvPr>
                <p:cNvSpPr/>
                <p:nvPr/>
              </p:nvSpPr>
              <p:spPr>
                <a:xfrm>
                  <a:off x="6485602" y="2757948"/>
                  <a:ext cx="1460090" cy="663678"/>
                </a:xfrm>
                <a:prstGeom prst="roundRect">
                  <a:avLst>
                    <a:gd name="adj" fmla="val 50000"/>
                  </a:avLst>
                </a:prstGeom>
                <a:solidFill>
                  <a:srgbClr val="9D2235">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56" name="Oval 55">
                  <a:extLst>
                    <a:ext uri="{FF2B5EF4-FFF2-40B4-BE49-F238E27FC236}">
                      <a16:creationId xmlns:a16="http://schemas.microsoft.com/office/drawing/2014/main" id="{BEA48005-B6C4-47F0-8711-00F575150CEA}"/>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57" name="Oval 56">
                  <a:extLst>
                    <a:ext uri="{FF2B5EF4-FFF2-40B4-BE49-F238E27FC236}">
                      <a16:creationId xmlns:a16="http://schemas.microsoft.com/office/drawing/2014/main" id="{B403215D-8908-434B-B872-203996E2A4C1}"/>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grpSp>
            <p:nvGrpSpPr>
              <p:cNvPr id="38" name="Group 37">
                <a:extLst>
                  <a:ext uri="{FF2B5EF4-FFF2-40B4-BE49-F238E27FC236}">
                    <a16:creationId xmlns:a16="http://schemas.microsoft.com/office/drawing/2014/main" id="{3ACEDADF-E3E5-4A66-AED8-4F9FFBE613DB}"/>
                  </a:ext>
                </a:extLst>
              </p:cNvPr>
              <p:cNvGrpSpPr/>
              <p:nvPr/>
            </p:nvGrpSpPr>
            <p:grpSpPr>
              <a:xfrm rot="54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50" name="Rectangle: Rounded Corners 49">
                  <a:extLst>
                    <a:ext uri="{FF2B5EF4-FFF2-40B4-BE49-F238E27FC236}">
                      <a16:creationId xmlns:a16="http://schemas.microsoft.com/office/drawing/2014/main" id="{561DE17C-A8CD-4BC2-99E3-201692AC8903}"/>
                    </a:ext>
                  </a:extLst>
                </p:cNvPr>
                <p:cNvSpPr/>
                <p:nvPr/>
              </p:nvSpPr>
              <p:spPr>
                <a:xfrm>
                  <a:off x="4645743" y="2757948"/>
                  <a:ext cx="1460090" cy="663678"/>
                </a:xfrm>
                <a:prstGeom prst="roundRect">
                  <a:avLst>
                    <a:gd name="adj" fmla="val 50000"/>
                  </a:avLst>
                </a:prstGeom>
                <a:solidFill>
                  <a:srgbClr val="003C71">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51" name="Rectangle: Rounded Corners 50">
                  <a:extLst>
                    <a:ext uri="{FF2B5EF4-FFF2-40B4-BE49-F238E27FC236}">
                      <a16:creationId xmlns:a16="http://schemas.microsoft.com/office/drawing/2014/main" id="{B12A2797-F1CE-40B0-8F07-E720EC6EF652}"/>
                    </a:ext>
                  </a:extLst>
                </p:cNvPr>
                <p:cNvSpPr/>
                <p:nvPr/>
              </p:nvSpPr>
              <p:spPr>
                <a:xfrm>
                  <a:off x="6485602" y="2757948"/>
                  <a:ext cx="1460090" cy="663678"/>
                </a:xfrm>
                <a:prstGeom prst="roundRect">
                  <a:avLst>
                    <a:gd name="adj" fmla="val 50000"/>
                  </a:avLst>
                </a:prstGeom>
                <a:solidFill>
                  <a:srgbClr val="653165">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52" name="Oval 51">
                  <a:extLst>
                    <a:ext uri="{FF2B5EF4-FFF2-40B4-BE49-F238E27FC236}">
                      <a16:creationId xmlns:a16="http://schemas.microsoft.com/office/drawing/2014/main" id="{07B4047F-70C0-47C6-AC48-612EBCDCABF3}"/>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53" name="Oval 52">
                  <a:extLst>
                    <a:ext uri="{FF2B5EF4-FFF2-40B4-BE49-F238E27FC236}">
                      <a16:creationId xmlns:a16="http://schemas.microsoft.com/office/drawing/2014/main" id="{73A4B99B-FC0A-4A14-AB93-0E870909E184}"/>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grpSp>
            <p:nvGrpSpPr>
              <p:cNvPr id="39" name="Group 38">
                <a:extLst>
                  <a:ext uri="{FF2B5EF4-FFF2-40B4-BE49-F238E27FC236}">
                    <a16:creationId xmlns:a16="http://schemas.microsoft.com/office/drawing/2014/main" id="{7CAB56DB-0B8C-49A1-BD5B-3913DDE370CF}"/>
                  </a:ext>
                </a:extLst>
              </p:cNvPr>
              <p:cNvGrpSpPr/>
              <p:nvPr/>
            </p:nvGrpSpPr>
            <p:grpSpPr>
              <a:xfrm rot="27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46" name="Rectangle: Rounded Corners 45">
                  <a:extLst>
                    <a:ext uri="{FF2B5EF4-FFF2-40B4-BE49-F238E27FC236}">
                      <a16:creationId xmlns:a16="http://schemas.microsoft.com/office/drawing/2014/main" id="{6A2D1788-9518-4613-9CBE-835D3EB2C37C}"/>
                    </a:ext>
                  </a:extLst>
                </p:cNvPr>
                <p:cNvSpPr/>
                <p:nvPr/>
              </p:nvSpPr>
              <p:spPr>
                <a:xfrm>
                  <a:off x="4645743" y="2757948"/>
                  <a:ext cx="1460090" cy="663678"/>
                </a:xfrm>
                <a:prstGeom prst="roundRect">
                  <a:avLst>
                    <a:gd name="adj" fmla="val 50000"/>
                  </a:avLst>
                </a:prstGeom>
                <a:solidFill>
                  <a:srgbClr val="B7C9D3">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47" name="Rectangle: Rounded Corners 46">
                  <a:extLst>
                    <a:ext uri="{FF2B5EF4-FFF2-40B4-BE49-F238E27FC236}">
                      <a16:creationId xmlns:a16="http://schemas.microsoft.com/office/drawing/2014/main" id="{B742777E-D628-4A9E-A9B4-9706C76BD2F0}"/>
                    </a:ext>
                  </a:extLst>
                </p:cNvPr>
                <p:cNvSpPr/>
                <p:nvPr/>
              </p:nvSpPr>
              <p:spPr>
                <a:xfrm>
                  <a:off x="6485602" y="2757948"/>
                  <a:ext cx="1460090" cy="663678"/>
                </a:xfrm>
                <a:prstGeom prst="roundRect">
                  <a:avLst>
                    <a:gd name="adj" fmla="val 50000"/>
                  </a:avLst>
                </a:prstGeom>
                <a:solidFill>
                  <a:srgbClr val="CF7F00">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48" name="Oval 47">
                  <a:extLst>
                    <a:ext uri="{FF2B5EF4-FFF2-40B4-BE49-F238E27FC236}">
                      <a16:creationId xmlns:a16="http://schemas.microsoft.com/office/drawing/2014/main" id="{0D87EC39-4DAF-4D5B-B010-4E39101EA02A}"/>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49" name="Oval 48">
                  <a:extLst>
                    <a:ext uri="{FF2B5EF4-FFF2-40B4-BE49-F238E27FC236}">
                      <a16:creationId xmlns:a16="http://schemas.microsoft.com/office/drawing/2014/main" id="{1DBE5FD8-8A6B-47C0-8BA1-91B3B66E1046}"/>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grpSp>
            <p:nvGrpSpPr>
              <p:cNvPr id="40" name="Group 39">
                <a:extLst>
                  <a:ext uri="{FF2B5EF4-FFF2-40B4-BE49-F238E27FC236}">
                    <a16:creationId xmlns:a16="http://schemas.microsoft.com/office/drawing/2014/main" id="{4689CCCF-3F4B-4DDB-85FD-9FA2FB797FA5}"/>
                  </a:ext>
                </a:extLst>
              </p:cNvPr>
              <p:cNvGrpSpPr/>
              <p:nvPr/>
            </p:nvGrpSpPr>
            <p:grpSpPr>
              <a:xfrm rot="81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42" name="Rectangle: Rounded Corners 41">
                  <a:extLst>
                    <a:ext uri="{FF2B5EF4-FFF2-40B4-BE49-F238E27FC236}">
                      <a16:creationId xmlns:a16="http://schemas.microsoft.com/office/drawing/2014/main" id="{E84B759B-34F6-4216-BC36-A07EAA1C1E22}"/>
                    </a:ext>
                  </a:extLst>
                </p:cNvPr>
                <p:cNvSpPr/>
                <p:nvPr/>
              </p:nvSpPr>
              <p:spPr>
                <a:xfrm>
                  <a:off x="4645743" y="2757948"/>
                  <a:ext cx="1460090" cy="663678"/>
                </a:xfrm>
                <a:prstGeom prst="roundRect">
                  <a:avLst>
                    <a:gd name="adj" fmla="val 50000"/>
                  </a:avLst>
                </a:prstGeom>
                <a:solidFill>
                  <a:srgbClr val="67823A">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43" name="Rectangle: Rounded Corners 42">
                  <a:extLst>
                    <a:ext uri="{FF2B5EF4-FFF2-40B4-BE49-F238E27FC236}">
                      <a16:creationId xmlns:a16="http://schemas.microsoft.com/office/drawing/2014/main" id="{F9076D69-D5EF-4434-8F96-14DD01817A4E}"/>
                    </a:ext>
                  </a:extLst>
                </p:cNvPr>
                <p:cNvSpPr/>
                <p:nvPr/>
              </p:nvSpPr>
              <p:spPr>
                <a:xfrm>
                  <a:off x="6485602" y="2757948"/>
                  <a:ext cx="1460090" cy="663678"/>
                </a:xfrm>
                <a:prstGeom prst="roundRect">
                  <a:avLst>
                    <a:gd name="adj" fmla="val 50000"/>
                  </a:avLst>
                </a:prstGeom>
                <a:solidFill>
                  <a:srgbClr val="696158">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44" name="Oval 43">
                  <a:extLst>
                    <a:ext uri="{FF2B5EF4-FFF2-40B4-BE49-F238E27FC236}">
                      <a16:creationId xmlns:a16="http://schemas.microsoft.com/office/drawing/2014/main" id="{4ABA2F2F-4228-4B41-B888-5F8E8266264E}"/>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45" name="Oval 44">
                  <a:extLst>
                    <a:ext uri="{FF2B5EF4-FFF2-40B4-BE49-F238E27FC236}">
                      <a16:creationId xmlns:a16="http://schemas.microsoft.com/office/drawing/2014/main" id="{9A21BC9F-3A8F-49F6-A8AA-0E26A45F6763}"/>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sp>
            <p:nvSpPr>
              <p:cNvPr id="41" name="Oval 40">
                <a:extLst>
                  <a:ext uri="{FF2B5EF4-FFF2-40B4-BE49-F238E27FC236}">
                    <a16:creationId xmlns:a16="http://schemas.microsoft.com/office/drawing/2014/main" id="{1C37F2F1-92BE-43E1-A843-BB077B26A6DA}"/>
                  </a:ext>
                </a:extLst>
              </p:cNvPr>
              <p:cNvSpPr/>
              <p:nvPr/>
            </p:nvSpPr>
            <p:spPr>
              <a:xfrm>
                <a:off x="5781410" y="2754346"/>
                <a:ext cx="663678" cy="663678"/>
              </a:xfrm>
              <a:prstGeom prst="ellipse">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3223999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A5C59E8-C61E-4019-B745-CF511F03D8DA}"/>
              </a:ext>
            </a:extLst>
          </p:cNvPr>
          <p:cNvGrpSpPr/>
          <p:nvPr/>
        </p:nvGrpSpPr>
        <p:grpSpPr>
          <a:xfrm>
            <a:off x="827584" y="1277736"/>
            <a:ext cx="4353085" cy="2588029"/>
            <a:chOff x="489581" y="1199371"/>
            <a:chExt cx="4401428" cy="2588029"/>
          </a:xfrm>
        </p:grpSpPr>
        <p:sp>
          <p:nvSpPr>
            <p:cNvPr id="6" name="TextBox 5">
              <a:extLst>
                <a:ext uri="{FF2B5EF4-FFF2-40B4-BE49-F238E27FC236}">
                  <a16:creationId xmlns:a16="http://schemas.microsoft.com/office/drawing/2014/main" id="{6EE72AB3-CB79-4BB4-BF14-2B92896BF205}"/>
                </a:ext>
              </a:extLst>
            </p:cNvPr>
            <p:cNvSpPr txBox="1"/>
            <p:nvPr/>
          </p:nvSpPr>
          <p:spPr>
            <a:xfrm>
              <a:off x="1131257" y="1266314"/>
              <a:ext cx="2287806" cy="369332"/>
            </a:xfrm>
            <a:prstGeom prst="rect">
              <a:avLst/>
            </a:prstGeom>
            <a:noFill/>
          </p:spPr>
          <p:txBody>
            <a:bodyPr wrap="none" rtlCol="0">
              <a:spAutoFit/>
            </a:bodyPr>
            <a:lstStyle/>
            <a:p>
              <a:r>
                <a:rPr lang="en-US">
                  <a:solidFill>
                    <a:srgbClr val="003C71"/>
                  </a:solidFill>
                </a:rPr>
                <a:t>accredited programs</a:t>
              </a:r>
              <a:endParaRPr lang="en-CA">
                <a:solidFill>
                  <a:srgbClr val="003C71"/>
                </a:solidFill>
              </a:endParaRPr>
            </a:p>
          </p:txBody>
        </p:sp>
        <p:sp>
          <p:nvSpPr>
            <p:cNvPr id="7" name="TextBox 6">
              <a:extLst>
                <a:ext uri="{FF2B5EF4-FFF2-40B4-BE49-F238E27FC236}">
                  <a16:creationId xmlns:a16="http://schemas.microsoft.com/office/drawing/2014/main" id="{64FF728B-5D98-4B32-A851-770274A4A00E}"/>
                </a:ext>
              </a:extLst>
            </p:cNvPr>
            <p:cNvSpPr txBox="1"/>
            <p:nvPr/>
          </p:nvSpPr>
          <p:spPr>
            <a:xfrm>
              <a:off x="1115616" y="1939720"/>
              <a:ext cx="1800493" cy="369332"/>
            </a:xfrm>
            <a:prstGeom prst="rect">
              <a:avLst/>
            </a:prstGeom>
            <a:noFill/>
          </p:spPr>
          <p:txBody>
            <a:bodyPr wrap="none" rtlCol="0">
              <a:spAutoFit/>
            </a:bodyPr>
            <a:lstStyle/>
            <a:p>
              <a:r>
                <a:rPr lang="en-US">
                  <a:solidFill>
                    <a:srgbClr val="003C71"/>
                  </a:solidFill>
                </a:rPr>
                <a:t>HEIs in Canada</a:t>
              </a:r>
              <a:endParaRPr lang="en-CA">
                <a:solidFill>
                  <a:srgbClr val="003C71"/>
                </a:solidFill>
              </a:endParaRPr>
            </a:p>
          </p:txBody>
        </p:sp>
        <p:sp>
          <p:nvSpPr>
            <p:cNvPr id="8" name="TextBox 7">
              <a:extLst>
                <a:ext uri="{FF2B5EF4-FFF2-40B4-BE49-F238E27FC236}">
                  <a16:creationId xmlns:a16="http://schemas.microsoft.com/office/drawing/2014/main" id="{424CB657-794A-4E0C-9917-A2F6F2AF20CB}"/>
                </a:ext>
              </a:extLst>
            </p:cNvPr>
            <p:cNvSpPr txBox="1"/>
            <p:nvPr/>
          </p:nvSpPr>
          <p:spPr>
            <a:xfrm>
              <a:off x="1115616" y="2612208"/>
              <a:ext cx="3775393" cy="369332"/>
            </a:xfrm>
            <a:prstGeom prst="rect">
              <a:avLst/>
            </a:prstGeom>
            <a:noFill/>
          </p:spPr>
          <p:txBody>
            <a:bodyPr wrap="none" rtlCol="0">
              <a:spAutoFit/>
            </a:bodyPr>
            <a:lstStyle/>
            <a:p>
              <a:r>
                <a:rPr lang="en-US">
                  <a:solidFill>
                    <a:srgbClr val="003C71"/>
                  </a:solidFill>
                </a:rPr>
                <a:t>Substantially equivalent programs</a:t>
              </a:r>
              <a:endParaRPr lang="en-CA">
                <a:solidFill>
                  <a:srgbClr val="003C71"/>
                </a:solidFill>
              </a:endParaRPr>
            </a:p>
          </p:txBody>
        </p:sp>
        <p:sp>
          <p:nvSpPr>
            <p:cNvPr id="9" name="TextBox 8">
              <a:extLst>
                <a:ext uri="{FF2B5EF4-FFF2-40B4-BE49-F238E27FC236}">
                  <a16:creationId xmlns:a16="http://schemas.microsoft.com/office/drawing/2014/main" id="{4DBB43D3-50EF-4820-9632-554FA4EC4C32}"/>
                </a:ext>
              </a:extLst>
            </p:cNvPr>
            <p:cNvSpPr txBox="1"/>
            <p:nvPr/>
          </p:nvSpPr>
          <p:spPr>
            <a:xfrm>
              <a:off x="1115215" y="3371809"/>
              <a:ext cx="3512751" cy="369332"/>
            </a:xfrm>
            <a:prstGeom prst="rect">
              <a:avLst/>
            </a:prstGeom>
            <a:noFill/>
          </p:spPr>
          <p:txBody>
            <a:bodyPr wrap="square" rtlCol="0">
              <a:spAutoFit/>
            </a:bodyPr>
            <a:lstStyle/>
            <a:p>
              <a:r>
                <a:rPr lang="en-US">
                  <a:solidFill>
                    <a:srgbClr val="003C71"/>
                  </a:solidFill>
                </a:rPr>
                <a:t>HEIs outside of Canada</a:t>
              </a:r>
              <a:endParaRPr lang="en-CA">
                <a:solidFill>
                  <a:srgbClr val="003C71"/>
                </a:solidFill>
              </a:endParaRPr>
            </a:p>
          </p:txBody>
        </p:sp>
        <p:grpSp>
          <p:nvGrpSpPr>
            <p:cNvPr id="10" name="Group 9">
              <a:extLst>
                <a:ext uri="{FF2B5EF4-FFF2-40B4-BE49-F238E27FC236}">
                  <a16:creationId xmlns:a16="http://schemas.microsoft.com/office/drawing/2014/main" id="{969618E1-1D8C-4E92-A0EC-35F929AAABC6}"/>
                </a:ext>
              </a:extLst>
            </p:cNvPr>
            <p:cNvGrpSpPr/>
            <p:nvPr/>
          </p:nvGrpSpPr>
          <p:grpSpPr>
            <a:xfrm>
              <a:off x="497553" y="1199371"/>
              <a:ext cx="575710" cy="504056"/>
              <a:chOff x="490211" y="1302318"/>
              <a:chExt cx="575710" cy="504056"/>
            </a:xfrm>
            <a:solidFill>
              <a:srgbClr val="653165"/>
            </a:solidFill>
          </p:grpSpPr>
          <p:sp>
            <p:nvSpPr>
              <p:cNvPr id="20" name="Rectangle: Diagonal Corners Rounded 19">
                <a:extLst>
                  <a:ext uri="{FF2B5EF4-FFF2-40B4-BE49-F238E27FC236}">
                    <a16:creationId xmlns:a16="http://schemas.microsoft.com/office/drawing/2014/main" id="{DAEE55B5-305B-434D-B417-1D5DCE62242D}"/>
                  </a:ext>
                </a:extLst>
              </p:cNvPr>
              <p:cNvSpPr/>
              <p:nvPr/>
            </p:nvSpPr>
            <p:spPr>
              <a:xfrm>
                <a:off x="494403" y="1302318"/>
                <a:ext cx="569387" cy="504056"/>
              </a:xfrm>
              <a:prstGeom prst="round2DiagRect">
                <a:avLst/>
              </a:prstGeom>
              <a:grp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a:extLst>
                  <a:ext uri="{FF2B5EF4-FFF2-40B4-BE49-F238E27FC236}">
                    <a16:creationId xmlns:a16="http://schemas.microsoft.com/office/drawing/2014/main" id="{49BF51E2-F79F-4237-BEA8-B23B109C4640}"/>
                  </a:ext>
                </a:extLst>
              </p:cNvPr>
              <p:cNvSpPr txBox="1"/>
              <p:nvPr/>
            </p:nvSpPr>
            <p:spPr>
              <a:xfrm>
                <a:off x="490211" y="1358795"/>
                <a:ext cx="575710" cy="369332"/>
              </a:xfrm>
              <a:prstGeom prst="rect">
                <a:avLst/>
              </a:prstGeom>
              <a:grpFill/>
            </p:spPr>
            <p:txBody>
              <a:bodyPr wrap="none" rtlCol="0">
                <a:spAutoFit/>
              </a:bodyPr>
              <a:lstStyle/>
              <a:p>
                <a:r>
                  <a:rPr lang="en-US" b="1">
                    <a:solidFill>
                      <a:schemeClr val="bg1"/>
                    </a:solidFill>
                  </a:rPr>
                  <a:t>284</a:t>
                </a:r>
                <a:endParaRPr lang="en-CA" b="1">
                  <a:solidFill>
                    <a:schemeClr val="bg1"/>
                  </a:solidFill>
                </a:endParaRPr>
              </a:p>
            </p:txBody>
          </p:sp>
        </p:grpSp>
        <p:grpSp>
          <p:nvGrpSpPr>
            <p:cNvPr id="11" name="Group 10">
              <a:extLst>
                <a:ext uri="{FF2B5EF4-FFF2-40B4-BE49-F238E27FC236}">
                  <a16:creationId xmlns:a16="http://schemas.microsoft.com/office/drawing/2014/main" id="{784184D1-5C0E-4D40-BD5D-4A555549E92E}"/>
                </a:ext>
              </a:extLst>
            </p:cNvPr>
            <p:cNvGrpSpPr/>
            <p:nvPr/>
          </p:nvGrpSpPr>
          <p:grpSpPr>
            <a:xfrm>
              <a:off x="497553" y="1876752"/>
              <a:ext cx="569387" cy="504056"/>
              <a:chOff x="494403" y="1302318"/>
              <a:chExt cx="569387" cy="504056"/>
            </a:xfrm>
            <a:solidFill>
              <a:srgbClr val="653165"/>
            </a:solidFill>
          </p:grpSpPr>
          <p:sp>
            <p:nvSpPr>
              <p:cNvPr id="18" name="Rectangle: Diagonal Corners Rounded 17">
                <a:extLst>
                  <a:ext uri="{FF2B5EF4-FFF2-40B4-BE49-F238E27FC236}">
                    <a16:creationId xmlns:a16="http://schemas.microsoft.com/office/drawing/2014/main" id="{A7C4BAAF-B9A3-40EC-BDC4-BC371AF41B6B}"/>
                  </a:ext>
                </a:extLst>
              </p:cNvPr>
              <p:cNvSpPr/>
              <p:nvPr/>
            </p:nvSpPr>
            <p:spPr>
              <a:xfrm>
                <a:off x="494403" y="1302318"/>
                <a:ext cx="569387" cy="504056"/>
              </a:xfrm>
              <a:prstGeom prst="round2DiagRect">
                <a:avLst/>
              </a:prstGeom>
              <a:grp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Box 18">
                <a:extLst>
                  <a:ext uri="{FF2B5EF4-FFF2-40B4-BE49-F238E27FC236}">
                    <a16:creationId xmlns:a16="http://schemas.microsoft.com/office/drawing/2014/main" id="{20CB6AAD-AA75-4EBA-A5C5-358C11ACDD00}"/>
                  </a:ext>
                </a:extLst>
              </p:cNvPr>
              <p:cNvSpPr txBox="1"/>
              <p:nvPr/>
            </p:nvSpPr>
            <p:spPr>
              <a:xfrm>
                <a:off x="550551" y="1382733"/>
                <a:ext cx="446045" cy="369332"/>
              </a:xfrm>
              <a:prstGeom prst="rect">
                <a:avLst/>
              </a:prstGeom>
              <a:grpFill/>
            </p:spPr>
            <p:txBody>
              <a:bodyPr wrap="none" rtlCol="0">
                <a:spAutoFit/>
              </a:bodyPr>
              <a:lstStyle/>
              <a:p>
                <a:r>
                  <a:rPr lang="en-US" b="1">
                    <a:solidFill>
                      <a:schemeClr val="bg1"/>
                    </a:solidFill>
                  </a:rPr>
                  <a:t>43</a:t>
                </a:r>
                <a:endParaRPr lang="en-CA" b="1">
                  <a:solidFill>
                    <a:schemeClr val="bg1"/>
                  </a:solidFill>
                </a:endParaRPr>
              </a:p>
            </p:txBody>
          </p:sp>
        </p:grpSp>
        <p:grpSp>
          <p:nvGrpSpPr>
            <p:cNvPr id="12" name="Group 11">
              <a:extLst>
                <a:ext uri="{FF2B5EF4-FFF2-40B4-BE49-F238E27FC236}">
                  <a16:creationId xmlns:a16="http://schemas.microsoft.com/office/drawing/2014/main" id="{054E240F-7B48-4641-9297-10DF536247B0}"/>
                </a:ext>
              </a:extLst>
            </p:cNvPr>
            <p:cNvGrpSpPr/>
            <p:nvPr/>
          </p:nvGrpSpPr>
          <p:grpSpPr>
            <a:xfrm>
              <a:off x="497554" y="2544846"/>
              <a:ext cx="569387" cy="504056"/>
              <a:chOff x="494403" y="1302318"/>
              <a:chExt cx="569387" cy="504056"/>
            </a:xfrm>
            <a:solidFill>
              <a:srgbClr val="653165"/>
            </a:solidFill>
          </p:grpSpPr>
          <p:sp>
            <p:nvSpPr>
              <p:cNvPr id="16" name="Rectangle: Diagonal Corners Rounded 15">
                <a:extLst>
                  <a:ext uri="{FF2B5EF4-FFF2-40B4-BE49-F238E27FC236}">
                    <a16:creationId xmlns:a16="http://schemas.microsoft.com/office/drawing/2014/main" id="{B5C299ED-EBEF-465E-A5F8-A3152A42FDB8}"/>
                  </a:ext>
                </a:extLst>
              </p:cNvPr>
              <p:cNvSpPr/>
              <p:nvPr/>
            </p:nvSpPr>
            <p:spPr>
              <a:xfrm>
                <a:off x="494403" y="1302318"/>
                <a:ext cx="569387" cy="504056"/>
              </a:xfrm>
              <a:prstGeom prst="round2DiagRect">
                <a:avLst/>
              </a:prstGeom>
              <a:grp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a:extLst>
                  <a:ext uri="{FF2B5EF4-FFF2-40B4-BE49-F238E27FC236}">
                    <a16:creationId xmlns:a16="http://schemas.microsoft.com/office/drawing/2014/main" id="{33906EC9-96C2-4B21-89E6-E052785A1FF5}"/>
                  </a:ext>
                </a:extLst>
              </p:cNvPr>
              <p:cNvSpPr txBox="1"/>
              <p:nvPr/>
            </p:nvSpPr>
            <p:spPr>
              <a:xfrm>
                <a:off x="634870" y="1389852"/>
                <a:ext cx="316381" cy="369332"/>
              </a:xfrm>
              <a:prstGeom prst="rect">
                <a:avLst/>
              </a:prstGeom>
              <a:grpFill/>
            </p:spPr>
            <p:txBody>
              <a:bodyPr wrap="none" rtlCol="0">
                <a:spAutoFit/>
              </a:bodyPr>
              <a:lstStyle/>
              <a:p>
                <a:pPr algn="ctr"/>
                <a:r>
                  <a:rPr lang="en-US" b="1">
                    <a:solidFill>
                      <a:schemeClr val="bg1"/>
                    </a:solidFill>
                  </a:rPr>
                  <a:t>5</a:t>
                </a:r>
                <a:endParaRPr lang="en-CA" b="1">
                  <a:solidFill>
                    <a:schemeClr val="bg1"/>
                  </a:solidFill>
                </a:endParaRPr>
              </a:p>
            </p:txBody>
          </p:sp>
        </p:grpSp>
        <p:grpSp>
          <p:nvGrpSpPr>
            <p:cNvPr id="13" name="Group 12">
              <a:extLst>
                <a:ext uri="{FF2B5EF4-FFF2-40B4-BE49-F238E27FC236}">
                  <a16:creationId xmlns:a16="http://schemas.microsoft.com/office/drawing/2014/main" id="{54EDC187-1443-4FE9-8F49-0E9DAE03B4CA}"/>
                </a:ext>
              </a:extLst>
            </p:cNvPr>
            <p:cNvGrpSpPr/>
            <p:nvPr/>
          </p:nvGrpSpPr>
          <p:grpSpPr>
            <a:xfrm>
              <a:off x="489581" y="3283344"/>
              <a:ext cx="569387" cy="504056"/>
              <a:chOff x="494403" y="1302318"/>
              <a:chExt cx="569387" cy="504056"/>
            </a:xfrm>
            <a:solidFill>
              <a:srgbClr val="653165"/>
            </a:solidFill>
          </p:grpSpPr>
          <p:sp>
            <p:nvSpPr>
              <p:cNvPr id="14" name="Rectangle: Diagonal Corners Rounded 13">
                <a:extLst>
                  <a:ext uri="{FF2B5EF4-FFF2-40B4-BE49-F238E27FC236}">
                    <a16:creationId xmlns:a16="http://schemas.microsoft.com/office/drawing/2014/main" id="{693565C1-95E4-4575-9B46-ACE5C083CCA2}"/>
                  </a:ext>
                </a:extLst>
              </p:cNvPr>
              <p:cNvSpPr/>
              <p:nvPr/>
            </p:nvSpPr>
            <p:spPr>
              <a:xfrm>
                <a:off x="494403" y="1302318"/>
                <a:ext cx="569387" cy="504056"/>
              </a:xfrm>
              <a:prstGeom prst="round2DiagRect">
                <a:avLst/>
              </a:prstGeom>
              <a:grp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26169FD9-8CF4-4278-960D-B9C1D33FFD0D}"/>
                  </a:ext>
                </a:extLst>
              </p:cNvPr>
              <p:cNvSpPr txBox="1"/>
              <p:nvPr/>
            </p:nvSpPr>
            <p:spPr>
              <a:xfrm>
                <a:off x="622643" y="1369680"/>
                <a:ext cx="316381" cy="369332"/>
              </a:xfrm>
              <a:prstGeom prst="rect">
                <a:avLst/>
              </a:prstGeom>
              <a:grpFill/>
            </p:spPr>
            <p:txBody>
              <a:bodyPr wrap="none" rtlCol="0">
                <a:spAutoFit/>
              </a:bodyPr>
              <a:lstStyle/>
              <a:p>
                <a:r>
                  <a:rPr lang="en-US" b="1">
                    <a:solidFill>
                      <a:schemeClr val="bg1"/>
                    </a:solidFill>
                  </a:rPr>
                  <a:t>1</a:t>
                </a:r>
                <a:endParaRPr lang="en-CA" b="1">
                  <a:solidFill>
                    <a:schemeClr val="bg1"/>
                  </a:solidFill>
                </a:endParaRPr>
              </a:p>
            </p:txBody>
          </p:sp>
        </p:grpSp>
      </p:grpSp>
      <p:pic>
        <p:nvPicPr>
          <p:cNvPr id="22" name="Picture 21">
            <a:extLst>
              <a:ext uri="{FF2B5EF4-FFF2-40B4-BE49-F238E27FC236}">
                <a16:creationId xmlns:a16="http://schemas.microsoft.com/office/drawing/2014/main" id="{D4F67EFB-5B6B-41E9-840A-B29FFEC300EA}"/>
              </a:ext>
            </a:extLst>
          </p:cNvPr>
          <p:cNvPicPr>
            <a:picLocks noChangeAspect="1"/>
          </p:cNvPicPr>
          <p:nvPr/>
        </p:nvPicPr>
        <p:blipFill>
          <a:blip r:embed="rId3"/>
          <a:stretch>
            <a:fillRect/>
          </a:stretch>
        </p:blipFill>
        <p:spPr>
          <a:xfrm>
            <a:off x="5812464" y="1709738"/>
            <a:ext cx="2647950" cy="1724025"/>
          </a:xfrm>
          <a:prstGeom prst="rect">
            <a:avLst/>
          </a:prstGeom>
        </p:spPr>
      </p:pic>
      <p:sp>
        <p:nvSpPr>
          <p:cNvPr id="23" name="Title 8">
            <a:extLst>
              <a:ext uri="{FF2B5EF4-FFF2-40B4-BE49-F238E27FC236}">
                <a16:creationId xmlns:a16="http://schemas.microsoft.com/office/drawing/2014/main" id="{7DFBF97E-ADD9-45EC-93A8-A13E79F1C5D5}"/>
              </a:ext>
            </a:extLst>
          </p:cNvPr>
          <p:cNvSpPr>
            <a:spLocks noGrp="1"/>
          </p:cNvSpPr>
          <p:nvPr>
            <p:ph type="title"/>
          </p:nvPr>
        </p:nvSpPr>
        <p:spPr>
          <a:xfrm>
            <a:off x="457200" y="51470"/>
            <a:ext cx="8229600" cy="857250"/>
          </a:xfrm>
        </p:spPr>
        <p:txBody>
          <a:bodyPr>
            <a:normAutofit/>
          </a:bodyPr>
          <a:lstStyle/>
          <a:p>
            <a:r>
              <a:rPr lang="en-CA" sz="3200">
                <a:solidFill>
                  <a:srgbClr val="003C71"/>
                </a:solidFill>
              </a:rPr>
              <a:t>Accreditation activities</a:t>
            </a:r>
            <a:endParaRPr lang="en-CA">
              <a:solidFill>
                <a:srgbClr val="003C71"/>
              </a:solidFill>
            </a:endParaRPr>
          </a:p>
        </p:txBody>
      </p:sp>
      <p:sp>
        <p:nvSpPr>
          <p:cNvPr id="4" name="Slide Number Placeholder 3">
            <a:extLst>
              <a:ext uri="{FF2B5EF4-FFF2-40B4-BE49-F238E27FC236}">
                <a16:creationId xmlns:a16="http://schemas.microsoft.com/office/drawing/2014/main" id="{FAF0516D-A200-4EBD-B34A-7B5E65B98662}"/>
              </a:ext>
            </a:extLst>
          </p:cNvPr>
          <p:cNvSpPr>
            <a:spLocks noGrp="1"/>
          </p:cNvSpPr>
          <p:nvPr>
            <p:ph type="sldNum" sz="quarter" idx="4"/>
          </p:nvPr>
        </p:nvSpPr>
        <p:spPr/>
        <p:txBody>
          <a:bodyPr/>
          <a:lstStyle/>
          <a:p>
            <a:fld id="{18077F99-2F1C-40E7-88A0-1F59E243E0F1}" type="slidenum">
              <a:rPr lang="en-CA" smtClean="0"/>
              <a:t>13</a:t>
            </a:fld>
            <a:endParaRPr lang="en-CA"/>
          </a:p>
        </p:txBody>
      </p:sp>
    </p:spTree>
    <p:extLst>
      <p:ext uri="{BB962C8B-B14F-4D97-AF65-F5344CB8AC3E}">
        <p14:creationId xmlns:p14="http://schemas.microsoft.com/office/powerpoint/2010/main" val="56606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1">
            <a:extLst>
              <a:ext uri="{FF2B5EF4-FFF2-40B4-BE49-F238E27FC236}">
                <a16:creationId xmlns:a16="http://schemas.microsoft.com/office/drawing/2014/main" id="{C21F00F6-1435-40D4-A0F4-414786A2BA00}"/>
              </a:ext>
            </a:extLst>
          </p:cNvPr>
          <p:cNvSpPr txBox="1"/>
          <p:nvPr/>
        </p:nvSpPr>
        <p:spPr>
          <a:xfrm>
            <a:off x="685980" y="51470"/>
            <a:ext cx="7772040" cy="742770"/>
          </a:xfrm>
          <a:prstGeom prst="rect">
            <a:avLst/>
          </a:prstGeom>
        </p:spPr>
        <p:txBody>
          <a:bodyPr anchor="ctr"/>
          <a:lstStyle/>
          <a:p>
            <a:pPr algn="ctr">
              <a:lnSpc>
                <a:spcPct val="80000"/>
              </a:lnSpc>
            </a:pPr>
            <a:r>
              <a:rPr lang="en-US" sz="3000" b="1">
                <a:solidFill>
                  <a:srgbClr val="00467F"/>
                </a:solidFill>
                <a:ea typeface="ＭＳ Ｐゴシック"/>
              </a:rPr>
              <a:t>Resolution of issues</a:t>
            </a:r>
          </a:p>
          <a:p>
            <a:pPr algn="ctr">
              <a:lnSpc>
                <a:spcPct val="80000"/>
              </a:lnSpc>
            </a:pPr>
            <a:r>
              <a:rPr lang="en-US" sz="2100" b="1">
                <a:solidFill>
                  <a:srgbClr val="003C71"/>
                </a:solidFill>
                <a:latin typeface="+mj-lt"/>
                <a:ea typeface="+mj-ea"/>
                <a:cs typeface="+mj-cs"/>
              </a:rPr>
              <a:t>June decision meetings</a:t>
            </a:r>
          </a:p>
        </p:txBody>
      </p:sp>
      <p:grpSp>
        <p:nvGrpSpPr>
          <p:cNvPr id="6" name="Group 5">
            <a:extLst>
              <a:ext uri="{FF2B5EF4-FFF2-40B4-BE49-F238E27FC236}">
                <a16:creationId xmlns:a16="http://schemas.microsoft.com/office/drawing/2014/main" id="{61B8B93F-A271-402E-B8CF-61A537E943F5}"/>
              </a:ext>
            </a:extLst>
          </p:cNvPr>
          <p:cNvGrpSpPr/>
          <p:nvPr/>
        </p:nvGrpSpPr>
        <p:grpSpPr>
          <a:xfrm>
            <a:off x="1043608" y="1226288"/>
            <a:ext cx="6817098" cy="3151639"/>
            <a:chOff x="-82763" y="706705"/>
            <a:chExt cx="6329430" cy="4411363"/>
          </a:xfrm>
        </p:grpSpPr>
        <p:graphicFrame>
          <p:nvGraphicFramePr>
            <p:cNvPr id="7" name="Content Placeholder 4">
              <a:extLst>
                <a:ext uri="{FF2B5EF4-FFF2-40B4-BE49-F238E27FC236}">
                  <a16:creationId xmlns:a16="http://schemas.microsoft.com/office/drawing/2014/main" id="{70F8019A-B5E3-4639-B09D-C76D1BD3DD5E}"/>
                </a:ext>
              </a:extLst>
            </p:cNvPr>
            <p:cNvGraphicFramePr>
              <a:graphicFrameLocks/>
            </p:cNvGraphicFramePr>
            <p:nvPr>
              <p:extLst>
                <p:ext uri="{D42A27DB-BD31-4B8C-83A1-F6EECF244321}">
                  <p14:modId xmlns:p14="http://schemas.microsoft.com/office/powerpoint/2010/main" val="1459039565"/>
                </p:ext>
              </p:extLst>
            </p:nvPr>
          </p:nvGraphicFramePr>
          <p:xfrm>
            <a:off x="-82763" y="706705"/>
            <a:ext cx="6329430" cy="3834867"/>
          </p:xfrm>
          <a:graphic>
            <a:graphicData uri="http://schemas.openxmlformats.org/drawingml/2006/table">
              <a:tbl>
                <a:tblPr firstRow="1" bandRow="1">
                  <a:tableStyleId>{5C22544A-7EE6-4342-B048-85BDC9FD1C3A}</a:tableStyleId>
                </a:tblPr>
                <a:tblGrid>
                  <a:gridCol w="2846700">
                    <a:extLst>
                      <a:ext uri="{9D8B030D-6E8A-4147-A177-3AD203B41FA5}">
                        <a16:colId xmlns:a16="http://schemas.microsoft.com/office/drawing/2014/main" val="3072796472"/>
                      </a:ext>
                    </a:extLst>
                  </a:gridCol>
                  <a:gridCol w="1323466">
                    <a:extLst>
                      <a:ext uri="{9D8B030D-6E8A-4147-A177-3AD203B41FA5}">
                        <a16:colId xmlns:a16="http://schemas.microsoft.com/office/drawing/2014/main" val="284648689"/>
                      </a:ext>
                    </a:extLst>
                  </a:gridCol>
                  <a:gridCol w="1323466">
                    <a:extLst>
                      <a:ext uri="{9D8B030D-6E8A-4147-A177-3AD203B41FA5}">
                        <a16:colId xmlns:a16="http://schemas.microsoft.com/office/drawing/2014/main" val="1210625339"/>
                      </a:ext>
                    </a:extLst>
                  </a:gridCol>
                  <a:gridCol w="1323466">
                    <a:extLst>
                      <a:ext uri="{9D8B030D-6E8A-4147-A177-3AD203B41FA5}">
                        <a16:colId xmlns:a16="http://schemas.microsoft.com/office/drawing/2014/main" val="56032619"/>
                      </a:ext>
                    </a:extLst>
                  </a:gridCol>
                </a:tblGrid>
                <a:tr h="493307">
                  <a:tc>
                    <a:txBody>
                      <a:bodyPr/>
                      <a:lstStyle/>
                      <a:p>
                        <a:endParaRPr lang="en-CA" sz="1800"/>
                      </a:p>
                    </a:txBody>
                    <a:tcPr anchor="ctr">
                      <a:noFill/>
                    </a:tcPr>
                  </a:tc>
                  <a:tc>
                    <a:txBody>
                      <a:bodyPr/>
                      <a:lstStyle/>
                      <a:p>
                        <a:pPr algn="l"/>
                        <a:r>
                          <a:rPr lang="en-US" sz="1800"/>
                          <a:t>2018</a:t>
                        </a:r>
                        <a:endParaRPr lang="en-CA" sz="1800"/>
                      </a:p>
                    </a:txBody>
                    <a:tcPr anchor="ctr"/>
                  </a:tc>
                  <a:tc>
                    <a:txBody>
                      <a:bodyPr/>
                      <a:lstStyle/>
                      <a:p>
                        <a:pPr algn="l"/>
                        <a:r>
                          <a:rPr lang="en-CA" sz="1800"/>
                          <a:t>2019</a:t>
                        </a:r>
                      </a:p>
                    </a:txBody>
                    <a:tcPr anchor="ctr"/>
                  </a:tc>
                  <a:tc>
                    <a:txBody>
                      <a:bodyPr/>
                      <a:lstStyle/>
                      <a:p>
                        <a:pPr algn="l"/>
                        <a:r>
                          <a:rPr lang="en-CA" sz="1800"/>
                          <a:t>2020</a:t>
                        </a:r>
                      </a:p>
                    </a:txBody>
                    <a:tcPr anchor="ctr"/>
                  </a:tc>
                  <a:extLst>
                    <a:ext uri="{0D108BD9-81ED-4DB2-BD59-A6C34878D82A}">
                      <a16:rowId xmlns:a16="http://schemas.microsoft.com/office/drawing/2014/main" val="2466834125"/>
                    </a:ext>
                  </a:extLst>
                </a:tr>
                <a:tr h="446453">
                  <a:tc>
                    <a:txBody>
                      <a:bodyPr/>
                      <a:lstStyle/>
                      <a:p>
                        <a:r>
                          <a:rPr lang="en-US" sz="1800"/>
                          <a:t># of programs</a:t>
                        </a:r>
                        <a:endParaRPr lang="en-CA" sz="1800"/>
                      </a:p>
                    </a:txBody>
                    <a:tcPr anchor="ctr"/>
                  </a:tc>
                  <a:tc>
                    <a:txBody>
                      <a:bodyPr/>
                      <a:lstStyle/>
                      <a:p>
                        <a:r>
                          <a:rPr lang="en-US" sz="1800"/>
                          <a:t>64</a:t>
                        </a:r>
                        <a:endParaRPr lang="en-CA" sz="1800"/>
                      </a:p>
                    </a:txBody>
                    <a:tcPr anchor="ctr"/>
                  </a:tc>
                  <a:tc>
                    <a:txBody>
                      <a:bodyPr/>
                      <a:lstStyle/>
                      <a:p>
                        <a:r>
                          <a:rPr lang="en-CA" sz="1800"/>
                          <a:t>69</a:t>
                        </a:r>
                      </a:p>
                    </a:txBody>
                    <a:tcPr anchor="ctr"/>
                  </a:tc>
                  <a:tc>
                    <a:txBody>
                      <a:bodyPr/>
                      <a:lstStyle/>
                      <a:p>
                        <a:r>
                          <a:rPr lang="en-CA" sz="1800"/>
                          <a:t>52</a:t>
                        </a:r>
                      </a:p>
                    </a:txBody>
                    <a:tcPr anchor="ctr"/>
                  </a:tc>
                  <a:extLst>
                    <a:ext uri="{0D108BD9-81ED-4DB2-BD59-A6C34878D82A}">
                      <a16:rowId xmlns:a16="http://schemas.microsoft.com/office/drawing/2014/main" val="1535026537"/>
                    </a:ext>
                  </a:extLst>
                </a:tr>
                <a:tr h="600003">
                  <a:tc>
                    <a:txBody>
                      <a:bodyPr/>
                      <a:lstStyle/>
                      <a:p>
                        <a:r>
                          <a:rPr lang="en-US" sz="1800"/>
                          <a:t># of issues identified</a:t>
                        </a:r>
                        <a:endParaRPr lang="en-CA" sz="1800"/>
                      </a:p>
                    </a:txBody>
                    <a:tcPr anchor="ctr"/>
                  </a:tc>
                  <a:tc>
                    <a:txBody>
                      <a:bodyPr/>
                      <a:lstStyle/>
                      <a:p>
                        <a:r>
                          <a:rPr lang="en-US" sz="1800"/>
                          <a:t>169</a:t>
                        </a:r>
                        <a:endParaRPr lang="en-CA" sz="1800"/>
                      </a:p>
                    </a:txBody>
                    <a:tcPr anchor="ctr"/>
                  </a:tc>
                  <a:tc>
                    <a:txBody>
                      <a:bodyPr/>
                      <a:lstStyle/>
                      <a:p>
                        <a:r>
                          <a:rPr lang="en-CA" sz="1800"/>
                          <a:t>344</a:t>
                        </a:r>
                      </a:p>
                    </a:txBody>
                    <a:tcPr anchor="ctr"/>
                  </a:tc>
                  <a:tc>
                    <a:txBody>
                      <a:bodyPr/>
                      <a:lstStyle/>
                      <a:p>
                        <a:r>
                          <a:rPr lang="en-CA" sz="1800"/>
                          <a:t>325</a:t>
                        </a:r>
                      </a:p>
                    </a:txBody>
                    <a:tcPr anchor="ctr"/>
                  </a:tc>
                  <a:extLst>
                    <a:ext uri="{0D108BD9-81ED-4DB2-BD59-A6C34878D82A}">
                      <a16:rowId xmlns:a16="http://schemas.microsoft.com/office/drawing/2014/main" val="2050346904"/>
                    </a:ext>
                  </a:extLst>
                </a:tr>
                <a:tr h="600003">
                  <a:tc>
                    <a:txBody>
                      <a:bodyPr/>
                      <a:lstStyle/>
                      <a:p>
                        <a:r>
                          <a:rPr lang="en-US" sz="1800"/>
                          <a:t>Issues resolved*</a:t>
                        </a:r>
                        <a:endParaRPr lang="en-CA" sz="1800"/>
                      </a:p>
                    </a:txBody>
                    <a:tcPr anchor="ctr"/>
                  </a:tc>
                  <a:tc>
                    <a:txBody>
                      <a:bodyPr/>
                      <a:lstStyle/>
                      <a:p>
                        <a:r>
                          <a:rPr lang="en-US" sz="1800"/>
                          <a:t>90 (53%)</a:t>
                        </a:r>
                        <a:endParaRPr lang="en-CA" sz="1800"/>
                      </a:p>
                    </a:txBody>
                    <a:tcPr anchor="ctr"/>
                  </a:tc>
                  <a:tc>
                    <a:txBody>
                      <a:bodyPr/>
                      <a:lstStyle/>
                      <a:p>
                        <a:r>
                          <a:rPr lang="en-CA" sz="1800"/>
                          <a:t>264 (77%)</a:t>
                        </a:r>
                      </a:p>
                    </a:txBody>
                    <a:tcPr anchor="ctr"/>
                  </a:tc>
                  <a:tc>
                    <a:txBody>
                      <a:bodyPr/>
                      <a:lstStyle/>
                      <a:p>
                        <a:r>
                          <a:rPr lang="en-CA" sz="1800"/>
                          <a:t>60 (18%)</a:t>
                        </a:r>
                      </a:p>
                    </a:txBody>
                    <a:tcPr anchor="ctr"/>
                  </a:tc>
                  <a:extLst>
                    <a:ext uri="{0D108BD9-81ED-4DB2-BD59-A6C34878D82A}">
                      <a16:rowId xmlns:a16="http://schemas.microsoft.com/office/drawing/2014/main" val="1194394439"/>
                    </a:ext>
                  </a:extLst>
                </a:tr>
                <a:tr h="600003">
                  <a:tc>
                    <a:txBody>
                      <a:bodyPr/>
                      <a:lstStyle/>
                      <a:p>
                        <a:r>
                          <a:rPr lang="en-US" sz="1800"/>
                          <a:t>Issues unresolved</a:t>
                        </a:r>
                        <a:endParaRPr lang="en-CA" sz="1800"/>
                      </a:p>
                    </a:txBody>
                    <a:tcPr anchor="ctr"/>
                  </a:tc>
                  <a:tc>
                    <a:txBody>
                      <a:bodyPr/>
                      <a:lstStyle/>
                      <a:p>
                        <a:r>
                          <a:rPr lang="en-US" sz="1800"/>
                          <a:t>79 (47%)</a:t>
                        </a:r>
                        <a:endParaRPr lang="en-CA" sz="1800"/>
                      </a:p>
                    </a:txBody>
                    <a:tcPr anchor="ctr"/>
                  </a:tc>
                  <a:tc>
                    <a:txBody>
                      <a:bodyPr/>
                      <a:lstStyle/>
                      <a:p>
                        <a:r>
                          <a:rPr lang="en-CA" sz="1800"/>
                          <a:t>80 (23%)</a:t>
                        </a:r>
                      </a:p>
                    </a:txBody>
                    <a:tcPr anchor="ctr"/>
                  </a:tc>
                  <a:tc>
                    <a:txBody>
                      <a:bodyPr/>
                      <a:lstStyle/>
                      <a:p>
                        <a:r>
                          <a:rPr lang="en-CA" sz="1800"/>
                          <a:t>265 (82%)</a:t>
                        </a:r>
                      </a:p>
                    </a:txBody>
                    <a:tcPr anchor="ctr"/>
                  </a:tc>
                  <a:extLst>
                    <a:ext uri="{0D108BD9-81ED-4DB2-BD59-A6C34878D82A}">
                      <a16:rowId xmlns:a16="http://schemas.microsoft.com/office/drawing/2014/main" val="2109147057"/>
                    </a:ext>
                  </a:extLst>
                </a:tr>
              </a:tbl>
            </a:graphicData>
          </a:graphic>
        </p:graphicFrame>
        <p:sp>
          <p:nvSpPr>
            <p:cNvPr id="8" name="Rectangle 7">
              <a:extLst>
                <a:ext uri="{FF2B5EF4-FFF2-40B4-BE49-F238E27FC236}">
                  <a16:creationId xmlns:a16="http://schemas.microsoft.com/office/drawing/2014/main" id="{C8DE2D7B-88B3-49A4-8502-D8B998132C6E}"/>
                </a:ext>
              </a:extLst>
            </p:cNvPr>
            <p:cNvSpPr/>
            <p:nvPr/>
          </p:nvSpPr>
          <p:spPr>
            <a:xfrm>
              <a:off x="-82763" y="4687271"/>
              <a:ext cx="3888432" cy="430797"/>
            </a:xfrm>
            <a:prstGeom prst="rect">
              <a:avLst/>
            </a:prstGeom>
          </p:spPr>
          <p:txBody>
            <a:bodyPr wrap="square">
              <a:spAutoFit/>
            </a:bodyPr>
            <a:lstStyle/>
            <a:p>
              <a:r>
                <a:rPr lang="en-US" sz="1400"/>
                <a:t>* as a result of deans’ response </a:t>
              </a:r>
              <a:endParaRPr lang="en-CA" sz="1400"/>
            </a:p>
          </p:txBody>
        </p:sp>
      </p:grpSp>
      <p:sp>
        <p:nvSpPr>
          <p:cNvPr id="4" name="Slide Number Placeholder 3">
            <a:extLst>
              <a:ext uri="{FF2B5EF4-FFF2-40B4-BE49-F238E27FC236}">
                <a16:creationId xmlns:a16="http://schemas.microsoft.com/office/drawing/2014/main" id="{30471681-7FF8-4C85-8BF8-75AB81193827}"/>
              </a:ext>
            </a:extLst>
          </p:cNvPr>
          <p:cNvSpPr>
            <a:spLocks noGrp="1"/>
          </p:cNvSpPr>
          <p:nvPr>
            <p:ph type="sldNum" sz="quarter" idx="4"/>
          </p:nvPr>
        </p:nvSpPr>
        <p:spPr/>
        <p:txBody>
          <a:bodyPr/>
          <a:lstStyle/>
          <a:p>
            <a:fld id="{2D627690-CAA8-40CA-B786-248A7170FD72}" type="slidenum">
              <a:rPr lang="en-CA" smtClean="0"/>
              <a:t>14</a:t>
            </a:fld>
            <a:endParaRPr lang="en-CA"/>
          </a:p>
        </p:txBody>
      </p:sp>
    </p:spTree>
    <p:extLst>
      <p:ext uri="{BB962C8B-B14F-4D97-AF65-F5344CB8AC3E}">
        <p14:creationId xmlns:p14="http://schemas.microsoft.com/office/powerpoint/2010/main" val="1570516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315B80E-03D5-4391-A8F0-6C565423CAED}"/>
              </a:ext>
            </a:extLst>
          </p:cNvPr>
          <p:cNvSpPr>
            <a:spLocks noGrp="1"/>
          </p:cNvSpPr>
          <p:nvPr>
            <p:ph type="title"/>
          </p:nvPr>
        </p:nvSpPr>
        <p:spPr>
          <a:xfrm>
            <a:off x="457200" y="51470"/>
            <a:ext cx="8229600" cy="857250"/>
          </a:xfrm>
        </p:spPr>
        <p:txBody>
          <a:bodyPr/>
          <a:lstStyle/>
          <a:p>
            <a:r>
              <a:rPr lang="en-US" sz="3200">
                <a:solidFill>
                  <a:srgbClr val="003C71"/>
                </a:solidFill>
              </a:rPr>
              <a:t>CEAB visit decisions 2010-2020</a:t>
            </a:r>
            <a:endParaRPr lang="en-CA" sz="3200">
              <a:solidFill>
                <a:srgbClr val="003C71"/>
              </a:solidFill>
            </a:endParaRPr>
          </a:p>
        </p:txBody>
      </p:sp>
      <p:sp>
        <p:nvSpPr>
          <p:cNvPr id="4" name="Slide Number Placeholder 3">
            <a:extLst>
              <a:ext uri="{FF2B5EF4-FFF2-40B4-BE49-F238E27FC236}">
                <a16:creationId xmlns:a16="http://schemas.microsoft.com/office/drawing/2014/main" id="{424E7E37-5E30-4E66-B2D7-30385370774D}"/>
              </a:ext>
            </a:extLst>
          </p:cNvPr>
          <p:cNvSpPr>
            <a:spLocks noGrp="1"/>
          </p:cNvSpPr>
          <p:nvPr>
            <p:ph type="sldNum" sz="quarter" idx="4"/>
          </p:nvPr>
        </p:nvSpPr>
        <p:spPr/>
        <p:txBody>
          <a:bodyPr/>
          <a:lstStyle/>
          <a:p>
            <a:fld id="{F7D81815-F82D-4EF5-BA7A-7D435AC1B173}" type="slidenum">
              <a:rPr lang="en-CA" smtClean="0"/>
              <a:t>15</a:t>
            </a:fld>
            <a:endParaRPr lang="en-CA"/>
          </a:p>
        </p:txBody>
      </p:sp>
      <p:pic>
        <p:nvPicPr>
          <p:cNvPr id="5" name="Chart 5">
            <a:extLst>
              <a:ext uri="{FF2B5EF4-FFF2-40B4-BE49-F238E27FC236}">
                <a16:creationId xmlns:a16="http://schemas.microsoft.com/office/drawing/2014/main" id="{EEED4ED0-76AA-43B2-A091-A8C87DD5F5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476" y="908720"/>
            <a:ext cx="5561047" cy="367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852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1771-AD90-4B2F-B7A6-6E5A9E377E9B}"/>
              </a:ext>
            </a:extLst>
          </p:cNvPr>
          <p:cNvSpPr>
            <a:spLocks noGrp="1"/>
          </p:cNvSpPr>
          <p:nvPr>
            <p:ph type="title"/>
          </p:nvPr>
        </p:nvSpPr>
        <p:spPr>
          <a:xfrm>
            <a:off x="722313" y="2021582"/>
            <a:ext cx="7772400" cy="838200"/>
          </a:xfrm>
        </p:spPr>
        <p:txBody>
          <a:bodyPr/>
          <a:lstStyle/>
          <a:p>
            <a:r>
              <a:rPr lang="en-CA"/>
              <a:t>Roles and responsibilities</a:t>
            </a:r>
          </a:p>
        </p:txBody>
      </p:sp>
      <p:sp>
        <p:nvSpPr>
          <p:cNvPr id="5" name="Slide Number Placeholder 4">
            <a:extLst>
              <a:ext uri="{FF2B5EF4-FFF2-40B4-BE49-F238E27FC236}">
                <a16:creationId xmlns:a16="http://schemas.microsoft.com/office/drawing/2014/main" id="{0867B6AB-1FDC-4DED-BBC4-E79C115473B7}"/>
              </a:ext>
            </a:extLst>
          </p:cNvPr>
          <p:cNvSpPr>
            <a:spLocks noGrp="1"/>
          </p:cNvSpPr>
          <p:nvPr>
            <p:ph type="sldNum" sz="quarter" idx="4"/>
          </p:nvPr>
        </p:nvSpPr>
        <p:spPr/>
        <p:txBody>
          <a:bodyPr/>
          <a:lstStyle/>
          <a:p>
            <a:r>
              <a:rPr lang="en-CA" dirty="0">
                <a:cs typeface="Calibri"/>
              </a:rPr>
              <a:t>16</a:t>
            </a:r>
          </a:p>
        </p:txBody>
      </p:sp>
    </p:spTree>
    <p:extLst>
      <p:ext uri="{BB962C8B-B14F-4D97-AF65-F5344CB8AC3E}">
        <p14:creationId xmlns:p14="http://schemas.microsoft.com/office/powerpoint/2010/main" val="2412394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58316"/>
            <a:ext cx="9144000" cy="857250"/>
          </a:xfrm>
        </p:spPr>
        <p:txBody>
          <a:bodyPr/>
          <a:lstStyle/>
          <a:p>
            <a:pPr eaLnBrk="1" hangingPunct="1"/>
            <a:r>
              <a:rPr lang="en-US" altLang="fr-FR">
                <a:solidFill>
                  <a:srgbClr val="003C71"/>
                </a:solidFill>
              </a:rPr>
              <a:t>Objectives of the visiting team</a:t>
            </a:r>
            <a:endParaRPr lang="en-CA" altLang="fr-FR">
              <a:solidFill>
                <a:srgbClr val="003C71"/>
              </a:solidFill>
            </a:endParaRPr>
          </a:p>
        </p:txBody>
      </p:sp>
      <p:sp>
        <p:nvSpPr>
          <p:cNvPr id="5" name="Content Placeholder 4">
            <a:extLst>
              <a:ext uri="{FF2B5EF4-FFF2-40B4-BE49-F238E27FC236}">
                <a16:creationId xmlns:a16="http://schemas.microsoft.com/office/drawing/2014/main" id="{B1C5FB1D-8CBB-4B80-8281-FA439B9BD291}"/>
              </a:ext>
            </a:extLst>
          </p:cNvPr>
          <p:cNvSpPr>
            <a:spLocks noGrp="1"/>
          </p:cNvSpPr>
          <p:nvPr>
            <p:ph idx="1"/>
          </p:nvPr>
        </p:nvSpPr>
        <p:spPr>
          <a:xfrm>
            <a:off x="1059396" y="1190488"/>
            <a:ext cx="7025208" cy="2687068"/>
          </a:xfrm>
        </p:spPr>
        <p:txBody>
          <a:bodyPr>
            <a:normAutofit fontScale="85000" lnSpcReduction="20000"/>
          </a:bodyPr>
          <a:lstStyle/>
          <a:p>
            <a:pPr marL="457200" indent="-457200">
              <a:lnSpc>
                <a:spcPct val="120000"/>
              </a:lnSpc>
              <a:spcBef>
                <a:spcPts val="0"/>
              </a:spcBef>
              <a:buFont typeface="+mj-lt"/>
              <a:buAutoNum type="arabicPeriod"/>
            </a:pPr>
            <a:r>
              <a:rPr lang="en-GB" altLang="fr-FR" sz="2000"/>
              <a:t>Conduct fact-finding on behalf of the Accreditation Board</a:t>
            </a:r>
          </a:p>
          <a:p>
            <a:pPr lvl="2">
              <a:lnSpc>
                <a:spcPct val="120000"/>
              </a:lnSpc>
              <a:spcBef>
                <a:spcPts val="0"/>
              </a:spcBef>
              <a:buFont typeface="Wingdings" panose="05000000000000000000" pitchFamily="2" charset="2"/>
              <a:buChar char="Ø"/>
            </a:pPr>
            <a:r>
              <a:rPr lang="en-GB" altLang="fr-FR" sz="1800"/>
              <a:t>Review, validate and/or add to the information provided by the HEI</a:t>
            </a:r>
          </a:p>
          <a:p>
            <a:pPr lvl="2">
              <a:lnSpc>
                <a:spcPct val="120000"/>
              </a:lnSpc>
              <a:spcBef>
                <a:spcPts val="0"/>
              </a:spcBef>
              <a:buFont typeface="Wingdings" panose="05000000000000000000" pitchFamily="2" charset="2"/>
              <a:buChar char="Ø"/>
            </a:pPr>
            <a:r>
              <a:rPr lang="en-GB" altLang="fr-FR" sz="1800"/>
              <a:t>Examine submitted materials (the questionnaire and on-site), meet with program officials, the facilities</a:t>
            </a:r>
          </a:p>
          <a:p>
            <a:pPr marL="457200" indent="-457200">
              <a:lnSpc>
                <a:spcPct val="120000"/>
              </a:lnSpc>
              <a:spcBef>
                <a:spcPts val="0"/>
              </a:spcBef>
              <a:buFont typeface="+mj-lt"/>
              <a:buAutoNum type="arabicPeriod"/>
            </a:pPr>
            <a:endParaRPr lang="en-GB" altLang="fr-FR" sz="2000"/>
          </a:p>
          <a:p>
            <a:pPr marL="457200" indent="-457200">
              <a:lnSpc>
                <a:spcPct val="120000"/>
              </a:lnSpc>
              <a:spcBef>
                <a:spcPts val="0"/>
              </a:spcBef>
              <a:buFont typeface="+mj-lt"/>
              <a:buAutoNum type="arabicPeriod"/>
            </a:pPr>
            <a:r>
              <a:rPr lang="en-GB" altLang="fr-FR" sz="2000"/>
              <a:t>Corroborate program strengths and weaknesses</a:t>
            </a:r>
          </a:p>
          <a:p>
            <a:pPr lvl="2">
              <a:lnSpc>
                <a:spcPct val="120000"/>
              </a:lnSpc>
              <a:spcBef>
                <a:spcPts val="0"/>
              </a:spcBef>
              <a:buFont typeface="Wingdings" panose="05000000000000000000" pitchFamily="2" charset="2"/>
              <a:buChar char="Ø"/>
            </a:pPr>
            <a:r>
              <a:rPr lang="en-GB" altLang="fr-FR" sz="1800"/>
              <a:t>Triangulate evidence</a:t>
            </a:r>
          </a:p>
          <a:p>
            <a:pPr marL="457200" indent="-457200">
              <a:lnSpc>
                <a:spcPct val="120000"/>
              </a:lnSpc>
              <a:spcBef>
                <a:spcPts val="0"/>
              </a:spcBef>
              <a:buFont typeface="+mj-lt"/>
              <a:buAutoNum type="arabicPeriod"/>
            </a:pPr>
            <a:endParaRPr lang="en-GB" altLang="fr-FR" sz="2000"/>
          </a:p>
          <a:p>
            <a:pPr marL="457200" indent="-457200">
              <a:lnSpc>
                <a:spcPct val="120000"/>
              </a:lnSpc>
              <a:spcBef>
                <a:spcPts val="0"/>
              </a:spcBef>
              <a:buFont typeface="+mj-lt"/>
              <a:buAutoNum type="arabicPeriod"/>
            </a:pPr>
            <a:r>
              <a:rPr lang="en-GB" altLang="fr-FR" sz="2000"/>
              <a:t>Collaborate to prepare a report of the visiting team’s findings</a:t>
            </a:r>
          </a:p>
          <a:p>
            <a:pPr lvl="2">
              <a:lnSpc>
                <a:spcPct val="120000"/>
              </a:lnSpc>
              <a:spcBef>
                <a:spcPts val="0"/>
              </a:spcBef>
              <a:spcAft>
                <a:spcPts val="1200"/>
              </a:spcAft>
              <a:buFont typeface="Wingdings" panose="05000000000000000000" pitchFamily="2" charset="2"/>
              <a:buChar char="Ø"/>
            </a:pPr>
            <a:r>
              <a:rPr lang="en-GB" altLang="fr-FR" sz="1900"/>
              <a:t>To bring forward issues to the CEAB</a:t>
            </a:r>
          </a:p>
        </p:txBody>
      </p:sp>
      <p:sp>
        <p:nvSpPr>
          <p:cNvPr id="4" name="Slide Number Placeholder 3">
            <a:extLst>
              <a:ext uri="{FF2B5EF4-FFF2-40B4-BE49-F238E27FC236}">
                <a16:creationId xmlns:a16="http://schemas.microsoft.com/office/drawing/2014/main" id="{DDCC1C40-2EDF-4C3E-ABB0-2DABEBB7C7A8}"/>
              </a:ext>
            </a:extLst>
          </p:cNvPr>
          <p:cNvSpPr>
            <a:spLocks noGrp="1"/>
          </p:cNvSpPr>
          <p:nvPr>
            <p:ph type="sldNum" sz="quarter" idx="4"/>
          </p:nvPr>
        </p:nvSpPr>
        <p:spPr/>
        <p:txBody>
          <a:bodyPr/>
          <a:lstStyle/>
          <a:p>
            <a:fld id="{F54876F2-F80F-46ED-BF0E-8DA085A8CA81}" type="slidenum">
              <a:rPr lang="en-CA" smtClean="0"/>
              <a:t>17</a:t>
            </a:fld>
            <a:endParaRPr lang="en-CA"/>
          </a:p>
        </p:txBody>
      </p:sp>
      <p:sp>
        <p:nvSpPr>
          <p:cNvPr id="8" name="Content Placeholder 3">
            <a:extLst>
              <a:ext uri="{FF2B5EF4-FFF2-40B4-BE49-F238E27FC236}">
                <a16:creationId xmlns:a16="http://schemas.microsoft.com/office/drawing/2014/main" id="{7B4EDA07-AD51-44C5-8173-63D2FF1CE41D}"/>
              </a:ext>
            </a:extLst>
          </p:cNvPr>
          <p:cNvSpPr txBox="1">
            <a:spLocks/>
          </p:cNvSpPr>
          <p:nvPr/>
        </p:nvSpPr>
        <p:spPr>
          <a:xfrm>
            <a:off x="0" y="3923878"/>
            <a:ext cx="9144000" cy="8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altLang="fr-FR" sz="1800" b="1"/>
              <a:t>The visiting team does not make any recommendations.</a:t>
            </a:r>
          </a:p>
          <a:p>
            <a:pPr marL="0" indent="0" algn="ctr">
              <a:buFont typeface="Arial" panose="020B0604020202020204" pitchFamily="34" charset="0"/>
              <a:buNone/>
            </a:pPr>
            <a:r>
              <a:rPr lang="en-GB" altLang="fr-FR" sz="1800" b="1"/>
              <a:t>Accreditation decisions are made by the CEAB.</a:t>
            </a:r>
            <a:endParaRPr lang="en-US" altLang="fr-FR" sz="1800" b="1"/>
          </a:p>
          <a:p>
            <a:endParaRPr lang="en-CA" altLang="fr-FR"/>
          </a:p>
        </p:txBody>
      </p:sp>
    </p:spTree>
    <p:extLst>
      <p:ext uri="{BB962C8B-B14F-4D97-AF65-F5344CB8AC3E}">
        <p14:creationId xmlns:p14="http://schemas.microsoft.com/office/powerpoint/2010/main" val="1433606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2071-8865-4A87-B80E-0AC1323AC018}"/>
              </a:ext>
            </a:extLst>
          </p:cNvPr>
          <p:cNvSpPr>
            <a:spLocks noGrp="1"/>
          </p:cNvSpPr>
          <p:nvPr>
            <p:ph type="title"/>
          </p:nvPr>
        </p:nvSpPr>
        <p:spPr/>
        <p:txBody>
          <a:bodyPr vert="horz" lIns="91440" tIns="45720" rIns="91440" bIns="45720" rtlCol="0" anchor="b" anchorCtr="0">
            <a:normAutofit/>
          </a:bodyPr>
          <a:lstStyle/>
          <a:p>
            <a:r>
              <a:rPr lang="en-CA">
                <a:solidFill>
                  <a:srgbClr val="003C71"/>
                </a:solidFill>
              </a:rPr>
              <a:t>The visiting team: Key Roles</a:t>
            </a:r>
          </a:p>
        </p:txBody>
      </p:sp>
      <p:sp>
        <p:nvSpPr>
          <p:cNvPr id="7" name="Slide Number Placeholder 6">
            <a:extLst>
              <a:ext uri="{FF2B5EF4-FFF2-40B4-BE49-F238E27FC236}">
                <a16:creationId xmlns:a16="http://schemas.microsoft.com/office/drawing/2014/main" id="{75C187EF-8264-40EC-AD19-8489F37EC4EC}"/>
              </a:ext>
            </a:extLst>
          </p:cNvPr>
          <p:cNvSpPr>
            <a:spLocks noGrp="1"/>
          </p:cNvSpPr>
          <p:nvPr>
            <p:ph type="sldNum" sz="quarter" idx="4"/>
          </p:nvPr>
        </p:nvSpPr>
        <p:spPr/>
        <p:txBody>
          <a:bodyPr/>
          <a:lstStyle/>
          <a:p>
            <a:fld id="{157AC9C6-996E-4A80-9E75-71BCE019F477}" type="slidenum">
              <a:rPr lang="en-CA" smtClean="0"/>
              <a:t>18</a:t>
            </a:fld>
            <a:endParaRPr lang="en-CA"/>
          </a:p>
        </p:txBody>
      </p:sp>
      <p:grpSp>
        <p:nvGrpSpPr>
          <p:cNvPr id="3" name="Group 2">
            <a:extLst>
              <a:ext uri="{FF2B5EF4-FFF2-40B4-BE49-F238E27FC236}">
                <a16:creationId xmlns:a16="http://schemas.microsoft.com/office/drawing/2014/main" id="{F5843ABC-B613-455A-8CCB-C5E8CDA77FBC}"/>
              </a:ext>
            </a:extLst>
          </p:cNvPr>
          <p:cNvGrpSpPr/>
          <p:nvPr/>
        </p:nvGrpSpPr>
        <p:grpSpPr>
          <a:xfrm>
            <a:off x="2871129" y="1155616"/>
            <a:ext cx="3401743" cy="3288342"/>
            <a:chOff x="2411760" y="1136934"/>
            <a:chExt cx="3401743" cy="3288342"/>
          </a:xfrm>
        </p:grpSpPr>
        <p:grpSp>
          <p:nvGrpSpPr>
            <p:cNvPr id="27" name="Group 26">
              <a:extLst>
                <a:ext uri="{FF2B5EF4-FFF2-40B4-BE49-F238E27FC236}">
                  <a16:creationId xmlns:a16="http://schemas.microsoft.com/office/drawing/2014/main" id="{6D27B39E-EE3B-471A-8B76-CF0F450F65F0}"/>
                </a:ext>
              </a:extLst>
            </p:cNvPr>
            <p:cNvGrpSpPr/>
            <p:nvPr/>
          </p:nvGrpSpPr>
          <p:grpSpPr>
            <a:xfrm>
              <a:off x="2411760" y="1185818"/>
              <a:ext cx="1196610" cy="3239458"/>
              <a:chOff x="633195" y="1377262"/>
              <a:chExt cx="1196610" cy="3239458"/>
            </a:xfrm>
          </p:grpSpPr>
          <p:grpSp>
            <p:nvGrpSpPr>
              <p:cNvPr id="21" name="Group 20">
                <a:extLst>
                  <a:ext uri="{FF2B5EF4-FFF2-40B4-BE49-F238E27FC236}">
                    <a16:creationId xmlns:a16="http://schemas.microsoft.com/office/drawing/2014/main" id="{DED1CF24-5C6A-43EC-BF9F-F177FDA8DF91}"/>
                  </a:ext>
                </a:extLst>
              </p:cNvPr>
              <p:cNvGrpSpPr/>
              <p:nvPr/>
            </p:nvGrpSpPr>
            <p:grpSpPr>
              <a:xfrm>
                <a:off x="746945" y="1377262"/>
                <a:ext cx="969111" cy="830048"/>
                <a:chOff x="266270" y="1521278"/>
                <a:chExt cx="969111" cy="830048"/>
              </a:xfrm>
            </p:grpSpPr>
            <p:sp>
              <p:nvSpPr>
                <p:cNvPr id="5" name="TextBox 4">
                  <a:extLst>
                    <a:ext uri="{FF2B5EF4-FFF2-40B4-BE49-F238E27FC236}">
                      <a16:creationId xmlns:a16="http://schemas.microsoft.com/office/drawing/2014/main" id="{83502D33-4A16-4FBC-A49C-01AD6F9A4003}"/>
                    </a:ext>
                  </a:extLst>
                </p:cNvPr>
                <p:cNvSpPr txBox="1"/>
                <p:nvPr/>
              </p:nvSpPr>
              <p:spPr>
                <a:xfrm>
                  <a:off x="266270" y="2074327"/>
                  <a:ext cx="969111" cy="276999"/>
                </a:xfrm>
                <a:prstGeom prst="rect">
                  <a:avLst/>
                </a:prstGeom>
                <a:noFill/>
              </p:spPr>
              <p:txBody>
                <a:bodyPr wrap="none" rtlCol="0">
                  <a:spAutoFit/>
                </a:bodyPr>
                <a:lstStyle/>
                <a:p>
                  <a:r>
                    <a:rPr lang="en-CA" sz="1200"/>
                    <a:t>Team Chair</a:t>
                  </a:r>
                </a:p>
              </p:txBody>
            </p:sp>
            <p:pic>
              <p:nvPicPr>
                <p:cNvPr id="12" name="Graphic 11" descr="User">
                  <a:extLst>
                    <a:ext uri="{FF2B5EF4-FFF2-40B4-BE49-F238E27FC236}">
                      <a16:creationId xmlns:a16="http://schemas.microsoft.com/office/drawing/2014/main" id="{ED115C1A-2BC1-4F91-820C-C95BF5DF44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6461" y="1521278"/>
                  <a:ext cx="668728" cy="668728"/>
                </a:xfrm>
                <a:prstGeom prst="rect">
                  <a:avLst/>
                </a:prstGeom>
              </p:spPr>
            </p:pic>
          </p:grpSp>
          <p:grpSp>
            <p:nvGrpSpPr>
              <p:cNvPr id="22" name="Group 21">
                <a:extLst>
                  <a:ext uri="{FF2B5EF4-FFF2-40B4-BE49-F238E27FC236}">
                    <a16:creationId xmlns:a16="http://schemas.microsoft.com/office/drawing/2014/main" id="{4297E3DC-2B40-40FB-9059-0BEB229839C3}"/>
                  </a:ext>
                </a:extLst>
              </p:cNvPr>
              <p:cNvGrpSpPr/>
              <p:nvPr/>
            </p:nvGrpSpPr>
            <p:grpSpPr>
              <a:xfrm>
                <a:off x="787084" y="2630767"/>
                <a:ext cx="888833" cy="830048"/>
                <a:chOff x="306409" y="2786030"/>
                <a:chExt cx="888833" cy="830048"/>
              </a:xfrm>
            </p:grpSpPr>
            <p:sp>
              <p:nvSpPr>
                <p:cNvPr id="13" name="TextBox 12">
                  <a:extLst>
                    <a:ext uri="{FF2B5EF4-FFF2-40B4-BE49-F238E27FC236}">
                      <a16:creationId xmlns:a16="http://schemas.microsoft.com/office/drawing/2014/main" id="{5AD219CA-50AC-4CA0-BCBA-93B53DA5BAD8}"/>
                    </a:ext>
                  </a:extLst>
                </p:cNvPr>
                <p:cNvSpPr txBox="1"/>
                <p:nvPr/>
              </p:nvSpPr>
              <p:spPr>
                <a:xfrm>
                  <a:off x="306409" y="3339079"/>
                  <a:ext cx="888833" cy="276999"/>
                </a:xfrm>
                <a:prstGeom prst="rect">
                  <a:avLst/>
                </a:prstGeom>
                <a:noFill/>
              </p:spPr>
              <p:txBody>
                <a:bodyPr wrap="none" rtlCol="0">
                  <a:spAutoFit/>
                </a:bodyPr>
                <a:lstStyle/>
                <a:p>
                  <a:r>
                    <a:rPr lang="en-CA" sz="1200"/>
                    <a:t>Vice Chair</a:t>
                  </a:r>
                </a:p>
              </p:txBody>
            </p:sp>
            <p:pic>
              <p:nvPicPr>
                <p:cNvPr id="14" name="Graphic 13" descr="User">
                  <a:extLst>
                    <a:ext uri="{FF2B5EF4-FFF2-40B4-BE49-F238E27FC236}">
                      <a16:creationId xmlns:a16="http://schemas.microsoft.com/office/drawing/2014/main" id="{E0D4DB19-1F55-43AF-9CB0-A0ACEC9E3A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6461" y="2786030"/>
                  <a:ext cx="668728" cy="668728"/>
                </a:xfrm>
                <a:prstGeom prst="rect">
                  <a:avLst/>
                </a:prstGeom>
              </p:spPr>
            </p:pic>
          </p:grpSp>
          <p:grpSp>
            <p:nvGrpSpPr>
              <p:cNvPr id="23" name="Group 22">
                <a:extLst>
                  <a:ext uri="{FF2B5EF4-FFF2-40B4-BE49-F238E27FC236}">
                    <a16:creationId xmlns:a16="http://schemas.microsoft.com/office/drawing/2014/main" id="{B70E8F54-4107-4A0F-B95F-7E9FA31164DF}"/>
                  </a:ext>
                </a:extLst>
              </p:cNvPr>
              <p:cNvGrpSpPr/>
              <p:nvPr/>
            </p:nvGrpSpPr>
            <p:grpSpPr>
              <a:xfrm>
                <a:off x="633195" y="3786672"/>
                <a:ext cx="1196610" cy="830048"/>
                <a:chOff x="152520" y="3838404"/>
                <a:chExt cx="1196610" cy="830048"/>
              </a:xfrm>
            </p:grpSpPr>
            <p:sp>
              <p:nvSpPr>
                <p:cNvPr id="15" name="TextBox 14">
                  <a:extLst>
                    <a:ext uri="{FF2B5EF4-FFF2-40B4-BE49-F238E27FC236}">
                      <a16:creationId xmlns:a16="http://schemas.microsoft.com/office/drawing/2014/main" id="{B5A89F7F-814A-4DF2-980D-7E6DA39CB97D}"/>
                    </a:ext>
                  </a:extLst>
                </p:cNvPr>
                <p:cNvSpPr txBox="1"/>
                <p:nvPr/>
              </p:nvSpPr>
              <p:spPr>
                <a:xfrm>
                  <a:off x="152520" y="4391453"/>
                  <a:ext cx="1196610" cy="276999"/>
                </a:xfrm>
                <a:prstGeom prst="rect">
                  <a:avLst/>
                </a:prstGeom>
                <a:noFill/>
              </p:spPr>
              <p:txBody>
                <a:bodyPr wrap="none" rtlCol="0">
                  <a:spAutoFit/>
                </a:bodyPr>
                <a:lstStyle/>
                <a:p>
                  <a:r>
                    <a:rPr lang="en-CA" sz="1200"/>
                    <a:t>General Visitor</a:t>
                  </a:r>
                </a:p>
              </p:txBody>
            </p:sp>
            <p:pic>
              <p:nvPicPr>
                <p:cNvPr id="16" name="Graphic 15" descr="User">
                  <a:extLst>
                    <a:ext uri="{FF2B5EF4-FFF2-40B4-BE49-F238E27FC236}">
                      <a16:creationId xmlns:a16="http://schemas.microsoft.com/office/drawing/2014/main" id="{76386113-9EAF-42BB-91EA-0829034FD6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6461" y="3838404"/>
                  <a:ext cx="668728" cy="668728"/>
                </a:xfrm>
                <a:prstGeom prst="rect">
                  <a:avLst/>
                </a:prstGeom>
              </p:spPr>
            </p:pic>
          </p:grpSp>
        </p:grpSp>
        <p:grpSp>
          <p:nvGrpSpPr>
            <p:cNvPr id="28" name="Group 27">
              <a:extLst>
                <a:ext uri="{FF2B5EF4-FFF2-40B4-BE49-F238E27FC236}">
                  <a16:creationId xmlns:a16="http://schemas.microsoft.com/office/drawing/2014/main" id="{DB0E38DE-DC37-4A25-81FC-D693967E0E53}"/>
                </a:ext>
              </a:extLst>
            </p:cNvPr>
            <p:cNvGrpSpPr/>
            <p:nvPr/>
          </p:nvGrpSpPr>
          <p:grpSpPr>
            <a:xfrm>
              <a:off x="4302327" y="1136934"/>
              <a:ext cx="1511176" cy="3273506"/>
              <a:chOff x="5005040" y="1285750"/>
              <a:chExt cx="1511176" cy="3273506"/>
            </a:xfrm>
          </p:grpSpPr>
          <p:grpSp>
            <p:nvGrpSpPr>
              <p:cNvPr id="25" name="Group 24">
                <a:extLst>
                  <a:ext uri="{FF2B5EF4-FFF2-40B4-BE49-F238E27FC236}">
                    <a16:creationId xmlns:a16="http://schemas.microsoft.com/office/drawing/2014/main" id="{CBF5C913-CF73-40C1-8108-124391D029DA}"/>
                  </a:ext>
                </a:extLst>
              </p:cNvPr>
              <p:cNvGrpSpPr/>
              <p:nvPr/>
            </p:nvGrpSpPr>
            <p:grpSpPr>
              <a:xfrm>
                <a:off x="5250557" y="2488236"/>
                <a:ext cx="1078716" cy="949831"/>
                <a:chOff x="6558350" y="2402974"/>
                <a:chExt cx="1078716" cy="949831"/>
              </a:xfrm>
            </p:grpSpPr>
            <p:sp>
              <p:nvSpPr>
                <p:cNvPr id="9" name="TextBox 8">
                  <a:extLst>
                    <a:ext uri="{FF2B5EF4-FFF2-40B4-BE49-F238E27FC236}">
                      <a16:creationId xmlns:a16="http://schemas.microsoft.com/office/drawing/2014/main" id="{ADD7BCE9-8B43-4088-9A79-CA575FE4BD55}"/>
                    </a:ext>
                  </a:extLst>
                </p:cNvPr>
                <p:cNvSpPr txBox="1"/>
                <p:nvPr/>
              </p:nvSpPr>
              <p:spPr>
                <a:xfrm>
                  <a:off x="6558350" y="3075806"/>
                  <a:ext cx="1078716" cy="276999"/>
                </a:xfrm>
                <a:prstGeom prst="rect">
                  <a:avLst/>
                </a:prstGeom>
                <a:noFill/>
              </p:spPr>
              <p:txBody>
                <a:bodyPr wrap="square" rtlCol="0">
                  <a:spAutoFit/>
                </a:bodyPr>
                <a:lstStyle/>
                <a:p>
                  <a:r>
                    <a:rPr lang="en-CA" sz="1200"/>
                    <a:t>Observer(s)</a:t>
                  </a:r>
                </a:p>
              </p:txBody>
            </p:sp>
            <p:pic>
              <p:nvPicPr>
                <p:cNvPr id="18" name="Graphic 17" descr="Users">
                  <a:extLst>
                    <a:ext uri="{FF2B5EF4-FFF2-40B4-BE49-F238E27FC236}">
                      <a16:creationId xmlns:a16="http://schemas.microsoft.com/office/drawing/2014/main" id="{4FE93BE4-AE32-473D-9D67-6B7A5987FD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20466" y="2402974"/>
                  <a:ext cx="754484" cy="754484"/>
                </a:xfrm>
                <a:prstGeom prst="rect">
                  <a:avLst/>
                </a:prstGeom>
              </p:spPr>
            </p:pic>
          </p:grpSp>
          <p:grpSp>
            <p:nvGrpSpPr>
              <p:cNvPr id="24" name="Group 23">
                <a:extLst>
                  <a:ext uri="{FF2B5EF4-FFF2-40B4-BE49-F238E27FC236}">
                    <a16:creationId xmlns:a16="http://schemas.microsoft.com/office/drawing/2014/main" id="{714E3660-3D4D-4DB1-A04A-C5318BFFFB29}"/>
                  </a:ext>
                </a:extLst>
              </p:cNvPr>
              <p:cNvGrpSpPr/>
              <p:nvPr/>
            </p:nvGrpSpPr>
            <p:grpSpPr>
              <a:xfrm>
                <a:off x="5005040" y="1285750"/>
                <a:ext cx="1511176" cy="802369"/>
                <a:chOff x="4503185" y="2761368"/>
                <a:chExt cx="1511176" cy="802369"/>
              </a:xfrm>
            </p:grpSpPr>
            <p:sp>
              <p:nvSpPr>
                <p:cNvPr id="8" name="TextBox 7">
                  <a:extLst>
                    <a:ext uri="{FF2B5EF4-FFF2-40B4-BE49-F238E27FC236}">
                      <a16:creationId xmlns:a16="http://schemas.microsoft.com/office/drawing/2014/main" id="{B1A1E262-23C5-4026-8C76-F0D6ABEC8D45}"/>
                    </a:ext>
                  </a:extLst>
                </p:cNvPr>
                <p:cNvSpPr txBox="1"/>
                <p:nvPr/>
              </p:nvSpPr>
              <p:spPr>
                <a:xfrm>
                  <a:off x="4503185" y="3286738"/>
                  <a:ext cx="1511176" cy="276999"/>
                </a:xfrm>
                <a:prstGeom prst="rect">
                  <a:avLst/>
                </a:prstGeom>
                <a:noFill/>
              </p:spPr>
              <p:txBody>
                <a:bodyPr wrap="square" rtlCol="0">
                  <a:spAutoFit/>
                </a:bodyPr>
                <a:lstStyle/>
                <a:p>
                  <a:r>
                    <a:rPr lang="en-CA" sz="1200"/>
                    <a:t>Program Visitor(s)</a:t>
                  </a:r>
                </a:p>
              </p:txBody>
            </p:sp>
            <p:pic>
              <p:nvPicPr>
                <p:cNvPr id="19" name="Graphic 18" descr="Users">
                  <a:extLst>
                    <a:ext uri="{FF2B5EF4-FFF2-40B4-BE49-F238E27FC236}">
                      <a16:creationId xmlns:a16="http://schemas.microsoft.com/office/drawing/2014/main" id="{6F401853-3968-4E71-B6E8-E254AC6DB4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09027" y="2761368"/>
                  <a:ext cx="754484" cy="754484"/>
                </a:xfrm>
                <a:prstGeom prst="rect">
                  <a:avLst/>
                </a:prstGeom>
              </p:spPr>
            </p:pic>
          </p:grpSp>
          <p:grpSp>
            <p:nvGrpSpPr>
              <p:cNvPr id="26" name="Group 25">
                <a:extLst>
                  <a:ext uri="{FF2B5EF4-FFF2-40B4-BE49-F238E27FC236}">
                    <a16:creationId xmlns:a16="http://schemas.microsoft.com/office/drawing/2014/main" id="{25E0305B-102A-4E76-8748-C2C42E84D874}"/>
                  </a:ext>
                </a:extLst>
              </p:cNvPr>
              <p:cNvGrpSpPr/>
              <p:nvPr/>
            </p:nvGrpSpPr>
            <p:grpSpPr>
              <a:xfrm>
                <a:off x="5027613" y="3626654"/>
                <a:ext cx="1488603" cy="932602"/>
                <a:chOff x="5610802" y="3626654"/>
                <a:chExt cx="1488603" cy="932602"/>
              </a:xfrm>
            </p:grpSpPr>
            <p:sp>
              <p:nvSpPr>
                <p:cNvPr id="10" name="TextBox 9">
                  <a:extLst>
                    <a:ext uri="{FF2B5EF4-FFF2-40B4-BE49-F238E27FC236}">
                      <a16:creationId xmlns:a16="http://schemas.microsoft.com/office/drawing/2014/main" id="{C4C3863E-EF1D-498C-A41F-66B53FE225D5}"/>
                    </a:ext>
                  </a:extLst>
                </p:cNvPr>
                <p:cNvSpPr txBox="1"/>
                <p:nvPr/>
              </p:nvSpPr>
              <p:spPr>
                <a:xfrm>
                  <a:off x="5610802" y="4282257"/>
                  <a:ext cx="1488603" cy="276999"/>
                </a:xfrm>
                <a:prstGeom prst="rect">
                  <a:avLst/>
                </a:prstGeom>
                <a:noFill/>
              </p:spPr>
              <p:txBody>
                <a:bodyPr wrap="square" rtlCol="0">
                  <a:spAutoFit/>
                </a:bodyPr>
                <a:lstStyle/>
                <a:p>
                  <a:r>
                    <a:rPr lang="en-CA" sz="1200"/>
                    <a:t>CEAB Secretariat</a:t>
                  </a:r>
                </a:p>
              </p:txBody>
            </p:sp>
            <p:pic>
              <p:nvPicPr>
                <p:cNvPr id="20" name="Graphic 19" descr="Users">
                  <a:extLst>
                    <a:ext uri="{FF2B5EF4-FFF2-40B4-BE49-F238E27FC236}">
                      <a16:creationId xmlns:a16="http://schemas.microsoft.com/office/drawing/2014/main" id="{9C06A786-227C-47ED-84D8-44DC89C6CB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05853" y="3626654"/>
                  <a:ext cx="754484" cy="754484"/>
                </a:xfrm>
                <a:prstGeom prst="rect">
                  <a:avLst/>
                </a:prstGeom>
              </p:spPr>
            </p:pic>
          </p:grpSp>
        </p:grpSp>
      </p:grpSp>
    </p:spTree>
    <p:extLst>
      <p:ext uri="{BB962C8B-B14F-4D97-AF65-F5344CB8AC3E}">
        <p14:creationId xmlns:p14="http://schemas.microsoft.com/office/powerpoint/2010/main" val="204002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2071-8865-4A87-B80E-0AC1323AC018}"/>
              </a:ext>
            </a:extLst>
          </p:cNvPr>
          <p:cNvSpPr>
            <a:spLocks noGrp="1"/>
          </p:cNvSpPr>
          <p:nvPr>
            <p:ph type="title"/>
          </p:nvPr>
        </p:nvSpPr>
        <p:spPr/>
        <p:txBody>
          <a:bodyPr vert="horz" lIns="91440" tIns="45720" rIns="91440" bIns="45720" rtlCol="0" anchor="b" anchorCtr="0">
            <a:normAutofit/>
          </a:bodyPr>
          <a:lstStyle/>
          <a:p>
            <a:r>
              <a:rPr lang="en-CA">
                <a:solidFill>
                  <a:srgbClr val="003C71"/>
                </a:solidFill>
              </a:rPr>
              <a:t>Team and Vice- Chair</a:t>
            </a:r>
            <a:br>
              <a:rPr lang="en-CA">
                <a:solidFill>
                  <a:srgbClr val="003C71"/>
                </a:solidFill>
              </a:rPr>
            </a:br>
            <a:r>
              <a:rPr lang="en-CA" sz="2100">
                <a:solidFill>
                  <a:srgbClr val="003C71"/>
                </a:solidFill>
              </a:rPr>
              <a:t>Key Roles</a:t>
            </a:r>
          </a:p>
        </p:txBody>
      </p:sp>
      <p:sp>
        <p:nvSpPr>
          <p:cNvPr id="6" name="Slide Number Placeholder 5">
            <a:extLst>
              <a:ext uri="{FF2B5EF4-FFF2-40B4-BE49-F238E27FC236}">
                <a16:creationId xmlns:a16="http://schemas.microsoft.com/office/drawing/2014/main" id="{D3F5D833-B793-4B4B-8C73-C9738C0AD96C}"/>
              </a:ext>
            </a:extLst>
          </p:cNvPr>
          <p:cNvSpPr>
            <a:spLocks noGrp="1"/>
          </p:cNvSpPr>
          <p:nvPr>
            <p:ph type="sldNum" sz="quarter" idx="4"/>
          </p:nvPr>
        </p:nvSpPr>
        <p:spPr/>
        <p:txBody>
          <a:bodyPr/>
          <a:lstStyle/>
          <a:p>
            <a:fld id="{8A1CFFC6-B0D8-4BCC-A66F-41F4B88E5344}" type="slidenum">
              <a:rPr lang="en-CA" smtClean="0"/>
              <a:t>19</a:t>
            </a:fld>
            <a:endParaRPr lang="en-CA"/>
          </a:p>
        </p:txBody>
      </p:sp>
      <p:grpSp>
        <p:nvGrpSpPr>
          <p:cNvPr id="21" name="Group 20">
            <a:extLst>
              <a:ext uri="{FF2B5EF4-FFF2-40B4-BE49-F238E27FC236}">
                <a16:creationId xmlns:a16="http://schemas.microsoft.com/office/drawing/2014/main" id="{DED1CF24-5C6A-43EC-BF9F-F177FDA8DF91}"/>
              </a:ext>
            </a:extLst>
          </p:cNvPr>
          <p:cNvGrpSpPr/>
          <p:nvPr/>
        </p:nvGrpSpPr>
        <p:grpSpPr>
          <a:xfrm>
            <a:off x="1871708" y="1458484"/>
            <a:ext cx="1232710" cy="897242"/>
            <a:chOff x="115121" y="1521278"/>
            <a:chExt cx="1232710" cy="897242"/>
          </a:xfrm>
        </p:grpSpPr>
        <p:sp>
          <p:nvSpPr>
            <p:cNvPr id="5" name="TextBox 4">
              <a:extLst>
                <a:ext uri="{FF2B5EF4-FFF2-40B4-BE49-F238E27FC236}">
                  <a16:creationId xmlns:a16="http://schemas.microsoft.com/office/drawing/2014/main" id="{83502D33-4A16-4FBC-A49C-01AD6F9A4003}"/>
                </a:ext>
              </a:extLst>
            </p:cNvPr>
            <p:cNvSpPr txBox="1"/>
            <p:nvPr/>
          </p:nvSpPr>
          <p:spPr>
            <a:xfrm>
              <a:off x="115121" y="2079966"/>
              <a:ext cx="1232710" cy="338554"/>
            </a:xfrm>
            <a:prstGeom prst="rect">
              <a:avLst/>
            </a:prstGeom>
            <a:noFill/>
          </p:spPr>
          <p:txBody>
            <a:bodyPr wrap="none" rtlCol="0">
              <a:spAutoFit/>
            </a:bodyPr>
            <a:lstStyle/>
            <a:p>
              <a:pPr algn="ctr"/>
              <a:r>
                <a:rPr lang="en-CA" sz="1600"/>
                <a:t>Team Chair</a:t>
              </a:r>
            </a:p>
          </p:txBody>
        </p:sp>
        <p:pic>
          <p:nvPicPr>
            <p:cNvPr id="12" name="Graphic 11" descr="User">
              <a:extLst>
                <a:ext uri="{FF2B5EF4-FFF2-40B4-BE49-F238E27FC236}">
                  <a16:creationId xmlns:a16="http://schemas.microsoft.com/office/drawing/2014/main" id="{ED115C1A-2BC1-4F91-820C-C95BF5DF44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6461" y="1521278"/>
              <a:ext cx="668728" cy="668728"/>
            </a:xfrm>
            <a:prstGeom prst="rect">
              <a:avLst/>
            </a:prstGeom>
          </p:spPr>
        </p:pic>
      </p:grpSp>
      <p:sp>
        <p:nvSpPr>
          <p:cNvPr id="29" name="TextBox 28">
            <a:extLst>
              <a:ext uri="{FF2B5EF4-FFF2-40B4-BE49-F238E27FC236}">
                <a16:creationId xmlns:a16="http://schemas.microsoft.com/office/drawing/2014/main" id="{52F9969D-FC90-4320-ACD6-06D23BAED39D}"/>
              </a:ext>
            </a:extLst>
          </p:cNvPr>
          <p:cNvSpPr txBox="1"/>
          <p:nvPr/>
        </p:nvSpPr>
        <p:spPr>
          <a:xfrm>
            <a:off x="3131840" y="1347614"/>
            <a:ext cx="4896544" cy="1446550"/>
          </a:xfrm>
          <a:prstGeom prst="rect">
            <a:avLst/>
          </a:prstGeom>
          <a:noFill/>
        </p:spPr>
        <p:txBody>
          <a:bodyPr wrap="square" rtlCol="0">
            <a:spAutoFit/>
          </a:bodyPr>
          <a:lstStyle/>
          <a:p>
            <a:pPr marL="285750" indent="-285750">
              <a:buFont typeface="Arial" panose="020B0604020202020204" pitchFamily="34" charset="0"/>
              <a:buChar char="•"/>
            </a:pPr>
            <a:r>
              <a:rPr lang="en-CA" sz="1600"/>
              <a:t>CEAB member (or past member)</a:t>
            </a:r>
          </a:p>
          <a:p>
            <a:pPr marL="285750" indent="-285750">
              <a:buFont typeface="Arial" panose="020B0604020202020204" pitchFamily="34" charset="0"/>
              <a:buChar char="•"/>
            </a:pPr>
            <a:r>
              <a:rPr lang="en-CA" sz="1600"/>
              <a:t>Has overall responsibility for the visit</a:t>
            </a:r>
          </a:p>
          <a:p>
            <a:pPr marL="285750" indent="-285750">
              <a:buFont typeface="Arial" panose="020B0604020202020204" pitchFamily="34" charset="0"/>
              <a:buChar char="•"/>
            </a:pPr>
            <a:r>
              <a:rPr lang="en-CA" sz="1600"/>
              <a:t>Prepares and submits the Report of the Visiting Team to the CEAB</a:t>
            </a:r>
          </a:p>
          <a:p>
            <a:pPr marL="285750" indent="-285750">
              <a:buFont typeface="Arial" panose="020B0604020202020204" pitchFamily="34" charset="0"/>
              <a:buChar char="•"/>
            </a:pPr>
            <a:endParaRPr lang="en-CA" sz="2400"/>
          </a:p>
        </p:txBody>
      </p:sp>
      <p:grpSp>
        <p:nvGrpSpPr>
          <p:cNvPr id="33" name="Group 32">
            <a:extLst>
              <a:ext uri="{FF2B5EF4-FFF2-40B4-BE49-F238E27FC236}">
                <a16:creationId xmlns:a16="http://schemas.microsoft.com/office/drawing/2014/main" id="{E553A5BC-72E3-4B58-AD66-C99CC428EDAE}"/>
              </a:ext>
            </a:extLst>
          </p:cNvPr>
          <p:cNvGrpSpPr/>
          <p:nvPr/>
        </p:nvGrpSpPr>
        <p:grpSpPr>
          <a:xfrm>
            <a:off x="1763688" y="3036270"/>
            <a:ext cx="1440160" cy="897242"/>
            <a:chOff x="7101" y="1521278"/>
            <a:chExt cx="1440160" cy="897242"/>
          </a:xfrm>
        </p:grpSpPr>
        <p:sp>
          <p:nvSpPr>
            <p:cNvPr id="34" name="TextBox 33">
              <a:extLst>
                <a:ext uri="{FF2B5EF4-FFF2-40B4-BE49-F238E27FC236}">
                  <a16:creationId xmlns:a16="http://schemas.microsoft.com/office/drawing/2014/main" id="{175E90E0-300E-460B-803E-EF4F3FD08135}"/>
                </a:ext>
              </a:extLst>
            </p:cNvPr>
            <p:cNvSpPr txBox="1"/>
            <p:nvPr/>
          </p:nvSpPr>
          <p:spPr>
            <a:xfrm>
              <a:off x="7101" y="2079966"/>
              <a:ext cx="1440160" cy="338554"/>
            </a:xfrm>
            <a:prstGeom prst="rect">
              <a:avLst/>
            </a:prstGeom>
            <a:noFill/>
          </p:spPr>
          <p:txBody>
            <a:bodyPr wrap="square" rtlCol="0">
              <a:spAutoFit/>
            </a:bodyPr>
            <a:lstStyle/>
            <a:p>
              <a:pPr algn="ctr"/>
              <a:r>
                <a:rPr lang="en-CA" sz="1600"/>
                <a:t>Vice-Chair(s)</a:t>
              </a:r>
            </a:p>
          </p:txBody>
        </p:sp>
        <p:pic>
          <p:nvPicPr>
            <p:cNvPr id="35" name="Graphic 34" descr="User">
              <a:extLst>
                <a:ext uri="{FF2B5EF4-FFF2-40B4-BE49-F238E27FC236}">
                  <a16:creationId xmlns:a16="http://schemas.microsoft.com/office/drawing/2014/main" id="{86559F17-0F4A-47C8-9878-5CED24E592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6461" y="1521278"/>
              <a:ext cx="668728" cy="668728"/>
            </a:xfrm>
            <a:prstGeom prst="rect">
              <a:avLst/>
            </a:prstGeom>
          </p:spPr>
        </p:pic>
      </p:grpSp>
      <p:sp>
        <p:nvSpPr>
          <p:cNvPr id="36" name="TextBox 35">
            <a:extLst>
              <a:ext uri="{FF2B5EF4-FFF2-40B4-BE49-F238E27FC236}">
                <a16:creationId xmlns:a16="http://schemas.microsoft.com/office/drawing/2014/main" id="{5BA1F62E-894C-4CF4-B16E-92419949715B}"/>
              </a:ext>
            </a:extLst>
          </p:cNvPr>
          <p:cNvSpPr txBox="1"/>
          <p:nvPr/>
        </p:nvSpPr>
        <p:spPr>
          <a:xfrm>
            <a:off x="3131840" y="2925400"/>
            <a:ext cx="4896544" cy="1446550"/>
          </a:xfrm>
          <a:prstGeom prst="rect">
            <a:avLst/>
          </a:prstGeom>
          <a:noFill/>
        </p:spPr>
        <p:txBody>
          <a:bodyPr wrap="square" rtlCol="0">
            <a:spAutoFit/>
          </a:bodyPr>
          <a:lstStyle/>
          <a:p>
            <a:pPr marL="285750" indent="-285750">
              <a:buFont typeface="Arial" panose="020B0604020202020204" pitchFamily="34" charset="0"/>
              <a:buChar char="•"/>
            </a:pPr>
            <a:r>
              <a:rPr lang="en-CA" sz="1600"/>
              <a:t>Assists the team chair</a:t>
            </a:r>
          </a:p>
          <a:p>
            <a:pPr marL="285750" indent="-285750">
              <a:buFont typeface="Arial" panose="020B0604020202020204" pitchFamily="34" charset="0"/>
              <a:buChar char="•"/>
            </a:pPr>
            <a:r>
              <a:rPr lang="en-CA" sz="1600"/>
              <a:t>Evaluates program common core</a:t>
            </a:r>
          </a:p>
          <a:p>
            <a:pPr marL="285750" indent="-285750">
              <a:buFont typeface="Arial" panose="020B0604020202020204" pitchFamily="34" charset="0"/>
              <a:buChar char="•"/>
            </a:pPr>
            <a:r>
              <a:rPr lang="en-CA" sz="1600"/>
              <a:t>Evaluates criteria related to graduate attributes and continual improvement</a:t>
            </a:r>
          </a:p>
          <a:p>
            <a:pPr marL="285750" indent="-285750">
              <a:buFont typeface="Arial" panose="020B0604020202020204" pitchFamily="34" charset="0"/>
              <a:buChar char="•"/>
            </a:pPr>
            <a:endParaRPr lang="en-CA" sz="2400"/>
          </a:p>
        </p:txBody>
      </p:sp>
    </p:spTree>
    <p:extLst>
      <p:ext uri="{BB962C8B-B14F-4D97-AF65-F5344CB8AC3E}">
        <p14:creationId xmlns:p14="http://schemas.microsoft.com/office/powerpoint/2010/main" val="673791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Accreditation Visit to</a:t>
            </a:r>
            <a:br>
              <a:rPr lang="en-US"/>
            </a:br>
            <a:r>
              <a:rPr lang="en-US"/>
              <a:t>&lt;name of HEI&gt;</a:t>
            </a:r>
            <a:br>
              <a:rPr lang="en-US"/>
            </a:br>
            <a:r>
              <a:rPr lang="en-US"/>
              <a:t>&lt;date range&gt; </a:t>
            </a:r>
            <a:endParaRPr lang="en-CA"/>
          </a:p>
        </p:txBody>
      </p:sp>
      <p:sp>
        <p:nvSpPr>
          <p:cNvPr id="3" name="Subtitle 2"/>
          <p:cNvSpPr>
            <a:spLocks noGrp="1"/>
          </p:cNvSpPr>
          <p:nvPr>
            <p:ph type="subTitle" idx="1"/>
          </p:nvPr>
        </p:nvSpPr>
        <p:spPr/>
        <p:txBody>
          <a:bodyPr/>
          <a:lstStyle/>
          <a:p>
            <a:r>
              <a:rPr lang="en-CA"/>
              <a:t>Name of Presenter</a:t>
            </a:r>
          </a:p>
          <a:p>
            <a:r>
              <a:rPr lang="en-CA"/>
              <a:t>Title</a:t>
            </a:r>
          </a:p>
        </p:txBody>
      </p:sp>
      <p:sp>
        <p:nvSpPr>
          <p:cNvPr id="6" name="Slide Number Placeholder 5">
            <a:extLst>
              <a:ext uri="{FF2B5EF4-FFF2-40B4-BE49-F238E27FC236}">
                <a16:creationId xmlns:a16="http://schemas.microsoft.com/office/drawing/2014/main" id="{0528C261-06D0-4A38-84DC-B1F7AA77364B}"/>
              </a:ext>
            </a:extLst>
          </p:cNvPr>
          <p:cNvSpPr>
            <a:spLocks noGrp="1"/>
          </p:cNvSpPr>
          <p:nvPr>
            <p:ph type="sldNum" sz="quarter" idx="4294967295"/>
          </p:nvPr>
        </p:nvSpPr>
        <p:spPr>
          <a:xfrm>
            <a:off x="7010400" y="4767263"/>
            <a:ext cx="2133600" cy="274637"/>
          </a:xfrm>
        </p:spPr>
        <p:txBody>
          <a:bodyPr/>
          <a:lstStyle/>
          <a:p>
            <a:fld id="{B58D80FD-4C81-4DB0-B03D-680B8025C261}" type="slidenum">
              <a:rPr lang="en-CA" smtClean="0"/>
              <a:t>2</a:t>
            </a:fld>
            <a:endParaRPr lang="en-CA"/>
          </a:p>
        </p:txBody>
      </p:sp>
    </p:spTree>
    <p:extLst>
      <p:ext uri="{BB962C8B-B14F-4D97-AF65-F5344CB8AC3E}">
        <p14:creationId xmlns:p14="http://schemas.microsoft.com/office/powerpoint/2010/main" val="3321776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2071-8865-4A87-B80E-0AC1323AC018}"/>
              </a:ext>
            </a:extLst>
          </p:cNvPr>
          <p:cNvSpPr>
            <a:spLocks noGrp="1"/>
          </p:cNvSpPr>
          <p:nvPr>
            <p:ph type="title"/>
          </p:nvPr>
        </p:nvSpPr>
        <p:spPr/>
        <p:txBody>
          <a:bodyPr vert="horz" lIns="91440" tIns="45720" rIns="91440" bIns="45720" rtlCol="0" anchor="b" anchorCtr="0">
            <a:normAutofit/>
          </a:bodyPr>
          <a:lstStyle/>
          <a:p>
            <a:r>
              <a:rPr lang="en-CA">
                <a:solidFill>
                  <a:srgbClr val="003C71"/>
                </a:solidFill>
              </a:rPr>
              <a:t>General and Program Visitors</a:t>
            </a:r>
            <a:br>
              <a:rPr lang="en-CA">
                <a:solidFill>
                  <a:srgbClr val="003C71"/>
                </a:solidFill>
              </a:rPr>
            </a:br>
            <a:r>
              <a:rPr lang="en-CA" sz="2100">
                <a:solidFill>
                  <a:srgbClr val="003C71"/>
                </a:solidFill>
              </a:rPr>
              <a:t>Key Roles</a:t>
            </a:r>
          </a:p>
        </p:txBody>
      </p:sp>
      <p:sp>
        <p:nvSpPr>
          <p:cNvPr id="6" name="Slide Number Placeholder 5">
            <a:extLst>
              <a:ext uri="{FF2B5EF4-FFF2-40B4-BE49-F238E27FC236}">
                <a16:creationId xmlns:a16="http://schemas.microsoft.com/office/drawing/2014/main" id="{52FDC7E6-1715-4E3A-8DE1-5EDF7C45058A}"/>
              </a:ext>
            </a:extLst>
          </p:cNvPr>
          <p:cNvSpPr>
            <a:spLocks noGrp="1"/>
          </p:cNvSpPr>
          <p:nvPr>
            <p:ph type="sldNum" sz="quarter" idx="4"/>
          </p:nvPr>
        </p:nvSpPr>
        <p:spPr/>
        <p:txBody>
          <a:bodyPr/>
          <a:lstStyle/>
          <a:p>
            <a:fld id="{075628C6-6B2E-436F-AF5E-1B0D4E4054C8}" type="slidenum">
              <a:rPr lang="en-CA" smtClean="0"/>
              <a:t>20</a:t>
            </a:fld>
            <a:endParaRPr lang="en-CA"/>
          </a:p>
        </p:txBody>
      </p:sp>
      <p:grpSp>
        <p:nvGrpSpPr>
          <p:cNvPr id="21" name="Group 20">
            <a:extLst>
              <a:ext uri="{FF2B5EF4-FFF2-40B4-BE49-F238E27FC236}">
                <a16:creationId xmlns:a16="http://schemas.microsoft.com/office/drawing/2014/main" id="{DED1CF24-5C6A-43EC-BF9F-F177FDA8DF91}"/>
              </a:ext>
            </a:extLst>
          </p:cNvPr>
          <p:cNvGrpSpPr/>
          <p:nvPr/>
        </p:nvGrpSpPr>
        <p:grpSpPr>
          <a:xfrm>
            <a:off x="1434340" y="1431851"/>
            <a:ext cx="1861587" cy="995883"/>
            <a:chOff x="-194342" y="1521278"/>
            <a:chExt cx="1942636" cy="995883"/>
          </a:xfrm>
        </p:grpSpPr>
        <p:sp>
          <p:nvSpPr>
            <p:cNvPr id="5" name="TextBox 4">
              <a:extLst>
                <a:ext uri="{FF2B5EF4-FFF2-40B4-BE49-F238E27FC236}">
                  <a16:creationId xmlns:a16="http://schemas.microsoft.com/office/drawing/2014/main" id="{83502D33-4A16-4FBC-A49C-01AD6F9A4003}"/>
                </a:ext>
              </a:extLst>
            </p:cNvPr>
            <p:cNvSpPr txBox="1"/>
            <p:nvPr/>
          </p:nvSpPr>
          <p:spPr>
            <a:xfrm>
              <a:off x="-194342" y="2178607"/>
              <a:ext cx="1942636" cy="338554"/>
            </a:xfrm>
            <a:prstGeom prst="rect">
              <a:avLst/>
            </a:prstGeom>
            <a:noFill/>
          </p:spPr>
          <p:txBody>
            <a:bodyPr wrap="square" rtlCol="0">
              <a:spAutoFit/>
            </a:bodyPr>
            <a:lstStyle/>
            <a:p>
              <a:pPr algn="ctr"/>
              <a:r>
                <a:rPr lang="en-CA" sz="1600"/>
                <a:t>General Visitor(s)</a:t>
              </a:r>
            </a:p>
          </p:txBody>
        </p:sp>
        <p:pic>
          <p:nvPicPr>
            <p:cNvPr id="12" name="Graphic 11" descr="User">
              <a:extLst>
                <a:ext uri="{FF2B5EF4-FFF2-40B4-BE49-F238E27FC236}">
                  <a16:creationId xmlns:a16="http://schemas.microsoft.com/office/drawing/2014/main" id="{ED115C1A-2BC1-4F91-820C-C95BF5DF44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3698" y="1521278"/>
              <a:ext cx="668728" cy="668728"/>
            </a:xfrm>
            <a:prstGeom prst="rect">
              <a:avLst/>
            </a:prstGeom>
          </p:spPr>
        </p:pic>
      </p:grpSp>
      <p:sp>
        <p:nvSpPr>
          <p:cNvPr id="29" name="TextBox 28">
            <a:extLst>
              <a:ext uri="{FF2B5EF4-FFF2-40B4-BE49-F238E27FC236}">
                <a16:creationId xmlns:a16="http://schemas.microsoft.com/office/drawing/2014/main" id="{52F9969D-FC90-4320-ACD6-06D23BAED39D}"/>
              </a:ext>
            </a:extLst>
          </p:cNvPr>
          <p:cNvSpPr txBox="1"/>
          <p:nvPr/>
        </p:nvSpPr>
        <p:spPr>
          <a:xfrm>
            <a:off x="3131840" y="1347614"/>
            <a:ext cx="4896544" cy="1938992"/>
          </a:xfrm>
          <a:prstGeom prst="rect">
            <a:avLst/>
          </a:prstGeom>
          <a:noFill/>
        </p:spPr>
        <p:txBody>
          <a:bodyPr wrap="square" rtlCol="0">
            <a:spAutoFit/>
          </a:bodyPr>
          <a:lstStyle/>
          <a:p>
            <a:pPr marL="285750" indent="-285750">
              <a:buFont typeface="Arial" panose="020B0604020202020204" pitchFamily="34" charset="0"/>
              <a:buChar char="•"/>
            </a:pPr>
            <a:r>
              <a:rPr lang="en-CA" sz="1600"/>
              <a:t>One or two per visit</a:t>
            </a:r>
          </a:p>
          <a:p>
            <a:pPr marL="285750" indent="-285750">
              <a:buFont typeface="Arial" panose="020B0604020202020204" pitchFamily="34" charset="0"/>
              <a:buChar char="•"/>
            </a:pPr>
            <a:r>
              <a:rPr lang="en-CA" sz="1600"/>
              <a:t>Appointed by the provincial regulator</a:t>
            </a:r>
          </a:p>
          <a:p>
            <a:pPr marL="285750" indent="-285750">
              <a:buFont typeface="Arial" panose="020B0604020202020204" pitchFamily="34" charset="0"/>
              <a:buChar char="•"/>
            </a:pPr>
            <a:r>
              <a:rPr lang="en-CA" sz="1600"/>
              <a:t>Evaluates occupational health and safety aspects of the curriculum (safety, student projects, support departments and facilities)</a:t>
            </a:r>
          </a:p>
          <a:p>
            <a:pPr marL="285750" indent="-285750">
              <a:buFont typeface="Arial" panose="020B0604020202020204" pitchFamily="34" charset="0"/>
              <a:buChar char="•"/>
            </a:pPr>
            <a:r>
              <a:rPr lang="en-CA" sz="1600"/>
              <a:t>Reports findings to the regulator</a:t>
            </a:r>
          </a:p>
          <a:p>
            <a:pPr marL="285750" indent="-285750">
              <a:buFont typeface="Arial" panose="020B0604020202020204" pitchFamily="34" charset="0"/>
              <a:buChar char="•"/>
            </a:pPr>
            <a:endParaRPr lang="en-CA" sz="2400"/>
          </a:p>
        </p:txBody>
      </p:sp>
      <p:grpSp>
        <p:nvGrpSpPr>
          <p:cNvPr id="33" name="Group 32">
            <a:extLst>
              <a:ext uri="{FF2B5EF4-FFF2-40B4-BE49-F238E27FC236}">
                <a16:creationId xmlns:a16="http://schemas.microsoft.com/office/drawing/2014/main" id="{E553A5BC-72E3-4B58-AD66-C99CC428EDAE}"/>
              </a:ext>
            </a:extLst>
          </p:cNvPr>
          <p:cNvGrpSpPr/>
          <p:nvPr/>
        </p:nvGrpSpPr>
        <p:grpSpPr>
          <a:xfrm>
            <a:off x="1537043" y="3141709"/>
            <a:ext cx="1656183" cy="959339"/>
            <a:chOff x="-111523" y="1521278"/>
            <a:chExt cx="1594796" cy="959339"/>
          </a:xfrm>
        </p:grpSpPr>
        <p:sp>
          <p:nvSpPr>
            <p:cNvPr id="34" name="TextBox 33">
              <a:extLst>
                <a:ext uri="{FF2B5EF4-FFF2-40B4-BE49-F238E27FC236}">
                  <a16:creationId xmlns:a16="http://schemas.microsoft.com/office/drawing/2014/main" id="{175E90E0-300E-460B-803E-EF4F3FD08135}"/>
                </a:ext>
              </a:extLst>
            </p:cNvPr>
            <p:cNvSpPr txBox="1"/>
            <p:nvPr/>
          </p:nvSpPr>
          <p:spPr>
            <a:xfrm>
              <a:off x="-111523" y="2142063"/>
              <a:ext cx="1594796" cy="338554"/>
            </a:xfrm>
            <a:prstGeom prst="rect">
              <a:avLst/>
            </a:prstGeom>
            <a:noFill/>
          </p:spPr>
          <p:txBody>
            <a:bodyPr wrap="none" rtlCol="0">
              <a:spAutoFit/>
            </a:bodyPr>
            <a:lstStyle/>
            <a:p>
              <a:pPr algn="ctr"/>
              <a:r>
                <a:rPr lang="en-CA" sz="1600"/>
                <a:t>Program Visitor</a:t>
              </a:r>
            </a:p>
          </p:txBody>
        </p:sp>
        <p:pic>
          <p:nvPicPr>
            <p:cNvPr id="35" name="Graphic 34" descr="User">
              <a:extLst>
                <a:ext uri="{FF2B5EF4-FFF2-40B4-BE49-F238E27FC236}">
                  <a16:creationId xmlns:a16="http://schemas.microsoft.com/office/drawing/2014/main" id="{86559F17-0F4A-47C8-9878-5CED24E592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511" y="1521278"/>
              <a:ext cx="668728" cy="668728"/>
            </a:xfrm>
            <a:prstGeom prst="rect">
              <a:avLst/>
            </a:prstGeom>
          </p:spPr>
        </p:pic>
      </p:grpSp>
      <p:sp>
        <p:nvSpPr>
          <p:cNvPr id="36" name="TextBox 35">
            <a:extLst>
              <a:ext uri="{FF2B5EF4-FFF2-40B4-BE49-F238E27FC236}">
                <a16:creationId xmlns:a16="http://schemas.microsoft.com/office/drawing/2014/main" id="{5BA1F62E-894C-4CF4-B16E-92419949715B}"/>
              </a:ext>
            </a:extLst>
          </p:cNvPr>
          <p:cNvSpPr txBox="1"/>
          <p:nvPr/>
        </p:nvSpPr>
        <p:spPr>
          <a:xfrm>
            <a:off x="3131840" y="3039219"/>
            <a:ext cx="4896544" cy="1692771"/>
          </a:xfrm>
          <a:prstGeom prst="rect">
            <a:avLst/>
          </a:prstGeom>
          <a:noFill/>
        </p:spPr>
        <p:txBody>
          <a:bodyPr wrap="square" rtlCol="0">
            <a:spAutoFit/>
          </a:bodyPr>
          <a:lstStyle/>
          <a:p>
            <a:pPr marL="285750" indent="-285750">
              <a:buFont typeface="Arial" panose="020B0604020202020204" pitchFamily="34" charset="0"/>
              <a:buChar char="•"/>
            </a:pPr>
            <a:r>
              <a:rPr lang="en-CA" sz="1600"/>
              <a:t>One per program (two for new programs)</a:t>
            </a:r>
          </a:p>
          <a:p>
            <a:pPr marL="285750" indent="-285750">
              <a:buFont typeface="Arial" panose="020B0604020202020204" pitchFamily="34" charset="0"/>
              <a:buChar char="•"/>
            </a:pPr>
            <a:r>
              <a:rPr lang="en-CA" sz="1600"/>
              <a:t>Assesses course content, materials, facilities and program stability</a:t>
            </a:r>
          </a:p>
          <a:p>
            <a:pPr marL="285750" indent="-285750">
              <a:buFont typeface="Arial" panose="020B0604020202020204" pitchFamily="34" charset="0"/>
              <a:buChar char="•"/>
            </a:pPr>
            <a:r>
              <a:rPr lang="en-CA" sz="1600"/>
              <a:t>Interviews departmental faculty, staff, and students</a:t>
            </a:r>
          </a:p>
          <a:p>
            <a:pPr marL="285750" indent="-285750">
              <a:buFont typeface="Arial" panose="020B0604020202020204" pitchFamily="34" charset="0"/>
              <a:buChar char="•"/>
            </a:pPr>
            <a:endParaRPr lang="en-CA" sz="2400"/>
          </a:p>
        </p:txBody>
      </p:sp>
    </p:spTree>
    <p:extLst>
      <p:ext uri="{BB962C8B-B14F-4D97-AF65-F5344CB8AC3E}">
        <p14:creationId xmlns:p14="http://schemas.microsoft.com/office/powerpoint/2010/main" val="3534081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2071-8865-4A87-B80E-0AC1323AC018}"/>
              </a:ext>
            </a:extLst>
          </p:cNvPr>
          <p:cNvSpPr>
            <a:spLocks noGrp="1"/>
          </p:cNvSpPr>
          <p:nvPr>
            <p:ph type="title"/>
          </p:nvPr>
        </p:nvSpPr>
        <p:spPr/>
        <p:txBody>
          <a:bodyPr vert="horz" lIns="91440" tIns="45720" rIns="91440" bIns="45720" rtlCol="0" anchor="b" anchorCtr="0">
            <a:normAutofit/>
          </a:bodyPr>
          <a:lstStyle/>
          <a:p>
            <a:r>
              <a:rPr lang="en-CA">
                <a:solidFill>
                  <a:srgbClr val="003C71"/>
                </a:solidFill>
              </a:rPr>
              <a:t>Observers and CEAB Secretariat</a:t>
            </a:r>
            <a:br>
              <a:rPr lang="en-CA">
                <a:solidFill>
                  <a:srgbClr val="003C71"/>
                </a:solidFill>
              </a:rPr>
            </a:br>
            <a:r>
              <a:rPr lang="en-CA" sz="2100">
                <a:solidFill>
                  <a:srgbClr val="003C71"/>
                </a:solidFill>
              </a:rPr>
              <a:t>Key Roles</a:t>
            </a:r>
          </a:p>
        </p:txBody>
      </p:sp>
      <p:sp>
        <p:nvSpPr>
          <p:cNvPr id="6" name="Slide Number Placeholder 5">
            <a:extLst>
              <a:ext uri="{FF2B5EF4-FFF2-40B4-BE49-F238E27FC236}">
                <a16:creationId xmlns:a16="http://schemas.microsoft.com/office/drawing/2014/main" id="{343657E0-053D-4F82-93B2-71F95F3B63F7}"/>
              </a:ext>
            </a:extLst>
          </p:cNvPr>
          <p:cNvSpPr>
            <a:spLocks noGrp="1"/>
          </p:cNvSpPr>
          <p:nvPr>
            <p:ph type="sldNum" sz="quarter" idx="4"/>
          </p:nvPr>
        </p:nvSpPr>
        <p:spPr/>
        <p:txBody>
          <a:bodyPr/>
          <a:lstStyle/>
          <a:p>
            <a:fld id="{563C4DE7-2C0E-4233-90AF-66CA7F4F4AE8}" type="slidenum">
              <a:rPr lang="en-CA" smtClean="0"/>
              <a:t>21</a:t>
            </a:fld>
            <a:endParaRPr lang="en-CA"/>
          </a:p>
        </p:txBody>
      </p:sp>
      <p:grpSp>
        <p:nvGrpSpPr>
          <p:cNvPr id="21" name="Group 20">
            <a:extLst>
              <a:ext uri="{FF2B5EF4-FFF2-40B4-BE49-F238E27FC236}">
                <a16:creationId xmlns:a16="http://schemas.microsoft.com/office/drawing/2014/main" id="{DED1CF24-5C6A-43EC-BF9F-F177FDA8DF91}"/>
              </a:ext>
            </a:extLst>
          </p:cNvPr>
          <p:cNvGrpSpPr/>
          <p:nvPr/>
        </p:nvGrpSpPr>
        <p:grpSpPr>
          <a:xfrm>
            <a:off x="1414270" y="1431851"/>
            <a:ext cx="1656184" cy="897242"/>
            <a:chOff x="-76083" y="1521278"/>
            <a:chExt cx="1728291" cy="897242"/>
          </a:xfrm>
        </p:grpSpPr>
        <p:sp>
          <p:nvSpPr>
            <p:cNvPr id="5" name="TextBox 4">
              <a:extLst>
                <a:ext uri="{FF2B5EF4-FFF2-40B4-BE49-F238E27FC236}">
                  <a16:creationId xmlns:a16="http://schemas.microsoft.com/office/drawing/2014/main" id="{83502D33-4A16-4FBC-A49C-01AD6F9A4003}"/>
                </a:ext>
              </a:extLst>
            </p:cNvPr>
            <p:cNvSpPr txBox="1"/>
            <p:nvPr/>
          </p:nvSpPr>
          <p:spPr>
            <a:xfrm>
              <a:off x="-76083" y="2079966"/>
              <a:ext cx="1728291" cy="338554"/>
            </a:xfrm>
            <a:prstGeom prst="rect">
              <a:avLst/>
            </a:prstGeom>
            <a:noFill/>
          </p:spPr>
          <p:txBody>
            <a:bodyPr wrap="square" rtlCol="0">
              <a:spAutoFit/>
            </a:bodyPr>
            <a:lstStyle/>
            <a:p>
              <a:pPr algn="ctr"/>
              <a:r>
                <a:rPr lang="en-CA" sz="1600"/>
                <a:t>Observers</a:t>
              </a:r>
            </a:p>
          </p:txBody>
        </p:sp>
        <p:pic>
          <p:nvPicPr>
            <p:cNvPr id="12" name="Graphic 11" descr="User">
              <a:extLst>
                <a:ext uri="{FF2B5EF4-FFF2-40B4-BE49-F238E27FC236}">
                  <a16:creationId xmlns:a16="http://schemas.microsoft.com/office/drawing/2014/main" id="{ED115C1A-2BC1-4F91-820C-C95BF5DF44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3698" y="1521278"/>
              <a:ext cx="668728" cy="668728"/>
            </a:xfrm>
            <a:prstGeom prst="rect">
              <a:avLst/>
            </a:prstGeom>
          </p:spPr>
        </p:pic>
      </p:grpSp>
      <p:sp>
        <p:nvSpPr>
          <p:cNvPr id="29" name="TextBox 28">
            <a:extLst>
              <a:ext uri="{FF2B5EF4-FFF2-40B4-BE49-F238E27FC236}">
                <a16:creationId xmlns:a16="http://schemas.microsoft.com/office/drawing/2014/main" id="{52F9969D-FC90-4320-ACD6-06D23BAED39D}"/>
              </a:ext>
            </a:extLst>
          </p:cNvPr>
          <p:cNvSpPr txBox="1"/>
          <p:nvPr/>
        </p:nvSpPr>
        <p:spPr>
          <a:xfrm>
            <a:off x="3131840" y="1347614"/>
            <a:ext cx="4896544" cy="1692771"/>
          </a:xfrm>
          <a:prstGeom prst="rect">
            <a:avLst/>
          </a:prstGeom>
          <a:noFill/>
        </p:spPr>
        <p:txBody>
          <a:bodyPr wrap="square" rtlCol="0">
            <a:spAutoFit/>
          </a:bodyPr>
          <a:lstStyle/>
          <a:p>
            <a:pPr marL="285750" indent="-285750">
              <a:buFont typeface="Arial" panose="020B0604020202020204" pitchFamily="34" charset="0"/>
              <a:buChar char="•"/>
            </a:pPr>
            <a:r>
              <a:rPr lang="en-CA" sz="1600"/>
              <a:t>Observes the aspects of the visit which are of the most interest</a:t>
            </a:r>
          </a:p>
          <a:p>
            <a:pPr marL="285750" indent="-285750">
              <a:buFont typeface="Arial" panose="020B0604020202020204" pitchFamily="34" charset="0"/>
              <a:buChar char="•"/>
            </a:pPr>
            <a:r>
              <a:rPr lang="en-CA" sz="1600"/>
              <a:t>Washington Accord, Engineers Canada Board, other accrediting agencies in Canada/international, etc.</a:t>
            </a:r>
          </a:p>
          <a:p>
            <a:pPr marL="285750" indent="-285750">
              <a:buFont typeface="Arial" panose="020B0604020202020204" pitchFamily="34" charset="0"/>
              <a:buChar char="•"/>
            </a:pPr>
            <a:endParaRPr lang="en-CA" sz="2400"/>
          </a:p>
        </p:txBody>
      </p:sp>
      <p:grpSp>
        <p:nvGrpSpPr>
          <p:cNvPr id="33" name="Group 32">
            <a:extLst>
              <a:ext uri="{FF2B5EF4-FFF2-40B4-BE49-F238E27FC236}">
                <a16:creationId xmlns:a16="http://schemas.microsoft.com/office/drawing/2014/main" id="{E553A5BC-72E3-4B58-AD66-C99CC428EDAE}"/>
              </a:ext>
            </a:extLst>
          </p:cNvPr>
          <p:cNvGrpSpPr/>
          <p:nvPr/>
        </p:nvGrpSpPr>
        <p:grpSpPr>
          <a:xfrm>
            <a:off x="1403648" y="3027890"/>
            <a:ext cx="1871025" cy="959339"/>
            <a:chOff x="-111523" y="1521278"/>
            <a:chExt cx="1801675" cy="959339"/>
          </a:xfrm>
        </p:grpSpPr>
        <p:sp>
          <p:nvSpPr>
            <p:cNvPr id="34" name="TextBox 33">
              <a:extLst>
                <a:ext uri="{FF2B5EF4-FFF2-40B4-BE49-F238E27FC236}">
                  <a16:creationId xmlns:a16="http://schemas.microsoft.com/office/drawing/2014/main" id="{175E90E0-300E-460B-803E-EF4F3FD08135}"/>
                </a:ext>
              </a:extLst>
            </p:cNvPr>
            <p:cNvSpPr txBox="1"/>
            <p:nvPr/>
          </p:nvSpPr>
          <p:spPr>
            <a:xfrm>
              <a:off x="-111523" y="2142063"/>
              <a:ext cx="1801675" cy="338554"/>
            </a:xfrm>
            <a:prstGeom prst="rect">
              <a:avLst/>
            </a:prstGeom>
            <a:noFill/>
          </p:spPr>
          <p:txBody>
            <a:bodyPr wrap="none" rtlCol="0">
              <a:spAutoFit/>
            </a:bodyPr>
            <a:lstStyle/>
            <a:p>
              <a:pPr algn="ctr"/>
              <a:r>
                <a:rPr lang="en-CA" sz="1600"/>
                <a:t>CEAB Secretariat </a:t>
              </a:r>
            </a:p>
          </p:txBody>
        </p:sp>
        <p:pic>
          <p:nvPicPr>
            <p:cNvPr id="35" name="Graphic 34" descr="User">
              <a:extLst>
                <a:ext uri="{FF2B5EF4-FFF2-40B4-BE49-F238E27FC236}">
                  <a16:creationId xmlns:a16="http://schemas.microsoft.com/office/drawing/2014/main" id="{86559F17-0F4A-47C8-9878-5CED24E592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511" y="1521278"/>
              <a:ext cx="668728" cy="668728"/>
            </a:xfrm>
            <a:prstGeom prst="rect">
              <a:avLst/>
            </a:prstGeom>
          </p:spPr>
        </p:pic>
      </p:grpSp>
      <p:sp>
        <p:nvSpPr>
          <p:cNvPr id="36" name="TextBox 35">
            <a:extLst>
              <a:ext uri="{FF2B5EF4-FFF2-40B4-BE49-F238E27FC236}">
                <a16:creationId xmlns:a16="http://schemas.microsoft.com/office/drawing/2014/main" id="{5BA1F62E-894C-4CF4-B16E-92419949715B}"/>
              </a:ext>
            </a:extLst>
          </p:cNvPr>
          <p:cNvSpPr txBox="1"/>
          <p:nvPr/>
        </p:nvSpPr>
        <p:spPr>
          <a:xfrm>
            <a:off x="3131840" y="2925400"/>
            <a:ext cx="4896544" cy="1446550"/>
          </a:xfrm>
          <a:prstGeom prst="rect">
            <a:avLst/>
          </a:prstGeom>
          <a:noFill/>
        </p:spPr>
        <p:txBody>
          <a:bodyPr wrap="square" rtlCol="0">
            <a:spAutoFit/>
          </a:bodyPr>
          <a:lstStyle/>
          <a:p>
            <a:pPr marL="285750" indent="-285750">
              <a:buFont typeface="Arial" panose="020B0604020202020204" pitchFamily="34" charset="0"/>
              <a:buChar char="•"/>
            </a:pPr>
            <a:r>
              <a:rPr lang="en-CA" sz="1600"/>
              <a:t>Coordinates the visit from start to end (logistics, support Team Chair, visiting team report, etc.)</a:t>
            </a:r>
          </a:p>
          <a:p>
            <a:pPr marL="285750" indent="-285750">
              <a:buFont typeface="Arial" panose="020B0604020202020204" pitchFamily="34" charset="0"/>
              <a:buChar char="•"/>
            </a:pPr>
            <a:r>
              <a:rPr lang="en-CA" sz="1600"/>
              <a:t>Attends visits as requested</a:t>
            </a:r>
          </a:p>
          <a:p>
            <a:pPr marL="285750" indent="-285750">
              <a:buFont typeface="Arial" panose="020B0604020202020204" pitchFamily="34" charset="0"/>
              <a:buChar char="•"/>
            </a:pPr>
            <a:r>
              <a:rPr lang="en-CA" sz="1600"/>
              <a:t>Identifies potential process improvements </a:t>
            </a:r>
          </a:p>
          <a:p>
            <a:pPr marL="285750" indent="-285750">
              <a:buFont typeface="Arial" panose="020B0604020202020204" pitchFamily="34" charset="0"/>
              <a:buChar char="•"/>
            </a:pPr>
            <a:endParaRPr lang="en-CA" sz="2400"/>
          </a:p>
        </p:txBody>
      </p:sp>
    </p:spTree>
    <p:extLst>
      <p:ext uri="{BB962C8B-B14F-4D97-AF65-F5344CB8AC3E}">
        <p14:creationId xmlns:p14="http://schemas.microsoft.com/office/powerpoint/2010/main" val="860651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66246-9E03-48D6-AD18-0E10633147D4}"/>
              </a:ext>
            </a:extLst>
          </p:cNvPr>
          <p:cNvSpPr>
            <a:spLocks noGrp="1"/>
          </p:cNvSpPr>
          <p:nvPr>
            <p:ph type="title"/>
          </p:nvPr>
        </p:nvSpPr>
        <p:spPr/>
        <p:txBody>
          <a:bodyPr/>
          <a:lstStyle/>
          <a:p>
            <a:r>
              <a:rPr lang="en-CA">
                <a:solidFill>
                  <a:srgbClr val="003C71"/>
                </a:solidFill>
              </a:rPr>
              <a:t>Time commitments</a:t>
            </a:r>
          </a:p>
        </p:txBody>
      </p:sp>
      <p:graphicFrame>
        <p:nvGraphicFramePr>
          <p:cNvPr id="5" name="Content Placeholder 4">
            <a:extLst>
              <a:ext uri="{FF2B5EF4-FFF2-40B4-BE49-F238E27FC236}">
                <a16:creationId xmlns:a16="http://schemas.microsoft.com/office/drawing/2014/main" id="{537A9984-2CAA-405F-B194-0433C356B4D1}"/>
              </a:ext>
            </a:extLst>
          </p:cNvPr>
          <p:cNvGraphicFramePr>
            <a:graphicFrameLocks noGrp="1"/>
          </p:cNvGraphicFramePr>
          <p:nvPr>
            <p:ph idx="1"/>
            <p:extLst>
              <p:ext uri="{D42A27DB-BD31-4B8C-83A1-F6EECF244321}">
                <p14:modId xmlns:p14="http://schemas.microsoft.com/office/powerpoint/2010/main" val="2260305266"/>
              </p:ext>
            </p:extLst>
          </p:nvPr>
        </p:nvGraphicFramePr>
        <p:xfrm>
          <a:off x="359532" y="1131590"/>
          <a:ext cx="8424936" cy="3454844"/>
        </p:xfrm>
        <a:graphic>
          <a:graphicData uri="http://schemas.openxmlformats.org/drawingml/2006/table">
            <a:tbl>
              <a:tblPr/>
              <a:tblGrid>
                <a:gridCol w="3528392">
                  <a:extLst>
                    <a:ext uri="{9D8B030D-6E8A-4147-A177-3AD203B41FA5}">
                      <a16:colId xmlns:a16="http://schemas.microsoft.com/office/drawing/2014/main" val="686286653"/>
                    </a:ext>
                  </a:extLst>
                </a:gridCol>
                <a:gridCol w="3024290">
                  <a:extLst>
                    <a:ext uri="{9D8B030D-6E8A-4147-A177-3AD203B41FA5}">
                      <a16:colId xmlns:a16="http://schemas.microsoft.com/office/drawing/2014/main" val="2533555998"/>
                    </a:ext>
                  </a:extLst>
                </a:gridCol>
                <a:gridCol w="1872254">
                  <a:extLst>
                    <a:ext uri="{9D8B030D-6E8A-4147-A177-3AD203B41FA5}">
                      <a16:colId xmlns:a16="http://schemas.microsoft.com/office/drawing/2014/main" val="1686351761"/>
                    </a:ext>
                  </a:extLst>
                </a:gridCol>
              </a:tblGrid>
              <a:tr h="396871">
                <a:tc>
                  <a:txBody>
                    <a:bodyPr/>
                    <a:lstStyle/>
                    <a:p>
                      <a:r>
                        <a:rPr lang="en-CA" sz="1800" b="1" kern="1200">
                          <a:solidFill>
                            <a:srgbClr val="003C71"/>
                          </a:solidFill>
                          <a:latin typeface="+mj-lt"/>
                          <a:ea typeface="+mj-ea"/>
                          <a:cs typeface="+mj-cs"/>
                        </a:rPr>
                        <a:t>ACTIVITY</a:t>
                      </a:r>
                    </a:p>
                  </a:txBody>
                  <a:tcPr marL="48816" marR="488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CA" sz="1800" b="1" kern="1200">
                          <a:solidFill>
                            <a:srgbClr val="003C71"/>
                          </a:solidFill>
                          <a:latin typeface="+mj-lt"/>
                          <a:ea typeface="+mj-ea"/>
                          <a:cs typeface="+mj-cs"/>
                        </a:rPr>
                        <a:t>DUE DATE</a:t>
                      </a:r>
                    </a:p>
                  </a:txBody>
                  <a:tcPr marL="48816" marR="488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CA" sz="1800" b="1" kern="1200">
                          <a:solidFill>
                            <a:srgbClr val="003C71"/>
                          </a:solidFill>
                          <a:latin typeface="+mj-lt"/>
                          <a:ea typeface="+mj-ea"/>
                          <a:cs typeface="+mj-cs"/>
                        </a:rPr>
                        <a:t>TIME COMMITMENT</a:t>
                      </a:r>
                    </a:p>
                  </a:txBody>
                  <a:tcPr marL="48816" marR="488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4273436"/>
                  </a:ext>
                </a:extLst>
              </a:tr>
              <a:tr h="1190612">
                <a:tc>
                  <a:txBody>
                    <a:bodyPr/>
                    <a:lstStyle/>
                    <a:p>
                      <a:pPr marL="285750" indent="-285750">
                        <a:buFont typeface="Arial" panose="020B0604020202020204" pitchFamily="34" charset="0"/>
                        <a:buChar char="•"/>
                      </a:pPr>
                      <a:r>
                        <a:rPr lang="en-US" sz="1600">
                          <a:effectLst/>
                          <a:latin typeface="Arial" panose="020B0604020202020204" pitchFamily="34" charset="0"/>
                        </a:rPr>
                        <a:t>Review of institution questionnaire</a:t>
                      </a:r>
                    </a:p>
                    <a:p>
                      <a:pPr marL="285750" indent="-285750">
                        <a:buFont typeface="Arial" panose="020B0604020202020204" pitchFamily="34" charset="0"/>
                        <a:buChar char="•"/>
                      </a:pPr>
                      <a:r>
                        <a:rPr lang="en-US" sz="1600">
                          <a:effectLst/>
                          <a:latin typeface="Arial" panose="020B0604020202020204" pitchFamily="34" charset="0"/>
                        </a:rPr>
                        <a:t>Preparation of Tracking of program issues: Working document form</a:t>
                      </a:r>
                    </a:p>
                    <a:p>
                      <a:pPr marL="285750" indent="-285750">
                        <a:buFont typeface="Arial" panose="020B0604020202020204" pitchFamily="34" charset="0"/>
                        <a:buChar char="•"/>
                      </a:pPr>
                      <a:r>
                        <a:rPr lang="en-US" sz="1600">
                          <a:effectLst/>
                          <a:latin typeface="Arial" panose="020B0604020202020204" pitchFamily="34" charset="0"/>
                        </a:rPr>
                        <a:t>Training (including the online training module and 1-3 teleconferences with the visiting team)</a:t>
                      </a:r>
                      <a:endParaRPr lang="en-US" sz="1600">
                        <a:effectLst/>
                      </a:endParaRP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a:effectLst/>
                          <a:latin typeface="Arial" panose="020B0604020202020204" pitchFamily="34" charset="0"/>
                        </a:rPr>
                        <a:t>2-4 weeks before visit</a:t>
                      </a:r>
                      <a:endParaRPr lang="en-CA" sz="1600">
                        <a:effectLst/>
                      </a:endParaRP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a:effectLst/>
                          <a:latin typeface="Arial" panose="020B0604020202020204" pitchFamily="34" charset="0"/>
                        </a:rPr>
                        <a:t>1-3 days</a:t>
                      </a:r>
                      <a:endParaRPr lang="en-CA" sz="1600">
                        <a:effectLst/>
                      </a:endParaRP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4410564"/>
                  </a:ext>
                </a:extLst>
              </a:tr>
              <a:tr h="604018">
                <a:tc>
                  <a:txBody>
                    <a:bodyPr/>
                    <a:lstStyle/>
                    <a:p>
                      <a:r>
                        <a:rPr lang="en-CA" sz="1600">
                          <a:effectLst/>
                          <a:latin typeface="Arial" panose="020B0604020202020204" pitchFamily="34" charset="0"/>
                        </a:rPr>
                        <a:t>On-site visit</a:t>
                      </a:r>
                      <a:endParaRPr lang="en-CA" sz="1600">
                        <a:effectLst/>
                      </a:endParaRP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effectLst/>
                          <a:latin typeface="Arial" panose="020B0604020202020204" pitchFamily="34" charset="0"/>
                        </a:rPr>
                        <a:t>(Saturday evening arrival to Tuesday afternoon departure)</a:t>
                      </a:r>
                      <a:endParaRPr lang="en-US" sz="1600">
                        <a:effectLst/>
                      </a:endParaRP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effectLst/>
                          <a:latin typeface="Arial" panose="020B0604020202020204" pitchFamily="34" charset="0"/>
                        </a:rPr>
                        <a:t>1 travel day +</a:t>
                      </a:r>
                      <a:r>
                        <a:rPr lang="en-US" sz="1600">
                          <a:effectLst/>
                        </a:rPr>
                        <a:t> </a:t>
                      </a:r>
                      <a:r>
                        <a:rPr lang="en-US" sz="1600">
                          <a:effectLst/>
                          <a:latin typeface="Arial" panose="020B0604020202020204" pitchFamily="34" charset="0"/>
                        </a:rPr>
                        <a:t>3 working days</a:t>
                      </a:r>
                      <a:endParaRPr lang="en-US" sz="1600">
                        <a:effectLst/>
                      </a:endParaRP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3859995"/>
                  </a:ext>
                </a:extLst>
              </a:tr>
              <a:tr h="595306">
                <a:tc>
                  <a:txBody>
                    <a:bodyPr/>
                    <a:lstStyle/>
                    <a:p>
                      <a:r>
                        <a:rPr lang="en-US" sz="1600">
                          <a:effectLst/>
                          <a:latin typeface="Arial" panose="020B0604020202020204" pitchFamily="34" charset="0"/>
                        </a:rPr>
                        <a:t>Completion of visiting team report</a:t>
                      </a:r>
                      <a:endParaRPr lang="en-US" sz="1600">
                        <a:effectLst/>
                      </a:endParaRP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effectLst/>
                          <a:latin typeface="Arial" panose="020B0604020202020204" pitchFamily="34" charset="0"/>
                        </a:rPr>
                        <a:t>Submit to team chair within 2 weeks after visit</a:t>
                      </a:r>
                      <a:endParaRPr lang="en-US" sz="1600">
                        <a:effectLst/>
                      </a:endParaRP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a:effectLst/>
                          <a:latin typeface="Arial" panose="020B0604020202020204" pitchFamily="34" charset="0"/>
                        </a:rPr>
                        <a:t>1 day</a:t>
                      </a:r>
                      <a:endParaRPr lang="en-CA" sz="1600">
                        <a:effectLst/>
                      </a:endParaRP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0242688"/>
                  </a:ext>
                </a:extLst>
              </a:tr>
            </a:tbl>
          </a:graphicData>
        </a:graphic>
      </p:graphicFrame>
      <p:sp>
        <p:nvSpPr>
          <p:cNvPr id="4" name="Slide Number Placeholder 3">
            <a:extLst>
              <a:ext uri="{FF2B5EF4-FFF2-40B4-BE49-F238E27FC236}">
                <a16:creationId xmlns:a16="http://schemas.microsoft.com/office/drawing/2014/main" id="{CD0C603C-DFA6-4CAF-AFD6-40EE832EDD3C}"/>
              </a:ext>
            </a:extLst>
          </p:cNvPr>
          <p:cNvSpPr>
            <a:spLocks noGrp="1"/>
          </p:cNvSpPr>
          <p:nvPr>
            <p:ph type="sldNum" sz="quarter" idx="4"/>
          </p:nvPr>
        </p:nvSpPr>
        <p:spPr/>
        <p:txBody>
          <a:bodyPr/>
          <a:lstStyle/>
          <a:p>
            <a:fld id="{ABC7DE1D-89FE-41E8-99A9-78DFAA4DFAAA}" type="slidenum">
              <a:rPr lang="en-CA" smtClean="0"/>
              <a:t>22</a:t>
            </a:fld>
            <a:endParaRPr lang="en-CA"/>
          </a:p>
        </p:txBody>
      </p:sp>
    </p:spTree>
    <p:extLst>
      <p:ext uri="{BB962C8B-B14F-4D97-AF65-F5344CB8AC3E}">
        <p14:creationId xmlns:p14="http://schemas.microsoft.com/office/powerpoint/2010/main" val="3884210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1771-AD90-4B2F-B7A6-6E5A9E377E9B}"/>
              </a:ext>
            </a:extLst>
          </p:cNvPr>
          <p:cNvSpPr>
            <a:spLocks noGrp="1"/>
          </p:cNvSpPr>
          <p:nvPr>
            <p:ph type="title"/>
          </p:nvPr>
        </p:nvSpPr>
        <p:spPr>
          <a:xfrm>
            <a:off x="722313" y="2021582"/>
            <a:ext cx="7772400" cy="838200"/>
          </a:xfrm>
        </p:spPr>
        <p:txBody>
          <a:bodyPr/>
          <a:lstStyle/>
          <a:p>
            <a:r>
              <a:rPr lang="en-CA"/>
              <a:t>Virtual visits</a:t>
            </a:r>
          </a:p>
        </p:txBody>
      </p:sp>
      <p:sp>
        <p:nvSpPr>
          <p:cNvPr id="5" name="Slide Number Placeholder 4">
            <a:extLst>
              <a:ext uri="{FF2B5EF4-FFF2-40B4-BE49-F238E27FC236}">
                <a16:creationId xmlns:a16="http://schemas.microsoft.com/office/drawing/2014/main" id="{D8709933-EA0D-42B3-B562-CA5290577D31}"/>
              </a:ext>
            </a:extLst>
          </p:cNvPr>
          <p:cNvSpPr>
            <a:spLocks noGrp="1"/>
          </p:cNvSpPr>
          <p:nvPr>
            <p:ph type="sldNum" sz="quarter" idx="4"/>
          </p:nvPr>
        </p:nvSpPr>
        <p:spPr/>
        <p:txBody>
          <a:bodyPr/>
          <a:lstStyle/>
          <a:p>
            <a:r>
              <a:rPr lang="en-CA" dirty="0">
                <a:cs typeface="Calibri"/>
              </a:rPr>
              <a:t>23</a:t>
            </a:r>
            <a:endParaRPr lang="en-US" dirty="0"/>
          </a:p>
        </p:txBody>
      </p:sp>
    </p:spTree>
    <p:extLst>
      <p:ext uri="{BB962C8B-B14F-4D97-AF65-F5344CB8AC3E}">
        <p14:creationId xmlns:p14="http://schemas.microsoft.com/office/powerpoint/2010/main" val="1724063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8BAB0-24BD-404D-8F0D-079662A33B3E}"/>
              </a:ext>
            </a:extLst>
          </p:cNvPr>
          <p:cNvSpPr>
            <a:spLocks noGrp="1"/>
          </p:cNvSpPr>
          <p:nvPr>
            <p:ph type="title"/>
          </p:nvPr>
        </p:nvSpPr>
        <p:spPr/>
        <p:txBody>
          <a:bodyPr>
            <a:normAutofit/>
          </a:bodyPr>
          <a:lstStyle/>
          <a:p>
            <a:r>
              <a:rPr lang="en-CA">
                <a:solidFill>
                  <a:srgbClr val="003C71"/>
                </a:solidFill>
              </a:rPr>
              <a:t>Considerations for the virtual visits</a:t>
            </a:r>
          </a:p>
        </p:txBody>
      </p:sp>
      <p:sp>
        <p:nvSpPr>
          <p:cNvPr id="4" name="Slide Number Placeholder 3">
            <a:extLst>
              <a:ext uri="{FF2B5EF4-FFF2-40B4-BE49-F238E27FC236}">
                <a16:creationId xmlns:a16="http://schemas.microsoft.com/office/drawing/2014/main" id="{6260B7EA-5895-4A25-8870-2B6A56AAD559}"/>
              </a:ext>
            </a:extLst>
          </p:cNvPr>
          <p:cNvSpPr>
            <a:spLocks noGrp="1"/>
          </p:cNvSpPr>
          <p:nvPr>
            <p:ph type="sldNum" sz="quarter" idx="4"/>
          </p:nvPr>
        </p:nvSpPr>
        <p:spPr/>
        <p:txBody>
          <a:bodyPr/>
          <a:lstStyle/>
          <a:p>
            <a:r>
              <a:rPr lang="en-CA"/>
              <a:t>24</a:t>
            </a:r>
          </a:p>
        </p:txBody>
      </p:sp>
      <p:pic>
        <p:nvPicPr>
          <p:cNvPr id="5" name="Picture 4">
            <a:extLst>
              <a:ext uri="{FF2B5EF4-FFF2-40B4-BE49-F238E27FC236}">
                <a16:creationId xmlns:a16="http://schemas.microsoft.com/office/drawing/2014/main" id="{0DF68371-8AD5-4FE7-A31E-6232B33953DE}"/>
              </a:ext>
            </a:extLst>
          </p:cNvPr>
          <p:cNvPicPr>
            <a:picLocks noChangeAspect="1"/>
          </p:cNvPicPr>
          <p:nvPr/>
        </p:nvPicPr>
        <p:blipFill>
          <a:blip r:embed="rId3"/>
          <a:stretch>
            <a:fillRect/>
          </a:stretch>
        </p:blipFill>
        <p:spPr>
          <a:xfrm>
            <a:off x="1043608" y="1203598"/>
            <a:ext cx="2866708" cy="3406465"/>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46BA100D-5210-437B-A382-6E08965D6821}"/>
              </a:ext>
            </a:extLst>
          </p:cNvPr>
          <p:cNvPicPr>
            <a:picLocks noChangeAspect="1"/>
          </p:cNvPicPr>
          <p:nvPr/>
        </p:nvPicPr>
        <p:blipFill rotWithShape="1">
          <a:blip r:embed="rId4"/>
          <a:srcRect b="8404"/>
          <a:stretch/>
        </p:blipFill>
        <p:spPr>
          <a:xfrm>
            <a:off x="4932040" y="1184584"/>
            <a:ext cx="2866708" cy="342547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68077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A00D2-DBE0-4376-8429-14AC30409C83}"/>
              </a:ext>
            </a:extLst>
          </p:cNvPr>
          <p:cNvSpPr>
            <a:spLocks noGrp="1"/>
          </p:cNvSpPr>
          <p:nvPr>
            <p:ph type="title"/>
          </p:nvPr>
        </p:nvSpPr>
        <p:spPr/>
        <p:txBody>
          <a:bodyPr>
            <a:normAutofit fontScale="90000"/>
          </a:bodyPr>
          <a:lstStyle/>
          <a:p>
            <a:r>
              <a:rPr lang="en-US">
                <a:solidFill>
                  <a:srgbClr val="003C71"/>
                </a:solidFill>
              </a:rPr>
              <a:t>Some additional considerations </a:t>
            </a:r>
            <a:br>
              <a:rPr lang="en-US">
                <a:solidFill>
                  <a:srgbClr val="003C71"/>
                </a:solidFill>
              </a:rPr>
            </a:br>
            <a:r>
              <a:rPr lang="en-US">
                <a:solidFill>
                  <a:srgbClr val="003C71"/>
                </a:solidFill>
              </a:rPr>
              <a:t>for the virtual visit</a:t>
            </a:r>
            <a:endParaRPr lang="en-CA">
              <a:solidFill>
                <a:srgbClr val="003C71"/>
              </a:solidFill>
            </a:endParaRPr>
          </a:p>
        </p:txBody>
      </p:sp>
      <p:sp>
        <p:nvSpPr>
          <p:cNvPr id="3" name="Content Placeholder 2">
            <a:extLst>
              <a:ext uri="{FF2B5EF4-FFF2-40B4-BE49-F238E27FC236}">
                <a16:creationId xmlns:a16="http://schemas.microsoft.com/office/drawing/2014/main" id="{89F72068-81D3-4C75-8D90-B1A7BE3ABEC9}"/>
              </a:ext>
            </a:extLst>
          </p:cNvPr>
          <p:cNvSpPr>
            <a:spLocks noGrp="1"/>
          </p:cNvSpPr>
          <p:nvPr>
            <p:ph idx="1"/>
          </p:nvPr>
        </p:nvSpPr>
        <p:spPr>
          <a:xfrm>
            <a:off x="1219200" y="1200150"/>
            <a:ext cx="6720840" cy="3315815"/>
          </a:xfrm>
        </p:spPr>
        <p:txBody>
          <a:bodyPr>
            <a:normAutofit fontScale="92500"/>
          </a:bodyPr>
          <a:lstStyle/>
          <a:p>
            <a:endParaRPr lang="en-US"/>
          </a:p>
          <a:p>
            <a:r>
              <a:rPr lang="en-US"/>
              <a:t>Confidentiality policy applies regardless of visit format</a:t>
            </a:r>
          </a:p>
          <a:p>
            <a:r>
              <a:rPr lang="en-US"/>
              <a:t>Recording and screen captures of meetings is not permitted</a:t>
            </a:r>
          </a:p>
          <a:p>
            <a:r>
              <a:rPr lang="en-US"/>
              <a:t>Visit team members are responsible for the erasure of all visit materials from their computer systems after the June CEAB meeting</a:t>
            </a:r>
          </a:p>
        </p:txBody>
      </p:sp>
      <p:sp>
        <p:nvSpPr>
          <p:cNvPr id="4" name="Slide Number Placeholder 3">
            <a:extLst>
              <a:ext uri="{FF2B5EF4-FFF2-40B4-BE49-F238E27FC236}">
                <a16:creationId xmlns:a16="http://schemas.microsoft.com/office/drawing/2014/main" id="{C19CDE54-F151-4FC3-BEBA-3EAC90A68FF3}"/>
              </a:ext>
            </a:extLst>
          </p:cNvPr>
          <p:cNvSpPr>
            <a:spLocks noGrp="1"/>
          </p:cNvSpPr>
          <p:nvPr>
            <p:ph type="sldNum" sz="quarter" idx="4"/>
          </p:nvPr>
        </p:nvSpPr>
        <p:spPr/>
        <p:txBody>
          <a:bodyPr/>
          <a:lstStyle/>
          <a:p>
            <a:r>
              <a:rPr lang="en-CA"/>
              <a:t>25</a:t>
            </a:r>
          </a:p>
        </p:txBody>
      </p:sp>
    </p:spTree>
    <p:extLst>
      <p:ext uri="{BB962C8B-B14F-4D97-AF65-F5344CB8AC3E}">
        <p14:creationId xmlns:p14="http://schemas.microsoft.com/office/powerpoint/2010/main" val="796561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A00D2-DBE0-4376-8429-14AC30409C83}"/>
              </a:ext>
            </a:extLst>
          </p:cNvPr>
          <p:cNvSpPr>
            <a:spLocks noGrp="1"/>
          </p:cNvSpPr>
          <p:nvPr>
            <p:ph type="title"/>
          </p:nvPr>
        </p:nvSpPr>
        <p:spPr/>
        <p:txBody>
          <a:bodyPr>
            <a:normAutofit fontScale="90000"/>
          </a:bodyPr>
          <a:lstStyle/>
          <a:p>
            <a:r>
              <a:rPr lang="en-US">
                <a:solidFill>
                  <a:srgbClr val="003C71"/>
                </a:solidFill>
              </a:rPr>
              <a:t>Some additional considerations </a:t>
            </a:r>
            <a:br>
              <a:rPr lang="en-US">
                <a:solidFill>
                  <a:srgbClr val="003C71"/>
                </a:solidFill>
              </a:rPr>
            </a:br>
            <a:r>
              <a:rPr lang="en-US">
                <a:solidFill>
                  <a:srgbClr val="003C71"/>
                </a:solidFill>
              </a:rPr>
              <a:t>for the virtual visit</a:t>
            </a:r>
            <a:endParaRPr lang="en-CA">
              <a:solidFill>
                <a:srgbClr val="003C71"/>
              </a:solidFill>
            </a:endParaRPr>
          </a:p>
        </p:txBody>
      </p:sp>
      <p:sp>
        <p:nvSpPr>
          <p:cNvPr id="3" name="Content Placeholder 2">
            <a:extLst>
              <a:ext uri="{FF2B5EF4-FFF2-40B4-BE49-F238E27FC236}">
                <a16:creationId xmlns:a16="http://schemas.microsoft.com/office/drawing/2014/main" id="{89F72068-81D3-4C75-8D90-B1A7BE3ABEC9}"/>
              </a:ext>
            </a:extLst>
          </p:cNvPr>
          <p:cNvSpPr>
            <a:spLocks noGrp="1"/>
          </p:cNvSpPr>
          <p:nvPr>
            <p:ph idx="1"/>
          </p:nvPr>
        </p:nvSpPr>
        <p:spPr>
          <a:xfrm>
            <a:off x="1219200" y="1200150"/>
            <a:ext cx="6720840" cy="3315815"/>
          </a:xfrm>
        </p:spPr>
        <p:txBody>
          <a:bodyPr>
            <a:normAutofit fontScale="62500" lnSpcReduction="20000"/>
          </a:bodyPr>
          <a:lstStyle/>
          <a:p>
            <a:pPr marL="0" indent="0">
              <a:buNone/>
            </a:pPr>
            <a:r>
              <a:rPr lang="en-US" b="1"/>
              <a:t>Technology considerations</a:t>
            </a:r>
          </a:p>
          <a:p>
            <a:r>
              <a:rPr lang="en-US"/>
              <a:t>Engineers Canada’s meeting platform will be used for all team meetings</a:t>
            </a:r>
          </a:p>
          <a:p>
            <a:r>
              <a:rPr lang="en-US"/>
              <a:t>The institution’s meeting platform will be used for meetings with program representatives</a:t>
            </a:r>
          </a:p>
          <a:p>
            <a:r>
              <a:rPr lang="en-US"/>
              <a:t>Ensure you have:</a:t>
            </a:r>
          </a:p>
          <a:p>
            <a:pPr lvl="1"/>
            <a:r>
              <a:rPr lang="en-US"/>
              <a:t>a secure, wired internet connection</a:t>
            </a:r>
          </a:p>
          <a:p>
            <a:pPr lvl="1"/>
            <a:r>
              <a:rPr lang="en-US"/>
              <a:t>a webcam</a:t>
            </a:r>
          </a:p>
          <a:p>
            <a:pPr lvl="1"/>
            <a:r>
              <a:rPr lang="en-US"/>
              <a:t>a quality headset and mic</a:t>
            </a:r>
          </a:p>
          <a:p>
            <a:pPr marL="0" lvl="1" indent="0">
              <a:buNone/>
            </a:pPr>
            <a:endParaRPr lang="en-US"/>
          </a:p>
          <a:p>
            <a:pPr marL="0" lvl="1" indent="0">
              <a:buNone/>
            </a:pPr>
            <a:r>
              <a:rPr lang="en-US"/>
              <a:t>All participants in virtual interviews are asked to be flexible and understanding of fellow participants who may be  taking  the meeting  from  their home; noise  from  family and pets may be unavoidable, though participants should make efforts to limit these instances. </a:t>
            </a:r>
          </a:p>
          <a:p>
            <a:endParaRPr lang="en-US"/>
          </a:p>
        </p:txBody>
      </p:sp>
      <p:sp>
        <p:nvSpPr>
          <p:cNvPr id="4" name="Slide Number Placeholder 3">
            <a:extLst>
              <a:ext uri="{FF2B5EF4-FFF2-40B4-BE49-F238E27FC236}">
                <a16:creationId xmlns:a16="http://schemas.microsoft.com/office/drawing/2014/main" id="{C19CDE54-F151-4FC3-BEBA-3EAC90A68FF3}"/>
              </a:ext>
            </a:extLst>
          </p:cNvPr>
          <p:cNvSpPr>
            <a:spLocks noGrp="1"/>
          </p:cNvSpPr>
          <p:nvPr>
            <p:ph type="sldNum" sz="quarter" idx="4"/>
          </p:nvPr>
        </p:nvSpPr>
        <p:spPr/>
        <p:txBody>
          <a:bodyPr/>
          <a:lstStyle/>
          <a:p>
            <a:r>
              <a:rPr lang="en-CA"/>
              <a:t>26</a:t>
            </a:r>
          </a:p>
        </p:txBody>
      </p:sp>
    </p:spTree>
    <p:extLst>
      <p:ext uri="{BB962C8B-B14F-4D97-AF65-F5344CB8AC3E}">
        <p14:creationId xmlns:p14="http://schemas.microsoft.com/office/powerpoint/2010/main" val="2315508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91A16-CFAC-459D-A100-254C6FB66F86}"/>
              </a:ext>
            </a:extLst>
          </p:cNvPr>
          <p:cNvSpPr>
            <a:spLocks noGrp="1"/>
          </p:cNvSpPr>
          <p:nvPr>
            <p:ph type="title"/>
          </p:nvPr>
        </p:nvSpPr>
        <p:spPr/>
        <p:txBody>
          <a:bodyPr>
            <a:normAutofit fontScale="90000"/>
          </a:bodyPr>
          <a:lstStyle/>
          <a:p>
            <a:r>
              <a:rPr lang="en-US">
                <a:solidFill>
                  <a:srgbClr val="003C71"/>
                </a:solidFill>
              </a:rPr>
              <a:t>Some additional considerations </a:t>
            </a:r>
            <a:br>
              <a:rPr lang="en-US">
                <a:solidFill>
                  <a:srgbClr val="003C71"/>
                </a:solidFill>
              </a:rPr>
            </a:br>
            <a:r>
              <a:rPr lang="en-US">
                <a:solidFill>
                  <a:srgbClr val="003C71"/>
                </a:solidFill>
              </a:rPr>
              <a:t>for the virtual visit</a:t>
            </a:r>
            <a:endParaRPr lang="en-CA"/>
          </a:p>
        </p:txBody>
      </p:sp>
      <p:sp>
        <p:nvSpPr>
          <p:cNvPr id="3" name="Content Placeholder 2">
            <a:extLst>
              <a:ext uri="{FF2B5EF4-FFF2-40B4-BE49-F238E27FC236}">
                <a16:creationId xmlns:a16="http://schemas.microsoft.com/office/drawing/2014/main" id="{47383C05-2C44-4417-9400-48DAD79BA4F7}"/>
              </a:ext>
            </a:extLst>
          </p:cNvPr>
          <p:cNvSpPr>
            <a:spLocks noGrp="1"/>
          </p:cNvSpPr>
          <p:nvPr>
            <p:ph idx="1"/>
          </p:nvPr>
        </p:nvSpPr>
        <p:spPr>
          <a:xfrm>
            <a:off x="1219200" y="1200150"/>
            <a:ext cx="6720840" cy="3315815"/>
          </a:xfrm>
        </p:spPr>
        <p:txBody>
          <a:bodyPr>
            <a:normAutofit fontScale="85000" lnSpcReduction="20000"/>
          </a:bodyPr>
          <a:lstStyle/>
          <a:p>
            <a:r>
              <a:rPr lang="en-US"/>
              <a:t>More material will be made available (electronically) to the visiting team ahead of the visit, including:</a:t>
            </a:r>
          </a:p>
          <a:p>
            <a:pPr lvl="1"/>
            <a:r>
              <a:rPr lang="en-US"/>
              <a:t>Virtual tours of laboratory spaces, study spaces, club spaces, teaching facilities;</a:t>
            </a:r>
          </a:p>
          <a:p>
            <a:pPr lvl="1"/>
            <a:r>
              <a:rPr lang="en-CA"/>
              <a:t>Course material typically distributed to students in each course (course outlines, homework assignments, lab instruction sheets, project instructions, quizzes, exam questions, etc.)</a:t>
            </a:r>
          </a:p>
          <a:p>
            <a:pPr lvl="1"/>
            <a:r>
              <a:rPr lang="en-CA"/>
              <a:t>Samples of graded student work, tests, problem sets, examinations, laboratory and design reports, etc.)</a:t>
            </a:r>
          </a:p>
          <a:p>
            <a:pPr lvl="1"/>
            <a:r>
              <a:rPr lang="en-CA"/>
              <a:t>Graduate attribute / continual improvement documentation</a:t>
            </a:r>
          </a:p>
          <a:p>
            <a:pPr lvl="1"/>
            <a:r>
              <a:rPr lang="en-CA"/>
              <a:t>Safety manuals and procedures</a:t>
            </a:r>
          </a:p>
        </p:txBody>
      </p:sp>
      <p:sp>
        <p:nvSpPr>
          <p:cNvPr id="4" name="Slide Number Placeholder 3">
            <a:extLst>
              <a:ext uri="{FF2B5EF4-FFF2-40B4-BE49-F238E27FC236}">
                <a16:creationId xmlns:a16="http://schemas.microsoft.com/office/drawing/2014/main" id="{28F3DF0E-C9E9-45DB-9CF0-0D0A25D71103}"/>
              </a:ext>
            </a:extLst>
          </p:cNvPr>
          <p:cNvSpPr>
            <a:spLocks noGrp="1"/>
          </p:cNvSpPr>
          <p:nvPr>
            <p:ph type="sldNum" sz="quarter" idx="4"/>
          </p:nvPr>
        </p:nvSpPr>
        <p:spPr/>
        <p:txBody>
          <a:bodyPr/>
          <a:lstStyle/>
          <a:p>
            <a:r>
              <a:rPr lang="en-CA"/>
              <a:t>27</a:t>
            </a:r>
          </a:p>
        </p:txBody>
      </p:sp>
    </p:spTree>
    <p:extLst>
      <p:ext uri="{BB962C8B-B14F-4D97-AF65-F5344CB8AC3E}">
        <p14:creationId xmlns:p14="http://schemas.microsoft.com/office/powerpoint/2010/main" val="1397559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14346-A447-464D-881C-FFAB6790B674}"/>
              </a:ext>
            </a:extLst>
          </p:cNvPr>
          <p:cNvSpPr>
            <a:spLocks noGrp="1"/>
          </p:cNvSpPr>
          <p:nvPr>
            <p:ph type="title"/>
          </p:nvPr>
        </p:nvSpPr>
        <p:spPr/>
        <p:txBody>
          <a:bodyPr>
            <a:normAutofit/>
          </a:bodyPr>
          <a:lstStyle/>
          <a:p>
            <a:r>
              <a:rPr lang="en-US" sz="2700">
                <a:solidFill>
                  <a:srgbClr val="003C71"/>
                </a:solidFill>
              </a:rPr>
              <a:t>Undergraduate engineering education </a:t>
            </a:r>
            <a:br>
              <a:rPr lang="en-US" sz="2700">
                <a:solidFill>
                  <a:srgbClr val="003C71"/>
                </a:solidFill>
              </a:rPr>
            </a:br>
            <a:r>
              <a:rPr lang="en-US" sz="2700">
                <a:solidFill>
                  <a:srgbClr val="003C71"/>
                </a:solidFill>
              </a:rPr>
              <a:t>and the pandemic</a:t>
            </a:r>
            <a:endParaRPr lang="en-CA" sz="2700">
              <a:solidFill>
                <a:srgbClr val="003C71"/>
              </a:solidFill>
            </a:endParaRPr>
          </a:p>
        </p:txBody>
      </p:sp>
      <p:sp>
        <p:nvSpPr>
          <p:cNvPr id="3" name="Content Placeholder 2">
            <a:extLst>
              <a:ext uri="{FF2B5EF4-FFF2-40B4-BE49-F238E27FC236}">
                <a16:creationId xmlns:a16="http://schemas.microsoft.com/office/drawing/2014/main" id="{5AF1CA34-149A-4B91-B73B-1751A68D7BD6}"/>
              </a:ext>
            </a:extLst>
          </p:cNvPr>
          <p:cNvSpPr>
            <a:spLocks noGrp="1"/>
          </p:cNvSpPr>
          <p:nvPr>
            <p:ph idx="1"/>
          </p:nvPr>
        </p:nvSpPr>
        <p:spPr>
          <a:xfrm>
            <a:off x="1219200" y="1200150"/>
            <a:ext cx="6809184" cy="3315815"/>
          </a:xfrm>
        </p:spPr>
        <p:txBody>
          <a:bodyPr>
            <a:normAutofit fontScale="77500" lnSpcReduction="20000"/>
          </a:bodyPr>
          <a:lstStyle/>
          <a:p>
            <a:r>
              <a:rPr lang="en-US"/>
              <a:t>Institutions are working hard to maintain the integrity of their program(s) and their adherence to the accreditation criteria in unprecedented times.</a:t>
            </a:r>
          </a:p>
          <a:p>
            <a:r>
              <a:rPr lang="en-US"/>
              <a:t>For many institutions, the modalities of instruction had to change suddenly during the Winter 2020 semester, forcing the cancellation of labs and, very quickly, the implementation of online delivery for the balance of the term. </a:t>
            </a:r>
          </a:p>
          <a:p>
            <a:r>
              <a:rPr lang="en-US"/>
              <a:t>For the Spring and Summer 2020 terms, institutions made rapid decisions about program delivery moving course instruction, labs, assignments, etc. online. </a:t>
            </a:r>
            <a:endParaRPr lang="en-CA"/>
          </a:p>
        </p:txBody>
      </p:sp>
      <p:sp>
        <p:nvSpPr>
          <p:cNvPr id="4" name="Slide Number Placeholder 3">
            <a:extLst>
              <a:ext uri="{FF2B5EF4-FFF2-40B4-BE49-F238E27FC236}">
                <a16:creationId xmlns:a16="http://schemas.microsoft.com/office/drawing/2014/main" id="{96643211-6BDB-4E96-8E77-BC27752F663B}"/>
              </a:ext>
            </a:extLst>
          </p:cNvPr>
          <p:cNvSpPr>
            <a:spLocks noGrp="1"/>
          </p:cNvSpPr>
          <p:nvPr>
            <p:ph type="sldNum" sz="quarter" idx="4"/>
          </p:nvPr>
        </p:nvSpPr>
        <p:spPr/>
        <p:txBody>
          <a:bodyPr/>
          <a:lstStyle/>
          <a:p>
            <a:r>
              <a:rPr lang="en-CA"/>
              <a:t>28</a:t>
            </a:r>
          </a:p>
        </p:txBody>
      </p:sp>
    </p:spTree>
    <p:extLst>
      <p:ext uri="{BB962C8B-B14F-4D97-AF65-F5344CB8AC3E}">
        <p14:creationId xmlns:p14="http://schemas.microsoft.com/office/powerpoint/2010/main" val="1216214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14346-A447-464D-881C-FFAB6790B674}"/>
              </a:ext>
            </a:extLst>
          </p:cNvPr>
          <p:cNvSpPr>
            <a:spLocks noGrp="1"/>
          </p:cNvSpPr>
          <p:nvPr>
            <p:ph type="title"/>
          </p:nvPr>
        </p:nvSpPr>
        <p:spPr/>
        <p:txBody>
          <a:bodyPr>
            <a:normAutofit/>
          </a:bodyPr>
          <a:lstStyle/>
          <a:p>
            <a:r>
              <a:rPr lang="en-US" sz="2700">
                <a:solidFill>
                  <a:srgbClr val="003C71"/>
                </a:solidFill>
              </a:rPr>
              <a:t>Undergraduate engineering education </a:t>
            </a:r>
            <a:br>
              <a:rPr lang="en-US" sz="2700">
                <a:solidFill>
                  <a:srgbClr val="003C71"/>
                </a:solidFill>
              </a:rPr>
            </a:br>
            <a:r>
              <a:rPr lang="en-US" sz="2700">
                <a:solidFill>
                  <a:srgbClr val="003C71"/>
                </a:solidFill>
              </a:rPr>
              <a:t>and the pandemic</a:t>
            </a:r>
            <a:endParaRPr lang="en-CA" sz="2700">
              <a:solidFill>
                <a:srgbClr val="003C71"/>
              </a:solidFill>
            </a:endParaRPr>
          </a:p>
        </p:txBody>
      </p:sp>
      <p:sp>
        <p:nvSpPr>
          <p:cNvPr id="3" name="Content Placeholder 2">
            <a:extLst>
              <a:ext uri="{FF2B5EF4-FFF2-40B4-BE49-F238E27FC236}">
                <a16:creationId xmlns:a16="http://schemas.microsoft.com/office/drawing/2014/main" id="{5AF1CA34-149A-4B91-B73B-1751A68D7BD6}"/>
              </a:ext>
            </a:extLst>
          </p:cNvPr>
          <p:cNvSpPr>
            <a:spLocks noGrp="1"/>
          </p:cNvSpPr>
          <p:nvPr>
            <p:ph idx="1"/>
          </p:nvPr>
        </p:nvSpPr>
        <p:spPr>
          <a:xfrm>
            <a:off x="1219200" y="1200150"/>
            <a:ext cx="6809184" cy="3315815"/>
          </a:xfrm>
        </p:spPr>
        <p:txBody>
          <a:bodyPr>
            <a:normAutofit fontScale="92500"/>
          </a:bodyPr>
          <a:lstStyle/>
          <a:p>
            <a:r>
              <a:rPr lang="en-US"/>
              <a:t>Some programs gave pass/fail or satisfied/unsatisfied standings (or similar) in some courses where letter or percentage grades would typically be given. </a:t>
            </a:r>
          </a:p>
          <a:p>
            <a:r>
              <a:rPr lang="en-US"/>
              <a:t>Some cancelled in-person final exams and make other academic accommodations.</a:t>
            </a:r>
          </a:p>
          <a:p>
            <a:r>
              <a:rPr lang="en-US"/>
              <a:t>Some implemented alternates to field work and lab instruction to achieve specific learning outcomes.</a:t>
            </a:r>
            <a:endParaRPr lang="en-CA"/>
          </a:p>
        </p:txBody>
      </p:sp>
      <p:sp>
        <p:nvSpPr>
          <p:cNvPr id="4" name="Slide Number Placeholder 3">
            <a:extLst>
              <a:ext uri="{FF2B5EF4-FFF2-40B4-BE49-F238E27FC236}">
                <a16:creationId xmlns:a16="http://schemas.microsoft.com/office/drawing/2014/main" id="{96643211-6BDB-4E96-8E77-BC27752F663B}"/>
              </a:ext>
            </a:extLst>
          </p:cNvPr>
          <p:cNvSpPr>
            <a:spLocks noGrp="1"/>
          </p:cNvSpPr>
          <p:nvPr>
            <p:ph type="sldNum" sz="quarter" idx="4"/>
          </p:nvPr>
        </p:nvSpPr>
        <p:spPr/>
        <p:txBody>
          <a:bodyPr/>
          <a:lstStyle/>
          <a:p>
            <a:r>
              <a:rPr lang="en-CA"/>
              <a:t>29</a:t>
            </a:r>
          </a:p>
        </p:txBody>
      </p:sp>
    </p:spTree>
    <p:extLst>
      <p:ext uri="{BB962C8B-B14F-4D97-AF65-F5344CB8AC3E}">
        <p14:creationId xmlns:p14="http://schemas.microsoft.com/office/powerpoint/2010/main" val="3085118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A228561-A7BC-4CE5-ADAA-B606F4FC2BC7}"/>
              </a:ext>
            </a:extLst>
          </p:cNvPr>
          <p:cNvSpPr>
            <a:spLocks noGrp="1"/>
          </p:cNvSpPr>
          <p:nvPr>
            <p:ph type="title"/>
          </p:nvPr>
        </p:nvSpPr>
        <p:spPr>
          <a:xfrm>
            <a:off x="457200" y="58316"/>
            <a:ext cx="8229600" cy="857250"/>
          </a:xfrm>
        </p:spPr>
        <p:txBody>
          <a:bodyPr/>
          <a:lstStyle/>
          <a:p>
            <a:pPr eaLnBrk="1" hangingPunct="1"/>
            <a:r>
              <a:rPr lang="en-US" altLang="fr-FR">
                <a:solidFill>
                  <a:srgbClr val="003C71"/>
                </a:solidFill>
              </a:rPr>
              <a:t>Outline</a:t>
            </a:r>
            <a:endParaRPr lang="en-CA" altLang="fr-FR">
              <a:solidFill>
                <a:srgbClr val="003C71"/>
              </a:solidFill>
            </a:endParaRPr>
          </a:p>
        </p:txBody>
      </p:sp>
      <p:sp>
        <p:nvSpPr>
          <p:cNvPr id="4" name="Slide Number Placeholder 3">
            <a:extLst>
              <a:ext uri="{FF2B5EF4-FFF2-40B4-BE49-F238E27FC236}">
                <a16:creationId xmlns:a16="http://schemas.microsoft.com/office/drawing/2014/main" id="{7B123933-6E00-4FC9-9B1B-6FA11A4609E6}"/>
              </a:ext>
            </a:extLst>
          </p:cNvPr>
          <p:cNvSpPr>
            <a:spLocks noGrp="1"/>
          </p:cNvSpPr>
          <p:nvPr>
            <p:ph type="sldNum" sz="quarter" idx="4"/>
          </p:nvPr>
        </p:nvSpPr>
        <p:spPr/>
        <p:txBody>
          <a:bodyPr/>
          <a:lstStyle/>
          <a:p>
            <a:fld id="{8AB06EDA-F70B-4242-8EBE-963702F05E7B}" type="slidenum">
              <a:rPr lang="en-CA" smtClean="0"/>
              <a:t>3</a:t>
            </a:fld>
            <a:endParaRPr lang="en-CA"/>
          </a:p>
        </p:txBody>
      </p:sp>
      <p:grpSp>
        <p:nvGrpSpPr>
          <p:cNvPr id="9" name="Group 8">
            <a:extLst>
              <a:ext uri="{FF2B5EF4-FFF2-40B4-BE49-F238E27FC236}">
                <a16:creationId xmlns:a16="http://schemas.microsoft.com/office/drawing/2014/main" id="{93FAEB86-1642-482E-90FB-87940695C525}"/>
              </a:ext>
            </a:extLst>
          </p:cNvPr>
          <p:cNvGrpSpPr/>
          <p:nvPr/>
        </p:nvGrpSpPr>
        <p:grpSpPr>
          <a:xfrm>
            <a:off x="2023144" y="1343225"/>
            <a:ext cx="1121594" cy="1010394"/>
            <a:chOff x="611558" y="1419622"/>
            <a:chExt cx="952922" cy="866378"/>
          </a:xfrm>
          <a:effectLst>
            <a:outerShdw blurRad="63500" sx="102000" sy="102000" algn="ctr" rotWithShape="0">
              <a:prstClr val="black">
                <a:alpha val="40000"/>
              </a:prstClr>
            </a:outerShdw>
          </a:effectLst>
        </p:grpSpPr>
        <p:sp>
          <p:nvSpPr>
            <p:cNvPr id="6" name="Rectangle 5">
              <a:extLst>
                <a:ext uri="{FF2B5EF4-FFF2-40B4-BE49-F238E27FC236}">
                  <a16:creationId xmlns:a16="http://schemas.microsoft.com/office/drawing/2014/main" id="{FEBC3008-7B64-4787-96C4-14FED225F4C6}"/>
                </a:ext>
              </a:extLst>
            </p:cNvPr>
            <p:cNvSpPr/>
            <p:nvPr/>
          </p:nvSpPr>
          <p:spPr>
            <a:xfrm>
              <a:off x="611559" y="1419622"/>
              <a:ext cx="952921" cy="866378"/>
            </a:xfrm>
            <a:prstGeom prst="rect">
              <a:avLst/>
            </a:prstGeom>
            <a:solidFill>
              <a:srgbClr val="67823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8" name="Rectangle 7">
              <a:extLst>
                <a:ext uri="{FF2B5EF4-FFF2-40B4-BE49-F238E27FC236}">
                  <a16:creationId xmlns:a16="http://schemas.microsoft.com/office/drawing/2014/main" id="{4495A4C4-67EB-4785-91BD-88D4E72F578D}"/>
                </a:ext>
              </a:extLst>
            </p:cNvPr>
            <p:cNvSpPr/>
            <p:nvPr/>
          </p:nvSpPr>
          <p:spPr>
            <a:xfrm>
              <a:off x="611558" y="1419622"/>
              <a:ext cx="952921"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HEI Background</a:t>
              </a:r>
            </a:p>
          </p:txBody>
        </p:sp>
      </p:grpSp>
      <p:grpSp>
        <p:nvGrpSpPr>
          <p:cNvPr id="10" name="Group 9">
            <a:extLst>
              <a:ext uri="{FF2B5EF4-FFF2-40B4-BE49-F238E27FC236}">
                <a16:creationId xmlns:a16="http://schemas.microsoft.com/office/drawing/2014/main" id="{D272C0C1-5260-4106-BCE4-788DB87A10CE}"/>
              </a:ext>
            </a:extLst>
          </p:cNvPr>
          <p:cNvGrpSpPr/>
          <p:nvPr/>
        </p:nvGrpSpPr>
        <p:grpSpPr>
          <a:xfrm>
            <a:off x="3353470" y="1343225"/>
            <a:ext cx="1121594" cy="1010394"/>
            <a:chOff x="611558" y="1419622"/>
            <a:chExt cx="952922" cy="866378"/>
          </a:xfrm>
          <a:effectLst>
            <a:outerShdw blurRad="63500" sx="102000" sy="102000" algn="ctr" rotWithShape="0">
              <a:prstClr val="black">
                <a:alpha val="40000"/>
              </a:prstClr>
            </a:outerShdw>
          </a:effectLst>
        </p:grpSpPr>
        <p:sp>
          <p:nvSpPr>
            <p:cNvPr id="11" name="Rectangle 10">
              <a:extLst>
                <a:ext uri="{FF2B5EF4-FFF2-40B4-BE49-F238E27FC236}">
                  <a16:creationId xmlns:a16="http://schemas.microsoft.com/office/drawing/2014/main" id="{BB3A9AF8-34F9-477F-A4CA-A3FF68C292FB}"/>
                </a:ext>
              </a:extLst>
            </p:cNvPr>
            <p:cNvSpPr/>
            <p:nvPr/>
          </p:nvSpPr>
          <p:spPr>
            <a:xfrm>
              <a:off x="611559" y="1419622"/>
              <a:ext cx="952921" cy="866378"/>
            </a:xfrm>
            <a:prstGeom prst="rect">
              <a:avLst/>
            </a:prstGeom>
            <a:solidFill>
              <a:srgbClr val="67823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12" name="Rectangle 11">
              <a:extLst>
                <a:ext uri="{FF2B5EF4-FFF2-40B4-BE49-F238E27FC236}">
                  <a16:creationId xmlns:a16="http://schemas.microsoft.com/office/drawing/2014/main" id="{A3AEB9CC-D43C-4BC7-8907-92EA76067700}"/>
                </a:ext>
              </a:extLst>
            </p:cNvPr>
            <p:cNvSpPr/>
            <p:nvPr/>
          </p:nvSpPr>
          <p:spPr>
            <a:xfrm>
              <a:off x="611558" y="1419622"/>
              <a:ext cx="952921"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Accreditation and the CEAB</a:t>
              </a:r>
            </a:p>
          </p:txBody>
        </p:sp>
      </p:grpSp>
      <p:grpSp>
        <p:nvGrpSpPr>
          <p:cNvPr id="13" name="Group 12">
            <a:extLst>
              <a:ext uri="{FF2B5EF4-FFF2-40B4-BE49-F238E27FC236}">
                <a16:creationId xmlns:a16="http://schemas.microsoft.com/office/drawing/2014/main" id="{AE228696-3121-4466-9E01-D557132AB880}"/>
              </a:ext>
            </a:extLst>
          </p:cNvPr>
          <p:cNvGrpSpPr/>
          <p:nvPr/>
        </p:nvGrpSpPr>
        <p:grpSpPr>
          <a:xfrm>
            <a:off x="4683796" y="1343225"/>
            <a:ext cx="1184348" cy="1010393"/>
            <a:chOff x="611558" y="1419622"/>
            <a:chExt cx="952922" cy="866378"/>
          </a:xfrm>
          <a:effectLst>
            <a:outerShdw blurRad="63500" sx="102000" sy="102000" algn="ctr" rotWithShape="0">
              <a:prstClr val="black">
                <a:alpha val="40000"/>
              </a:prstClr>
            </a:outerShdw>
          </a:effectLst>
        </p:grpSpPr>
        <p:sp>
          <p:nvSpPr>
            <p:cNvPr id="14" name="Rectangle 13">
              <a:extLst>
                <a:ext uri="{FF2B5EF4-FFF2-40B4-BE49-F238E27FC236}">
                  <a16:creationId xmlns:a16="http://schemas.microsoft.com/office/drawing/2014/main" id="{AC3861F4-A2DD-4615-9C32-E3D362DAA8C3}"/>
                </a:ext>
              </a:extLst>
            </p:cNvPr>
            <p:cNvSpPr/>
            <p:nvPr/>
          </p:nvSpPr>
          <p:spPr>
            <a:xfrm>
              <a:off x="611559" y="1419622"/>
              <a:ext cx="952921" cy="866378"/>
            </a:xfrm>
            <a:prstGeom prst="rect">
              <a:avLst/>
            </a:prstGeom>
            <a:solidFill>
              <a:srgbClr val="67823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15" name="Rectangle 14">
              <a:extLst>
                <a:ext uri="{FF2B5EF4-FFF2-40B4-BE49-F238E27FC236}">
                  <a16:creationId xmlns:a16="http://schemas.microsoft.com/office/drawing/2014/main" id="{619CC9D1-F84C-430C-B988-38468FF029B1}"/>
                </a:ext>
              </a:extLst>
            </p:cNvPr>
            <p:cNvSpPr/>
            <p:nvPr/>
          </p:nvSpPr>
          <p:spPr>
            <a:xfrm>
              <a:off x="611558" y="1419622"/>
              <a:ext cx="952921"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Roles and responsibilities</a:t>
              </a:r>
            </a:p>
          </p:txBody>
        </p:sp>
      </p:grpSp>
      <p:grpSp>
        <p:nvGrpSpPr>
          <p:cNvPr id="16" name="Group 15">
            <a:extLst>
              <a:ext uri="{FF2B5EF4-FFF2-40B4-BE49-F238E27FC236}">
                <a16:creationId xmlns:a16="http://schemas.microsoft.com/office/drawing/2014/main" id="{A2ACD848-E799-4AA1-9C3B-F6D23589DDC3}"/>
              </a:ext>
            </a:extLst>
          </p:cNvPr>
          <p:cNvGrpSpPr/>
          <p:nvPr/>
        </p:nvGrpSpPr>
        <p:grpSpPr>
          <a:xfrm>
            <a:off x="4683796" y="2703417"/>
            <a:ext cx="1121594" cy="1010394"/>
            <a:chOff x="611558" y="1419622"/>
            <a:chExt cx="952922" cy="866378"/>
          </a:xfrm>
          <a:effectLst>
            <a:outerShdw blurRad="63500" sx="102000" sy="102000" algn="ctr" rotWithShape="0">
              <a:prstClr val="black">
                <a:alpha val="40000"/>
              </a:prstClr>
            </a:outerShdw>
          </a:effectLst>
        </p:grpSpPr>
        <p:sp>
          <p:nvSpPr>
            <p:cNvPr id="17" name="Rectangle 16">
              <a:extLst>
                <a:ext uri="{FF2B5EF4-FFF2-40B4-BE49-F238E27FC236}">
                  <a16:creationId xmlns:a16="http://schemas.microsoft.com/office/drawing/2014/main" id="{844CAC6F-5A3B-4D2F-892A-FC52CBAC506A}"/>
                </a:ext>
              </a:extLst>
            </p:cNvPr>
            <p:cNvSpPr/>
            <p:nvPr/>
          </p:nvSpPr>
          <p:spPr>
            <a:xfrm>
              <a:off x="611559" y="1419622"/>
              <a:ext cx="952921" cy="866378"/>
            </a:xfrm>
            <a:prstGeom prst="rect">
              <a:avLst/>
            </a:prstGeom>
            <a:solidFill>
              <a:srgbClr val="67823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18" name="Rectangle 17">
              <a:extLst>
                <a:ext uri="{FF2B5EF4-FFF2-40B4-BE49-F238E27FC236}">
                  <a16:creationId xmlns:a16="http://schemas.microsoft.com/office/drawing/2014/main" id="{ADBFCF7F-29EB-4558-9AC7-7669C7133556}"/>
                </a:ext>
              </a:extLst>
            </p:cNvPr>
            <p:cNvSpPr/>
            <p:nvPr/>
          </p:nvSpPr>
          <p:spPr>
            <a:xfrm>
              <a:off x="611558" y="1419622"/>
              <a:ext cx="952921"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The visit</a:t>
              </a:r>
            </a:p>
          </p:txBody>
        </p:sp>
      </p:grpSp>
      <p:grpSp>
        <p:nvGrpSpPr>
          <p:cNvPr id="19" name="Group 18">
            <a:extLst>
              <a:ext uri="{FF2B5EF4-FFF2-40B4-BE49-F238E27FC236}">
                <a16:creationId xmlns:a16="http://schemas.microsoft.com/office/drawing/2014/main" id="{BD858BD1-2913-4880-A6E9-E9819F2C8E23}"/>
              </a:ext>
            </a:extLst>
          </p:cNvPr>
          <p:cNvGrpSpPr/>
          <p:nvPr/>
        </p:nvGrpSpPr>
        <p:grpSpPr>
          <a:xfrm>
            <a:off x="6076876" y="1343225"/>
            <a:ext cx="1121594" cy="1010394"/>
            <a:chOff x="611558" y="1419622"/>
            <a:chExt cx="952922" cy="866378"/>
          </a:xfrm>
          <a:effectLst>
            <a:outerShdw blurRad="63500" sx="102000" sy="102000" algn="ctr" rotWithShape="0">
              <a:prstClr val="black">
                <a:alpha val="40000"/>
              </a:prstClr>
            </a:outerShdw>
          </a:effectLst>
        </p:grpSpPr>
        <p:sp>
          <p:nvSpPr>
            <p:cNvPr id="20" name="Rectangle 19">
              <a:extLst>
                <a:ext uri="{FF2B5EF4-FFF2-40B4-BE49-F238E27FC236}">
                  <a16:creationId xmlns:a16="http://schemas.microsoft.com/office/drawing/2014/main" id="{9A0E286D-7B45-4136-8B9E-07F1331BC131}"/>
                </a:ext>
              </a:extLst>
            </p:cNvPr>
            <p:cNvSpPr/>
            <p:nvPr/>
          </p:nvSpPr>
          <p:spPr>
            <a:xfrm>
              <a:off x="611559" y="1419622"/>
              <a:ext cx="952921" cy="866378"/>
            </a:xfrm>
            <a:prstGeom prst="rect">
              <a:avLst/>
            </a:prstGeom>
            <a:solidFill>
              <a:srgbClr val="67823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21" name="Rectangle 20">
              <a:extLst>
                <a:ext uri="{FF2B5EF4-FFF2-40B4-BE49-F238E27FC236}">
                  <a16:creationId xmlns:a16="http://schemas.microsoft.com/office/drawing/2014/main" id="{941631AC-800F-4545-8376-EE02BCF7DF71}"/>
                </a:ext>
              </a:extLst>
            </p:cNvPr>
            <p:cNvSpPr/>
            <p:nvPr/>
          </p:nvSpPr>
          <p:spPr>
            <a:xfrm>
              <a:off x="611558" y="1419622"/>
              <a:ext cx="952921"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Leading up to the visit</a:t>
              </a:r>
            </a:p>
          </p:txBody>
        </p:sp>
      </p:grpSp>
      <p:grpSp>
        <p:nvGrpSpPr>
          <p:cNvPr id="22" name="Group 21">
            <a:extLst>
              <a:ext uri="{FF2B5EF4-FFF2-40B4-BE49-F238E27FC236}">
                <a16:creationId xmlns:a16="http://schemas.microsoft.com/office/drawing/2014/main" id="{B58956CC-8755-4FC3-89F0-565AB424400B}"/>
              </a:ext>
            </a:extLst>
          </p:cNvPr>
          <p:cNvGrpSpPr/>
          <p:nvPr/>
        </p:nvGrpSpPr>
        <p:grpSpPr>
          <a:xfrm>
            <a:off x="2023144" y="2703417"/>
            <a:ext cx="1121594" cy="1010394"/>
            <a:chOff x="611558" y="1419622"/>
            <a:chExt cx="952922" cy="866378"/>
          </a:xfrm>
          <a:effectLst>
            <a:outerShdw blurRad="63500" sx="102000" sy="102000" algn="ctr" rotWithShape="0">
              <a:prstClr val="black">
                <a:alpha val="40000"/>
              </a:prstClr>
            </a:outerShdw>
          </a:effectLst>
        </p:grpSpPr>
        <p:sp>
          <p:nvSpPr>
            <p:cNvPr id="23" name="Rectangle 22">
              <a:extLst>
                <a:ext uri="{FF2B5EF4-FFF2-40B4-BE49-F238E27FC236}">
                  <a16:creationId xmlns:a16="http://schemas.microsoft.com/office/drawing/2014/main" id="{BCCEC947-1DDA-4693-843C-44A56C9E01FA}"/>
                </a:ext>
              </a:extLst>
            </p:cNvPr>
            <p:cNvSpPr/>
            <p:nvPr/>
          </p:nvSpPr>
          <p:spPr>
            <a:xfrm>
              <a:off x="611559" y="1419622"/>
              <a:ext cx="952921" cy="866378"/>
            </a:xfrm>
            <a:prstGeom prst="rect">
              <a:avLst/>
            </a:prstGeom>
            <a:solidFill>
              <a:srgbClr val="67823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24" name="Rectangle 23">
              <a:extLst>
                <a:ext uri="{FF2B5EF4-FFF2-40B4-BE49-F238E27FC236}">
                  <a16:creationId xmlns:a16="http://schemas.microsoft.com/office/drawing/2014/main" id="{5B142F82-253F-4E09-BE0F-E33860025FF6}"/>
                </a:ext>
              </a:extLst>
            </p:cNvPr>
            <p:cNvSpPr/>
            <p:nvPr/>
          </p:nvSpPr>
          <p:spPr>
            <a:xfrm>
              <a:off x="611558" y="1419622"/>
              <a:ext cx="952921"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The criteria</a:t>
              </a:r>
            </a:p>
          </p:txBody>
        </p:sp>
      </p:grpSp>
      <p:grpSp>
        <p:nvGrpSpPr>
          <p:cNvPr id="25" name="Group 24">
            <a:extLst>
              <a:ext uri="{FF2B5EF4-FFF2-40B4-BE49-F238E27FC236}">
                <a16:creationId xmlns:a16="http://schemas.microsoft.com/office/drawing/2014/main" id="{C9767C73-7400-46A3-B73E-D973836C7383}"/>
              </a:ext>
            </a:extLst>
          </p:cNvPr>
          <p:cNvGrpSpPr/>
          <p:nvPr/>
        </p:nvGrpSpPr>
        <p:grpSpPr>
          <a:xfrm>
            <a:off x="6014121" y="2703417"/>
            <a:ext cx="1121594" cy="1010394"/>
            <a:chOff x="611558" y="1419622"/>
            <a:chExt cx="952922" cy="866378"/>
          </a:xfrm>
          <a:effectLst>
            <a:outerShdw blurRad="63500" sx="102000" sy="102000" algn="ctr" rotWithShape="0">
              <a:prstClr val="black">
                <a:alpha val="40000"/>
              </a:prstClr>
            </a:outerShdw>
          </a:effectLst>
        </p:grpSpPr>
        <p:sp>
          <p:nvSpPr>
            <p:cNvPr id="26" name="Rectangle 25">
              <a:extLst>
                <a:ext uri="{FF2B5EF4-FFF2-40B4-BE49-F238E27FC236}">
                  <a16:creationId xmlns:a16="http://schemas.microsoft.com/office/drawing/2014/main" id="{3EA2C889-6B5F-4572-9B5B-1B068F54BCC1}"/>
                </a:ext>
              </a:extLst>
            </p:cNvPr>
            <p:cNvSpPr/>
            <p:nvPr/>
          </p:nvSpPr>
          <p:spPr>
            <a:xfrm>
              <a:off x="611559" y="1419622"/>
              <a:ext cx="952921" cy="866378"/>
            </a:xfrm>
            <a:prstGeom prst="rect">
              <a:avLst/>
            </a:prstGeom>
            <a:solidFill>
              <a:srgbClr val="67823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27" name="Rectangle 26">
              <a:extLst>
                <a:ext uri="{FF2B5EF4-FFF2-40B4-BE49-F238E27FC236}">
                  <a16:creationId xmlns:a16="http://schemas.microsoft.com/office/drawing/2014/main" id="{FF80EBF2-6F47-4F1E-9B18-CA79F6FBF408}"/>
                </a:ext>
              </a:extLst>
            </p:cNvPr>
            <p:cNvSpPr/>
            <p:nvPr/>
          </p:nvSpPr>
          <p:spPr>
            <a:xfrm>
              <a:off x="611558" y="1419622"/>
              <a:ext cx="952921"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The report</a:t>
              </a:r>
            </a:p>
          </p:txBody>
        </p:sp>
      </p:grpSp>
      <p:grpSp>
        <p:nvGrpSpPr>
          <p:cNvPr id="28" name="Group 27">
            <a:extLst>
              <a:ext uri="{FF2B5EF4-FFF2-40B4-BE49-F238E27FC236}">
                <a16:creationId xmlns:a16="http://schemas.microsoft.com/office/drawing/2014/main" id="{31323419-E26F-4F45-BFA9-5B67864F55FA}"/>
              </a:ext>
            </a:extLst>
          </p:cNvPr>
          <p:cNvGrpSpPr/>
          <p:nvPr/>
        </p:nvGrpSpPr>
        <p:grpSpPr>
          <a:xfrm>
            <a:off x="3353470" y="2703417"/>
            <a:ext cx="1121594" cy="1010394"/>
            <a:chOff x="611558" y="1419622"/>
            <a:chExt cx="952922" cy="866378"/>
          </a:xfrm>
          <a:effectLst>
            <a:outerShdw blurRad="63500" sx="102000" sy="102000" algn="ctr" rotWithShape="0">
              <a:prstClr val="black">
                <a:alpha val="40000"/>
              </a:prstClr>
            </a:outerShdw>
          </a:effectLst>
        </p:grpSpPr>
        <p:sp>
          <p:nvSpPr>
            <p:cNvPr id="29" name="Rectangle 28">
              <a:extLst>
                <a:ext uri="{FF2B5EF4-FFF2-40B4-BE49-F238E27FC236}">
                  <a16:creationId xmlns:a16="http://schemas.microsoft.com/office/drawing/2014/main" id="{E32BEC2B-99ED-459E-AEA3-B685AFBC0F99}"/>
                </a:ext>
              </a:extLst>
            </p:cNvPr>
            <p:cNvSpPr/>
            <p:nvPr/>
          </p:nvSpPr>
          <p:spPr>
            <a:xfrm>
              <a:off x="611559" y="1419622"/>
              <a:ext cx="952921" cy="866378"/>
            </a:xfrm>
            <a:prstGeom prst="rect">
              <a:avLst/>
            </a:prstGeom>
            <a:solidFill>
              <a:srgbClr val="67823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30" name="Rectangle 29">
              <a:extLst>
                <a:ext uri="{FF2B5EF4-FFF2-40B4-BE49-F238E27FC236}">
                  <a16:creationId xmlns:a16="http://schemas.microsoft.com/office/drawing/2014/main" id="{ADA4C4F5-AF42-47C4-A9A4-525561582199}"/>
                </a:ext>
              </a:extLst>
            </p:cNvPr>
            <p:cNvSpPr/>
            <p:nvPr/>
          </p:nvSpPr>
          <p:spPr>
            <a:xfrm>
              <a:off x="611558" y="1419622"/>
              <a:ext cx="952921"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Recent relevant changes</a:t>
              </a:r>
            </a:p>
          </p:txBody>
        </p:sp>
      </p:grpSp>
    </p:spTree>
    <p:extLst>
      <p:ext uri="{BB962C8B-B14F-4D97-AF65-F5344CB8AC3E}">
        <p14:creationId xmlns:p14="http://schemas.microsoft.com/office/powerpoint/2010/main" val="10214828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1771-AD90-4B2F-B7A6-6E5A9E377E9B}"/>
              </a:ext>
            </a:extLst>
          </p:cNvPr>
          <p:cNvSpPr>
            <a:spLocks noGrp="1"/>
          </p:cNvSpPr>
          <p:nvPr>
            <p:ph type="title"/>
          </p:nvPr>
        </p:nvSpPr>
        <p:spPr>
          <a:xfrm>
            <a:off x="722313" y="2021582"/>
            <a:ext cx="7772400" cy="838200"/>
          </a:xfrm>
        </p:spPr>
        <p:txBody>
          <a:bodyPr/>
          <a:lstStyle/>
          <a:p>
            <a:r>
              <a:rPr lang="en-CA"/>
              <a:t>Leading up to the visit</a:t>
            </a:r>
          </a:p>
        </p:txBody>
      </p:sp>
      <p:sp>
        <p:nvSpPr>
          <p:cNvPr id="5" name="Slide Number Placeholder 4">
            <a:extLst>
              <a:ext uri="{FF2B5EF4-FFF2-40B4-BE49-F238E27FC236}">
                <a16:creationId xmlns:a16="http://schemas.microsoft.com/office/drawing/2014/main" id="{D8709933-EA0D-42B3-B562-CA5290577D31}"/>
              </a:ext>
            </a:extLst>
          </p:cNvPr>
          <p:cNvSpPr>
            <a:spLocks noGrp="1"/>
          </p:cNvSpPr>
          <p:nvPr>
            <p:ph type="sldNum" sz="quarter" idx="4"/>
          </p:nvPr>
        </p:nvSpPr>
        <p:spPr/>
        <p:txBody>
          <a:bodyPr/>
          <a:lstStyle/>
          <a:p>
            <a:r>
              <a:rPr lang="en-CA" dirty="0">
                <a:cs typeface="Calibri"/>
              </a:rPr>
              <a:t>30</a:t>
            </a:r>
            <a:endParaRPr lang="en-US" dirty="0"/>
          </a:p>
        </p:txBody>
      </p:sp>
    </p:spTree>
    <p:extLst>
      <p:ext uri="{BB962C8B-B14F-4D97-AF65-F5344CB8AC3E}">
        <p14:creationId xmlns:p14="http://schemas.microsoft.com/office/powerpoint/2010/main" val="2320804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39A804-6FC2-41AD-9F9C-A93A7CEDBCB8}"/>
              </a:ext>
            </a:extLst>
          </p:cNvPr>
          <p:cNvSpPr>
            <a:spLocks noGrp="1"/>
          </p:cNvSpPr>
          <p:nvPr>
            <p:ph type="title"/>
          </p:nvPr>
        </p:nvSpPr>
        <p:spPr>
          <a:xfrm>
            <a:off x="457200" y="51470"/>
            <a:ext cx="8229600" cy="857250"/>
          </a:xfrm>
        </p:spPr>
        <p:txBody>
          <a:bodyPr/>
          <a:lstStyle/>
          <a:p>
            <a:r>
              <a:rPr lang="en-US" altLang="fr-FR">
                <a:solidFill>
                  <a:srgbClr val="003C71"/>
                </a:solidFill>
              </a:rPr>
              <a:t>Accreditation criteria and procedures</a:t>
            </a:r>
            <a:endParaRPr lang="en-CA" altLang="fr-FR">
              <a:solidFill>
                <a:srgbClr val="003C71"/>
              </a:solidFill>
            </a:endParaRPr>
          </a:p>
        </p:txBody>
      </p:sp>
      <p:sp>
        <p:nvSpPr>
          <p:cNvPr id="6" name="Content Placeholder 3">
            <a:extLst>
              <a:ext uri="{FF2B5EF4-FFF2-40B4-BE49-F238E27FC236}">
                <a16:creationId xmlns:a16="http://schemas.microsoft.com/office/drawing/2014/main" id="{25227B8C-4873-4705-A4C0-C90232360DC7}"/>
              </a:ext>
            </a:extLst>
          </p:cNvPr>
          <p:cNvSpPr>
            <a:spLocks noGrp="1"/>
          </p:cNvSpPr>
          <p:nvPr>
            <p:ph idx="1"/>
          </p:nvPr>
        </p:nvSpPr>
        <p:spPr>
          <a:xfrm>
            <a:off x="539552" y="1200150"/>
            <a:ext cx="4824536" cy="3387823"/>
          </a:xfrm>
        </p:spPr>
        <p:txBody>
          <a:bodyPr>
            <a:normAutofit/>
          </a:bodyPr>
          <a:lstStyle/>
          <a:p>
            <a:endParaRPr lang="en-CA" altLang="fr-FR"/>
          </a:p>
          <a:p>
            <a:pPr marL="0" indent="0">
              <a:buNone/>
            </a:pPr>
            <a:r>
              <a:rPr lang="en-CA" altLang="fr-FR"/>
              <a:t>All visiting team members should:</a:t>
            </a:r>
          </a:p>
          <a:p>
            <a:r>
              <a:rPr lang="en-CA" altLang="fr-FR"/>
              <a:t>Become familiar with the criteria</a:t>
            </a:r>
          </a:p>
          <a:p>
            <a:r>
              <a:rPr lang="en-CA" altLang="fr-FR"/>
              <a:t>Note the evolution of criteria and interpretive statements</a:t>
            </a:r>
          </a:p>
          <a:p>
            <a:pPr lvl="1"/>
            <a:r>
              <a:rPr lang="en-CA" altLang="fr-FR" sz="1600"/>
              <a:t>They may have changed since you were last a program visitor!</a:t>
            </a:r>
          </a:p>
        </p:txBody>
      </p:sp>
      <p:sp>
        <p:nvSpPr>
          <p:cNvPr id="4" name="Slide Number Placeholder 3">
            <a:extLst>
              <a:ext uri="{FF2B5EF4-FFF2-40B4-BE49-F238E27FC236}">
                <a16:creationId xmlns:a16="http://schemas.microsoft.com/office/drawing/2014/main" id="{0F3F3A5F-F32A-49A1-9031-41E98E6C08BF}"/>
              </a:ext>
            </a:extLst>
          </p:cNvPr>
          <p:cNvSpPr>
            <a:spLocks noGrp="1"/>
          </p:cNvSpPr>
          <p:nvPr>
            <p:ph type="sldNum" sz="quarter" idx="4"/>
          </p:nvPr>
        </p:nvSpPr>
        <p:spPr/>
        <p:txBody>
          <a:bodyPr/>
          <a:lstStyle/>
          <a:p>
            <a:fld id="{FE95DA82-26F3-4D20-8D96-F57DF74CF111}" type="slidenum">
              <a:rPr lang="en-CA" smtClean="0"/>
              <a:t>31</a:t>
            </a:fld>
            <a:endParaRPr lang="en-CA"/>
          </a:p>
        </p:txBody>
      </p:sp>
      <p:pic>
        <p:nvPicPr>
          <p:cNvPr id="2" name="Picture 1">
            <a:extLst>
              <a:ext uri="{FF2B5EF4-FFF2-40B4-BE49-F238E27FC236}">
                <a16:creationId xmlns:a16="http://schemas.microsoft.com/office/drawing/2014/main" id="{C53C224E-A60E-448E-BE36-DB29B2099566}"/>
              </a:ext>
            </a:extLst>
          </p:cNvPr>
          <p:cNvPicPr>
            <a:picLocks noChangeAspect="1"/>
          </p:cNvPicPr>
          <p:nvPr/>
        </p:nvPicPr>
        <p:blipFill>
          <a:blip r:embed="rId3"/>
          <a:stretch>
            <a:fillRect/>
          </a:stretch>
        </p:blipFill>
        <p:spPr>
          <a:xfrm>
            <a:off x="5436096" y="916905"/>
            <a:ext cx="2808312" cy="3647412"/>
          </a:xfrm>
          <a:prstGeom prst="rect">
            <a:avLst/>
          </a:prstGeom>
        </p:spPr>
      </p:pic>
    </p:spTree>
    <p:extLst>
      <p:ext uri="{BB962C8B-B14F-4D97-AF65-F5344CB8AC3E}">
        <p14:creationId xmlns:p14="http://schemas.microsoft.com/office/powerpoint/2010/main" val="4286536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AE110-6CB9-4BB4-87BE-CCEFDABB7552}"/>
              </a:ext>
            </a:extLst>
          </p:cNvPr>
          <p:cNvSpPr>
            <a:spLocks noGrp="1"/>
          </p:cNvSpPr>
          <p:nvPr>
            <p:ph type="title"/>
          </p:nvPr>
        </p:nvSpPr>
        <p:spPr>
          <a:xfrm>
            <a:off x="457200" y="51470"/>
            <a:ext cx="8229600" cy="857250"/>
          </a:xfrm>
        </p:spPr>
        <p:txBody>
          <a:bodyPr/>
          <a:lstStyle/>
          <a:p>
            <a:r>
              <a:rPr lang="en-CA">
                <a:solidFill>
                  <a:srgbClr val="003C71"/>
                </a:solidFill>
              </a:rPr>
              <a:t>Training</a:t>
            </a:r>
          </a:p>
        </p:txBody>
      </p:sp>
      <p:sp>
        <p:nvSpPr>
          <p:cNvPr id="3" name="Content Placeholder 2">
            <a:extLst>
              <a:ext uri="{FF2B5EF4-FFF2-40B4-BE49-F238E27FC236}">
                <a16:creationId xmlns:a16="http://schemas.microsoft.com/office/drawing/2014/main" id="{B300C66C-D4F9-47BC-941A-F2C98E4D3C7F}"/>
              </a:ext>
            </a:extLst>
          </p:cNvPr>
          <p:cNvSpPr>
            <a:spLocks noGrp="1"/>
          </p:cNvSpPr>
          <p:nvPr>
            <p:ph idx="1"/>
          </p:nvPr>
        </p:nvSpPr>
        <p:spPr>
          <a:xfrm>
            <a:off x="395536" y="1203598"/>
            <a:ext cx="3672408" cy="3312368"/>
          </a:xfrm>
        </p:spPr>
        <p:txBody>
          <a:bodyPr>
            <a:normAutofit lnSpcReduction="10000"/>
          </a:bodyPr>
          <a:lstStyle/>
          <a:p>
            <a:r>
              <a:rPr lang="en-CA" sz="2000"/>
              <a:t>Online training to be completed by each member of the team</a:t>
            </a:r>
          </a:p>
          <a:p>
            <a:r>
              <a:rPr lang="en-CA" sz="2000"/>
              <a:t>Login details provided by the CEAB Secretariat</a:t>
            </a:r>
          </a:p>
          <a:p>
            <a:r>
              <a:rPr lang="en-CA" sz="2000"/>
              <a:t>Overview of the accreditation process, roles and responsibilities, tips and tricks, etc.</a:t>
            </a:r>
          </a:p>
          <a:p>
            <a:pPr marL="0" indent="0">
              <a:buNone/>
            </a:pPr>
            <a:endParaRPr lang="en-CA" sz="2000"/>
          </a:p>
        </p:txBody>
      </p:sp>
      <p:sp>
        <p:nvSpPr>
          <p:cNvPr id="7" name="Slide Number Placeholder 6">
            <a:extLst>
              <a:ext uri="{FF2B5EF4-FFF2-40B4-BE49-F238E27FC236}">
                <a16:creationId xmlns:a16="http://schemas.microsoft.com/office/drawing/2014/main" id="{05D41588-8AF0-4BDE-B3DC-747600C019C8}"/>
              </a:ext>
            </a:extLst>
          </p:cNvPr>
          <p:cNvSpPr>
            <a:spLocks noGrp="1"/>
          </p:cNvSpPr>
          <p:nvPr>
            <p:ph type="sldNum" sz="quarter" idx="4"/>
          </p:nvPr>
        </p:nvSpPr>
        <p:spPr/>
        <p:txBody>
          <a:bodyPr/>
          <a:lstStyle/>
          <a:p>
            <a:fld id="{31D62985-2F92-40AB-B6F2-3DED40CF9BC0}" type="slidenum">
              <a:rPr lang="en-CA" smtClean="0"/>
              <a:t>32</a:t>
            </a:fld>
            <a:endParaRPr lang="en-CA"/>
          </a:p>
        </p:txBody>
      </p:sp>
      <p:pic>
        <p:nvPicPr>
          <p:cNvPr id="6" name="Picture 5">
            <a:extLst>
              <a:ext uri="{FF2B5EF4-FFF2-40B4-BE49-F238E27FC236}">
                <a16:creationId xmlns:a16="http://schemas.microsoft.com/office/drawing/2014/main" id="{DFFEBF72-3813-4695-A33E-D14F958D1FC3}"/>
              </a:ext>
            </a:extLst>
          </p:cNvPr>
          <p:cNvPicPr>
            <a:picLocks noChangeAspect="1"/>
          </p:cNvPicPr>
          <p:nvPr/>
        </p:nvPicPr>
        <p:blipFill rotWithShape="1">
          <a:blip r:embed="rId3"/>
          <a:srcRect l="9051" t="5831" r="45275" b="3506"/>
          <a:stretch/>
        </p:blipFill>
        <p:spPr>
          <a:xfrm>
            <a:off x="4054974" y="1094277"/>
            <a:ext cx="4831805" cy="324897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4757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58316"/>
            <a:ext cx="9144000" cy="857250"/>
          </a:xfrm>
        </p:spPr>
        <p:txBody>
          <a:bodyPr/>
          <a:lstStyle/>
          <a:p>
            <a:pPr eaLnBrk="1" hangingPunct="1"/>
            <a:r>
              <a:rPr lang="en-US" altLang="fr-FR">
                <a:solidFill>
                  <a:srgbClr val="003C71"/>
                </a:solidFill>
              </a:rPr>
              <a:t>Team resources</a:t>
            </a:r>
            <a:endParaRPr lang="en-CA" altLang="fr-FR">
              <a:solidFill>
                <a:srgbClr val="003C71"/>
              </a:solidFill>
            </a:endParaRPr>
          </a:p>
        </p:txBody>
      </p:sp>
      <p:sp>
        <p:nvSpPr>
          <p:cNvPr id="9" name="Slide Number Placeholder 8">
            <a:extLst>
              <a:ext uri="{FF2B5EF4-FFF2-40B4-BE49-F238E27FC236}">
                <a16:creationId xmlns:a16="http://schemas.microsoft.com/office/drawing/2014/main" id="{468665A5-E4A5-46B1-BA8F-08F51AD05788}"/>
              </a:ext>
            </a:extLst>
          </p:cNvPr>
          <p:cNvSpPr>
            <a:spLocks noGrp="1"/>
          </p:cNvSpPr>
          <p:nvPr>
            <p:ph type="sldNum" sz="quarter" idx="4"/>
          </p:nvPr>
        </p:nvSpPr>
        <p:spPr/>
        <p:txBody>
          <a:bodyPr/>
          <a:lstStyle/>
          <a:p>
            <a:fld id="{E8EC2275-AF11-4BBE-B3D9-72709C19F716}" type="slidenum">
              <a:rPr lang="en-CA" smtClean="0"/>
              <a:t>33</a:t>
            </a:fld>
            <a:endParaRPr lang="en-CA"/>
          </a:p>
        </p:txBody>
      </p:sp>
      <p:sp>
        <p:nvSpPr>
          <p:cNvPr id="7" name="TextBox 6">
            <a:extLst>
              <a:ext uri="{FF2B5EF4-FFF2-40B4-BE49-F238E27FC236}">
                <a16:creationId xmlns:a16="http://schemas.microsoft.com/office/drawing/2014/main" id="{7182E3B8-2B63-4652-85D7-0A31E636930A}"/>
              </a:ext>
            </a:extLst>
          </p:cNvPr>
          <p:cNvSpPr txBox="1"/>
          <p:nvPr/>
        </p:nvSpPr>
        <p:spPr>
          <a:xfrm>
            <a:off x="2471696" y="4334343"/>
            <a:ext cx="4185826" cy="369332"/>
          </a:xfrm>
          <a:prstGeom prst="rect">
            <a:avLst/>
          </a:prstGeom>
          <a:noFill/>
        </p:spPr>
        <p:txBody>
          <a:bodyPr wrap="none" rtlCol="0">
            <a:spAutoFit/>
          </a:bodyPr>
          <a:lstStyle/>
          <a:p>
            <a:r>
              <a:rPr lang="en-CA"/>
              <a:t>www.engineerscanada.ca/accreditation</a:t>
            </a:r>
          </a:p>
        </p:txBody>
      </p:sp>
      <p:pic>
        <p:nvPicPr>
          <p:cNvPr id="8" name="Picture 7">
            <a:extLst>
              <a:ext uri="{FF2B5EF4-FFF2-40B4-BE49-F238E27FC236}">
                <a16:creationId xmlns:a16="http://schemas.microsoft.com/office/drawing/2014/main" id="{71C5BC0B-11BE-444D-9EF9-0E3F1DA07F96}"/>
              </a:ext>
            </a:extLst>
          </p:cNvPr>
          <p:cNvPicPr>
            <a:picLocks noChangeAspect="1"/>
          </p:cNvPicPr>
          <p:nvPr/>
        </p:nvPicPr>
        <p:blipFill rotWithShape="1">
          <a:blip r:embed="rId3"/>
          <a:srcRect b="12580"/>
          <a:stretch/>
        </p:blipFill>
        <p:spPr>
          <a:xfrm>
            <a:off x="5109095" y="1014081"/>
            <a:ext cx="3096854" cy="3241232"/>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6618FD12-4D00-462B-B5C0-6A0B676B61BA}"/>
              </a:ext>
            </a:extLst>
          </p:cNvPr>
          <p:cNvPicPr>
            <a:picLocks noChangeAspect="1"/>
          </p:cNvPicPr>
          <p:nvPr/>
        </p:nvPicPr>
        <p:blipFill>
          <a:blip r:embed="rId4"/>
          <a:stretch>
            <a:fillRect/>
          </a:stretch>
        </p:blipFill>
        <p:spPr>
          <a:xfrm>
            <a:off x="862381" y="843558"/>
            <a:ext cx="1625923" cy="432800"/>
          </a:xfrm>
          <a:prstGeom prst="rect">
            <a:avLst/>
          </a:prstGeom>
        </p:spPr>
      </p:pic>
      <p:pic>
        <p:nvPicPr>
          <p:cNvPr id="5" name="Picture 4">
            <a:extLst>
              <a:ext uri="{FF2B5EF4-FFF2-40B4-BE49-F238E27FC236}">
                <a16:creationId xmlns:a16="http://schemas.microsoft.com/office/drawing/2014/main" id="{D040E779-BE9A-4C66-B4C4-1DD21382801C}"/>
              </a:ext>
            </a:extLst>
          </p:cNvPr>
          <p:cNvPicPr>
            <a:picLocks noChangeAspect="1"/>
          </p:cNvPicPr>
          <p:nvPr/>
        </p:nvPicPr>
        <p:blipFill>
          <a:blip r:embed="rId5"/>
          <a:stretch>
            <a:fillRect/>
          </a:stretch>
        </p:blipFill>
        <p:spPr>
          <a:xfrm>
            <a:off x="971600" y="1276358"/>
            <a:ext cx="3509459" cy="3066345"/>
          </a:xfrm>
          <a:prstGeom prst="rect">
            <a:avLst/>
          </a:prstGeom>
        </p:spPr>
      </p:pic>
    </p:spTree>
    <p:extLst>
      <p:ext uri="{BB962C8B-B14F-4D97-AF65-F5344CB8AC3E}">
        <p14:creationId xmlns:p14="http://schemas.microsoft.com/office/powerpoint/2010/main" val="11924554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6512" y="51470"/>
            <a:ext cx="9144000" cy="857250"/>
          </a:xfrm>
        </p:spPr>
        <p:txBody>
          <a:bodyPr/>
          <a:lstStyle/>
          <a:p>
            <a:pPr eaLnBrk="1" hangingPunct="1"/>
            <a:r>
              <a:rPr lang="en-US" altLang="fr-FR">
                <a:solidFill>
                  <a:srgbClr val="003C71"/>
                </a:solidFill>
              </a:rPr>
              <a:t>Team member activities</a:t>
            </a:r>
            <a:endParaRPr lang="en-CA" altLang="fr-FR">
              <a:solidFill>
                <a:srgbClr val="003C71"/>
              </a:solidFill>
            </a:endParaRPr>
          </a:p>
        </p:txBody>
      </p:sp>
      <p:sp>
        <p:nvSpPr>
          <p:cNvPr id="5" name="Slide Number Placeholder 4">
            <a:extLst>
              <a:ext uri="{FF2B5EF4-FFF2-40B4-BE49-F238E27FC236}">
                <a16:creationId xmlns:a16="http://schemas.microsoft.com/office/drawing/2014/main" id="{88D94484-A4B2-46F7-A18A-76A952397419}"/>
              </a:ext>
            </a:extLst>
          </p:cNvPr>
          <p:cNvSpPr>
            <a:spLocks noGrp="1"/>
          </p:cNvSpPr>
          <p:nvPr>
            <p:ph type="sldNum" sz="quarter" idx="4"/>
          </p:nvPr>
        </p:nvSpPr>
        <p:spPr/>
        <p:txBody>
          <a:bodyPr/>
          <a:lstStyle/>
          <a:p>
            <a:fld id="{1EF5D034-9592-4EB2-82C7-F17FE026328C}" type="slidenum">
              <a:rPr lang="en-CA" smtClean="0"/>
              <a:t>34</a:t>
            </a:fld>
            <a:endParaRPr lang="en-CA"/>
          </a:p>
        </p:txBody>
      </p:sp>
      <p:sp>
        <p:nvSpPr>
          <p:cNvPr id="4" name="Content Placeholder 4">
            <a:extLst>
              <a:ext uri="{FF2B5EF4-FFF2-40B4-BE49-F238E27FC236}">
                <a16:creationId xmlns:a16="http://schemas.microsoft.com/office/drawing/2014/main" id="{C2C267E3-20E5-47CD-A82C-B98F657D8ADB}"/>
              </a:ext>
            </a:extLst>
          </p:cNvPr>
          <p:cNvSpPr txBox="1">
            <a:spLocks/>
          </p:cNvSpPr>
          <p:nvPr/>
        </p:nvSpPr>
        <p:spPr>
          <a:xfrm>
            <a:off x="323528" y="901997"/>
            <a:ext cx="7220190" cy="3150457"/>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90000"/>
              </a:lnSpc>
              <a:spcBef>
                <a:spcPts val="700"/>
              </a:spcBef>
              <a:buFont typeface="+mj-lt"/>
              <a:buAutoNum type="arabicPeriod"/>
            </a:pPr>
            <a:r>
              <a:rPr lang="en-GB" altLang="fr-FR" sz="2000"/>
              <a:t>Comply with </a:t>
            </a:r>
            <a:r>
              <a:rPr lang="en-GB" altLang="fr-FR" sz="2000">
                <a:solidFill>
                  <a:srgbClr val="0070C0"/>
                </a:solidFill>
                <a:hlinkClick r:id="rId3">
                  <a:extLst>
                    <a:ext uri="{A12FA001-AC4F-418D-AE19-62706E023703}">
                      <ahyp:hlinkClr xmlns:ahyp="http://schemas.microsoft.com/office/drawing/2018/hyperlinkcolor" val="tx"/>
                    </a:ext>
                  </a:extLst>
                </a:hlinkClick>
              </a:rPr>
              <a:t>Engineers Canada’s Board Code of Conduct</a:t>
            </a:r>
            <a:r>
              <a:rPr lang="en-GB" altLang="fr-FR" sz="2000"/>
              <a:t>.</a:t>
            </a:r>
          </a:p>
          <a:p>
            <a:pPr marL="457200" indent="-457200">
              <a:lnSpc>
                <a:spcPct val="90000"/>
              </a:lnSpc>
              <a:spcBef>
                <a:spcPts val="700"/>
              </a:spcBef>
              <a:buFont typeface="+mj-lt"/>
              <a:buAutoNum type="arabicPeriod"/>
            </a:pPr>
            <a:endParaRPr lang="en-GB" altLang="fr-FR" sz="500"/>
          </a:p>
          <a:p>
            <a:pPr marL="457200" indent="-457200">
              <a:lnSpc>
                <a:spcPct val="90000"/>
              </a:lnSpc>
              <a:spcBef>
                <a:spcPts val="700"/>
              </a:spcBef>
              <a:buFont typeface="+mj-lt"/>
              <a:buAutoNum type="arabicPeriod"/>
            </a:pPr>
            <a:r>
              <a:rPr lang="en-GB" altLang="fr-FR" sz="2000"/>
              <a:t>Attend 2-3 teleconferences organized by the Team Chair</a:t>
            </a:r>
          </a:p>
          <a:p>
            <a:pPr lvl="1">
              <a:lnSpc>
                <a:spcPct val="90000"/>
              </a:lnSpc>
              <a:spcBef>
                <a:spcPts val="700"/>
              </a:spcBef>
            </a:pPr>
            <a:r>
              <a:rPr lang="en-GB" altLang="fr-FR" sz="1600"/>
              <a:t>The number and frequency of meetings as needed </a:t>
            </a:r>
          </a:p>
          <a:p>
            <a:pPr lvl="1">
              <a:lnSpc>
                <a:spcPct val="90000"/>
              </a:lnSpc>
              <a:spcBef>
                <a:spcPts val="700"/>
              </a:spcBef>
            </a:pPr>
            <a:r>
              <a:rPr lang="en-GB" altLang="fr-FR" sz="1600"/>
              <a:t>Getting to know the team</a:t>
            </a:r>
          </a:p>
          <a:p>
            <a:pPr lvl="1">
              <a:lnSpc>
                <a:spcPct val="90000"/>
              </a:lnSpc>
              <a:spcBef>
                <a:spcPts val="700"/>
              </a:spcBef>
            </a:pPr>
            <a:r>
              <a:rPr lang="en-GB" altLang="fr-FR" sz="1600"/>
              <a:t>General overview of process</a:t>
            </a:r>
          </a:p>
          <a:p>
            <a:pPr lvl="1">
              <a:lnSpc>
                <a:spcPct val="90000"/>
              </a:lnSpc>
              <a:spcBef>
                <a:spcPts val="700"/>
              </a:spcBef>
            </a:pPr>
            <a:r>
              <a:rPr lang="en-GB" altLang="fr-FR" sz="1600"/>
              <a:t>Identification of issues</a:t>
            </a:r>
          </a:p>
          <a:p>
            <a:pPr lvl="1">
              <a:lnSpc>
                <a:spcPct val="90000"/>
              </a:lnSpc>
              <a:spcBef>
                <a:spcPts val="700"/>
              </a:spcBef>
            </a:pPr>
            <a:r>
              <a:rPr lang="en-GB" altLang="fr-FR" sz="1600"/>
              <a:t>Planning visit schedule</a:t>
            </a:r>
          </a:p>
          <a:p>
            <a:pPr marL="457200" indent="-457200">
              <a:lnSpc>
                <a:spcPct val="90000"/>
              </a:lnSpc>
              <a:spcBef>
                <a:spcPts val="700"/>
              </a:spcBef>
              <a:buFont typeface="+mj-lt"/>
              <a:buAutoNum type="arabicPeriod"/>
            </a:pPr>
            <a:endParaRPr lang="en-GB" altLang="fr-FR" sz="500"/>
          </a:p>
          <a:p>
            <a:pPr marL="457200" indent="-457200">
              <a:lnSpc>
                <a:spcPct val="90000"/>
              </a:lnSpc>
              <a:spcBef>
                <a:spcPts val="700"/>
              </a:spcBef>
              <a:buFont typeface="+mj-lt"/>
              <a:buAutoNum type="arabicPeriod"/>
            </a:pPr>
            <a:r>
              <a:rPr lang="en-GB" altLang="fr-FR" sz="2000"/>
              <a:t>Individually review program’s questionnaire </a:t>
            </a:r>
          </a:p>
          <a:p>
            <a:pPr lvl="1">
              <a:lnSpc>
                <a:spcPct val="90000"/>
              </a:lnSpc>
              <a:spcBef>
                <a:spcPts val="700"/>
              </a:spcBef>
            </a:pPr>
            <a:r>
              <a:rPr lang="en-GB" altLang="fr-FR" sz="1600"/>
              <a:t>Identify issues for investigation during the visit</a:t>
            </a:r>
          </a:p>
          <a:p>
            <a:pPr lvl="1">
              <a:lnSpc>
                <a:spcPct val="90000"/>
              </a:lnSpc>
              <a:spcBef>
                <a:spcPts val="700"/>
              </a:spcBef>
            </a:pPr>
            <a:r>
              <a:rPr lang="en-GB" altLang="fr-FR" sz="1600"/>
              <a:t>Complete the </a:t>
            </a:r>
            <a:r>
              <a:rPr lang="en-GB" altLang="fr-FR" sz="1600" i="1"/>
              <a:t>Tracking of program issues: Working document</a:t>
            </a:r>
            <a:endParaRPr lang="en-GB" altLang="fr-FR" sz="1600"/>
          </a:p>
          <a:p>
            <a:pPr marL="0" indent="0">
              <a:lnSpc>
                <a:spcPct val="120000"/>
              </a:lnSpc>
              <a:spcBef>
                <a:spcPts val="0"/>
              </a:spcBef>
              <a:buNone/>
            </a:pPr>
            <a:endParaRPr lang="en-GB" altLang="fr-FR" sz="2000"/>
          </a:p>
        </p:txBody>
      </p:sp>
    </p:spTree>
    <p:extLst>
      <p:ext uri="{BB962C8B-B14F-4D97-AF65-F5344CB8AC3E}">
        <p14:creationId xmlns:p14="http://schemas.microsoft.com/office/powerpoint/2010/main" val="1810344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28C5E-A997-458C-8A52-83043255532C}"/>
              </a:ext>
            </a:extLst>
          </p:cNvPr>
          <p:cNvSpPr>
            <a:spLocks noGrp="1"/>
          </p:cNvSpPr>
          <p:nvPr>
            <p:ph type="title"/>
          </p:nvPr>
        </p:nvSpPr>
        <p:spPr/>
        <p:txBody>
          <a:bodyPr>
            <a:normAutofit/>
          </a:bodyPr>
          <a:lstStyle/>
          <a:p>
            <a:r>
              <a:rPr lang="en-CA">
                <a:solidFill>
                  <a:srgbClr val="003C71"/>
                </a:solidFill>
              </a:rPr>
              <a:t>Accessing program materials</a:t>
            </a:r>
          </a:p>
        </p:txBody>
      </p:sp>
      <p:sp>
        <p:nvSpPr>
          <p:cNvPr id="3" name="Content Placeholder 2">
            <a:extLst>
              <a:ext uri="{FF2B5EF4-FFF2-40B4-BE49-F238E27FC236}">
                <a16:creationId xmlns:a16="http://schemas.microsoft.com/office/drawing/2014/main" id="{9B2FC569-A7AF-4FC4-A07E-9737251669B9}"/>
              </a:ext>
            </a:extLst>
          </p:cNvPr>
          <p:cNvSpPr>
            <a:spLocks noGrp="1"/>
          </p:cNvSpPr>
          <p:nvPr>
            <p:ph idx="1"/>
          </p:nvPr>
        </p:nvSpPr>
        <p:spPr>
          <a:xfrm>
            <a:off x="467544" y="1203598"/>
            <a:ext cx="4032448" cy="3384376"/>
          </a:xfrm>
        </p:spPr>
        <p:txBody>
          <a:bodyPr vert="horz" lIns="91440" tIns="45720" rIns="91440" bIns="45720" rtlCol="0" anchor="t">
            <a:normAutofit fontScale="70000" lnSpcReduction="20000"/>
          </a:bodyPr>
          <a:lstStyle/>
          <a:p>
            <a:r>
              <a:rPr lang="en-CA" dirty="0"/>
              <a:t>Program materials available on the CEAB </a:t>
            </a:r>
            <a:r>
              <a:rPr lang="en-CA" dirty="0" err="1"/>
              <a:t>OneHub</a:t>
            </a:r>
            <a:r>
              <a:rPr lang="en-CA" dirty="0"/>
              <a:t> site 8 weeks prior to the visit.</a:t>
            </a:r>
          </a:p>
          <a:p>
            <a:endParaRPr lang="en-CA" sz="1000"/>
          </a:p>
          <a:p>
            <a:pPr>
              <a:lnSpc>
                <a:spcPct val="113999"/>
              </a:lnSpc>
            </a:pPr>
            <a:r>
              <a:rPr lang="en-CA" dirty="0">
                <a:ea typeface="+mn-lt"/>
                <a:cs typeface="+mn-lt"/>
              </a:rPr>
              <a:t>The CEAB Secretariat will send an invitation to each team member to access the various applicable files and create their own password if necessary.</a:t>
            </a:r>
          </a:p>
          <a:p>
            <a:endParaRPr lang="en-CA" sz="1000"/>
          </a:p>
          <a:p>
            <a:r>
              <a:rPr lang="en-CA" dirty="0"/>
              <a:t>Read the materials provided by your assigned program(s).</a:t>
            </a:r>
            <a:endParaRPr lang="en-CA" dirty="0">
              <a:cs typeface="Calibri"/>
            </a:endParaRPr>
          </a:p>
        </p:txBody>
      </p:sp>
      <p:sp>
        <p:nvSpPr>
          <p:cNvPr id="4" name="Slide Number Placeholder 3">
            <a:extLst>
              <a:ext uri="{FF2B5EF4-FFF2-40B4-BE49-F238E27FC236}">
                <a16:creationId xmlns:a16="http://schemas.microsoft.com/office/drawing/2014/main" id="{CFCAC34A-D443-46B2-B8F4-E83EF39205D3}"/>
              </a:ext>
            </a:extLst>
          </p:cNvPr>
          <p:cNvSpPr>
            <a:spLocks noGrp="1"/>
          </p:cNvSpPr>
          <p:nvPr>
            <p:ph type="sldNum" sz="quarter" idx="4"/>
          </p:nvPr>
        </p:nvSpPr>
        <p:spPr/>
        <p:txBody>
          <a:bodyPr/>
          <a:lstStyle/>
          <a:p>
            <a:fld id="{E509FB6D-84DB-4AFE-BAA1-59A23FB9E73E}" type="slidenum">
              <a:rPr lang="en-CA" smtClean="0"/>
              <a:t>35</a:t>
            </a:fld>
            <a:endParaRPr lang="en-CA"/>
          </a:p>
        </p:txBody>
      </p:sp>
      <p:pic>
        <p:nvPicPr>
          <p:cNvPr id="6" name="Picture 6" descr="Graphical user interface, text, application, chat or text message&#10;&#10;Description automatically generated">
            <a:extLst>
              <a:ext uri="{FF2B5EF4-FFF2-40B4-BE49-F238E27FC236}">
                <a16:creationId xmlns:a16="http://schemas.microsoft.com/office/drawing/2014/main" id="{A1CDBF1F-17D8-4E6B-A039-052A1875BCD7}"/>
              </a:ext>
            </a:extLst>
          </p:cNvPr>
          <p:cNvPicPr>
            <a:picLocks noChangeAspect="1"/>
          </p:cNvPicPr>
          <p:nvPr/>
        </p:nvPicPr>
        <p:blipFill>
          <a:blip r:embed="rId3"/>
          <a:stretch>
            <a:fillRect/>
          </a:stretch>
        </p:blipFill>
        <p:spPr>
          <a:xfrm>
            <a:off x="4501767" y="1360632"/>
            <a:ext cx="4134078" cy="3028163"/>
          </a:xfrm>
          <a:prstGeom prst="rect">
            <a:avLst/>
          </a:prstGeom>
        </p:spPr>
      </p:pic>
    </p:spTree>
    <p:extLst>
      <p:ext uri="{BB962C8B-B14F-4D97-AF65-F5344CB8AC3E}">
        <p14:creationId xmlns:p14="http://schemas.microsoft.com/office/powerpoint/2010/main" val="2790387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2A12-26F2-40EC-AFCB-3C5FECFFF067}"/>
              </a:ext>
            </a:extLst>
          </p:cNvPr>
          <p:cNvSpPr>
            <a:spLocks noGrp="1"/>
          </p:cNvSpPr>
          <p:nvPr>
            <p:ph type="title"/>
          </p:nvPr>
        </p:nvSpPr>
        <p:spPr>
          <a:xfrm>
            <a:off x="457200" y="51470"/>
            <a:ext cx="8229600" cy="857250"/>
          </a:xfrm>
        </p:spPr>
        <p:txBody>
          <a:bodyPr>
            <a:normAutofit/>
          </a:bodyPr>
          <a:lstStyle/>
          <a:p>
            <a:r>
              <a:rPr lang="en-US">
                <a:solidFill>
                  <a:srgbClr val="003C71"/>
                </a:solidFill>
              </a:rPr>
              <a:t>Tracking of issues</a:t>
            </a:r>
            <a:endParaRPr lang="en-CA">
              <a:solidFill>
                <a:srgbClr val="003C71"/>
              </a:solidFill>
            </a:endParaRPr>
          </a:p>
        </p:txBody>
      </p:sp>
      <p:sp>
        <p:nvSpPr>
          <p:cNvPr id="5" name="Slide Number Placeholder 4">
            <a:extLst>
              <a:ext uri="{FF2B5EF4-FFF2-40B4-BE49-F238E27FC236}">
                <a16:creationId xmlns:a16="http://schemas.microsoft.com/office/drawing/2014/main" id="{F503F96C-EE7B-4454-AB4F-6C2CCA6EC8DE}"/>
              </a:ext>
            </a:extLst>
          </p:cNvPr>
          <p:cNvSpPr>
            <a:spLocks noGrp="1"/>
          </p:cNvSpPr>
          <p:nvPr>
            <p:ph type="sldNum" sz="quarter" idx="4"/>
          </p:nvPr>
        </p:nvSpPr>
        <p:spPr/>
        <p:txBody>
          <a:bodyPr/>
          <a:lstStyle/>
          <a:p>
            <a:fld id="{28F8E98D-4C9B-4E4B-8893-E23450B58716}" type="slidenum">
              <a:rPr lang="en-CA" smtClean="0"/>
              <a:t>36</a:t>
            </a:fld>
            <a:endParaRPr lang="en-CA"/>
          </a:p>
        </p:txBody>
      </p:sp>
      <p:sp>
        <p:nvSpPr>
          <p:cNvPr id="6" name="Content Placeholder 2">
            <a:extLst>
              <a:ext uri="{FF2B5EF4-FFF2-40B4-BE49-F238E27FC236}">
                <a16:creationId xmlns:a16="http://schemas.microsoft.com/office/drawing/2014/main" id="{F8C6362B-5E0D-4428-811A-A33068D13A77}"/>
              </a:ext>
            </a:extLst>
          </p:cNvPr>
          <p:cNvSpPr txBox="1">
            <a:spLocks/>
          </p:cNvSpPr>
          <p:nvPr/>
        </p:nvSpPr>
        <p:spPr>
          <a:xfrm>
            <a:off x="3923928" y="1063228"/>
            <a:ext cx="4896544" cy="3704035"/>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000"/>
          </a:p>
          <a:p>
            <a:r>
              <a:rPr lang="en-US" sz="2000"/>
              <a:t>Use this tool to record your findings based on your pre-visit review of the institution’s questionnaire.</a:t>
            </a:r>
          </a:p>
          <a:p>
            <a:endParaRPr lang="en-US" sz="500"/>
          </a:p>
          <a:p>
            <a:r>
              <a:rPr lang="en-US" sz="2000"/>
              <a:t>The visiting team can use this document to develop the site visit schedule and guide discussions while on-site.</a:t>
            </a:r>
          </a:p>
          <a:p>
            <a:endParaRPr lang="en-US" sz="500"/>
          </a:p>
          <a:p>
            <a:r>
              <a:rPr lang="en-US" sz="2000"/>
              <a:t>When in doubt, consult with the Chair or Vice Chair.</a:t>
            </a:r>
            <a:endParaRPr lang="en-US" sz="2000">
              <a:cs typeface="Arial"/>
            </a:endParaRPr>
          </a:p>
          <a:p>
            <a:endParaRPr lang="en-US" sz="2000"/>
          </a:p>
        </p:txBody>
      </p:sp>
      <p:pic>
        <p:nvPicPr>
          <p:cNvPr id="8" name="Picture 7">
            <a:extLst>
              <a:ext uri="{FF2B5EF4-FFF2-40B4-BE49-F238E27FC236}">
                <a16:creationId xmlns:a16="http://schemas.microsoft.com/office/drawing/2014/main" id="{C6625CB1-435E-4A4F-B7B7-8E1299BC35CB}"/>
              </a:ext>
            </a:extLst>
          </p:cNvPr>
          <p:cNvPicPr>
            <a:picLocks noChangeAspect="1"/>
          </p:cNvPicPr>
          <p:nvPr/>
        </p:nvPicPr>
        <p:blipFill>
          <a:blip r:embed="rId3"/>
          <a:stretch>
            <a:fillRect/>
          </a:stretch>
        </p:blipFill>
        <p:spPr>
          <a:xfrm>
            <a:off x="179512" y="1707654"/>
            <a:ext cx="3671956" cy="1315842"/>
          </a:xfrm>
          <a:prstGeom prst="rect">
            <a:avLst/>
          </a:prstGeom>
        </p:spPr>
      </p:pic>
    </p:spTree>
    <p:extLst>
      <p:ext uri="{BB962C8B-B14F-4D97-AF65-F5344CB8AC3E}">
        <p14:creationId xmlns:p14="http://schemas.microsoft.com/office/powerpoint/2010/main" val="1480240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FB1F0-F2C8-47FD-8461-92EF32144837}"/>
              </a:ext>
            </a:extLst>
          </p:cNvPr>
          <p:cNvSpPr>
            <a:spLocks noGrp="1"/>
          </p:cNvSpPr>
          <p:nvPr>
            <p:ph type="title"/>
          </p:nvPr>
        </p:nvSpPr>
        <p:spPr>
          <a:xfrm>
            <a:off x="457200" y="51470"/>
            <a:ext cx="8229600" cy="857250"/>
          </a:xfrm>
        </p:spPr>
        <p:txBody>
          <a:bodyPr>
            <a:normAutofit/>
          </a:bodyPr>
          <a:lstStyle/>
          <a:p>
            <a:r>
              <a:rPr lang="en-CA">
                <a:solidFill>
                  <a:srgbClr val="003C71"/>
                </a:solidFill>
              </a:rPr>
              <a:t>Identifying issues</a:t>
            </a:r>
          </a:p>
        </p:txBody>
      </p:sp>
      <p:sp>
        <p:nvSpPr>
          <p:cNvPr id="3" name="Content Placeholder 2">
            <a:extLst>
              <a:ext uri="{FF2B5EF4-FFF2-40B4-BE49-F238E27FC236}">
                <a16:creationId xmlns:a16="http://schemas.microsoft.com/office/drawing/2014/main" id="{3C8CE0E1-0B2B-4363-B723-371299428779}"/>
              </a:ext>
            </a:extLst>
          </p:cNvPr>
          <p:cNvSpPr>
            <a:spLocks noGrp="1"/>
          </p:cNvSpPr>
          <p:nvPr>
            <p:ph idx="1"/>
          </p:nvPr>
        </p:nvSpPr>
        <p:spPr>
          <a:xfrm>
            <a:off x="738071" y="2397602"/>
            <a:ext cx="7992888" cy="2229676"/>
          </a:xfrm>
        </p:spPr>
        <p:txBody>
          <a:bodyPr>
            <a:normAutofit fontScale="62500" lnSpcReduction="20000"/>
          </a:bodyPr>
          <a:lstStyle/>
          <a:p>
            <a:pPr marL="0" indent="0">
              <a:buNone/>
            </a:pPr>
            <a:r>
              <a:rPr lang="en-CA" sz="2100"/>
              <a:t>Your options (NEW!):</a:t>
            </a:r>
          </a:p>
          <a:p>
            <a:pPr marL="0" indent="0">
              <a:buNone/>
            </a:pPr>
            <a:r>
              <a:rPr lang="en-CA" b="1"/>
              <a:t>✓</a:t>
            </a:r>
            <a:r>
              <a:rPr lang="en-CA"/>
              <a:t> = </a:t>
            </a:r>
            <a:r>
              <a:rPr lang="en-CA" b="1"/>
              <a:t>no observed issue </a:t>
            </a:r>
            <a:r>
              <a:rPr lang="en-CA"/>
              <a:t>on the criterion. Comments could include how the institution complies with the criterion (for example, innovative methods used to ensure compliance, and/or procedures and policies that deserve special mention).</a:t>
            </a:r>
          </a:p>
          <a:p>
            <a:pPr marL="0" indent="0">
              <a:buNone/>
            </a:pPr>
            <a:endParaRPr lang="en-CA"/>
          </a:p>
          <a:p>
            <a:pPr marL="0" indent="0">
              <a:buNone/>
            </a:pPr>
            <a:r>
              <a:rPr lang="en-CA" b="1"/>
              <a:t>*</a:t>
            </a:r>
            <a:r>
              <a:rPr lang="en-CA"/>
              <a:t> = item flagged for CEAB review that, </a:t>
            </a:r>
            <a:r>
              <a:rPr lang="en-CA" b="1"/>
              <a:t>in the opinion of the visitor,</a:t>
            </a:r>
            <a:r>
              <a:rPr lang="en-CA"/>
              <a:t> has the potential to either jeopardize future compliance or currently prevents compliance with the criterion. Justification is required for * observations. </a:t>
            </a:r>
          </a:p>
          <a:p>
            <a:endParaRPr lang="en-CA" sz="1500"/>
          </a:p>
        </p:txBody>
      </p:sp>
      <p:sp>
        <p:nvSpPr>
          <p:cNvPr id="11" name="Slide Number Placeholder 10">
            <a:extLst>
              <a:ext uri="{FF2B5EF4-FFF2-40B4-BE49-F238E27FC236}">
                <a16:creationId xmlns:a16="http://schemas.microsoft.com/office/drawing/2014/main" id="{F26B9913-7B18-4A5D-8395-5FC4A6DBEDDD}"/>
              </a:ext>
            </a:extLst>
          </p:cNvPr>
          <p:cNvSpPr>
            <a:spLocks noGrp="1"/>
          </p:cNvSpPr>
          <p:nvPr>
            <p:ph type="sldNum" sz="quarter" idx="4"/>
          </p:nvPr>
        </p:nvSpPr>
        <p:spPr/>
        <p:txBody>
          <a:bodyPr/>
          <a:lstStyle/>
          <a:p>
            <a:fld id="{57AA48DF-62A4-4060-A572-5AD4C53F9BDE}" type="slidenum">
              <a:rPr lang="en-CA" smtClean="0"/>
              <a:t>37</a:t>
            </a:fld>
            <a:endParaRPr lang="en-CA"/>
          </a:p>
        </p:txBody>
      </p:sp>
      <p:sp>
        <p:nvSpPr>
          <p:cNvPr id="15" name="Content Placeholder 2">
            <a:extLst>
              <a:ext uri="{FF2B5EF4-FFF2-40B4-BE49-F238E27FC236}">
                <a16:creationId xmlns:a16="http://schemas.microsoft.com/office/drawing/2014/main" id="{B939934C-3C03-452D-9178-343D4FEFF9E5}"/>
              </a:ext>
            </a:extLst>
          </p:cNvPr>
          <p:cNvSpPr txBox="1">
            <a:spLocks/>
          </p:cNvSpPr>
          <p:nvPr/>
        </p:nvSpPr>
        <p:spPr>
          <a:xfrm>
            <a:off x="457200" y="943626"/>
            <a:ext cx="8291264" cy="71944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CA"/>
              <a:t>The “minimum standard” is established by the criterion </a:t>
            </a:r>
          </a:p>
          <a:p>
            <a:pPr marL="0" indent="0" algn="ctr">
              <a:buNone/>
            </a:pPr>
            <a:r>
              <a:rPr lang="en-CA"/>
              <a:t>and (if one exists) further explained in the interpretive statement.</a:t>
            </a:r>
          </a:p>
        </p:txBody>
      </p:sp>
      <p:pic>
        <p:nvPicPr>
          <p:cNvPr id="7" name="Picture 6">
            <a:extLst>
              <a:ext uri="{FF2B5EF4-FFF2-40B4-BE49-F238E27FC236}">
                <a16:creationId xmlns:a16="http://schemas.microsoft.com/office/drawing/2014/main" id="{59AE486D-4EDD-4EFC-8471-7C09E499D0F6}"/>
              </a:ext>
            </a:extLst>
          </p:cNvPr>
          <p:cNvPicPr>
            <a:picLocks noChangeAspect="1"/>
          </p:cNvPicPr>
          <p:nvPr/>
        </p:nvPicPr>
        <p:blipFill>
          <a:blip r:embed="rId3"/>
          <a:stretch>
            <a:fillRect/>
          </a:stretch>
        </p:blipFill>
        <p:spPr>
          <a:xfrm>
            <a:off x="3162898" y="1643247"/>
            <a:ext cx="2879868" cy="1031998"/>
          </a:xfrm>
          <a:prstGeom prst="rect">
            <a:avLst/>
          </a:prstGeom>
        </p:spPr>
      </p:pic>
    </p:spTree>
    <p:extLst>
      <p:ext uri="{BB962C8B-B14F-4D97-AF65-F5344CB8AC3E}">
        <p14:creationId xmlns:p14="http://schemas.microsoft.com/office/powerpoint/2010/main" val="1962361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62DC0F-95AC-4A96-BDAC-4A4525404DC6}"/>
              </a:ext>
            </a:extLst>
          </p:cNvPr>
          <p:cNvSpPr>
            <a:spLocks noGrp="1"/>
          </p:cNvSpPr>
          <p:nvPr>
            <p:ph type="title"/>
          </p:nvPr>
        </p:nvSpPr>
        <p:spPr/>
        <p:txBody>
          <a:bodyPr>
            <a:normAutofit/>
          </a:bodyPr>
          <a:lstStyle/>
          <a:p>
            <a:r>
              <a:rPr lang="en-CA">
                <a:solidFill>
                  <a:srgbClr val="003C71"/>
                </a:solidFill>
              </a:rPr>
              <a:t>Writing an observation</a:t>
            </a:r>
          </a:p>
        </p:txBody>
      </p:sp>
      <p:sp>
        <p:nvSpPr>
          <p:cNvPr id="3" name="Content Placeholder 2">
            <a:extLst>
              <a:ext uri="{FF2B5EF4-FFF2-40B4-BE49-F238E27FC236}">
                <a16:creationId xmlns:a16="http://schemas.microsoft.com/office/drawing/2014/main" id="{0F0590D2-B86F-4D94-BEF6-DE86DBA8C02B}"/>
              </a:ext>
            </a:extLst>
          </p:cNvPr>
          <p:cNvSpPr>
            <a:spLocks noGrp="1"/>
          </p:cNvSpPr>
          <p:nvPr>
            <p:ph idx="1"/>
          </p:nvPr>
        </p:nvSpPr>
        <p:spPr>
          <a:xfrm>
            <a:off x="863588" y="1296388"/>
            <a:ext cx="7416824" cy="3238112"/>
          </a:xfrm>
        </p:spPr>
        <p:txBody>
          <a:bodyPr>
            <a:normAutofit fontScale="70000" lnSpcReduction="20000"/>
          </a:bodyPr>
          <a:lstStyle/>
          <a:p>
            <a:pPr marL="0" indent="0">
              <a:buNone/>
            </a:pPr>
            <a:r>
              <a:rPr lang="en-US"/>
              <a:t>For </a:t>
            </a:r>
            <a:r>
              <a:rPr lang="en-US" b="1"/>
              <a:t>each</a:t>
            </a:r>
            <a:r>
              <a:rPr lang="en-US"/>
              <a:t> written observation, follow a three-element format:</a:t>
            </a:r>
          </a:p>
          <a:p>
            <a:pPr marL="0" indent="0">
              <a:buNone/>
            </a:pPr>
            <a:endParaRPr lang="en-US"/>
          </a:p>
          <a:p>
            <a:pPr lvl="0"/>
            <a:r>
              <a:rPr lang="en-CA"/>
              <a:t>cite the applicable language from the criterion, policy, or procedure (with quotation marks) as context for the observation; </a:t>
            </a:r>
          </a:p>
          <a:p>
            <a:pPr lvl="0"/>
            <a:r>
              <a:rPr lang="en-CA"/>
              <a:t>describe evidence observed; then </a:t>
            </a:r>
          </a:p>
          <a:p>
            <a:pPr lvl="0"/>
            <a:r>
              <a:rPr lang="en-CA"/>
              <a:t>describe the positive or negative impacts to the program.</a:t>
            </a:r>
          </a:p>
          <a:p>
            <a:pPr marL="0" indent="0">
              <a:buNone/>
            </a:pPr>
            <a:endParaRPr lang="en-US"/>
          </a:p>
          <a:p>
            <a:pPr marL="0" indent="0" algn="ctr">
              <a:buNone/>
            </a:pPr>
            <a:r>
              <a:rPr lang="en-US" b="1"/>
              <a:t>Written observations for </a:t>
            </a:r>
            <a:r>
              <a:rPr lang="en-US" sz="3300" b="1"/>
              <a:t>*</a:t>
            </a:r>
            <a:r>
              <a:rPr lang="en-US" b="1"/>
              <a:t> are required.</a:t>
            </a:r>
          </a:p>
          <a:p>
            <a:pPr marL="0" indent="0" algn="ctr">
              <a:buNone/>
            </a:pPr>
            <a:r>
              <a:rPr lang="en-US" b="1"/>
              <a:t>Written observations for </a:t>
            </a:r>
            <a:r>
              <a:rPr lang="en-CA" sz="3300" b="1"/>
              <a:t>✓</a:t>
            </a:r>
            <a:r>
              <a:rPr lang="en-CA" b="1"/>
              <a:t>are welcome.</a:t>
            </a:r>
          </a:p>
        </p:txBody>
      </p:sp>
      <p:sp>
        <p:nvSpPr>
          <p:cNvPr id="4" name="Slide Number Placeholder 3">
            <a:extLst>
              <a:ext uri="{FF2B5EF4-FFF2-40B4-BE49-F238E27FC236}">
                <a16:creationId xmlns:a16="http://schemas.microsoft.com/office/drawing/2014/main" id="{D5FF2ACA-48A8-4F20-A55E-8A8172C8416C}"/>
              </a:ext>
            </a:extLst>
          </p:cNvPr>
          <p:cNvSpPr>
            <a:spLocks noGrp="1"/>
          </p:cNvSpPr>
          <p:nvPr>
            <p:ph type="sldNum" sz="quarter" idx="4"/>
          </p:nvPr>
        </p:nvSpPr>
        <p:spPr/>
        <p:txBody>
          <a:bodyPr/>
          <a:lstStyle/>
          <a:p>
            <a:fld id="{FAD2762F-E3D5-4C90-A60C-D58DFA2E93A6}" type="slidenum">
              <a:rPr lang="en-CA" smtClean="0"/>
              <a:t>38</a:t>
            </a:fld>
            <a:endParaRPr lang="en-CA"/>
          </a:p>
        </p:txBody>
      </p:sp>
    </p:spTree>
    <p:extLst>
      <p:ext uri="{BB962C8B-B14F-4D97-AF65-F5344CB8AC3E}">
        <p14:creationId xmlns:p14="http://schemas.microsoft.com/office/powerpoint/2010/main" val="40062884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DD50-3394-4BED-983A-9EFCE729ED46}"/>
              </a:ext>
            </a:extLst>
          </p:cNvPr>
          <p:cNvSpPr>
            <a:spLocks noGrp="1"/>
          </p:cNvSpPr>
          <p:nvPr>
            <p:ph type="title"/>
          </p:nvPr>
        </p:nvSpPr>
        <p:spPr/>
        <p:txBody>
          <a:bodyPr/>
          <a:lstStyle/>
          <a:p>
            <a:r>
              <a:rPr lang="en-CA"/>
              <a:t>Tips</a:t>
            </a:r>
          </a:p>
        </p:txBody>
      </p:sp>
      <p:sp>
        <p:nvSpPr>
          <p:cNvPr id="3" name="Content Placeholder 2">
            <a:extLst>
              <a:ext uri="{FF2B5EF4-FFF2-40B4-BE49-F238E27FC236}">
                <a16:creationId xmlns:a16="http://schemas.microsoft.com/office/drawing/2014/main" id="{76BA500D-B3D3-478F-B149-5E1280F2BF1A}"/>
              </a:ext>
            </a:extLst>
          </p:cNvPr>
          <p:cNvSpPr>
            <a:spLocks noGrp="1"/>
          </p:cNvSpPr>
          <p:nvPr>
            <p:ph idx="1"/>
          </p:nvPr>
        </p:nvSpPr>
        <p:spPr/>
        <p:txBody>
          <a:bodyPr>
            <a:normAutofit fontScale="62500" lnSpcReduction="20000"/>
          </a:bodyPr>
          <a:lstStyle/>
          <a:p>
            <a:r>
              <a:rPr lang="en-CA"/>
              <a:t>Quantitative criteria are binary observations. Either the criteria have been met or not.</a:t>
            </a:r>
          </a:p>
          <a:p>
            <a:endParaRPr lang="en-CA"/>
          </a:p>
          <a:p>
            <a:endParaRPr lang="en-CA"/>
          </a:p>
          <a:p>
            <a:r>
              <a:rPr lang="en-CA"/>
              <a:t>Avoid the terms “concern”, “weakness”, “deficiency” in your written comments</a:t>
            </a:r>
          </a:p>
          <a:p>
            <a:pPr lvl="1"/>
            <a:r>
              <a:rPr lang="en-CA"/>
              <a:t>These terms are reserved for CEAB accreditation decisions</a:t>
            </a:r>
          </a:p>
          <a:p>
            <a:endParaRPr lang="en-US"/>
          </a:p>
          <a:p>
            <a:endParaRPr lang="en-US"/>
          </a:p>
          <a:p>
            <a:r>
              <a:rPr lang="en-US"/>
              <a:t>The CEAB will discuss your findings at a decision meeting where a decision will be made as to whether the program’s compliance to criteria is acceptable, a concern, a weakness, or a deficiency.</a:t>
            </a:r>
          </a:p>
          <a:p>
            <a:pPr lvl="1"/>
            <a:endParaRPr lang="en-CA"/>
          </a:p>
        </p:txBody>
      </p:sp>
      <p:sp>
        <p:nvSpPr>
          <p:cNvPr id="6" name="Slide Number Placeholder 5">
            <a:extLst>
              <a:ext uri="{FF2B5EF4-FFF2-40B4-BE49-F238E27FC236}">
                <a16:creationId xmlns:a16="http://schemas.microsoft.com/office/drawing/2014/main" id="{F828195D-C07D-464E-81B9-B14D902ED7D7}"/>
              </a:ext>
            </a:extLst>
          </p:cNvPr>
          <p:cNvSpPr>
            <a:spLocks noGrp="1"/>
          </p:cNvSpPr>
          <p:nvPr>
            <p:ph type="sldNum" sz="quarter" idx="4"/>
          </p:nvPr>
        </p:nvSpPr>
        <p:spPr/>
        <p:txBody>
          <a:bodyPr/>
          <a:lstStyle/>
          <a:p>
            <a:fld id="{7B7BD73A-8D27-44EA-8485-8FE8D66B36D0}" type="slidenum">
              <a:rPr lang="en-CA" smtClean="0"/>
              <a:pPr/>
              <a:t>39</a:t>
            </a:fld>
            <a:endParaRPr lang="en-CA"/>
          </a:p>
        </p:txBody>
      </p:sp>
    </p:spTree>
    <p:extLst>
      <p:ext uri="{BB962C8B-B14F-4D97-AF65-F5344CB8AC3E}">
        <p14:creationId xmlns:p14="http://schemas.microsoft.com/office/powerpoint/2010/main" val="741675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58316"/>
            <a:ext cx="9144000" cy="857250"/>
          </a:xfrm>
        </p:spPr>
        <p:txBody>
          <a:bodyPr/>
          <a:lstStyle/>
          <a:p>
            <a:pPr eaLnBrk="1" hangingPunct="1"/>
            <a:r>
              <a:rPr lang="en-US" altLang="fr-FR">
                <a:solidFill>
                  <a:srgbClr val="003C71"/>
                </a:solidFill>
              </a:rPr>
              <a:t>Higher Education Institution (HEI) Background</a:t>
            </a:r>
            <a:endParaRPr lang="en-CA" altLang="fr-FR">
              <a:solidFill>
                <a:srgbClr val="003C71"/>
              </a:solidFill>
            </a:endParaRPr>
          </a:p>
        </p:txBody>
      </p:sp>
      <p:sp>
        <p:nvSpPr>
          <p:cNvPr id="5123" name="Content Placeholder 3"/>
          <p:cNvSpPr>
            <a:spLocks noGrp="1"/>
          </p:cNvSpPr>
          <p:nvPr>
            <p:ph idx="1"/>
          </p:nvPr>
        </p:nvSpPr>
        <p:spPr>
          <a:xfrm>
            <a:off x="0" y="1123950"/>
            <a:ext cx="9144000" cy="2628900"/>
          </a:xfrm>
        </p:spPr>
        <p:txBody>
          <a:bodyPr/>
          <a:lstStyle/>
          <a:p>
            <a:pPr>
              <a:lnSpc>
                <a:spcPct val="90000"/>
              </a:lnSpc>
            </a:pPr>
            <a:r>
              <a:rPr lang="en-US" altLang="fr-FR"/>
              <a:t>History and current situation</a:t>
            </a:r>
            <a:endParaRPr lang="en-US" altLang="fr-FR" sz="2400"/>
          </a:p>
          <a:p>
            <a:pPr lvl="2">
              <a:lnSpc>
                <a:spcPct val="90000"/>
              </a:lnSpc>
            </a:pPr>
            <a:r>
              <a:rPr lang="en-US" altLang="fr-FR">
                <a:highlight>
                  <a:srgbClr val="FFFF00"/>
                </a:highlight>
              </a:rPr>
              <a:t>&lt;when HEI opened&gt;</a:t>
            </a:r>
          </a:p>
          <a:p>
            <a:pPr lvl="2">
              <a:lnSpc>
                <a:spcPct val="90000"/>
              </a:lnSpc>
            </a:pPr>
            <a:r>
              <a:rPr lang="en-US" altLang="fr-FR">
                <a:highlight>
                  <a:srgbClr val="FFFF00"/>
                </a:highlight>
              </a:rPr>
              <a:t>&lt;current student complement&gt;</a:t>
            </a:r>
          </a:p>
          <a:p>
            <a:pPr lvl="2">
              <a:lnSpc>
                <a:spcPct val="90000"/>
              </a:lnSpc>
            </a:pPr>
            <a:r>
              <a:rPr lang="en-US" altLang="fr-FR">
                <a:highlight>
                  <a:srgbClr val="FFFF00"/>
                </a:highlight>
              </a:rPr>
              <a:t>&lt;any major contextual factors&gt;</a:t>
            </a:r>
            <a:endParaRPr lang="en-US" altLang="fr-FR" sz="2400">
              <a:highlight>
                <a:srgbClr val="FFFF00"/>
              </a:highlight>
            </a:endParaRPr>
          </a:p>
          <a:p>
            <a:pPr>
              <a:lnSpc>
                <a:spcPct val="90000"/>
              </a:lnSpc>
            </a:pPr>
            <a:r>
              <a:rPr lang="en-US" altLang="fr-FR"/>
              <a:t>Purpose of this visit</a:t>
            </a:r>
            <a:endParaRPr lang="en-US" altLang="fr-FR" sz="3200"/>
          </a:p>
          <a:p>
            <a:pPr lvl="2">
              <a:lnSpc>
                <a:spcPct val="90000"/>
              </a:lnSpc>
            </a:pPr>
            <a:r>
              <a:rPr lang="en-US" altLang="fr-FR">
                <a:highlight>
                  <a:srgbClr val="FFFF00"/>
                </a:highlight>
              </a:rPr>
              <a:t>&lt;list programs being visited&gt;</a:t>
            </a:r>
          </a:p>
          <a:p>
            <a:pPr lvl="2">
              <a:lnSpc>
                <a:spcPct val="90000"/>
              </a:lnSpc>
            </a:pPr>
            <a:r>
              <a:rPr lang="en-US" altLang="fr-FR">
                <a:highlight>
                  <a:srgbClr val="FFFF00"/>
                </a:highlight>
              </a:rPr>
              <a:t>&lt;indicate when these programs were most recently visited and what the CEAB decisions was&gt;</a:t>
            </a:r>
          </a:p>
          <a:p>
            <a:endParaRPr lang="en-CA" altLang="fr-FR"/>
          </a:p>
        </p:txBody>
      </p:sp>
      <p:sp>
        <p:nvSpPr>
          <p:cNvPr id="4" name="Slide Number Placeholder 3">
            <a:extLst>
              <a:ext uri="{FF2B5EF4-FFF2-40B4-BE49-F238E27FC236}">
                <a16:creationId xmlns:a16="http://schemas.microsoft.com/office/drawing/2014/main" id="{B61C2694-897D-4598-B07B-F4EA701E49C3}"/>
              </a:ext>
            </a:extLst>
          </p:cNvPr>
          <p:cNvSpPr>
            <a:spLocks noGrp="1"/>
          </p:cNvSpPr>
          <p:nvPr>
            <p:ph type="sldNum" sz="quarter" idx="4"/>
          </p:nvPr>
        </p:nvSpPr>
        <p:spPr/>
        <p:txBody>
          <a:bodyPr/>
          <a:lstStyle/>
          <a:p>
            <a:fld id="{60B3A1D3-0DC2-496F-9F3B-B32DF43D171D}" type="slidenum">
              <a:rPr lang="en-CA" smtClean="0"/>
              <a:t>4</a:t>
            </a:fld>
            <a:endParaRPr lang="en-CA"/>
          </a:p>
        </p:txBody>
      </p:sp>
    </p:spTree>
    <p:extLst>
      <p:ext uri="{BB962C8B-B14F-4D97-AF65-F5344CB8AC3E}">
        <p14:creationId xmlns:p14="http://schemas.microsoft.com/office/powerpoint/2010/main" val="35372539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1771-AD90-4B2F-B7A6-6E5A9E377E9B}"/>
              </a:ext>
            </a:extLst>
          </p:cNvPr>
          <p:cNvSpPr>
            <a:spLocks noGrp="1"/>
          </p:cNvSpPr>
          <p:nvPr>
            <p:ph type="title"/>
          </p:nvPr>
        </p:nvSpPr>
        <p:spPr>
          <a:xfrm>
            <a:off x="722313" y="2021582"/>
            <a:ext cx="7772400" cy="838200"/>
          </a:xfrm>
        </p:spPr>
        <p:txBody>
          <a:bodyPr/>
          <a:lstStyle/>
          <a:p>
            <a:r>
              <a:rPr lang="en-CA"/>
              <a:t>The criteria</a:t>
            </a:r>
          </a:p>
        </p:txBody>
      </p:sp>
      <p:sp>
        <p:nvSpPr>
          <p:cNvPr id="5" name="Slide Number Placeholder 4">
            <a:extLst>
              <a:ext uri="{FF2B5EF4-FFF2-40B4-BE49-F238E27FC236}">
                <a16:creationId xmlns:a16="http://schemas.microsoft.com/office/drawing/2014/main" id="{FE3CE684-5A54-4729-916D-F6B923A176DB}"/>
              </a:ext>
            </a:extLst>
          </p:cNvPr>
          <p:cNvSpPr>
            <a:spLocks noGrp="1"/>
          </p:cNvSpPr>
          <p:nvPr>
            <p:ph type="sldNum" sz="quarter" idx="4"/>
          </p:nvPr>
        </p:nvSpPr>
        <p:spPr/>
        <p:txBody>
          <a:bodyPr/>
          <a:lstStyle/>
          <a:p>
            <a:r>
              <a:rPr lang="en-CA" dirty="0">
                <a:cs typeface="Calibri"/>
              </a:rPr>
              <a:t>40</a:t>
            </a:r>
            <a:endParaRPr lang="en-US" dirty="0"/>
          </a:p>
        </p:txBody>
      </p:sp>
    </p:spTree>
    <p:extLst>
      <p:ext uri="{BB962C8B-B14F-4D97-AF65-F5344CB8AC3E}">
        <p14:creationId xmlns:p14="http://schemas.microsoft.com/office/powerpoint/2010/main" val="32133697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39A804-6FC2-41AD-9F9C-A93A7CEDBCB8}"/>
              </a:ext>
            </a:extLst>
          </p:cNvPr>
          <p:cNvSpPr>
            <a:spLocks noGrp="1"/>
          </p:cNvSpPr>
          <p:nvPr>
            <p:ph type="title"/>
          </p:nvPr>
        </p:nvSpPr>
        <p:spPr>
          <a:xfrm>
            <a:off x="457200" y="51470"/>
            <a:ext cx="8229600" cy="857250"/>
          </a:xfrm>
        </p:spPr>
        <p:txBody>
          <a:bodyPr/>
          <a:lstStyle/>
          <a:p>
            <a:r>
              <a:rPr lang="en-US" altLang="fr-FR">
                <a:solidFill>
                  <a:srgbClr val="003C71"/>
                </a:solidFill>
              </a:rPr>
              <a:t>Accreditation criteria and procedures</a:t>
            </a:r>
            <a:endParaRPr lang="en-CA" altLang="fr-FR">
              <a:solidFill>
                <a:srgbClr val="003C71"/>
              </a:solidFill>
            </a:endParaRPr>
          </a:p>
        </p:txBody>
      </p:sp>
      <p:sp>
        <p:nvSpPr>
          <p:cNvPr id="6" name="Content Placeholder 3">
            <a:extLst>
              <a:ext uri="{FF2B5EF4-FFF2-40B4-BE49-F238E27FC236}">
                <a16:creationId xmlns:a16="http://schemas.microsoft.com/office/drawing/2014/main" id="{25227B8C-4873-4705-A4C0-C90232360DC7}"/>
              </a:ext>
            </a:extLst>
          </p:cNvPr>
          <p:cNvSpPr>
            <a:spLocks noGrp="1"/>
          </p:cNvSpPr>
          <p:nvPr>
            <p:ph idx="1"/>
          </p:nvPr>
        </p:nvSpPr>
        <p:spPr>
          <a:xfrm>
            <a:off x="1219200" y="1200150"/>
            <a:ext cx="3712840" cy="3352799"/>
          </a:xfrm>
        </p:spPr>
        <p:txBody>
          <a:bodyPr>
            <a:normAutofit fontScale="77500" lnSpcReduction="20000"/>
          </a:bodyPr>
          <a:lstStyle/>
          <a:p>
            <a:pPr marL="0" indent="0">
              <a:buNone/>
            </a:pPr>
            <a:r>
              <a:rPr lang="en-GB" altLang="fr-FR"/>
              <a:t>The processes of accreditation place emphasis on the quality of the:</a:t>
            </a:r>
          </a:p>
          <a:p>
            <a:pPr lvl="1"/>
            <a:r>
              <a:rPr lang="en-GB" altLang="fr-FR"/>
              <a:t>Students</a:t>
            </a:r>
          </a:p>
          <a:p>
            <a:pPr lvl="1"/>
            <a:r>
              <a:rPr lang="en-GB" altLang="fr-FR"/>
              <a:t>Curriculum</a:t>
            </a:r>
          </a:p>
          <a:p>
            <a:pPr lvl="1"/>
            <a:r>
              <a:rPr lang="en-GB" altLang="fr-FR"/>
              <a:t>Academic staff/support staff </a:t>
            </a:r>
          </a:p>
          <a:p>
            <a:pPr lvl="1"/>
            <a:r>
              <a:rPr lang="en-GB" altLang="fr-FR"/>
              <a:t>Facilities and resources</a:t>
            </a:r>
          </a:p>
          <a:p>
            <a:endParaRPr lang="en-GB" altLang="fr-FR"/>
          </a:p>
          <a:p>
            <a:pPr marL="0" indent="0">
              <a:buNone/>
            </a:pPr>
            <a:r>
              <a:rPr lang="en-GB" altLang="fr-FR" i="1"/>
              <a:t>Reminder: The onus is on the HEI to demonstrate compliance with the criteria.</a:t>
            </a:r>
          </a:p>
          <a:p>
            <a:endParaRPr lang="en-CA" altLang="fr-FR"/>
          </a:p>
        </p:txBody>
      </p:sp>
      <p:sp>
        <p:nvSpPr>
          <p:cNvPr id="4" name="Slide Number Placeholder 3">
            <a:extLst>
              <a:ext uri="{FF2B5EF4-FFF2-40B4-BE49-F238E27FC236}">
                <a16:creationId xmlns:a16="http://schemas.microsoft.com/office/drawing/2014/main" id="{B5193D9D-914D-4498-B51D-C79BFF1AEEF5}"/>
              </a:ext>
            </a:extLst>
          </p:cNvPr>
          <p:cNvSpPr>
            <a:spLocks noGrp="1"/>
          </p:cNvSpPr>
          <p:nvPr>
            <p:ph type="sldNum" sz="quarter" idx="4"/>
          </p:nvPr>
        </p:nvSpPr>
        <p:spPr/>
        <p:txBody>
          <a:bodyPr/>
          <a:lstStyle/>
          <a:p>
            <a:fld id="{2112AB53-F5F5-47E9-833D-1964D11BCC83}" type="slidenum">
              <a:rPr lang="en-CA" smtClean="0"/>
              <a:t>41</a:t>
            </a:fld>
            <a:endParaRPr lang="en-CA"/>
          </a:p>
        </p:txBody>
      </p:sp>
      <p:pic>
        <p:nvPicPr>
          <p:cNvPr id="7" name="Picture 6">
            <a:extLst>
              <a:ext uri="{FF2B5EF4-FFF2-40B4-BE49-F238E27FC236}">
                <a16:creationId xmlns:a16="http://schemas.microsoft.com/office/drawing/2014/main" id="{074AD9D5-E204-48CD-BE93-979F0AA7A059}"/>
              </a:ext>
            </a:extLst>
          </p:cNvPr>
          <p:cNvPicPr>
            <a:picLocks noChangeAspect="1"/>
          </p:cNvPicPr>
          <p:nvPr/>
        </p:nvPicPr>
        <p:blipFill>
          <a:blip r:embed="rId3"/>
          <a:stretch>
            <a:fillRect/>
          </a:stretch>
        </p:blipFill>
        <p:spPr>
          <a:xfrm>
            <a:off x="5436096" y="916905"/>
            <a:ext cx="2808312" cy="3647412"/>
          </a:xfrm>
          <a:prstGeom prst="rect">
            <a:avLst/>
          </a:prstGeom>
        </p:spPr>
      </p:pic>
    </p:spTree>
    <p:extLst>
      <p:ext uri="{BB962C8B-B14F-4D97-AF65-F5344CB8AC3E}">
        <p14:creationId xmlns:p14="http://schemas.microsoft.com/office/powerpoint/2010/main" val="126317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BC387-C13B-483D-883D-D359716DFD3A}"/>
              </a:ext>
            </a:extLst>
          </p:cNvPr>
          <p:cNvSpPr>
            <a:spLocks noGrp="1"/>
          </p:cNvSpPr>
          <p:nvPr>
            <p:ph type="title"/>
          </p:nvPr>
        </p:nvSpPr>
        <p:spPr>
          <a:xfrm>
            <a:off x="457200" y="51470"/>
            <a:ext cx="8229600" cy="857250"/>
          </a:xfrm>
        </p:spPr>
        <p:txBody>
          <a:bodyPr>
            <a:normAutofit/>
          </a:bodyPr>
          <a:lstStyle/>
          <a:p>
            <a:r>
              <a:rPr lang="en-CA">
                <a:solidFill>
                  <a:srgbClr val="003C71"/>
                </a:solidFill>
              </a:rPr>
              <a:t>About criteria and interpretive statements</a:t>
            </a:r>
          </a:p>
        </p:txBody>
      </p:sp>
      <p:sp>
        <p:nvSpPr>
          <p:cNvPr id="3" name="Content Placeholder 2">
            <a:extLst>
              <a:ext uri="{FF2B5EF4-FFF2-40B4-BE49-F238E27FC236}">
                <a16:creationId xmlns:a16="http://schemas.microsoft.com/office/drawing/2014/main" id="{370EC5BD-A3D6-4E06-B89C-92D2C713E105}"/>
              </a:ext>
            </a:extLst>
          </p:cNvPr>
          <p:cNvSpPr>
            <a:spLocks noGrp="1"/>
          </p:cNvSpPr>
          <p:nvPr>
            <p:ph idx="1"/>
          </p:nvPr>
        </p:nvSpPr>
        <p:spPr>
          <a:xfrm>
            <a:off x="971600" y="1200150"/>
            <a:ext cx="7128792" cy="3243808"/>
          </a:xfrm>
        </p:spPr>
        <p:txBody>
          <a:bodyPr>
            <a:normAutofit lnSpcReduction="10000"/>
          </a:bodyPr>
          <a:lstStyle/>
          <a:p>
            <a:pPr marL="0" indent="0">
              <a:buNone/>
            </a:pPr>
            <a:r>
              <a:rPr lang="en-CA" sz="2800"/>
              <a:t>Criteria</a:t>
            </a:r>
          </a:p>
          <a:p>
            <a:pPr marL="400050" lvl="1" indent="0">
              <a:buNone/>
            </a:pPr>
            <a:r>
              <a:rPr lang="en-CA" sz="2000" i="1"/>
              <a:t>Describe the measures used by the Accreditation Board to evaluate Canadian engineering programs for the purpose of accreditation.</a:t>
            </a:r>
          </a:p>
          <a:p>
            <a:pPr marL="400050" lvl="1" indent="0">
              <a:buNone/>
            </a:pPr>
            <a:endParaRPr lang="en-CA" sz="2000" i="1"/>
          </a:p>
          <a:p>
            <a:pPr marL="0" indent="0">
              <a:buNone/>
            </a:pPr>
            <a:r>
              <a:rPr lang="en-CA" sz="2800"/>
              <a:t>Interpretive Statements</a:t>
            </a:r>
          </a:p>
          <a:p>
            <a:pPr marL="400050" lvl="1" indent="0">
              <a:buNone/>
            </a:pPr>
            <a:r>
              <a:rPr lang="en-CA" sz="2000" i="1"/>
              <a:t>Additional guidance on the interpretation and application of specific criteria.</a:t>
            </a:r>
          </a:p>
        </p:txBody>
      </p:sp>
      <p:sp>
        <p:nvSpPr>
          <p:cNvPr id="6" name="Slide Number Placeholder 5">
            <a:extLst>
              <a:ext uri="{FF2B5EF4-FFF2-40B4-BE49-F238E27FC236}">
                <a16:creationId xmlns:a16="http://schemas.microsoft.com/office/drawing/2014/main" id="{8432A042-16DD-429A-9A6C-E01A17F57694}"/>
              </a:ext>
            </a:extLst>
          </p:cNvPr>
          <p:cNvSpPr>
            <a:spLocks noGrp="1"/>
          </p:cNvSpPr>
          <p:nvPr>
            <p:ph type="sldNum" sz="quarter" idx="4"/>
          </p:nvPr>
        </p:nvSpPr>
        <p:spPr/>
        <p:txBody>
          <a:bodyPr/>
          <a:lstStyle/>
          <a:p>
            <a:fld id="{BE0E21FA-6B8A-426D-90ED-CEE996387F99}" type="slidenum">
              <a:rPr lang="en-CA" smtClean="0"/>
              <a:t>42</a:t>
            </a:fld>
            <a:endParaRPr lang="en-CA"/>
          </a:p>
        </p:txBody>
      </p:sp>
    </p:spTree>
    <p:extLst>
      <p:ext uri="{BB962C8B-B14F-4D97-AF65-F5344CB8AC3E}">
        <p14:creationId xmlns:p14="http://schemas.microsoft.com/office/powerpoint/2010/main" val="29383360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DFF3C3-E48A-44A1-A714-33F24ECE55C9}"/>
              </a:ext>
            </a:extLst>
          </p:cNvPr>
          <p:cNvSpPr txBox="1">
            <a:spLocks/>
          </p:cNvSpPr>
          <p:nvPr/>
        </p:nvSpPr>
        <p:spPr>
          <a:xfrm>
            <a:off x="457200" y="51470"/>
            <a:ext cx="8229600" cy="857250"/>
          </a:xfrm>
          <a:prstGeom prst="rect">
            <a:avLst/>
          </a:prstGeom>
        </p:spPr>
        <p:txBody>
          <a:bodyPr>
            <a:normAutofit fontScale="97500"/>
          </a:bodyPr>
          <a:lstStyle>
            <a:lvl1pPr algn="ctr" defTabSz="914400" rtl="0" eaLnBrk="1" latinLnBrk="0" hangingPunct="1">
              <a:spcBef>
                <a:spcPct val="0"/>
              </a:spcBef>
              <a:buNone/>
              <a:defRPr sz="3000" b="1" kern="1200">
                <a:solidFill>
                  <a:srgbClr val="003C71"/>
                </a:solidFill>
                <a:latin typeface="+mj-lt"/>
                <a:ea typeface="+mj-ea"/>
                <a:cs typeface="+mj-cs"/>
              </a:defRPr>
            </a:lvl1pPr>
          </a:lstStyle>
          <a:p>
            <a:r>
              <a:rPr lang="en-US"/>
              <a:t>Input and outcomes criteria: Why both?</a:t>
            </a:r>
          </a:p>
        </p:txBody>
      </p:sp>
      <p:grpSp>
        <p:nvGrpSpPr>
          <p:cNvPr id="20" name="Group 19">
            <a:extLst>
              <a:ext uri="{FF2B5EF4-FFF2-40B4-BE49-F238E27FC236}">
                <a16:creationId xmlns:a16="http://schemas.microsoft.com/office/drawing/2014/main" id="{BA7783A7-88E1-497C-84A4-0FA30A8B38D4}"/>
              </a:ext>
            </a:extLst>
          </p:cNvPr>
          <p:cNvGrpSpPr/>
          <p:nvPr/>
        </p:nvGrpSpPr>
        <p:grpSpPr>
          <a:xfrm>
            <a:off x="1064794" y="1787665"/>
            <a:ext cx="1519258" cy="1583018"/>
            <a:chOff x="1331640" y="1708812"/>
            <a:chExt cx="1828800" cy="1905551"/>
          </a:xfrm>
        </p:grpSpPr>
        <p:pic>
          <p:nvPicPr>
            <p:cNvPr id="8" name="Graphic 7" descr="Checklist">
              <a:extLst>
                <a:ext uri="{FF2B5EF4-FFF2-40B4-BE49-F238E27FC236}">
                  <a16:creationId xmlns:a16="http://schemas.microsoft.com/office/drawing/2014/main" id="{19E9C7E6-FD7A-4947-AA46-A3BA85E3E6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46040" y="2216128"/>
              <a:ext cx="914400" cy="914400"/>
            </a:xfrm>
            <a:prstGeom prst="rect">
              <a:avLst/>
            </a:prstGeom>
          </p:spPr>
        </p:pic>
        <p:pic>
          <p:nvPicPr>
            <p:cNvPr id="10" name="Graphic 9" descr="Bar chart">
              <a:extLst>
                <a:ext uri="{FF2B5EF4-FFF2-40B4-BE49-F238E27FC236}">
                  <a16:creationId xmlns:a16="http://schemas.microsoft.com/office/drawing/2014/main" id="{4FB0AAAD-60D5-4F9D-84BE-EC8B6F9890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31640" y="2699963"/>
              <a:ext cx="914400" cy="914400"/>
            </a:xfrm>
            <a:prstGeom prst="rect">
              <a:avLst/>
            </a:prstGeom>
          </p:spPr>
        </p:pic>
        <p:pic>
          <p:nvPicPr>
            <p:cNvPr id="12" name="Graphic 11" descr="Upward trend">
              <a:extLst>
                <a:ext uri="{FF2B5EF4-FFF2-40B4-BE49-F238E27FC236}">
                  <a16:creationId xmlns:a16="http://schemas.microsoft.com/office/drawing/2014/main" id="{138BCDA5-50EE-4F3B-B994-55B298B9CE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31640" y="1708812"/>
              <a:ext cx="914400" cy="914400"/>
            </a:xfrm>
            <a:prstGeom prst="rect">
              <a:avLst/>
            </a:prstGeom>
          </p:spPr>
        </p:pic>
      </p:grpSp>
      <p:grpSp>
        <p:nvGrpSpPr>
          <p:cNvPr id="19" name="Group 18">
            <a:extLst>
              <a:ext uri="{FF2B5EF4-FFF2-40B4-BE49-F238E27FC236}">
                <a16:creationId xmlns:a16="http://schemas.microsoft.com/office/drawing/2014/main" id="{87D4D578-09B7-49A9-A8A7-A96ED221E514}"/>
              </a:ext>
            </a:extLst>
          </p:cNvPr>
          <p:cNvGrpSpPr/>
          <p:nvPr/>
        </p:nvGrpSpPr>
        <p:grpSpPr>
          <a:xfrm>
            <a:off x="6570285" y="1775289"/>
            <a:ext cx="1530107" cy="1175560"/>
            <a:chOff x="6300191" y="1708811"/>
            <a:chExt cx="1850505" cy="1421717"/>
          </a:xfrm>
        </p:grpSpPr>
        <p:pic>
          <p:nvPicPr>
            <p:cNvPr id="16" name="Graphic 15" descr="Handshake">
              <a:extLst>
                <a:ext uri="{FF2B5EF4-FFF2-40B4-BE49-F238E27FC236}">
                  <a16:creationId xmlns:a16="http://schemas.microsoft.com/office/drawing/2014/main" id="{1703B4FE-CAA7-4BD6-B872-7B13E4AD93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36296" y="2216128"/>
              <a:ext cx="914400" cy="914400"/>
            </a:xfrm>
            <a:prstGeom prst="rect">
              <a:avLst/>
            </a:prstGeom>
          </p:spPr>
        </p:pic>
        <p:pic>
          <p:nvPicPr>
            <p:cNvPr id="18" name="Graphic 17" descr="Employee Badge">
              <a:extLst>
                <a:ext uri="{FF2B5EF4-FFF2-40B4-BE49-F238E27FC236}">
                  <a16:creationId xmlns:a16="http://schemas.microsoft.com/office/drawing/2014/main" id="{A5E15DA3-3430-4A02-BFCF-2EE5B933D3B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00191" y="1708811"/>
              <a:ext cx="938311" cy="938311"/>
            </a:xfrm>
            <a:prstGeom prst="rect">
              <a:avLst/>
            </a:prstGeom>
          </p:spPr>
        </p:pic>
      </p:grpSp>
      <p:pic>
        <p:nvPicPr>
          <p:cNvPr id="24" name="Picture 23">
            <a:extLst>
              <a:ext uri="{FF2B5EF4-FFF2-40B4-BE49-F238E27FC236}">
                <a16:creationId xmlns:a16="http://schemas.microsoft.com/office/drawing/2014/main" id="{6F5F0ADD-A49A-4AD3-9935-4BC0A7F774F0}"/>
              </a:ext>
            </a:extLst>
          </p:cNvPr>
          <p:cNvPicPr>
            <a:picLocks noChangeAspect="1"/>
          </p:cNvPicPr>
          <p:nvPr/>
        </p:nvPicPr>
        <p:blipFill>
          <a:blip r:embed="rId13"/>
          <a:stretch>
            <a:fillRect/>
          </a:stretch>
        </p:blipFill>
        <p:spPr>
          <a:xfrm>
            <a:off x="4017090" y="1896034"/>
            <a:ext cx="1109820" cy="924850"/>
          </a:xfrm>
          <a:prstGeom prst="rect">
            <a:avLst/>
          </a:prstGeom>
        </p:spPr>
      </p:pic>
      <p:sp>
        <p:nvSpPr>
          <p:cNvPr id="25" name="TextBox 24">
            <a:extLst>
              <a:ext uri="{FF2B5EF4-FFF2-40B4-BE49-F238E27FC236}">
                <a16:creationId xmlns:a16="http://schemas.microsoft.com/office/drawing/2014/main" id="{A032B9FF-40F9-4107-B2BF-65E1862A32C0}"/>
              </a:ext>
            </a:extLst>
          </p:cNvPr>
          <p:cNvSpPr txBox="1"/>
          <p:nvPr/>
        </p:nvSpPr>
        <p:spPr>
          <a:xfrm>
            <a:off x="2973460" y="2895400"/>
            <a:ext cx="3215367" cy="369332"/>
          </a:xfrm>
          <a:prstGeom prst="rect">
            <a:avLst/>
          </a:prstGeom>
          <a:noFill/>
        </p:spPr>
        <p:txBody>
          <a:bodyPr wrap="none" rtlCol="0">
            <a:spAutoFit/>
          </a:bodyPr>
          <a:lstStyle/>
          <a:p>
            <a:r>
              <a:rPr lang="en-CA"/>
              <a:t>ACCREDITATION DECISION</a:t>
            </a:r>
          </a:p>
        </p:txBody>
      </p:sp>
      <p:sp>
        <p:nvSpPr>
          <p:cNvPr id="27" name="Arrow: Curved Up 26">
            <a:extLst>
              <a:ext uri="{FF2B5EF4-FFF2-40B4-BE49-F238E27FC236}">
                <a16:creationId xmlns:a16="http://schemas.microsoft.com/office/drawing/2014/main" id="{9C309291-F542-4FA1-8DC2-299DC405BF88}"/>
              </a:ext>
            </a:extLst>
          </p:cNvPr>
          <p:cNvSpPr/>
          <p:nvPr/>
        </p:nvSpPr>
        <p:spPr>
          <a:xfrm>
            <a:off x="1824423" y="3338197"/>
            <a:ext cx="1804813" cy="731520"/>
          </a:xfrm>
          <a:prstGeom prst="curvedUpArrow">
            <a:avLst/>
          </a:prstGeom>
          <a:solidFill>
            <a:srgbClr val="00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8" name="Arrow: Curved Up 27">
            <a:extLst>
              <a:ext uri="{FF2B5EF4-FFF2-40B4-BE49-F238E27FC236}">
                <a16:creationId xmlns:a16="http://schemas.microsoft.com/office/drawing/2014/main" id="{42196076-C3C6-455D-A74B-5847EE81BDAA}"/>
              </a:ext>
            </a:extLst>
          </p:cNvPr>
          <p:cNvSpPr/>
          <p:nvPr/>
        </p:nvSpPr>
        <p:spPr>
          <a:xfrm flipH="1">
            <a:off x="5373548" y="3338197"/>
            <a:ext cx="1862747" cy="731520"/>
          </a:xfrm>
          <a:prstGeom prst="curvedUpArrow">
            <a:avLst/>
          </a:prstGeom>
          <a:solidFill>
            <a:srgbClr val="00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9" name="TextBox 28">
            <a:extLst>
              <a:ext uri="{FF2B5EF4-FFF2-40B4-BE49-F238E27FC236}">
                <a16:creationId xmlns:a16="http://schemas.microsoft.com/office/drawing/2014/main" id="{FF20D544-3CF7-43D8-8124-E34C632480E3}"/>
              </a:ext>
            </a:extLst>
          </p:cNvPr>
          <p:cNvSpPr txBox="1"/>
          <p:nvPr/>
        </p:nvSpPr>
        <p:spPr>
          <a:xfrm>
            <a:off x="2046752" y="1034275"/>
            <a:ext cx="1582484" cy="369332"/>
          </a:xfrm>
          <a:prstGeom prst="rect">
            <a:avLst/>
          </a:prstGeom>
          <a:noFill/>
        </p:spPr>
        <p:txBody>
          <a:bodyPr wrap="none" rtlCol="0">
            <a:spAutoFit/>
          </a:bodyPr>
          <a:lstStyle/>
          <a:p>
            <a:r>
              <a:rPr lang="en-CA" b="1"/>
              <a:t>Input criteria</a:t>
            </a:r>
          </a:p>
        </p:txBody>
      </p:sp>
      <p:sp>
        <p:nvSpPr>
          <p:cNvPr id="30" name="TextBox 29">
            <a:extLst>
              <a:ext uri="{FF2B5EF4-FFF2-40B4-BE49-F238E27FC236}">
                <a16:creationId xmlns:a16="http://schemas.microsoft.com/office/drawing/2014/main" id="{16D1AD9F-70A8-4538-B115-BC9B7EDEA6A3}"/>
              </a:ext>
            </a:extLst>
          </p:cNvPr>
          <p:cNvSpPr txBox="1"/>
          <p:nvPr/>
        </p:nvSpPr>
        <p:spPr>
          <a:xfrm>
            <a:off x="5373548" y="1034275"/>
            <a:ext cx="2146742" cy="369332"/>
          </a:xfrm>
          <a:prstGeom prst="rect">
            <a:avLst/>
          </a:prstGeom>
          <a:noFill/>
        </p:spPr>
        <p:txBody>
          <a:bodyPr wrap="none" rtlCol="0">
            <a:spAutoFit/>
          </a:bodyPr>
          <a:lstStyle/>
          <a:p>
            <a:r>
              <a:rPr lang="en-CA" b="1"/>
              <a:t>Outcomes criteria</a:t>
            </a:r>
          </a:p>
        </p:txBody>
      </p:sp>
      <p:pic>
        <p:nvPicPr>
          <p:cNvPr id="32" name="Graphic 31" descr="Add">
            <a:extLst>
              <a:ext uri="{FF2B5EF4-FFF2-40B4-BE49-F238E27FC236}">
                <a16:creationId xmlns:a16="http://schemas.microsoft.com/office/drawing/2014/main" id="{C0FDF0D5-E985-4189-8725-B7FB4E01671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302256" y="921107"/>
            <a:ext cx="552569" cy="552569"/>
          </a:xfrm>
          <a:prstGeom prst="rect">
            <a:avLst/>
          </a:prstGeom>
        </p:spPr>
      </p:pic>
      <p:sp>
        <p:nvSpPr>
          <p:cNvPr id="33" name="TextBox 32">
            <a:extLst>
              <a:ext uri="{FF2B5EF4-FFF2-40B4-BE49-F238E27FC236}">
                <a16:creationId xmlns:a16="http://schemas.microsoft.com/office/drawing/2014/main" id="{4FCBFEAE-41D8-42DF-8588-752FB78CFFD2}"/>
              </a:ext>
            </a:extLst>
          </p:cNvPr>
          <p:cNvSpPr txBox="1"/>
          <p:nvPr/>
        </p:nvSpPr>
        <p:spPr>
          <a:xfrm>
            <a:off x="-19055" y="1419622"/>
            <a:ext cx="1584176" cy="938719"/>
          </a:xfrm>
          <a:prstGeom prst="rect">
            <a:avLst/>
          </a:prstGeom>
          <a:noFill/>
        </p:spPr>
        <p:txBody>
          <a:bodyPr wrap="square" rtlCol="0">
            <a:spAutoFit/>
          </a:bodyPr>
          <a:lstStyle/>
          <a:p>
            <a:pPr marL="285750" indent="-285750">
              <a:buFont typeface="Wingdings" panose="05000000000000000000" pitchFamily="2" charset="2"/>
              <a:buChar char="Ø"/>
            </a:pPr>
            <a:r>
              <a:rPr lang="en-CA" sz="1100"/>
              <a:t>Prescribed exposure times to essential curriculum elements</a:t>
            </a:r>
          </a:p>
        </p:txBody>
      </p:sp>
      <p:sp>
        <p:nvSpPr>
          <p:cNvPr id="34" name="TextBox 33">
            <a:extLst>
              <a:ext uri="{FF2B5EF4-FFF2-40B4-BE49-F238E27FC236}">
                <a16:creationId xmlns:a16="http://schemas.microsoft.com/office/drawing/2014/main" id="{414F1AF6-FF1F-4777-ABE9-7285A25B4C6D}"/>
              </a:ext>
            </a:extLst>
          </p:cNvPr>
          <p:cNvSpPr txBox="1"/>
          <p:nvPr/>
        </p:nvSpPr>
        <p:spPr>
          <a:xfrm>
            <a:off x="-19055" y="3384648"/>
            <a:ext cx="1584176" cy="600164"/>
          </a:xfrm>
          <a:prstGeom prst="rect">
            <a:avLst/>
          </a:prstGeom>
          <a:noFill/>
        </p:spPr>
        <p:txBody>
          <a:bodyPr wrap="square" rtlCol="0">
            <a:spAutoFit/>
          </a:bodyPr>
          <a:lstStyle/>
          <a:p>
            <a:pPr marL="285750" indent="-285750">
              <a:buFont typeface="Wingdings" panose="05000000000000000000" pitchFamily="2" charset="2"/>
              <a:buChar char="Ø"/>
            </a:pPr>
            <a:r>
              <a:rPr lang="en-CA" sz="1100"/>
              <a:t>Enables easy calculation of the minimum path</a:t>
            </a:r>
          </a:p>
        </p:txBody>
      </p:sp>
      <p:sp>
        <p:nvSpPr>
          <p:cNvPr id="35" name="TextBox 34">
            <a:extLst>
              <a:ext uri="{FF2B5EF4-FFF2-40B4-BE49-F238E27FC236}">
                <a16:creationId xmlns:a16="http://schemas.microsoft.com/office/drawing/2014/main" id="{47155631-C1FB-4E78-A9D8-731A4FDA5791}"/>
              </a:ext>
            </a:extLst>
          </p:cNvPr>
          <p:cNvSpPr txBox="1"/>
          <p:nvPr/>
        </p:nvSpPr>
        <p:spPr>
          <a:xfrm>
            <a:off x="7410817" y="1419622"/>
            <a:ext cx="1584176" cy="430887"/>
          </a:xfrm>
          <a:prstGeom prst="rect">
            <a:avLst/>
          </a:prstGeom>
          <a:noFill/>
        </p:spPr>
        <p:txBody>
          <a:bodyPr wrap="square" rtlCol="0">
            <a:spAutoFit/>
          </a:bodyPr>
          <a:lstStyle/>
          <a:p>
            <a:pPr marL="285750" indent="-285750">
              <a:buFont typeface="Wingdings" panose="05000000000000000000" pitchFamily="2" charset="2"/>
              <a:buChar char="Ø"/>
            </a:pPr>
            <a:r>
              <a:rPr lang="en-CA" sz="1100"/>
              <a:t>Defines graduate attributes</a:t>
            </a:r>
          </a:p>
        </p:txBody>
      </p:sp>
      <p:sp>
        <p:nvSpPr>
          <p:cNvPr id="36" name="TextBox 35">
            <a:extLst>
              <a:ext uri="{FF2B5EF4-FFF2-40B4-BE49-F238E27FC236}">
                <a16:creationId xmlns:a16="http://schemas.microsoft.com/office/drawing/2014/main" id="{56307340-A9F4-42C0-A454-E48D717B51E0}"/>
              </a:ext>
            </a:extLst>
          </p:cNvPr>
          <p:cNvSpPr txBox="1"/>
          <p:nvPr/>
        </p:nvSpPr>
        <p:spPr>
          <a:xfrm>
            <a:off x="7410817" y="3384648"/>
            <a:ext cx="1584176" cy="1107996"/>
          </a:xfrm>
          <a:prstGeom prst="rect">
            <a:avLst/>
          </a:prstGeom>
          <a:noFill/>
        </p:spPr>
        <p:txBody>
          <a:bodyPr wrap="square" rtlCol="0">
            <a:spAutoFit/>
          </a:bodyPr>
          <a:lstStyle/>
          <a:p>
            <a:pPr marL="285750" indent="-285750">
              <a:buFont typeface="Wingdings" panose="05000000000000000000" pitchFamily="2" charset="2"/>
              <a:buChar char="Ø"/>
            </a:pPr>
            <a:r>
              <a:rPr lang="en-CA" sz="1100"/>
              <a:t>Regular assessment of graduate attribute attainment drives continuous improvement</a:t>
            </a:r>
          </a:p>
        </p:txBody>
      </p:sp>
      <p:pic>
        <p:nvPicPr>
          <p:cNvPr id="7" name="Picture 6">
            <a:extLst>
              <a:ext uri="{FF2B5EF4-FFF2-40B4-BE49-F238E27FC236}">
                <a16:creationId xmlns:a16="http://schemas.microsoft.com/office/drawing/2014/main" id="{B5071053-97C1-484B-B8C7-3C506531B3E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615735" y="2553616"/>
            <a:ext cx="715144" cy="715144"/>
          </a:xfrm>
          <a:prstGeom prst="rect">
            <a:avLst/>
          </a:prstGeom>
        </p:spPr>
      </p:pic>
      <p:sp>
        <p:nvSpPr>
          <p:cNvPr id="5" name="Slide Number Placeholder 4">
            <a:extLst>
              <a:ext uri="{FF2B5EF4-FFF2-40B4-BE49-F238E27FC236}">
                <a16:creationId xmlns:a16="http://schemas.microsoft.com/office/drawing/2014/main" id="{52170E7A-A094-400E-B009-F29F6FA27107}"/>
              </a:ext>
            </a:extLst>
          </p:cNvPr>
          <p:cNvSpPr>
            <a:spLocks noGrp="1"/>
          </p:cNvSpPr>
          <p:nvPr>
            <p:ph type="sldNum" sz="quarter" idx="4294967295"/>
          </p:nvPr>
        </p:nvSpPr>
        <p:spPr>
          <a:xfrm>
            <a:off x="7010400" y="4767263"/>
            <a:ext cx="2133600" cy="274637"/>
          </a:xfrm>
        </p:spPr>
        <p:txBody>
          <a:bodyPr/>
          <a:lstStyle/>
          <a:p>
            <a:fld id="{3917E89B-346B-4D05-893F-3C64DE0578A4}" type="slidenum">
              <a:rPr lang="en-CA" smtClean="0"/>
              <a:t>43</a:t>
            </a:fld>
            <a:endParaRPr lang="en-CA"/>
          </a:p>
        </p:txBody>
      </p:sp>
    </p:spTree>
    <p:extLst>
      <p:ext uri="{BB962C8B-B14F-4D97-AF65-F5344CB8AC3E}">
        <p14:creationId xmlns:p14="http://schemas.microsoft.com/office/powerpoint/2010/main" val="5914755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40C09A5-DAC8-4092-BF8B-77EE2C97D7BB}"/>
              </a:ext>
            </a:extLst>
          </p:cNvPr>
          <p:cNvSpPr txBox="1">
            <a:spLocks/>
          </p:cNvSpPr>
          <p:nvPr/>
        </p:nvSpPr>
        <p:spPr>
          <a:xfrm>
            <a:off x="251520" y="843558"/>
            <a:ext cx="4536504" cy="3672408"/>
          </a:xfrm>
          <a:prstGeom prst="rect">
            <a:avLst/>
          </a:prstGeom>
        </p:spPr>
        <p:txBody>
          <a:bodyPr>
            <a:normAutofit/>
          </a:bodyPr>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fr-FR" b="1"/>
              <a:t>Program environment</a:t>
            </a:r>
          </a:p>
          <a:p>
            <a:pPr marL="541338"/>
            <a:r>
              <a:rPr lang="en-US" altLang="fr-FR" sz="1800"/>
              <a:t>Inadequate l</a:t>
            </a:r>
            <a:r>
              <a:rPr lang="en-CA" altLang="fr-FR" sz="1800"/>
              <a:t>ab facilities and insufficient space (</a:t>
            </a:r>
            <a:r>
              <a:rPr lang="en-CA" sz="1800"/>
              <a:t>3.5.1.2)</a:t>
            </a:r>
            <a:endParaRPr lang="en-CA" altLang="fr-FR" sz="1800"/>
          </a:p>
          <a:p>
            <a:pPr marL="541338"/>
            <a:r>
              <a:rPr lang="en-GB" altLang="fr-FR" sz="1800"/>
              <a:t>Inadequate number of full-time faculty (</a:t>
            </a:r>
            <a:r>
              <a:rPr lang="en-CA" sz="1800"/>
              <a:t>3.5.2.1)</a:t>
            </a:r>
          </a:p>
          <a:p>
            <a:pPr marL="933450" lvl="1">
              <a:spcBef>
                <a:spcPts val="0"/>
              </a:spcBef>
            </a:pPr>
            <a:r>
              <a:rPr lang="en-GB" altLang="fr-FR" sz="1600"/>
              <a:t>Long-term leaves and long sabbaticals </a:t>
            </a:r>
          </a:p>
          <a:p>
            <a:pPr marL="933450" lvl="1">
              <a:spcBef>
                <a:spcPts val="0"/>
              </a:spcBef>
            </a:pPr>
            <a:r>
              <a:rPr lang="en-GB" altLang="fr-FR" sz="1600"/>
              <a:t>Soft-funded faculty</a:t>
            </a:r>
          </a:p>
          <a:p>
            <a:pPr marL="933450" lvl="1">
              <a:spcBef>
                <a:spcPts val="0"/>
              </a:spcBef>
            </a:pPr>
            <a:r>
              <a:rPr lang="en-GB" altLang="fr-FR" sz="1600"/>
              <a:t>Teaching loads ~ critical dependence on a single individual</a:t>
            </a:r>
          </a:p>
          <a:p>
            <a:pPr marL="541338"/>
            <a:endParaRPr lang="en-CA" sz="1800"/>
          </a:p>
          <a:p>
            <a:endParaRPr lang="en-CA" altLang="fr-FR" sz="1800"/>
          </a:p>
        </p:txBody>
      </p:sp>
      <p:sp>
        <p:nvSpPr>
          <p:cNvPr id="5" name="Content Placeholder 3">
            <a:extLst>
              <a:ext uri="{FF2B5EF4-FFF2-40B4-BE49-F238E27FC236}">
                <a16:creationId xmlns:a16="http://schemas.microsoft.com/office/drawing/2014/main" id="{B66267A0-E5FE-4383-93A8-DDCF3A4DF1E9}"/>
              </a:ext>
            </a:extLst>
          </p:cNvPr>
          <p:cNvSpPr txBox="1">
            <a:spLocks/>
          </p:cNvSpPr>
          <p:nvPr/>
        </p:nvSpPr>
        <p:spPr>
          <a:xfrm>
            <a:off x="4499992" y="843558"/>
            <a:ext cx="4392488" cy="3672408"/>
          </a:xfrm>
          <a:prstGeom prst="rect">
            <a:avLst/>
          </a:prstGeom>
        </p:spPr>
        <p:txBody>
          <a:bodyPr>
            <a:normAutofit/>
          </a:bodyPr>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fr-FR" b="1"/>
              <a:t>Curriculum content and quality</a:t>
            </a:r>
          </a:p>
          <a:p>
            <a:pPr marL="541338">
              <a:tabLst>
                <a:tab pos="631825" algn="l"/>
                <a:tab pos="722313" algn="l"/>
              </a:tabLst>
            </a:pPr>
            <a:r>
              <a:rPr lang="en-CA" altLang="fr-FR" sz="1800"/>
              <a:t>Insufficient introduction to a culture of occupational health and safety (3.4.2) </a:t>
            </a:r>
          </a:p>
          <a:p>
            <a:pPr marL="541338">
              <a:tabLst>
                <a:tab pos="631825" algn="l"/>
                <a:tab pos="722313" algn="l"/>
              </a:tabLst>
            </a:pPr>
            <a:r>
              <a:rPr lang="en-GB" altLang="fr-FR" sz="1800"/>
              <a:t>AU adjustments to:</a:t>
            </a:r>
          </a:p>
          <a:p>
            <a:pPr marL="941388" lvl="1">
              <a:tabLst>
                <a:tab pos="631825" algn="l"/>
                <a:tab pos="722313" algn="l"/>
              </a:tabLst>
            </a:pPr>
            <a:r>
              <a:rPr lang="en-GB" altLang="fr-FR" sz="1800"/>
              <a:t>natural sciences (3.4.3.2)</a:t>
            </a:r>
            <a:endParaRPr lang="en-CA" altLang="fr-FR" sz="1800"/>
          </a:p>
          <a:p>
            <a:pPr marL="941388" lvl="1">
              <a:tabLst>
                <a:tab pos="631825" algn="l"/>
                <a:tab pos="722313" algn="l"/>
              </a:tabLst>
            </a:pPr>
            <a:r>
              <a:rPr lang="en-GB" altLang="fr-FR" sz="1800"/>
              <a:t>engineering science (</a:t>
            </a:r>
            <a:r>
              <a:rPr lang="en-CA" sz="1800"/>
              <a:t>3.4.4.2)</a:t>
            </a:r>
          </a:p>
          <a:p>
            <a:pPr marL="941388" lvl="1">
              <a:tabLst>
                <a:tab pos="631825" algn="l"/>
                <a:tab pos="722313" algn="l"/>
              </a:tabLst>
            </a:pPr>
            <a:r>
              <a:rPr lang="en-GB" altLang="fr-FR" sz="1800"/>
              <a:t>engineering design (</a:t>
            </a:r>
            <a:r>
              <a:rPr lang="en-CA" sz="1800"/>
              <a:t>3.4.4.5)</a:t>
            </a:r>
            <a:endParaRPr lang="en-GB" altLang="fr-FR" sz="1800"/>
          </a:p>
        </p:txBody>
      </p:sp>
      <p:sp>
        <p:nvSpPr>
          <p:cNvPr id="7" name="Title 1">
            <a:extLst>
              <a:ext uri="{FF2B5EF4-FFF2-40B4-BE49-F238E27FC236}">
                <a16:creationId xmlns:a16="http://schemas.microsoft.com/office/drawing/2014/main" id="{390040F6-CDBD-44E8-BED8-6DB08324AAD2}"/>
              </a:ext>
            </a:extLst>
          </p:cNvPr>
          <p:cNvSpPr txBox="1">
            <a:spLocks/>
          </p:cNvSpPr>
          <p:nvPr/>
        </p:nvSpPr>
        <p:spPr>
          <a:xfrm>
            <a:off x="457200" y="51470"/>
            <a:ext cx="8229600" cy="857250"/>
          </a:xfrm>
          <a:prstGeom prst="rect">
            <a:avLst/>
          </a:prstGeom>
        </p:spPr>
        <p:txBody>
          <a:bodyPr/>
          <a:lstStyle>
            <a:lvl1pPr algn="ctr" defTabSz="914400" rtl="0" eaLnBrk="1" latinLnBrk="0" hangingPunct="1">
              <a:spcBef>
                <a:spcPct val="0"/>
              </a:spcBef>
              <a:buNone/>
              <a:defRPr sz="3000" b="1" kern="1200">
                <a:solidFill>
                  <a:srgbClr val="003C71"/>
                </a:solidFill>
                <a:latin typeface="+mj-lt"/>
                <a:ea typeface="+mj-ea"/>
                <a:cs typeface="+mj-cs"/>
              </a:defRPr>
            </a:lvl1pPr>
          </a:lstStyle>
          <a:p>
            <a:r>
              <a:rPr lang="en-US" altLang="fr-FR"/>
              <a:t>Common issues identified</a:t>
            </a:r>
            <a:endParaRPr lang="en-CA" altLang="fr-FR"/>
          </a:p>
        </p:txBody>
      </p:sp>
      <p:sp>
        <p:nvSpPr>
          <p:cNvPr id="6" name="Slide Number Placeholder 5">
            <a:extLst>
              <a:ext uri="{FF2B5EF4-FFF2-40B4-BE49-F238E27FC236}">
                <a16:creationId xmlns:a16="http://schemas.microsoft.com/office/drawing/2014/main" id="{66579DA4-0E28-4F11-8D31-73C28092316F}"/>
              </a:ext>
            </a:extLst>
          </p:cNvPr>
          <p:cNvSpPr>
            <a:spLocks noGrp="1"/>
          </p:cNvSpPr>
          <p:nvPr>
            <p:ph type="sldNum" sz="quarter" idx="4294967295"/>
          </p:nvPr>
        </p:nvSpPr>
        <p:spPr>
          <a:xfrm>
            <a:off x="7010400" y="4767263"/>
            <a:ext cx="2133600" cy="274637"/>
          </a:xfrm>
        </p:spPr>
        <p:txBody>
          <a:bodyPr/>
          <a:lstStyle/>
          <a:p>
            <a:fld id="{C26EF1C5-64BD-402C-96B5-DE32C5BFFFCA}" type="slidenum">
              <a:rPr lang="en-CA" smtClean="0"/>
              <a:t>44</a:t>
            </a:fld>
            <a:endParaRPr lang="en-CA"/>
          </a:p>
        </p:txBody>
      </p:sp>
    </p:spTree>
    <p:extLst>
      <p:ext uri="{BB962C8B-B14F-4D97-AF65-F5344CB8AC3E}">
        <p14:creationId xmlns:p14="http://schemas.microsoft.com/office/powerpoint/2010/main" val="23692163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9890CB3C-CA7B-4D76-BC8E-C1E849304594}"/>
              </a:ext>
            </a:extLst>
          </p:cNvPr>
          <p:cNvSpPr>
            <a:spLocks noGrp="1" noChangeArrowheads="1"/>
          </p:cNvSpPr>
          <p:nvPr>
            <p:ph type="title"/>
          </p:nvPr>
        </p:nvSpPr>
        <p:spPr>
          <a:xfrm>
            <a:off x="457200" y="51470"/>
            <a:ext cx="8229600" cy="857250"/>
          </a:xfrm>
        </p:spPr>
        <p:txBody>
          <a:bodyPr>
            <a:normAutofit/>
          </a:bodyPr>
          <a:lstStyle/>
          <a:p>
            <a:r>
              <a:rPr lang="en-CA">
                <a:solidFill>
                  <a:srgbClr val="003C71"/>
                </a:solidFill>
              </a:rPr>
              <a:t> Criteria highlights:</a:t>
            </a:r>
            <a:br>
              <a:rPr lang="en-CA">
                <a:solidFill>
                  <a:srgbClr val="003C71"/>
                </a:solidFill>
              </a:rPr>
            </a:br>
            <a:r>
              <a:rPr lang="en-US" altLang="en-US" sz="2200">
                <a:solidFill>
                  <a:srgbClr val="003C71"/>
                </a:solidFill>
              </a:rPr>
              <a:t>Curriculum content and quality  </a:t>
            </a:r>
            <a:r>
              <a:rPr lang="en-CA" sz="2200">
                <a:solidFill>
                  <a:srgbClr val="003C71"/>
                </a:solidFill>
              </a:rPr>
              <a:t> </a:t>
            </a:r>
            <a:endParaRPr lang="en-US" altLang="en-US">
              <a:solidFill>
                <a:srgbClr val="003C71"/>
              </a:solidFill>
            </a:endParaRPr>
          </a:p>
        </p:txBody>
      </p:sp>
      <p:sp>
        <p:nvSpPr>
          <p:cNvPr id="4" name="Slide Number Placeholder 3">
            <a:extLst>
              <a:ext uri="{FF2B5EF4-FFF2-40B4-BE49-F238E27FC236}">
                <a16:creationId xmlns:a16="http://schemas.microsoft.com/office/drawing/2014/main" id="{926A08E9-2D0F-4C81-886E-EB14300ED2F7}"/>
              </a:ext>
            </a:extLst>
          </p:cNvPr>
          <p:cNvSpPr>
            <a:spLocks noGrp="1"/>
          </p:cNvSpPr>
          <p:nvPr>
            <p:ph type="sldNum" sz="quarter" idx="4"/>
          </p:nvPr>
        </p:nvSpPr>
        <p:spPr/>
        <p:txBody>
          <a:bodyPr/>
          <a:lstStyle/>
          <a:p>
            <a:fld id="{6A95E62F-A1E6-46AE-B68C-5160BEB61B52}" type="slidenum">
              <a:rPr lang="en-CA" smtClean="0"/>
              <a:t>45</a:t>
            </a:fld>
            <a:endParaRPr lang="en-CA"/>
          </a:p>
        </p:txBody>
      </p:sp>
      <p:sp>
        <p:nvSpPr>
          <p:cNvPr id="7" name="Content Placeholder 4">
            <a:extLst>
              <a:ext uri="{FF2B5EF4-FFF2-40B4-BE49-F238E27FC236}">
                <a16:creationId xmlns:a16="http://schemas.microsoft.com/office/drawing/2014/main" id="{E61B6F8A-1EE2-40C1-9A8D-2785892EB213}"/>
              </a:ext>
            </a:extLst>
          </p:cNvPr>
          <p:cNvSpPr txBox="1">
            <a:spLocks/>
          </p:cNvSpPr>
          <p:nvPr/>
        </p:nvSpPr>
        <p:spPr>
          <a:xfrm>
            <a:off x="719572" y="1203598"/>
            <a:ext cx="7704856" cy="33087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en-US" sz="2400"/>
              <a:t>Measured by “Accreditation Units” (AU)</a:t>
            </a:r>
          </a:p>
          <a:p>
            <a:pPr indent="-160338">
              <a:lnSpc>
                <a:spcPct val="80000"/>
              </a:lnSpc>
              <a:spcBef>
                <a:spcPts val="525"/>
              </a:spcBef>
            </a:pPr>
            <a:r>
              <a:rPr lang="en-GB" altLang="fr-FR" sz="1800"/>
              <a:t>one hour of lecture (corresponding to 50 minutes of activity) = 1 AU </a:t>
            </a:r>
          </a:p>
          <a:p>
            <a:pPr indent="-160338">
              <a:lnSpc>
                <a:spcPct val="80000"/>
              </a:lnSpc>
              <a:spcBef>
                <a:spcPts val="525"/>
              </a:spcBef>
            </a:pPr>
            <a:r>
              <a:rPr lang="en-GB" altLang="fr-FR" sz="1800"/>
              <a:t>one hour of laboratory or scheduled tutorial = 0.5 AU</a:t>
            </a:r>
          </a:p>
          <a:p>
            <a:pPr marL="457200"/>
            <a:endParaRPr lang="en-US" altLang="en-US" sz="1000"/>
          </a:p>
          <a:p>
            <a:pPr marL="0" indent="0">
              <a:buNone/>
            </a:pPr>
            <a:r>
              <a:rPr lang="en-US" altLang="en-US" sz="2400"/>
              <a:t>Three ways to measure curriculum:</a:t>
            </a:r>
          </a:p>
          <a:p>
            <a:pPr marL="457200" lvl="1" indent="-274638">
              <a:buFont typeface="+mj-lt"/>
              <a:buAutoNum type="arabicPeriod"/>
            </a:pPr>
            <a:r>
              <a:rPr lang="en-US" altLang="en-US" sz="1800"/>
              <a:t>Traditional classroom and lab instruction measured by AUs (3.4.1.1)</a:t>
            </a:r>
          </a:p>
          <a:p>
            <a:pPr marL="457200" lvl="1" indent="-274638">
              <a:buFont typeface="+mj-lt"/>
              <a:buAutoNum type="arabicPeriod"/>
            </a:pPr>
            <a:r>
              <a:rPr lang="en-US" altLang="en-US" sz="1800"/>
              <a:t>Non-contact hours, i.e. K-factor (3.4.1.3)</a:t>
            </a:r>
          </a:p>
          <a:p>
            <a:pPr marL="457200" lvl="1" indent="-274638">
              <a:buFont typeface="+mj-lt"/>
              <a:buAutoNum type="arabicPeriod"/>
            </a:pPr>
            <a:r>
              <a:rPr lang="en-US" altLang="en-US" sz="1800"/>
              <a:t>Innovative engineering teaching methodologies with compelling rationale (3.4.1.4)</a:t>
            </a:r>
          </a:p>
          <a:p>
            <a:pPr marL="0" indent="0">
              <a:lnSpc>
                <a:spcPct val="120000"/>
              </a:lnSpc>
              <a:spcBef>
                <a:spcPts val="0"/>
              </a:spcBef>
              <a:buNone/>
            </a:pPr>
            <a:endParaRPr lang="en-GB" altLang="fr-FR" sz="2400"/>
          </a:p>
        </p:txBody>
      </p:sp>
    </p:spTree>
    <p:extLst>
      <p:ext uri="{BB962C8B-B14F-4D97-AF65-F5344CB8AC3E}">
        <p14:creationId xmlns:p14="http://schemas.microsoft.com/office/powerpoint/2010/main" val="31607764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58316"/>
            <a:ext cx="9144000" cy="857250"/>
          </a:xfrm>
        </p:spPr>
        <p:txBody>
          <a:bodyPr/>
          <a:lstStyle/>
          <a:p>
            <a:pPr eaLnBrk="1" hangingPunct="1"/>
            <a:r>
              <a:rPr lang="en-US" altLang="fr-FR">
                <a:solidFill>
                  <a:srgbClr val="003C71"/>
                </a:solidFill>
              </a:rPr>
              <a:t>Minimum curriculum components</a:t>
            </a:r>
            <a:endParaRPr lang="en-CA" altLang="fr-FR">
              <a:solidFill>
                <a:srgbClr val="003C71"/>
              </a:solidFill>
            </a:endParaRPr>
          </a:p>
        </p:txBody>
      </p:sp>
      <p:sp>
        <p:nvSpPr>
          <p:cNvPr id="7" name="Content Placeholder 3">
            <a:extLst>
              <a:ext uri="{FF2B5EF4-FFF2-40B4-BE49-F238E27FC236}">
                <a16:creationId xmlns:a16="http://schemas.microsoft.com/office/drawing/2014/main" id="{83FE37EA-2448-441D-B82C-B4FD5CA26C51}"/>
              </a:ext>
            </a:extLst>
          </p:cNvPr>
          <p:cNvSpPr>
            <a:spLocks noGrp="1"/>
          </p:cNvSpPr>
          <p:nvPr>
            <p:ph idx="1"/>
          </p:nvPr>
        </p:nvSpPr>
        <p:spPr>
          <a:xfrm>
            <a:off x="251520" y="4098309"/>
            <a:ext cx="8424936" cy="633681"/>
          </a:xfrm>
        </p:spPr>
        <p:txBody>
          <a:bodyPr>
            <a:normAutofit/>
          </a:bodyPr>
          <a:lstStyle/>
          <a:p>
            <a:pPr marL="0" indent="0" algn="ctr">
              <a:buNone/>
            </a:pPr>
            <a:r>
              <a:rPr lang="en-CA" altLang="fr-FR" sz="2800"/>
              <a:t>The program must have a minimum of </a:t>
            </a:r>
            <a:r>
              <a:rPr lang="en-CA" altLang="fr-FR" sz="2800" b="1"/>
              <a:t>1950</a:t>
            </a:r>
            <a:r>
              <a:rPr lang="en-CA" altLang="fr-FR" sz="2800"/>
              <a:t> AUs</a:t>
            </a:r>
          </a:p>
        </p:txBody>
      </p:sp>
      <p:sp>
        <p:nvSpPr>
          <p:cNvPr id="5" name="Slide Number Placeholder 4">
            <a:extLst>
              <a:ext uri="{FF2B5EF4-FFF2-40B4-BE49-F238E27FC236}">
                <a16:creationId xmlns:a16="http://schemas.microsoft.com/office/drawing/2014/main" id="{D73D3EE4-0842-4642-81C5-EA3A390BD0D1}"/>
              </a:ext>
            </a:extLst>
          </p:cNvPr>
          <p:cNvSpPr>
            <a:spLocks noGrp="1"/>
          </p:cNvSpPr>
          <p:nvPr>
            <p:ph type="sldNum" sz="quarter" idx="4"/>
          </p:nvPr>
        </p:nvSpPr>
        <p:spPr/>
        <p:txBody>
          <a:bodyPr/>
          <a:lstStyle/>
          <a:p>
            <a:fld id="{7477AA12-4BD4-4542-A988-1CA3085EE4AE}" type="slidenum">
              <a:rPr lang="en-CA" smtClean="0"/>
              <a:t>46</a:t>
            </a:fld>
            <a:endParaRPr lang="en-CA"/>
          </a:p>
        </p:txBody>
      </p:sp>
      <p:graphicFrame>
        <p:nvGraphicFramePr>
          <p:cNvPr id="2" name="Table 1">
            <a:extLst>
              <a:ext uri="{FF2B5EF4-FFF2-40B4-BE49-F238E27FC236}">
                <a16:creationId xmlns:a16="http://schemas.microsoft.com/office/drawing/2014/main" id="{BF10B120-407C-48BE-906D-DE01E9771A78}"/>
              </a:ext>
            </a:extLst>
          </p:cNvPr>
          <p:cNvGraphicFramePr>
            <a:graphicFrameLocks noGrp="1"/>
          </p:cNvGraphicFramePr>
          <p:nvPr>
            <p:extLst>
              <p:ext uri="{D42A27DB-BD31-4B8C-83A1-F6EECF244321}">
                <p14:modId xmlns:p14="http://schemas.microsoft.com/office/powerpoint/2010/main" val="72600568"/>
              </p:ext>
            </p:extLst>
          </p:nvPr>
        </p:nvGraphicFramePr>
        <p:xfrm>
          <a:off x="755576" y="987574"/>
          <a:ext cx="7344816" cy="3114040"/>
        </p:xfrm>
        <a:graphic>
          <a:graphicData uri="http://schemas.openxmlformats.org/drawingml/2006/table">
            <a:tbl>
              <a:tblPr firstRow="1" bandRow="1">
                <a:tableStyleId>{69012ECD-51FC-41F1-AA8D-1B2483CD663E}</a:tableStyleId>
              </a:tblPr>
              <a:tblGrid>
                <a:gridCol w="5638541">
                  <a:extLst>
                    <a:ext uri="{9D8B030D-6E8A-4147-A177-3AD203B41FA5}">
                      <a16:colId xmlns:a16="http://schemas.microsoft.com/office/drawing/2014/main" val="2012469452"/>
                    </a:ext>
                  </a:extLst>
                </a:gridCol>
                <a:gridCol w="1706275">
                  <a:extLst>
                    <a:ext uri="{9D8B030D-6E8A-4147-A177-3AD203B41FA5}">
                      <a16:colId xmlns:a16="http://schemas.microsoft.com/office/drawing/2014/main" val="3339597267"/>
                    </a:ext>
                  </a:extLst>
                </a:gridCol>
              </a:tblGrid>
              <a:tr h="370840">
                <a:tc>
                  <a:txBody>
                    <a:bodyPr/>
                    <a:lstStyle/>
                    <a:p>
                      <a:r>
                        <a:rPr lang="en-CA" sz="1400">
                          <a:solidFill>
                            <a:schemeClr val="tx1"/>
                          </a:solidFill>
                        </a:rPr>
                        <a:t>Curriculum component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a:r>
                        <a:rPr lang="en-CA" sz="1400">
                          <a:solidFill>
                            <a:schemeClr val="tx1"/>
                          </a:solidFill>
                        </a:rPr>
                        <a:t>Minimum AUs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451600892"/>
                  </a:ext>
                </a:extLst>
              </a:tr>
              <a:tr h="370840">
                <a:tc>
                  <a:txBody>
                    <a:bodyPr/>
                    <a:lstStyle/>
                    <a:p>
                      <a:r>
                        <a:rPr lang="en-CA" sz="1400"/>
                        <a:t>Mathematics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CA" sz="1400"/>
                        <a:t>195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8364419"/>
                  </a:ext>
                </a:extLst>
              </a:tr>
              <a:tr h="370840">
                <a:tc>
                  <a:txBody>
                    <a:bodyPr/>
                    <a:lstStyle/>
                    <a:p>
                      <a:r>
                        <a:rPr lang="en-CA" sz="1400"/>
                        <a:t>Natural sciences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CA" sz="1400"/>
                        <a:t>195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4662917"/>
                  </a:ext>
                </a:extLst>
              </a:tr>
              <a:tr h="370840">
                <a:tc>
                  <a:txBody>
                    <a:bodyPr/>
                    <a:lstStyle/>
                    <a:p>
                      <a:r>
                        <a:rPr lang="en-CA" sz="1400" b="1"/>
                        <a:t>Mathematics and natural sciences combined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CA" sz="1400" b="1"/>
                        <a:t>420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87791695"/>
                  </a:ext>
                </a:extLst>
              </a:tr>
              <a:tr h="370840">
                <a:tc>
                  <a:txBody>
                    <a:bodyPr/>
                    <a:lstStyle/>
                    <a:p>
                      <a:r>
                        <a:rPr lang="en-CA" sz="1400"/>
                        <a:t>Engineering science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CA" sz="1400"/>
                        <a:t>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82727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a:t>Engineering design </a:t>
                      </a:r>
                      <a:r>
                        <a:rPr lang="en-GB" altLang="fr-FR" sz="1400"/>
                        <a:t>instructed by P.Eng./ing.</a:t>
                      </a:r>
                      <a:endParaRPr lang="en-CA"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CA" sz="1400"/>
                        <a:t>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6220787"/>
                  </a:ext>
                </a:extLst>
              </a:tr>
              <a:tr h="370840">
                <a:tc>
                  <a:txBody>
                    <a:bodyPr/>
                    <a:lstStyle/>
                    <a:p>
                      <a:r>
                        <a:rPr lang="en-CA" sz="1400" b="1" kern="1200">
                          <a:solidFill>
                            <a:schemeClr val="tx1"/>
                          </a:solidFill>
                          <a:latin typeface="+mn-lt"/>
                          <a:ea typeface="+mn-ea"/>
                          <a:cs typeface="+mn-cs"/>
                        </a:rPr>
                        <a:t>Engineering science and engineering design combined </a:t>
                      </a:r>
                    </a:p>
                    <a:p>
                      <a:r>
                        <a:rPr lang="en-CA" sz="1400" b="1" kern="1200">
                          <a:solidFill>
                            <a:schemeClr val="tx1"/>
                          </a:solidFill>
                          <a:latin typeface="+mn-lt"/>
                          <a:ea typeface="+mn-ea"/>
                          <a:cs typeface="+mn-cs"/>
                        </a:rPr>
                        <a:t>(600 of which to be instructed by </a:t>
                      </a:r>
                      <a:r>
                        <a:rPr lang="en-GB" altLang="fr-FR" sz="1400" b="1" kern="1200">
                          <a:solidFill>
                            <a:schemeClr val="tx1"/>
                          </a:solidFill>
                          <a:latin typeface="+mn-lt"/>
                          <a:ea typeface="+mn-ea"/>
                          <a:cs typeface="+mn-cs"/>
                        </a:rPr>
                        <a:t>P.Eng./ing.)</a:t>
                      </a:r>
                      <a:endParaRPr lang="en-CA" sz="1400" b="1"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CA" sz="1400" b="1" kern="1200">
                          <a:solidFill>
                            <a:schemeClr val="tx1"/>
                          </a:solidFill>
                          <a:latin typeface="+mn-lt"/>
                          <a:ea typeface="+mn-ea"/>
                          <a:cs typeface="+mn-cs"/>
                        </a:rPr>
                        <a:t>900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15408416"/>
                  </a:ext>
                </a:extLst>
              </a:tr>
              <a:tr h="370840">
                <a:tc>
                  <a:txBody>
                    <a:bodyPr/>
                    <a:lstStyle/>
                    <a:p>
                      <a:r>
                        <a:rPr lang="en-CA" sz="1400"/>
                        <a:t>Complementary studies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CA" sz="1400"/>
                        <a:t>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7103393"/>
                  </a:ext>
                </a:extLst>
              </a:tr>
            </a:tbl>
          </a:graphicData>
        </a:graphic>
      </p:graphicFrame>
    </p:spTree>
    <p:extLst>
      <p:ext uri="{BB962C8B-B14F-4D97-AF65-F5344CB8AC3E}">
        <p14:creationId xmlns:p14="http://schemas.microsoft.com/office/powerpoint/2010/main" val="2068803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4DBA63FD-37B2-4CDF-A3A5-18C6F7AD68E0}"/>
              </a:ext>
            </a:extLst>
          </p:cNvPr>
          <p:cNvSpPr>
            <a:spLocks noGrp="1" noChangeArrowheads="1"/>
          </p:cNvSpPr>
          <p:nvPr>
            <p:ph type="title"/>
          </p:nvPr>
        </p:nvSpPr>
        <p:spPr>
          <a:xfrm>
            <a:off x="457200" y="51470"/>
            <a:ext cx="8229600" cy="857250"/>
          </a:xfrm>
        </p:spPr>
        <p:txBody>
          <a:bodyPr>
            <a:normAutofit/>
          </a:bodyPr>
          <a:lstStyle/>
          <a:p>
            <a:r>
              <a:rPr lang="en-CA">
                <a:solidFill>
                  <a:srgbClr val="003C71"/>
                </a:solidFill>
              </a:rPr>
              <a:t> Criteria highlights:</a:t>
            </a:r>
            <a:br>
              <a:rPr lang="en-CA">
                <a:solidFill>
                  <a:srgbClr val="003C71"/>
                </a:solidFill>
              </a:rPr>
            </a:br>
            <a:r>
              <a:rPr lang="en-CA" sz="2200">
                <a:solidFill>
                  <a:srgbClr val="003C71"/>
                </a:solidFill>
              </a:rPr>
              <a:t>Minimum </a:t>
            </a:r>
            <a:r>
              <a:rPr lang="en-US" sz="2200">
                <a:solidFill>
                  <a:srgbClr val="003C71"/>
                </a:solidFill>
              </a:rPr>
              <a:t>c</a:t>
            </a:r>
            <a:r>
              <a:rPr lang="en-US" altLang="en-US" sz="2200">
                <a:solidFill>
                  <a:srgbClr val="003C71"/>
                </a:solidFill>
              </a:rPr>
              <a:t>urriculum </a:t>
            </a:r>
            <a:r>
              <a:rPr lang="en-CA" altLang="en-US" sz="2200">
                <a:solidFill>
                  <a:srgbClr val="003C71"/>
                </a:solidFill>
              </a:rPr>
              <a:t>components</a:t>
            </a:r>
            <a:endParaRPr lang="en-US" altLang="en-US">
              <a:solidFill>
                <a:srgbClr val="003C71"/>
              </a:solidFill>
            </a:endParaRPr>
          </a:p>
        </p:txBody>
      </p:sp>
      <p:sp>
        <p:nvSpPr>
          <p:cNvPr id="4" name="Slide Number Placeholder 3">
            <a:extLst>
              <a:ext uri="{FF2B5EF4-FFF2-40B4-BE49-F238E27FC236}">
                <a16:creationId xmlns:a16="http://schemas.microsoft.com/office/drawing/2014/main" id="{58446B3E-1148-4038-9443-9F99AC89C851}"/>
              </a:ext>
            </a:extLst>
          </p:cNvPr>
          <p:cNvSpPr>
            <a:spLocks noGrp="1"/>
          </p:cNvSpPr>
          <p:nvPr>
            <p:ph type="sldNum" sz="quarter" idx="4"/>
          </p:nvPr>
        </p:nvSpPr>
        <p:spPr/>
        <p:txBody>
          <a:bodyPr/>
          <a:lstStyle/>
          <a:p>
            <a:fld id="{1C0F28CC-480F-4892-9176-EFF8AA5DE8FB}" type="slidenum">
              <a:rPr lang="en-CA" smtClean="0"/>
              <a:t>47</a:t>
            </a:fld>
            <a:endParaRPr lang="en-CA"/>
          </a:p>
        </p:txBody>
      </p:sp>
      <p:sp>
        <p:nvSpPr>
          <p:cNvPr id="8" name="Content Placeholder 4">
            <a:extLst>
              <a:ext uri="{FF2B5EF4-FFF2-40B4-BE49-F238E27FC236}">
                <a16:creationId xmlns:a16="http://schemas.microsoft.com/office/drawing/2014/main" id="{022E189C-602B-4C36-86E0-859447710542}"/>
              </a:ext>
            </a:extLst>
          </p:cNvPr>
          <p:cNvSpPr txBox="1">
            <a:spLocks/>
          </p:cNvSpPr>
          <p:nvPr/>
        </p:nvSpPr>
        <p:spPr>
          <a:xfrm>
            <a:off x="719572" y="1203598"/>
            <a:ext cx="7704856" cy="32877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1000"/>
              </a:lnSpc>
            </a:pPr>
            <a:r>
              <a:rPr lang="en-GB" altLang="fr-FR" sz="2400"/>
              <a:t>AU allocation is not an exact science</a:t>
            </a:r>
          </a:p>
          <a:p>
            <a:pPr lvl="1">
              <a:lnSpc>
                <a:spcPct val="81000"/>
              </a:lnSpc>
            </a:pPr>
            <a:r>
              <a:rPr lang="en-GB" altLang="fr-FR" sz="1800"/>
              <a:t>When reviewing course information and materials, consider whether AU allocations are </a:t>
            </a:r>
            <a:r>
              <a:rPr lang="en-GB" altLang="fr-FR" sz="1800" i="1"/>
              <a:t>reasonable?</a:t>
            </a:r>
            <a:endParaRPr lang="en-GB" altLang="fr-FR" sz="1800"/>
          </a:p>
          <a:p>
            <a:pPr>
              <a:lnSpc>
                <a:spcPct val="81000"/>
              </a:lnSpc>
            </a:pPr>
            <a:endParaRPr lang="en-GB" altLang="fr-FR" sz="1000"/>
          </a:p>
          <a:p>
            <a:pPr>
              <a:lnSpc>
                <a:spcPct val="81000"/>
              </a:lnSpc>
            </a:pPr>
            <a:r>
              <a:rPr lang="en-GB" altLang="fr-FR" sz="2400"/>
              <a:t>All AU re-allocations are discussed with the visiting team </a:t>
            </a:r>
          </a:p>
          <a:p>
            <a:pPr lvl="1">
              <a:lnSpc>
                <a:spcPct val="81000"/>
              </a:lnSpc>
            </a:pPr>
            <a:r>
              <a:rPr lang="en-GB" altLang="fr-FR" sz="1800"/>
              <a:t>An ongoing discussion on Sunday and Monday evening</a:t>
            </a:r>
          </a:p>
          <a:p>
            <a:pPr>
              <a:lnSpc>
                <a:spcPct val="81000"/>
              </a:lnSpc>
            </a:pPr>
            <a:endParaRPr lang="en-GB" altLang="fr-FR" sz="1000"/>
          </a:p>
          <a:p>
            <a:pPr>
              <a:lnSpc>
                <a:spcPct val="81000"/>
              </a:lnSpc>
            </a:pPr>
            <a:r>
              <a:rPr lang="en-GB" altLang="fr-FR" sz="2400"/>
              <a:t>You may discuss AU allocations with the responsible faculty member(s), but no need to argue</a:t>
            </a:r>
          </a:p>
          <a:p>
            <a:pPr lvl="1">
              <a:lnSpc>
                <a:spcPct val="81000"/>
              </a:lnSpc>
            </a:pPr>
            <a:r>
              <a:rPr lang="en-US" altLang="fr-FR" sz="1800"/>
              <a:t>Agree to disagree</a:t>
            </a:r>
          </a:p>
          <a:p>
            <a:pPr marL="0" indent="0">
              <a:lnSpc>
                <a:spcPct val="120000"/>
              </a:lnSpc>
              <a:spcBef>
                <a:spcPts val="0"/>
              </a:spcBef>
              <a:buNone/>
            </a:pPr>
            <a:endParaRPr lang="en-GB" altLang="fr-FR" sz="2400"/>
          </a:p>
        </p:txBody>
      </p:sp>
    </p:spTree>
    <p:extLst>
      <p:ext uri="{BB962C8B-B14F-4D97-AF65-F5344CB8AC3E}">
        <p14:creationId xmlns:p14="http://schemas.microsoft.com/office/powerpoint/2010/main" val="1517959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09B7B62-FEF5-4856-AB91-EAFC1C810A24}"/>
              </a:ext>
            </a:extLst>
          </p:cNvPr>
          <p:cNvSpPr txBox="1">
            <a:spLocks noChangeArrowheads="1"/>
          </p:cNvSpPr>
          <p:nvPr/>
        </p:nvSpPr>
        <p:spPr>
          <a:xfrm>
            <a:off x="457200" y="51470"/>
            <a:ext cx="8229600" cy="857250"/>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Criteria highlights:</a:t>
            </a:r>
            <a:br>
              <a:rPr lang="en-CA">
                <a:solidFill>
                  <a:srgbClr val="003C71"/>
                </a:solidFill>
              </a:rPr>
            </a:br>
            <a:r>
              <a:rPr lang="en-CA" sz="2200">
                <a:solidFill>
                  <a:srgbClr val="003C71"/>
                </a:solidFill>
              </a:rPr>
              <a:t>Professional licensure</a:t>
            </a:r>
            <a:endParaRPr lang="en-US" altLang="en-US">
              <a:solidFill>
                <a:srgbClr val="003C71"/>
              </a:solidFill>
            </a:endParaRPr>
          </a:p>
        </p:txBody>
      </p:sp>
      <p:sp>
        <p:nvSpPr>
          <p:cNvPr id="7" name="Content Placeholder 4">
            <a:extLst>
              <a:ext uri="{FF2B5EF4-FFF2-40B4-BE49-F238E27FC236}">
                <a16:creationId xmlns:a16="http://schemas.microsoft.com/office/drawing/2014/main" id="{2DBDC50A-9048-4D4C-AB1A-F95E3080F29E}"/>
              </a:ext>
            </a:extLst>
          </p:cNvPr>
          <p:cNvSpPr txBox="1">
            <a:spLocks/>
          </p:cNvSpPr>
          <p:nvPr/>
        </p:nvSpPr>
        <p:spPr>
          <a:xfrm>
            <a:off x="1059396" y="1228216"/>
            <a:ext cx="7025208" cy="31437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spcBef>
                <a:spcPts val="800"/>
              </a:spcBef>
            </a:pPr>
            <a:r>
              <a:rPr lang="en-GB" altLang="fr-FR" sz="2000"/>
              <a:t>Dean, Department Chairs, and faculty members teaching courses that are primarily </a:t>
            </a:r>
            <a:r>
              <a:rPr lang="en-GB" altLang="fr-FR" sz="2000" b="1"/>
              <a:t>engineering science </a:t>
            </a:r>
            <a:r>
              <a:rPr lang="en-GB" altLang="fr-FR" sz="2000"/>
              <a:t>or </a:t>
            </a:r>
            <a:r>
              <a:rPr lang="en-GB" altLang="fr-FR" sz="2000" b="1"/>
              <a:t>engineering design </a:t>
            </a:r>
            <a:r>
              <a:rPr lang="en-GB" altLang="fr-FR" sz="2000"/>
              <a:t>are expected to be licensed to practice engineering in Canada</a:t>
            </a:r>
          </a:p>
          <a:p>
            <a:pPr lvl="1">
              <a:lnSpc>
                <a:spcPct val="90000"/>
              </a:lnSpc>
              <a:spcBef>
                <a:spcPct val="0"/>
              </a:spcBef>
            </a:pPr>
            <a:r>
              <a:rPr lang="en-GB" altLang="fr-FR" sz="1600"/>
              <a:t>Criterion 3.4.4.4 minimum of 225AU of ED to be instructed by P.Eng./ing.</a:t>
            </a:r>
          </a:p>
          <a:p>
            <a:pPr lvl="1">
              <a:lnSpc>
                <a:spcPct val="90000"/>
              </a:lnSpc>
              <a:spcBef>
                <a:spcPct val="0"/>
              </a:spcBef>
            </a:pPr>
            <a:r>
              <a:rPr lang="en-GB" altLang="fr-FR" sz="1600"/>
              <a:t>Criterion 3.4.4.1 minimum of 600 AU of ES+ED to be instructed by P.Eng., ing., EIT, ing </a:t>
            </a:r>
            <a:r>
              <a:rPr lang="en-GB" altLang="fr-FR" sz="1600" err="1"/>
              <a:t>jr.</a:t>
            </a:r>
            <a:r>
              <a:rPr lang="en-GB" altLang="fr-FR" sz="1600"/>
              <a:t>, other</a:t>
            </a:r>
          </a:p>
          <a:p>
            <a:pPr>
              <a:lnSpc>
                <a:spcPct val="90000"/>
              </a:lnSpc>
              <a:spcBef>
                <a:spcPts val="800"/>
              </a:spcBef>
            </a:pPr>
            <a:r>
              <a:rPr lang="en-GB" altLang="fr-FR" sz="2000"/>
              <a:t>Curriculum development and control should be in the hands of persons licensed to practice engineering in Canada</a:t>
            </a:r>
            <a:endParaRPr lang="en-US" altLang="fr-FR" sz="2000"/>
          </a:p>
          <a:p>
            <a:pPr marL="0" indent="0">
              <a:lnSpc>
                <a:spcPct val="120000"/>
              </a:lnSpc>
              <a:spcBef>
                <a:spcPts val="0"/>
              </a:spcBef>
              <a:buNone/>
            </a:pPr>
            <a:endParaRPr lang="en-GB" altLang="fr-FR" sz="2000"/>
          </a:p>
        </p:txBody>
      </p:sp>
      <p:sp>
        <p:nvSpPr>
          <p:cNvPr id="4" name="Slide Number Placeholder 3">
            <a:extLst>
              <a:ext uri="{FF2B5EF4-FFF2-40B4-BE49-F238E27FC236}">
                <a16:creationId xmlns:a16="http://schemas.microsoft.com/office/drawing/2014/main" id="{A89A7BED-1115-47C7-8E1E-97C9E574C3A7}"/>
              </a:ext>
            </a:extLst>
          </p:cNvPr>
          <p:cNvSpPr>
            <a:spLocks noGrp="1"/>
          </p:cNvSpPr>
          <p:nvPr>
            <p:ph type="sldNum" sz="quarter" idx="4"/>
          </p:nvPr>
        </p:nvSpPr>
        <p:spPr/>
        <p:txBody>
          <a:bodyPr/>
          <a:lstStyle/>
          <a:p>
            <a:fld id="{35919C68-0A9B-4907-84E0-832EA68EF267}" type="slidenum">
              <a:rPr lang="en-CA" smtClean="0"/>
              <a:t>48</a:t>
            </a:fld>
            <a:endParaRPr lang="en-CA"/>
          </a:p>
        </p:txBody>
      </p:sp>
    </p:spTree>
    <p:extLst>
      <p:ext uri="{BB962C8B-B14F-4D97-AF65-F5344CB8AC3E}">
        <p14:creationId xmlns:p14="http://schemas.microsoft.com/office/powerpoint/2010/main" val="983004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365581F6-CE26-478B-A0C2-5A15DB3F7EB3}"/>
              </a:ext>
            </a:extLst>
          </p:cNvPr>
          <p:cNvSpPr txBox="1">
            <a:spLocks noChangeArrowheads="1"/>
          </p:cNvSpPr>
          <p:nvPr/>
        </p:nvSpPr>
        <p:spPr>
          <a:xfrm>
            <a:off x="609600" y="51470"/>
            <a:ext cx="8229600" cy="857250"/>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Criteria highlights:</a:t>
            </a:r>
            <a:br>
              <a:rPr lang="en-CA">
                <a:solidFill>
                  <a:srgbClr val="003C71"/>
                </a:solidFill>
              </a:rPr>
            </a:br>
            <a:r>
              <a:rPr lang="en-GB" altLang="fr-FR" sz="2100">
                <a:solidFill>
                  <a:srgbClr val="003C71"/>
                </a:solidFill>
              </a:rPr>
              <a:t>Qualitative Evaluation – Curriculum Considerations</a:t>
            </a:r>
            <a:endParaRPr lang="en-US" altLang="en-US" sz="2100">
              <a:solidFill>
                <a:srgbClr val="003C71"/>
              </a:solidFill>
            </a:endParaRPr>
          </a:p>
        </p:txBody>
      </p:sp>
      <p:sp>
        <p:nvSpPr>
          <p:cNvPr id="7" name="Content Placeholder 4">
            <a:extLst>
              <a:ext uri="{FF2B5EF4-FFF2-40B4-BE49-F238E27FC236}">
                <a16:creationId xmlns:a16="http://schemas.microsoft.com/office/drawing/2014/main" id="{FA9B3222-100A-480B-AA28-0E14D49710F8}"/>
              </a:ext>
            </a:extLst>
          </p:cNvPr>
          <p:cNvSpPr txBox="1">
            <a:spLocks/>
          </p:cNvSpPr>
          <p:nvPr/>
        </p:nvSpPr>
        <p:spPr>
          <a:xfrm>
            <a:off x="1059396" y="1468858"/>
            <a:ext cx="7025208" cy="2687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spcBef>
                <a:spcPct val="0"/>
              </a:spcBef>
              <a:spcAft>
                <a:spcPts val="1750"/>
              </a:spcAft>
            </a:pPr>
            <a:r>
              <a:rPr lang="en-GB" altLang="fr-FR" sz="2000"/>
              <a:t>Curriculum must include the application of computers and appropriate laboratory experience and safety procedures</a:t>
            </a:r>
          </a:p>
          <a:p>
            <a:pPr>
              <a:lnSpc>
                <a:spcPct val="80000"/>
              </a:lnSpc>
              <a:spcBef>
                <a:spcPct val="0"/>
              </a:spcBef>
              <a:spcAft>
                <a:spcPts val="1750"/>
              </a:spcAft>
            </a:pPr>
            <a:r>
              <a:rPr lang="en-GB" altLang="fr-FR" sz="2000"/>
              <a:t>Students must be exposed to material dealing with professionalism, ethics, equity, public and worker safety and health considerations, concepts of sustainable development, environmental stewardship </a:t>
            </a:r>
          </a:p>
          <a:p>
            <a:pPr>
              <a:lnSpc>
                <a:spcPct val="80000"/>
              </a:lnSpc>
              <a:spcBef>
                <a:spcPct val="0"/>
              </a:spcBef>
              <a:spcAft>
                <a:spcPts val="1750"/>
              </a:spcAft>
            </a:pPr>
            <a:r>
              <a:rPr lang="en-GB" altLang="fr-FR" sz="2000"/>
              <a:t>The curriculum must prepare students to learn independently and to work as an effective member of a team</a:t>
            </a:r>
            <a:endParaRPr lang="en-US" altLang="fr-FR" sz="2000"/>
          </a:p>
          <a:p>
            <a:pPr marL="0" indent="0">
              <a:lnSpc>
                <a:spcPct val="120000"/>
              </a:lnSpc>
              <a:spcBef>
                <a:spcPts val="0"/>
              </a:spcBef>
              <a:buNone/>
            </a:pPr>
            <a:endParaRPr lang="en-GB" altLang="fr-FR" sz="2000"/>
          </a:p>
        </p:txBody>
      </p:sp>
      <p:sp>
        <p:nvSpPr>
          <p:cNvPr id="4" name="Slide Number Placeholder 3">
            <a:extLst>
              <a:ext uri="{FF2B5EF4-FFF2-40B4-BE49-F238E27FC236}">
                <a16:creationId xmlns:a16="http://schemas.microsoft.com/office/drawing/2014/main" id="{D1A6FA0D-B513-4DCC-96ED-1A80D0DC7E26}"/>
              </a:ext>
            </a:extLst>
          </p:cNvPr>
          <p:cNvSpPr>
            <a:spLocks noGrp="1"/>
          </p:cNvSpPr>
          <p:nvPr>
            <p:ph type="sldNum" sz="quarter" idx="4"/>
          </p:nvPr>
        </p:nvSpPr>
        <p:spPr/>
        <p:txBody>
          <a:bodyPr/>
          <a:lstStyle/>
          <a:p>
            <a:fld id="{D4A05758-491E-4F50-9C61-C5C9E066969A}" type="slidenum">
              <a:rPr lang="en-CA" smtClean="0"/>
              <a:t>49</a:t>
            </a:fld>
            <a:endParaRPr lang="en-CA"/>
          </a:p>
        </p:txBody>
      </p:sp>
    </p:spTree>
    <p:extLst>
      <p:ext uri="{BB962C8B-B14F-4D97-AF65-F5344CB8AC3E}">
        <p14:creationId xmlns:p14="http://schemas.microsoft.com/office/powerpoint/2010/main" val="4271167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2A830-6BE8-4316-9AF9-DD737FA7951F}"/>
              </a:ext>
            </a:extLst>
          </p:cNvPr>
          <p:cNvSpPr>
            <a:spLocks noGrp="1"/>
          </p:cNvSpPr>
          <p:nvPr>
            <p:ph type="title"/>
          </p:nvPr>
        </p:nvSpPr>
        <p:spPr/>
        <p:txBody>
          <a:bodyPr>
            <a:normAutofit/>
          </a:bodyPr>
          <a:lstStyle/>
          <a:p>
            <a:r>
              <a:rPr lang="en-US">
                <a:solidFill>
                  <a:srgbClr val="003C71"/>
                </a:solidFill>
              </a:rPr>
              <a:t>Visit format 2020 / 2021</a:t>
            </a:r>
            <a:endParaRPr lang="en-CA">
              <a:solidFill>
                <a:srgbClr val="003C71"/>
              </a:solidFill>
            </a:endParaRPr>
          </a:p>
        </p:txBody>
      </p:sp>
      <p:sp>
        <p:nvSpPr>
          <p:cNvPr id="3" name="Content Placeholder 2">
            <a:extLst>
              <a:ext uri="{FF2B5EF4-FFF2-40B4-BE49-F238E27FC236}">
                <a16:creationId xmlns:a16="http://schemas.microsoft.com/office/drawing/2014/main" id="{D7CF420D-084D-4EC8-BCC7-46CF2D986816}"/>
              </a:ext>
            </a:extLst>
          </p:cNvPr>
          <p:cNvSpPr>
            <a:spLocks noGrp="1"/>
          </p:cNvSpPr>
          <p:nvPr>
            <p:ph idx="1"/>
          </p:nvPr>
        </p:nvSpPr>
        <p:spPr/>
        <p:txBody>
          <a:bodyPr/>
          <a:lstStyle/>
          <a:p>
            <a:pPr marL="0" indent="0">
              <a:buNone/>
            </a:pPr>
            <a:endParaRPr lang="en-US"/>
          </a:p>
          <a:p>
            <a:pPr marL="0" indent="0">
              <a:buNone/>
            </a:pPr>
            <a:r>
              <a:rPr lang="en-US"/>
              <a:t>All visits are being conducted virtually.</a:t>
            </a:r>
          </a:p>
          <a:p>
            <a:pPr marL="0" indent="0">
              <a:buNone/>
            </a:pPr>
            <a:endParaRPr lang="en-US"/>
          </a:p>
          <a:p>
            <a:pPr marL="0" indent="0">
              <a:buNone/>
            </a:pPr>
            <a:r>
              <a:rPr lang="en-US"/>
              <a:t>The term on-site visit and virtual visit may be used interchangeably throughout this presentation.</a:t>
            </a:r>
            <a:endParaRPr lang="en-CA"/>
          </a:p>
        </p:txBody>
      </p:sp>
      <p:sp>
        <p:nvSpPr>
          <p:cNvPr id="4" name="Slide Number Placeholder 3">
            <a:extLst>
              <a:ext uri="{FF2B5EF4-FFF2-40B4-BE49-F238E27FC236}">
                <a16:creationId xmlns:a16="http://schemas.microsoft.com/office/drawing/2014/main" id="{007DBC6C-329B-4458-82CD-1356B1754EF5}"/>
              </a:ext>
            </a:extLst>
          </p:cNvPr>
          <p:cNvSpPr>
            <a:spLocks noGrp="1"/>
          </p:cNvSpPr>
          <p:nvPr>
            <p:ph type="sldNum" sz="quarter" idx="4"/>
          </p:nvPr>
        </p:nvSpPr>
        <p:spPr/>
        <p:txBody>
          <a:bodyPr/>
          <a:lstStyle/>
          <a:p>
            <a:r>
              <a:rPr lang="en-CA"/>
              <a:t>5</a:t>
            </a:r>
          </a:p>
        </p:txBody>
      </p:sp>
    </p:spTree>
    <p:extLst>
      <p:ext uri="{BB962C8B-B14F-4D97-AF65-F5344CB8AC3E}">
        <p14:creationId xmlns:p14="http://schemas.microsoft.com/office/powerpoint/2010/main" val="16744408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365581F6-CE26-478B-A0C2-5A15DB3F7EB3}"/>
              </a:ext>
            </a:extLst>
          </p:cNvPr>
          <p:cNvSpPr txBox="1">
            <a:spLocks noChangeArrowheads="1"/>
          </p:cNvSpPr>
          <p:nvPr/>
        </p:nvSpPr>
        <p:spPr>
          <a:xfrm>
            <a:off x="609600" y="51470"/>
            <a:ext cx="8229600" cy="857250"/>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Criteria highlights:</a:t>
            </a:r>
            <a:br>
              <a:rPr lang="en-CA">
                <a:solidFill>
                  <a:srgbClr val="003C71"/>
                </a:solidFill>
              </a:rPr>
            </a:br>
            <a:r>
              <a:rPr lang="en-GB" altLang="fr-FR" sz="2100">
                <a:solidFill>
                  <a:srgbClr val="003C71"/>
                </a:solidFill>
              </a:rPr>
              <a:t>Qualitative Evaluation – Curriculum Considerations</a:t>
            </a:r>
            <a:endParaRPr lang="en-US" altLang="en-US" sz="2100">
              <a:solidFill>
                <a:srgbClr val="003C71"/>
              </a:solidFill>
            </a:endParaRPr>
          </a:p>
        </p:txBody>
      </p:sp>
      <p:sp>
        <p:nvSpPr>
          <p:cNvPr id="7" name="Content Placeholder 4">
            <a:extLst>
              <a:ext uri="{FF2B5EF4-FFF2-40B4-BE49-F238E27FC236}">
                <a16:creationId xmlns:a16="http://schemas.microsoft.com/office/drawing/2014/main" id="{FA9B3222-100A-480B-AA28-0E14D49710F8}"/>
              </a:ext>
            </a:extLst>
          </p:cNvPr>
          <p:cNvSpPr txBox="1">
            <a:spLocks/>
          </p:cNvSpPr>
          <p:nvPr/>
        </p:nvSpPr>
        <p:spPr>
          <a:xfrm>
            <a:off x="1043608" y="1275606"/>
            <a:ext cx="7272808" cy="32403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fr-FR" sz="2400"/>
              <a:t>Curriculum must include studies in:</a:t>
            </a:r>
          </a:p>
          <a:p>
            <a:pPr lvl="1"/>
            <a:r>
              <a:rPr lang="en-GB" altLang="fr-FR" sz="2400"/>
              <a:t>communication skills</a:t>
            </a:r>
          </a:p>
          <a:p>
            <a:pPr lvl="1"/>
            <a:r>
              <a:rPr lang="en-GB" altLang="fr-FR" sz="2400"/>
              <a:t>engineering economics </a:t>
            </a:r>
          </a:p>
          <a:p>
            <a:pPr lvl="1"/>
            <a:r>
              <a:rPr lang="en-GB" altLang="fr-FR" sz="2400"/>
              <a:t>impact of technology on society </a:t>
            </a:r>
          </a:p>
          <a:p>
            <a:pPr lvl="1"/>
            <a:r>
              <a:rPr lang="en-GB" altLang="fr-FR" sz="2400"/>
              <a:t>subject matter that deals with central issues, methodologies and thought processes of humanities and social sciences, and; </a:t>
            </a:r>
          </a:p>
          <a:p>
            <a:pPr marL="0" indent="0">
              <a:lnSpc>
                <a:spcPct val="120000"/>
              </a:lnSpc>
              <a:spcBef>
                <a:spcPts val="0"/>
              </a:spcBef>
              <a:buNone/>
            </a:pPr>
            <a:endParaRPr lang="en-GB" altLang="fr-FR" sz="2000"/>
          </a:p>
        </p:txBody>
      </p:sp>
      <p:sp>
        <p:nvSpPr>
          <p:cNvPr id="4" name="Slide Number Placeholder 3">
            <a:extLst>
              <a:ext uri="{FF2B5EF4-FFF2-40B4-BE49-F238E27FC236}">
                <a16:creationId xmlns:a16="http://schemas.microsoft.com/office/drawing/2014/main" id="{CFBD26C9-4EA6-4433-BCB5-90FFFF7B49D3}"/>
              </a:ext>
            </a:extLst>
          </p:cNvPr>
          <p:cNvSpPr>
            <a:spLocks noGrp="1"/>
          </p:cNvSpPr>
          <p:nvPr>
            <p:ph type="sldNum" sz="quarter" idx="4"/>
          </p:nvPr>
        </p:nvSpPr>
        <p:spPr/>
        <p:txBody>
          <a:bodyPr/>
          <a:lstStyle/>
          <a:p>
            <a:fld id="{4F7340D4-CAD6-4EF9-9C4C-5DC404F3C300}" type="slidenum">
              <a:rPr lang="en-CA" smtClean="0"/>
              <a:t>50</a:t>
            </a:fld>
            <a:endParaRPr lang="en-CA"/>
          </a:p>
        </p:txBody>
      </p:sp>
    </p:spTree>
    <p:extLst>
      <p:ext uri="{BB962C8B-B14F-4D97-AF65-F5344CB8AC3E}">
        <p14:creationId xmlns:p14="http://schemas.microsoft.com/office/powerpoint/2010/main" val="2565997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365581F6-CE26-478B-A0C2-5A15DB3F7EB3}"/>
              </a:ext>
            </a:extLst>
          </p:cNvPr>
          <p:cNvSpPr txBox="1">
            <a:spLocks noChangeArrowheads="1"/>
          </p:cNvSpPr>
          <p:nvPr/>
        </p:nvSpPr>
        <p:spPr>
          <a:xfrm>
            <a:off x="609600" y="51470"/>
            <a:ext cx="8229600" cy="857250"/>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Criteria highlights:</a:t>
            </a:r>
            <a:br>
              <a:rPr lang="en-CA">
                <a:solidFill>
                  <a:srgbClr val="003C71"/>
                </a:solidFill>
              </a:rPr>
            </a:br>
            <a:r>
              <a:rPr lang="en-GB" altLang="fr-FR" sz="2100">
                <a:solidFill>
                  <a:srgbClr val="003C71"/>
                </a:solidFill>
              </a:rPr>
              <a:t>Qualitative Evaluation – Curriculum Considerations</a:t>
            </a:r>
            <a:endParaRPr lang="en-US" altLang="en-US" sz="2100">
              <a:solidFill>
                <a:srgbClr val="003C71"/>
              </a:solidFill>
            </a:endParaRPr>
          </a:p>
        </p:txBody>
      </p:sp>
      <p:sp>
        <p:nvSpPr>
          <p:cNvPr id="7" name="Content Placeholder 4">
            <a:extLst>
              <a:ext uri="{FF2B5EF4-FFF2-40B4-BE49-F238E27FC236}">
                <a16:creationId xmlns:a16="http://schemas.microsoft.com/office/drawing/2014/main" id="{FA9B3222-100A-480B-AA28-0E14D49710F8}"/>
              </a:ext>
            </a:extLst>
          </p:cNvPr>
          <p:cNvSpPr txBox="1">
            <a:spLocks/>
          </p:cNvSpPr>
          <p:nvPr/>
        </p:nvSpPr>
        <p:spPr>
          <a:xfrm>
            <a:off x="755576" y="1131590"/>
            <a:ext cx="7560840" cy="35283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spcBef>
                <a:spcPts val="725"/>
              </a:spcBef>
            </a:pPr>
            <a:r>
              <a:rPr lang="en-GB" altLang="fr-FR" sz="2000"/>
              <a:t>Engineering Design:</a:t>
            </a:r>
          </a:p>
          <a:p>
            <a:pPr lvl="1">
              <a:lnSpc>
                <a:spcPct val="90000"/>
              </a:lnSpc>
              <a:spcBef>
                <a:spcPts val="725"/>
              </a:spcBef>
            </a:pPr>
            <a:r>
              <a:rPr lang="en-GB" altLang="fr-FR" sz="2000"/>
              <a:t>integration of curriculum elements </a:t>
            </a:r>
          </a:p>
          <a:p>
            <a:pPr lvl="1">
              <a:lnSpc>
                <a:spcPct val="90000"/>
              </a:lnSpc>
              <a:spcBef>
                <a:spcPts val="725"/>
              </a:spcBef>
            </a:pPr>
            <a:r>
              <a:rPr lang="en-GB" altLang="fr-FR" sz="2000"/>
              <a:t>creative, iterative and open-ended</a:t>
            </a:r>
          </a:p>
          <a:p>
            <a:pPr lvl="1">
              <a:lnSpc>
                <a:spcPct val="90000"/>
              </a:lnSpc>
              <a:spcBef>
                <a:spcPts val="725"/>
              </a:spcBef>
            </a:pPr>
            <a:r>
              <a:rPr lang="en-GB" altLang="fr-FR" sz="2000"/>
              <a:t>subject to constraints imposed by legislation or standards</a:t>
            </a:r>
          </a:p>
          <a:p>
            <a:pPr lvl="1">
              <a:lnSpc>
                <a:spcPct val="90000"/>
              </a:lnSpc>
              <a:spcBef>
                <a:spcPts val="725"/>
              </a:spcBef>
            </a:pPr>
            <a:r>
              <a:rPr lang="en-GB" altLang="fr-FR" sz="2000"/>
              <a:t>to satisfy specification using optimization</a:t>
            </a:r>
          </a:p>
          <a:p>
            <a:pPr lvl="1">
              <a:lnSpc>
                <a:spcPct val="90000"/>
              </a:lnSpc>
              <a:spcBef>
                <a:spcPts val="725"/>
              </a:spcBef>
            </a:pPr>
            <a:r>
              <a:rPr lang="en-GB" altLang="fr-FR" sz="2000"/>
              <a:t>economics should be part of the design experience</a:t>
            </a:r>
          </a:p>
          <a:p>
            <a:pPr lvl="1">
              <a:lnSpc>
                <a:spcPct val="90000"/>
              </a:lnSpc>
              <a:spcBef>
                <a:spcPts val="725"/>
              </a:spcBef>
            </a:pPr>
            <a:r>
              <a:rPr lang="en-US" altLang="fr-FR" sz="2000"/>
              <a:t>to be supervised by licensed engineers</a:t>
            </a:r>
            <a:endParaRPr lang="en-GB" altLang="fr-FR" sz="2000"/>
          </a:p>
          <a:p>
            <a:pPr lvl="1">
              <a:lnSpc>
                <a:spcPct val="90000"/>
              </a:lnSpc>
              <a:spcBef>
                <a:spcPts val="625"/>
              </a:spcBef>
            </a:pPr>
            <a:endParaRPr lang="en-GB" altLang="fr-FR" sz="2000" i="1" u="sng"/>
          </a:p>
          <a:p>
            <a:pPr>
              <a:lnSpc>
                <a:spcPct val="90000"/>
              </a:lnSpc>
              <a:spcBef>
                <a:spcPts val="725"/>
              </a:spcBef>
              <a:buFont typeface="Times" pitchFamily="18" charset="0"/>
              <a:buNone/>
            </a:pPr>
            <a:r>
              <a:rPr lang="en-GB" altLang="fr-FR" sz="2000" i="1"/>
              <a:t>	</a:t>
            </a:r>
            <a:r>
              <a:rPr lang="en-GB" altLang="fr-FR" sz="2000" i="1" u="sng"/>
              <a:t>Every program must culminate in a significant design experience</a:t>
            </a:r>
            <a:endParaRPr lang="en-US" altLang="fr-FR" sz="2000" i="1" u="sng"/>
          </a:p>
          <a:p>
            <a:pPr marL="0" indent="0">
              <a:lnSpc>
                <a:spcPct val="120000"/>
              </a:lnSpc>
              <a:spcBef>
                <a:spcPts val="0"/>
              </a:spcBef>
              <a:buNone/>
            </a:pPr>
            <a:endParaRPr lang="en-GB" altLang="fr-FR" sz="1900"/>
          </a:p>
        </p:txBody>
      </p:sp>
      <p:sp>
        <p:nvSpPr>
          <p:cNvPr id="4" name="Slide Number Placeholder 3">
            <a:extLst>
              <a:ext uri="{FF2B5EF4-FFF2-40B4-BE49-F238E27FC236}">
                <a16:creationId xmlns:a16="http://schemas.microsoft.com/office/drawing/2014/main" id="{553BDACE-50DD-4B05-A4BF-504A6D26DA2A}"/>
              </a:ext>
            </a:extLst>
          </p:cNvPr>
          <p:cNvSpPr>
            <a:spLocks noGrp="1"/>
          </p:cNvSpPr>
          <p:nvPr>
            <p:ph type="sldNum" sz="quarter" idx="4"/>
          </p:nvPr>
        </p:nvSpPr>
        <p:spPr/>
        <p:txBody>
          <a:bodyPr/>
          <a:lstStyle/>
          <a:p>
            <a:fld id="{30C91FB0-256E-44E6-8AD9-E07962EEE0C8}" type="slidenum">
              <a:rPr lang="en-CA" smtClean="0"/>
              <a:t>51</a:t>
            </a:fld>
            <a:endParaRPr lang="en-CA"/>
          </a:p>
        </p:txBody>
      </p:sp>
    </p:spTree>
    <p:extLst>
      <p:ext uri="{BB962C8B-B14F-4D97-AF65-F5344CB8AC3E}">
        <p14:creationId xmlns:p14="http://schemas.microsoft.com/office/powerpoint/2010/main" val="32902283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44E5195-DD5D-44CB-B9E7-F869C1D5C0C6}"/>
              </a:ext>
            </a:extLst>
          </p:cNvPr>
          <p:cNvSpPr txBox="1">
            <a:spLocks noChangeArrowheads="1"/>
          </p:cNvSpPr>
          <p:nvPr/>
        </p:nvSpPr>
        <p:spPr>
          <a:xfrm>
            <a:off x="457200" y="51470"/>
            <a:ext cx="8229600" cy="857250"/>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Criteria highlights:</a:t>
            </a:r>
            <a:br>
              <a:rPr lang="en-CA">
                <a:solidFill>
                  <a:srgbClr val="003C71"/>
                </a:solidFill>
              </a:rPr>
            </a:br>
            <a:r>
              <a:rPr lang="en-CA" altLang="en-US" sz="2200">
                <a:solidFill>
                  <a:srgbClr val="003C71"/>
                </a:solidFill>
              </a:rPr>
              <a:t>Graduate attributes</a:t>
            </a:r>
            <a:endParaRPr lang="en-US" altLang="en-US">
              <a:solidFill>
                <a:srgbClr val="003C71"/>
              </a:solidFill>
            </a:endParaRPr>
          </a:p>
        </p:txBody>
      </p:sp>
      <p:sp>
        <p:nvSpPr>
          <p:cNvPr id="8" name="Content Placeholder 4">
            <a:extLst>
              <a:ext uri="{FF2B5EF4-FFF2-40B4-BE49-F238E27FC236}">
                <a16:creationId xmlns:a16="http://schemas.microsoft.com/office/drawing/2014/main" id="{2B403D97-E40C-4A4A-A957-2D547B0EDF04}"/>
              </a:ext>
            </a:extLst>
          </p:cNvPr>
          <p:cNvSpPr txBox="1">
            <a:spLocks/>
          </p:cNvSpPr>
          <p:nvPr/>
        </p:nvSpPr>
        <p:spPr>
          <a:xfrm>
            <a:off x="251520" y="1063228"/>
            <a:ext cx="4464496" cy="29714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CA" altLang="fr-FR" sz="2000"/>
              <a:t>Two components</a:t>
            </a:r>
          </a:p>
          <a:p>
            <a:pPr>
              <a:lnSpc>
                <a:spcPct val="90000"/>
              </a:lnSpc>
            </a:pPr>
            <a:endParaRPr lang="en-CA" altLang="fr-FR" sz="2000" u="sng"/>
          </a:p>
          <a:p>
            <a:pPr marL="0" indent="0">
              <a:lnSpc>
                <a:spcPct val="90000"/>
              </a:lnSpc>
              <a:buNone/>
            </a:pPr>
            <a:r>
              <a:rPr lang="en-CA" altLang="fr-FR" sz="2000" u="sng"/>
              <a:t>Attributes (criterion 3.1)</a:t>
            </a:r>
            <a:r>
              <a:rPr lang="en-CA" altLang="fr-FR" sz="2000"/>
              <a:t>:</a:t>
            </a:r>
          </a:p>
          <a:p>
            <a:pPr marL="622300" lvl="1">
              <a:lnSpc>
                <a:spcPct val="90000"/>
              </a:lnSpc>
            </a:pPr>
            <a:r>
              <a:rPr lang="en-CA" altLang="fr-FR" sz="1600"/>
              <a:t>Interpreted at time of graduation</a:t>
            </a:r>
          </a:p>
          <a:p>
            <a:pPr marL="622300" lvl="1">
              <a:lnSpc>
                <a:spcPct val="90000"/>
              </a:lnSpc>
            </a:pPr>
            <a:r>
              <a:rPr lang="en-CA" altLang="fr-FR" sz="1600"/>
              <a:t>Recognized that achievement does not end there</a:t>
            </a:r>
          </a:p>
          <a:p>
            <a:pPr marL="622300" lvl="1">
              <a:lnSpc>
                <a:spcPct val="90000"/>
              </a:lnSpc>
            </a:pPr>
            <a:r>
              <a:rPr lang="en-CA" altLang="fr-FR" sz="1600"/>
              <a:t>Program visitors evaluate the evidence and actions used to demonstrate the level of achievement of each graduate attribute</a:t>
            </a:r>
          </a:p>
          <a:p>
            <a:pPr lvl="1">
              <a:lnSpc>
                <a:spcPct val="90000"/>
              </a:lnSpc>
            </a:pPr>
            <a:endParaRPr lang="en-CA" altLang="fr-FR" sz="2000"/>
          </a:p>
          <a:p>
            <a:pPr marL="0" indent="0">
              <a:lnSpc>
                <a:spcPct val="120000"/>
              </a:lnSpc>
              <a:spcBef>
                <a:spcPts val="0"/>
              </a:spcBef>
              <a:buNone/>
            </a:pPr>
            <a:endParaRPr lang="en-GB" altLang="fr-FR" sz="2000"/>
          </a:p>
        </p:txBody>
      </p:sp>
      <p:sp>
        <p:nvSpPr>
          <p:cNvPr id="9" name="Content Placeholder 4">
            <a:extLst>
              <a:ext uri="{FF2B5EF4-FFF2-40B4-BE49-F238E27FC236}">
                <a16:creationId xmlns:a16="http://schemas.microsoft.com/office/drawing/2014/main" id="{D3251280-3EFF-428B-BD70-46161F8A5504}"/>
              </a:ext>
            </a:extLst>
          </p:cNvPr>
          <p:cNvSpPr txBox="1">
            <a:spLocks/>
          </p:cNvSpPr>
          <p:nvPr/>
        </p:nvSpPr>
        <p:spPr>
          <a:xfrm>
            <a:off x="4568202" y="1063228"/>
            <a:ext cx="4464496" cy="29714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endParaRPr lang="en-CA" altLang="fr-FR" sz="2000" u="sng"/>
          </a:p>
          <a:p>
            <a:pPr>
              <a:lnSpc>
                <a:spcPct val="90000"/>
              </a:lnSpc>
            </a:pPr>
            <a:endParaRPr lang="en-CA" altLang="fr-FR" sz="2000" u="sng"/>
          </a:p>
          <a:p>
            <a:pPr marL="0" indent="0">
              <a:lnSpc>
                <a:spcPct val="90000"/>
              </a:lnSpc>
              <a:buNone/>
            </a:pPr>
            <a:r>
              <a:rPr lang="en-CA" altLang="fr-FR" sz="2000" u="sng"/>
              <a:t>Continual Improvement (criterion 3.2)</a:t>
            </a:r>
            <a:r>
              <a:rPr lang="en-CA" altLang="fr-FR" sz="2000"/>
              <a:t>:</a:t>
            </a:r>
          </a:p>
          <a:p>
            <a:pPr marL="622300" lvl="1" indent="-273050">
              <a:lnSpc>
                <a:spcPct val="90000"/>
              </a:lnSpc>
            </a:pPr>
            <a:r>
              <a:rPr lang="en-CA" altLang="fr-FR" sz="1600"/>
              <a:t>Ongoing evolution of engineering programs </a:t>
            </a:r>
          </a:p>
          <a:p>
            <a:pPr marL="622300" lvl="1" indent="-273050">
              <a:lnSpc>
                <a:spcPct val="90000"/>
              </a:lnSpc>
            </a:pPr>
            <a:r>
              <a:rPr lang="en-CA" altLang="fr-FR" sz="1600"/>
              <a:t>Processes needed:</a:t>
            </a:r>
          </a:p>
          <a:p>
            <a:pPr marL="982663" lvl="2" indent="-273050">
              <a:lnSpc>
                <a:spcPct val="90000"/>
              </a:lnSpc>
            </a:pPr>
            <a:r>
              <a:rPr lang="en-CA" altLang="fr-FR"/>
              <a:t>Assessment of attribute achievement</a:t>
            </a:r>
          </a:p>
          <a:p>
            <a:pPr marL="982663" lvl="2" indent="-273050">
              <a:lnSpc>
                <a:spcPct val="90000"/>
              </a:lnSpc>
            </a:pPr>
            <a:r>
              <a:rPr lang="en-CA" altLang="fr-FR"/>
              <a:t>Results used to improve program</a:t>
            </a:r>
          </a:p>
          <a:p>
            <a:pPr marL="622300" lvl="1" indent="-273050">
              <a:lnSpc>
                <a:spcPct val="90000"/>
              </a:lnSpc>
            </a:pPr>
            <a:r>
              <a:rPr lang="en-CA" altLang="fr-FR" sz="1600"/>
              <a:t>Program visitors evaluate the evidence and actions used to demonstrate the continual improvement achievement</a:t>
            </a:r>
          </a:p>
          <a:p>
            <a:pPr marL="0" indent="0">
              <a:lnSpc>
                <a:spcPct val="120000"/>
              </a:lnSpc>
              <a:spcBef>
                <a:spcPts val="0"/>
              </a:spcBef>
              <a:buNone/>
            </a:pPr>
            <a:endParaRPr lang="en-GB" altLang="fr-FR" sz="2000"/>
          </a:p>
        </p:txBody>
      </p:sp>
      <p:sp>
        <p:nvSpPr>
          <p:cNvPr id="4" name="Slide Number Placeholder 3">
            <a:extLst>
              <a:ext uri="{FF2B5EF4-FFF2-40B4-BE49-F238E27FC236}">
                <a16:creationId xmlns:a16="http://schemas.microsoft.com/office/drawing/2014/main" id="{89DC01A2-EF46-4F11-AE4B-66E34030D95F}"/>
              </a:ext>
            </a:extLst>
          </p:cNvPr>
          <p:cNvSpPr>
            <a:spLocks noGrp="1"/>
          </p:cNvSpPr>
          <p:nvPr>
            <p:ph type="sldNum" sz="quarter" idx="4"/>
          </p:nvPr>
        </p:nvSpPr>
        <p:spPr/>
        <p:txBody>
          <a:bodyPr/>
          <a:lstStyle/>
          <a:p>
            <a:fld id="{D4658A70-BDC6-44E1-AF82-AA01A2396301}" type="slidenum">
              <a:rPr lang="en-CA" smtClean="0"/>
              <a:t>52</a:t>
            </a:fld>
            <a:endParaRPr lang="en-CA"/>
          </a:p>
        </p:txBody>
      </p:sp>
    </p:spTree>
    <p:extLst>
      <p:ext uri="{BB962C8B-B14F-4D97-AF65-F5344CB8AC3E}">
        <p14:creationId xmlns:p14="http://schemas.microsoft.com/office/powerpoint/2010/main" val="18922966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AC2EE39-F189-4C40-BB74-8AEB813E6DF3}"/>
              </a:ext>
            </a:extLst>
          </p:cNvPr>
          <p:cNvSpPr>
            <a:spLocks noGrp="1"/>
          </p:cNvSpPr>
          <p:nvPr>
            <p:ph type="sldNum" sz="quarter" idx="4"/>
          </p:nvPr>
        </p:nvSpPr>
        <p:spPr/>
        <p:txBody>
          <a:bodyPr/>
          <a:lstStyle/>
          <a:p>
            <a:fld id="{DB0A0ADA-54B2-4943-B559-0A0B50BED87C}" type="slidenum">
              <a:rPr lang="en-CA" smtClean="0"/>
              <a:t>53</a:t>
            </a:fld>
            <a:endParaRPr lang="en-CA"/>
          </a:p>
        </p:txBody>
      </p:sp>
      <p:sp>
        <p:nvSpPr>
          <p:cNvPr id="5" name="Content Placeholder 2">
            <a:extLst>
              <a:ext uri="{FF2B5EF4-FFF2-40B4-BE49-F238E27FC236}">
                <a16:creationId xmlns:a16="http://schemas.microsoft.com/office/drawing/2014/main" id="{0ADA61E4-923C-4ADB-A76A-3205072D1705}"/>
              </a:ext>
            </a:extLst>
          </p:cNvPr>
          <p:cNvSpPr txBox="1">
            <a:spLocks/>
          </p:cNvSpPr>
          <p:nvPr/>
        </p:nvSpPr>
        <p:spPr>
          <a:xfrm>
            <a:off x="835301" y="3106308"/>
            <a:ext cx="8345211" cy="761479"/>
          </a:xfrm>
          <a:prstGeom prst="rect">
            <a:avLst/>
          </a:prstGeom>
        </p:spPr>
        <p:txBody>
          <a:bodyPr numCol="1"/>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CA" b="1"/>
              <a:t>Criteria 3.2.1 – 3.2.3 - </a:t>
            </a:r>
            <a:r>
              <a:rPr lang="en-US"/>
              <a:t>Used to assess the institution’s continual improvement processes.</a:t>
            </a:r>
            <a:endParaRPr lang="en-CA" sz="800" b="1"/>
          </a:p>
          <a:p>
            <a:pPr marL="182563" indent="0">
              <a:buNone/>
            </a:pPr>
            <a:endParaRPr lang="en-CA"/>
          </a:p>
        </p:txBody>
      </p:sp>
      <p:sp>
        <p:nvSpPr>
          <p:cNvPr id="7" name="Content Placeholder 2">
            <a:extLst>
              <a:ext uri="{FF2B5EF4-FFF2-40B4-BE49-F238E27FC236}">
                <a16:creationId xmlns:a16="http://schemas.microsoft.com/office/drawing/2014/main" id="{10F8ED32-A682-4C95-8A5F-0F5EE1DA2285}"/>
              </a:ext>
            </a:extLst>
          </p:cNvPr>
          <p:cNvSpPr txBox="1">
            <a:spLocks/>
          </p:cNvSpPr>
          <p:nvPr/>
        </p:nvSpPr>
        <p:spPr>
          <a:xfrm>
            <a:off x="547269" y="267494"/>
            <a:ext cx="8633243" cy="725857"/>
          </a:xfrm>
          <a:prstGeom prst="rect">
            <a:avLst/>
          </a:prstGeom>
        </p:spPr>
        <p:txBody>
          <a:bodyPr numCol="1"/>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563" indent="0">
              <a:buNone/>
            </a:pPr>
            <a:r>
              <a:rPr lang="en-US" b="1"/>
              <a:t>Criterion 3.1</a:t>
            </a:r>
            <a:r>
              <a:rPr lang="en-US"/>
              <a:t> - “The institution must demonstrate that the graduates of a program possess the [12] attributes.”</a:t>
            </a:r>
          </a:p>
          <a:p>
            <a:pPr marL="182563" indent="0">
              <a:buNone/>
            </a:pPr>
            <a:endParaRPr lang="en-US" sz="900"/>
          </a:p>
          <a:p>
            <a:pPr marL="182563" indent="0">
              <a:buNone/>
            </a:pPr>
            <a:r>
              <a:rPr lang="en-US" b="1"/>
              <a:t>Criteria 3.1.1 - 3.1.5 - </a:t>
            </a:r>
            <a:r>
              <a:rPr lang="en-US"/>
              <a:t>Used to assess the suitability of a program for developing the graduate attributes.</a:t>
            </a:r>
          </a:p>
          <a:p>
            <a:pPr marL="182563" indent="0">
              <a:buNone/>
            </a:pPr>
            <a:endParaRPr lang="en-US"/>
          </a:p>
          <a:p>
            <a:pPr marL="182563" indent="0">
              <a:buNone/>
            </a:pPr>
            <a:endParaRPr lang="en-US"/>
          </a:p>
          <a:p>
            <a:pPr marL="182563" indent="0">
              <a:buNone/>
            </a:pPr>
            <a:endParaRPr lang="en-CA"/>
          </a:p>
        </p:txBody>
      </p:sp>
      <p:sp>
        <p:nvSpPr>
          <p:cNvPr id="8" name="Content Placeholder 2">
            <a:extLst>
              <a:ext uri="{FF2B5EF4-FFF2-40B4-BE49-F238E27FC236}">
                <a16:creationId xmlns:a16="http://schemas.microsoft.com/office/drawing/2014/main" id="{1A3F4F3A-7413-444E-8371-CCFDCDF47AA8}"/>
              </a:ext>
            </a:extLst>
          </p:cNvPr>
          <p:cNvSpPr txBox="1">
            <a:spLocks/>
          </p:cNvSpPr>
          <p:nvPr/>
        </p:nvSpPr>
        <p:spPr>
          <a:xfrm>
            <a:off x="835301" y="1675779"/>
            <a:ext cx="8633243" cy="1265642"/>
          </a:xfrm>
          <a:prstGeom prst="rect">
            <a:avLst/>
          </a:prstGeom>
        </p:spPr>
        <p:txBody>
          <a:bodyPr numCol="2"/>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563" indent="0">
              <a:buNone/>
            </a:pPr>
            <a:endParaRPr lang="en-US" sz="1000" b="1"/>
          </a:p>
          <a:p>
            <a:pPr marL="182563" indent="0">
              <a:buNone/>
            </a:pPr>
            <a:r>
              <a:rPr lang="en-CA"/>
              <a:t>3.1.1 Organization and engagement</a:t>
            </a:r>
          </a:p>
          <a:p>
            <a:pPr marL="182563" indent="0">
              <a:buNone/>
            </a:pPr>
            <a:r>
              <a:rPr lang="en-CA"/>
              <a:t>3.1.2 Curriculum maps</a:t>
            </a:r>
          </a:p>
          <a:p>
            <a:pPr marL="182563" indent="0">
              <a:buNone/>
            </a:pPr>
            <a:r>
              <a:rPr lang="en-CA"/>
              <a:t>3.1.3 Indicators</a:t>
            </a:r>
          </a:p>
          <a:p>
            <a:pPr marL="182563" indent="0">
              <a:buNone/>
            </a:pPr>
            <a:endParaRPr lang="en-CA" sz="1400"/>
          </a:p>
          <a:p>
            <a:pPr marL="182563" indent="0">
              <a:buNone/>
            </a:pPr>
            <a:r>
              <a:rPr lang="en-CA"/>
              <a:t>3.1.4 Assessment tools</a:t>
            </a:r>
          </a:p>
          <a:p>
            <a:pPr marL="182563" indent="0">
              <a:buNone/>
            </a:pPr>
            <a:r>
              <a:rPr lang="en-CA"/>
              <a:t>3.1.5 Assessment results</a:t>
            </a:r>
          </a:p>
          <a:p>
            <a:pPr marL="182563" indent="0">
              <a:buNone/>
            </a:pPr>
            <a:endParaRPr lang="en-CA"/>
          </a:p>
        </p:txBody>
      </p:sp>
      <p:sp>
        <p:nvSpPr>
          <p:cNvPr id="9" name="Content Placeholder 2">
            <a:extLst>
              <a:ext uri="{FF2B5EF4-FFF2-40B4-BE49-F238E27FC236}">
                <a16:creationId xmlns:a16="http://schemas.microsoft.com/office/drawing/2014/main" id="{0CE483F7-8488-49C5-85E2-7A8DAA2B211D}"/>
              </a:ext>
            </a:extLst>
          </p:cNvPr>
          <p:cNvSpPr txBox="1">
            <a:spLocks/>
          </p:cNvSpPr>
          <p:nvPr/>
        </p:nvSpPr>
        <p:spPr>
          <a:xfrm>
            <a:off x="835301" y="3898396"/>
            <a:ext cx="8633243" cy="1265642"/>
          </a:xfrm>
          <a:prstGeom prst="rect">
            <a:avLst/>
          </a:prstGeom>
        </p:spPr>
        <p:txBody>
          <a:bodyPr numCol="2"/>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563" indent="0">
              <a:buNone/>
            </a:pPr>
            <a:r>
              <a:rPr lang="en-CA"/>
              <a:t>3.2.1 Improvement process</a:t>
            </a:r>
          </a:p>
          <a:p>
            <a:pPr marL="182563" indent="0">
              <a:buNone/>
            </a:pPr>
            <a:r>
              <a:rPr lang="en-CA"/>
              <a:t>3.2.2 Stakeholder engagement</a:t>
            </a:r>
          </a:p>
          <a:p>
            <a:pPr marL="182563" indent="0">
              <a:buNone/>
            </a:pPr>
            <a:endParaRPr lang="en-CA"/>
          </a:p>
          <a:p>
            <a:pPr marL="182563" indent="0">
              <a:buNone/>
            </a:pPr>
            <a:r>
              <a:rPr lang="en-CA"/>
              <a:t>3.2.3 Improvement actions</a:t>
            </a:r>
          </a:p>
        </p:txBody>
      </p:sp>
      <p:grpSp>
        <p:nvGrpSpPr>
          <p:cNvPr id="16" name="Group 15">
            <a:extLst>
              <a:ext uri="{FF2B5EF4-FFF2-40B4-BE49-F238E27FC236}">
                <a16:creationId xmlns:a16="http://schemas.microsoft.com/office/drawing/2014/main" id="{AC33C576-1438-4D24-99C8-99C4B83F8EAF}"/>
              </a:ext>
            </a:extLst>
          </p:cNvPr>
          <p:cNvGrpSpPr/>
          <p:nvPr/>
        </p:nvGrpSpPr>
        <p:grpSpPr>
          <a:xfrm>
            <a:off x="3887924" y="939154"/>
            <a:ext cx="1267857" cy="242672"/>
            <a:chOff x="3995936" y="915411"/>
            <a:chExt cx="1267857" cy="242672"/>
          </a:xfrm>
        </p:grpSpPr>
        <p:sp>
          <p:nvSpPr>
            <p:cNvPr id="6" name="Arrow: Down 5">
              <a:extLst>
                <a:ext uri="{FF2B5EF4-FFF2-40B4-BE49-F238E27FC236}">
                  <a16:creationId xmlns:a16="http://schemas.microsoft.com/office/drawing/2014/main" id="{7733C31B-3C80-462B-AAC4-1A1BCD1922DE}"/>
                </a:ext>
              </a:extLst>
            </p:cNvPr>
            <p:cNvSpPr/>
            <p:nvPr/>
          </p:nvSpPr>
          <p:spPr>
            <a:xfrm>
              <a:off x="3995936" y="915411"/>
              <a:ext cx="216024" cy="2426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Arrow: Down 9">
              <a:extLst>
                <a:ext uri="{FF2B5EF4-FFF2-40B4-BE49-F238E27FC236}">
                  <a16:creationId xmlns:a16="http://schemas.microsoft.com/office/drawing/2014/main" id="{FE777DC4-685D-467C-BCD0-8545279CE032}"/>
                </a:ext>
              </a:extLst>
            </p:cNvPr>
            <p:cNvSpPr/>
            <p:nvPr/>
          </p:nvSpPr>
          <p:spPr>
            <a:xfrm>
              <a:off x="4572000" y="915411"/>
              <a:ext cx="216024" cy="2426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Arrow: Down 10">
              <a:extLst>
                <a:ext uri="{FF2B5EF4-FFF2-40B4-BE49-F238E27FC236}">
                  <a16:creationId xmlns:a16="http://schemas.microsoft.com/office/drawing/2014/main" id="{FB915789-20C4-461C-AA67-240CD974628C}"/>
                </a:ext>
              </a:extLst>
            </p:cNvPr>
            <p:cNvSpPr/>
            <p:nvPr/>
          </p:nvSpPr>
          <p:spPr>
            <a:xfrm>
              <a:off x="5047769" y="915411"/>
              <a:ext cx="216024" cy="2426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5" name="Group 14">
            <a:extLst>
              <a:ext uri="{FF2B5EF4-FFF2-40B4-BE49-F238E27FC236}">
                <a16:creationId xmlns:a16="http://schemas.microsoft.com/office/drawing/2014/main" id="{10EA75A0-98B0-4B25-8DCA-5BB48D78DF35}"/>
              </a:ext>
            </a:extLst>
          </p:cNvPr>
          <p:cNvGrpSpPr/>
          <p:nvPr/>
        </p:nvGrpSpPr>
        <p:grpSpPr>
          <a:xfrm>
            <a:off x="3887924" y="2833027"/>
            <a:ext cx="1267857" cy="242672"/>
            <a:chOff x="3887924" y="2833027"/>
            <a:chExt cx="1267857" cy="242672"/>
          </a:xfrm>
        </p:grpSpPr>
        <p:sp>
          <p:nvSpPr>
            <p:cNvPr id="12" name="Arrow: Down 11">
              <a:extLst>
                <a:ext uri="{FF2B5EF4-FFF2-40B4-BE49-F238E27FC236}">
                  <a16:creationId xmlns:a16="http://schemas.microsoft.com/office/drawing/2014/main" id="{DFED665B-72A1-4334-8E0F-D2BA3177165B}"/>
                </a:ext>
              </a:extLst>
            </p:cNvPr>
            <p:cNvSpPr/>
            <p:nvPr/>
          </p:nvSpPr>
          <p:spPr>
            <a:xfrm>
              <a:off x="3887924" y="2833027"/>
              <a:ext cx="216024" cy="2426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Arrow: Down 12">
              <a:extLst>
                <a:ext uri="{FF2B5EF4-FFF2-40B4-BE49-F238E27FC236}">
                  <a16:creationId xmlns:a16="http://schemas.microsoft.com/office/drawing/2014/main" id="{57D2FA46-B82C-4771-AD9F-65B34E431586}"/>
                </a:ext>
              </a:extLst>
            </p:cNvPr>
            <p:cNvSpPr/>
            <p:nvPr/>
          </p:nvSpPr>
          <p:spPr>
            <a:xfrm>
              <a:off x="4463988" y="2833027"/>
              <a:ext cx="216024" cy="2426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Arrow: Down 13">
              <a:extLst>
                <a:ext uri="{FF2B5EF4-FFF2-40B4-BE49-F238E27FC236}">
                  <a16:creationId xmlns:a16="http://schemas.microsoft.com/office/drawing/2014/main" id="{28A69BFF-94C4-47DC-8612-EDCB2EF3D844}"/>
                </a:ext>
              </a:extLst>
            </p:cNvPr>
            <p:cNvSpPr/>
            <p:nvPr/>
          </p:nvSpPr>
          <p:spPr>
            <a:xfrm>
              <a:off x="4939757" y="2833027"/>
              <a:ext cx="216024" cy="2426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9732098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C7AA6161-18C0-4152-9A19-726F08185C3D}"/>
              </a:ext>
            </a:extLst>
          </p:cNvPr>
          <p:cNvSpPr>
            <a:spLocks noGrp="1" noChangeArrowheads="1"/>
          </p:cNvSpPr>
          <p:nvPr>
            <p:ph type="title"/>
          </p:nvPr>
        </p:nvSpPr>
        <p:spPr>
          <a:xfrm>
            <a:off x="457200" y="51470"/>
            <a:ext cx="8229600" cy="857250"/>
          </a:xfrm>
        </p:spPr>
        <p:txBody>
          <a:bodyPr>
            <a:normAutofit/>
          </a:bodyPr>
          <a:lstStyle/>
          <a:p>
            <a:r>
              <a:rPr lang="en-CA">
                <a:solidFill>
                  <a:srgbClr val="003C71"/>
                </a:solidFill>
              </a:rPr>
              <a:t> Criteria highlights:</a:t>
            </a:r>
            <a:br>
              <a:rPr lang="en-CA">
                <a:solidFill>
                  <a:srgbClr val="003C71"/>
                </a:solidFill>
              </a:rPr>
            </a:br>
            <a:r>
              <a:rPr lang="en-CA" altLang="en-US" sz="2200">
                <a:solidFill>
                  <a:srgbClr val="003C71"/>
                </a:solidFill>
              </a:rPr>
              <a:t>Graduate Attributes</a:t>
            </a:r>
            <a:endParaRPr lang="en-US" altLang="en-US">
              <a:solidFill>
                <a:srgbClr val="003C71"/>
              </a:solidFill>
            </a:endParaRPr>
          </a:p>
        </p:txBody>
      </p:sp>
      <p:sp>
        <p:nvSpPr>
          <p:cNvPr id="3" name="Content Placeholder 2"/>
          <p:cNvSpPr>
            <a:spLocks noGrp="1"/>
          </p:cNvSpPr>
          <p:nvPr>
            <p:ph sz="half" idx="1"/>
          </p:nvPr>
        </p:nvSpPr>
        <p:spPr>
          <a:xfrm>
            <a:off x="107504" y="1491630"/>
            <a:ext cx="4038600" cy="2545556"/>
          </a:xfrm>
        </p:spPr>
        <p:txBody>
          <a:bodyPr vert="horz" lIns="91440" tIns="45720" rIns="91440" bIns="45720" rtlCol="0" anchor="t">
            <a:normAutofit fontScale="92500" lnSpcReduction="10000"/>
          </a:bodyPr>
          <a:lstStyle/>
          <a:p>
            <a:pPr marL="514350" indent="-514350">
              <a:buClrTx/>
              <a:buFont typeface="+mj-lt"/>
              <a:buAutoNum type="arabicPeriod"/>
            </a:pPr>
            <a:r>
              <a:rPr lang="en-CA" sz="2000"/>
              <a:t>A knowledge base for engineering</a:t>
            </a:r>
          </a:p>
          <a:p>
            <a:pPr marL="514350" indent="-514350">
              <a:buClrTx/>
              <a:buFont typeface="+mj-lt"/>
              <a:buAutoNum type="arabicPeriod"/>
            </a:pPr>
            <a:r>
              <a:rPr lang="en-CA" sz="2000"/>
              <a:t>Problem analysis</a:t>
            </a:r>
          </a:p>
          <a:p>
            <a:pPr marL="514350" indent="-514350">
              <a:buClrTx/>
              <a:buFont typeface="+mj-lt"/>
              <a:buAutoNum type="arabicPeriod"/>
            </a:pPr>
            <a:r>
              <a:rPr lang="en-CA" sz="2000"/>
              <a:t>Investigation</a:t>
            </a:r>
          </a:p>
          <a:p>
            <a:pPr marL="514350" indent="-514350">
              <a:buClrTx/>
              <a:buFont typeface="+mj-lt"/>
              <a:buAutoNum type="arabicPeriod"/>
            </a:pPr>
            <a:r>
              <a:rPr lang="en-CA" sz="2000"/>
              <a:t>Design</a:t>
            </a:r>
          </a:p>
          <a:p>
            <a:pPr marL="514350" indent="-514350">
              <a:buClrTx/>
              <a:buFont typeface="+mj-lt"/>
              <a:buAutoNum type="arabicPeriod"/>
            </a:pPr>
            <a:r>
              <a:rPr lang="en-CA" sz="2000"/>
              <a:t>Use of engineering tools</a:t>
            </a:r>
          </a:p>
          <a:p>
            <a:pPr marL="514350" indent="-514350">
              <a:buClrTx/>
              <a:buFont typeface="+mj-lt"/>
              <a:buAutoNum type="arabicPeriod"/>
            </a:pPr>
            <a:r>
              <a:rPr lang="en-CA" sz="2000"/>
              <a:t>Individual and team work</a:t>
            </a:r>
          </a:p>
        </p:txBody>
      </p:sp>
      <p:sp>
        <p:nvSpPr>
          <p:cNvPr id="5" name="Slide Number Placeholder 4">
            <a:extLst>
              <a:ext uri="{FF2B5EF4-FFF2-40B4-BE49-F238E27FC236}">
                <a16:creationId xmlns:a16="http://schemas.microsoft.com/office/drawing/2014/main" id="{1737B093-ACBC-4D7C-B16A-AAE47A0609B4}"/>
              </a:ext>
            </a:extLst>
          </p:cNvPr>
          <p:cNvSpPr>
            <a:spLocks noGrp="1"/>
          </p:cNvSpPr>
          <p:nvPr>
            <p:ph type="sldNum" sz="quarter" idx="4"/>
          </p:nvPr>
        </p:nvSpPr>
        <p:spPr/>
        <p:txBody>
          <a:bodyPr/>
          <a:lstStyle/>
          <a:p>
            <a:fld id="{097ABA0E-788A-49B9-98C1-3FA5352F342F}" type="slidenum">
              <a:rPr lang="en-CA" smtClean="0"/>
              <a:t>54</a:t>
            </a:fld>
            <a:endParaRPr lang="en-CA"/>
          </a:p>
        </p:txBody>
      </p:sp>
      <p:sp>
        <p:nvSpPr>
          <p:cNvPr id="9" name="Content Placeholder 2"/>
          <p:cNvSpPr txBox="1">
            <a:spLocks/>
          </p:cNvSpPr>
          <p:nvPr/>
        </p:nvSpPr>
        <p:spPr>
          <a:xfrm>
            <a:off x="3995936" y="1491630"/>
            <a:ext cx="5148064" cy="252560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514350" indent="-514350">
              <a:buClr>
                <a:schemeClr val="tx1"/>
              </a:buClr>
              <a:buAutoNum type="arabicPeriod" startAt="7"/>
            </a:pPr>
            <a:r>
              <a:rPr lang="en-CA" sz="2000">
                <a:solidFill>
                  <a:srgbClr val="34302C"/>
                </a:solidFill>
              </a:rPr>
              <a:t>Communication skills</a:t>
            </a:r>
            <a:endParaRPr lang="en-US">
              <a:solidFill>
                <a:srgbClr val="34302C"/>
              </a:solidFill>
              <a:cs typeface="Arial"/>
            </a:endParaRPr>
          </a:p>
          <a:p>
            <a:pPr marL="514350" indent="-514350">
              <a:buClr>
                <a:schemeClr val="tx1"/>
              </a:buClr>
              <a:buFont typeface="+mj-lt"/>
              <a:buAutoNum type="arabicPeriod" startAt="7"/>
            </a:pPr>
            <a:r>
              <a:rPr lang="en-CA" sz="2000">
                <a:solidFill>
                  <a:srgbClr val="34302C"/>
                </a:solidFill>
              </a:rPr>
              <a:t>Professionalism</a:t>
            </a:r>
            <a:endParaRPr lang="en-CA" sz="2000">
              <a:solidFill>
                <a:srgbClr val="34302C"/>
              </a:solidFill>
              <a:cs typeface="Arial"/>
            </a:endParaRPr>
          </a:p>
          <a:p>
            <a:pPr marL="514350" indent="-514350">
              <a:buClr>
                <a:schemeClr val="tx1"/>
              </a:buClr>
              <a:buFont typeface="+mj-lt"/>
              <a:buAutoNum type="arabicPeriod" startAt="7"/>
            </a:pPr>
            <a:r>
              <a:rPr lang="en-CA" sz="2000">
                <a:solidFill>
                  <a:srgbClr val="34302C"/>
                </a:solidFill>
              </a:rPr>
              <a:t>Impact of engineering on society and the environment</a:t>
            </a:r>
            <a:endParaRPr lang="en-CA" sz="2000">
              <a:solidFill>
                <a:srgbClr val="34302C"/>
              </a:solidFill>
              <a:cs typeface="Arial"/>
            </a:endParaRPr>
          </a:p>
          <a:p>
            <a:pPr marL="514350" indent="-514350">
              <a:buClr>
                <a:schemeClr val="tx1"/>
              </a:buClr>
              <a:buFont typeface="+mj-lt"/>
              <a:buAutoNum type="arabicPeriod" startAt="7"/>
            </a:pPr>
            <a:r>
              <a:rPr lang="en-CA" sz="2000">
                <a:solidFill>
                  <a:srgbClr val="34302C"/>
                </a:solidFill>
              </a:rPr>
              <a:t>Ethics and equity</a:t>
            </a:r>
            <a:endParaRPr lang="en-CA" sz="2000">
              <a:solidFill>
                <a:srgbClr val="34302C"/>
              </a:solidFill>
              <a:cs typeface="Arial"/>
            </a:endParaRPr>
          </a:p>
          <a:p>
            <a:pPr marL="514350" indent="-514350">
              <a:buClr>
                <a:schemeClr val="tx1"/>
              </a:buClr>
              <a:buFont typeface="+mj-lt"/>
              <a:buAutoNum type="arabicPeriod" startAt="7"/>
            </a:pPr>
            <a:r>
              <a:rPr lang="en-CA" sz="2000">
                <a:solidFill>
                  <a:srgbClr val="34302C"/>
                </a:solidFill>
              </a:rPr>
              <a:t>Economics and project management</a:t>
            </a:r>
            <a:endParaRPr lang="en-CA" sz="2000">
              <a:solidFill>
                <a:srgbClr val="34302C"/>
              </a:solidFill>
              <a:cs typeface="Arial"/>
            </a:endParaRPr>
          </a:p>
          <a:p>
            <a:pPr marL="514350" indent="-514350">
              <a:buClr>
                <a:schemeClr val="tx1"/>
              </a:buClr>
              <a:buFont typeface="+mj-lt"/>
              <a:buAutoNum type="arabicPeriod" startAt="7"/>
            </a:pPr>
            <a:r>
              <a:rPr lang="en-CA" sz="2000">
                <a:solidFill>
                  <a:srgbClr val="34302C"/>
                </a:solidFill>
              </a:rPr>
              <a:t>Life-long learning</a:t>
            </a:r>
            <a:endParaRPr lang="en-CA" sz="2000">
              <a:solidFill>
                <a:srgbClr val="34302C"/>
              </a:solidFill>
              <a:cs typeface="Arial"/>
            </a:endParaRPr>
          </a:p>
        </p:txBody>
      </p:sp>
    </p:spTree>
    <p:extLst>
      <p:ext uri="{BB962C8B-B14F-4D97-AF65-F5344CB8AC3E}">
        <p14:creationId xmlns:p14="http://schemas.microsoft.com/office/powerpoint/2010/main" val="31911311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ED322345-DEBF-4794-807F-5DEEE412DF02}"/>
              </a:ext>
            </a:extLst>
          </p:cNvPr>
          <p:cNvSpPr txBox="1">
            <a:spLocks noChangeArrowheads="1"/>
          </p:cNvSpPr>
          <p:nvPr/>
        </p:nvSpPr>
        <p:spPr>
          <a:xfrm>
            <a:off x="457200" y="5147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Graduate Attributes:</a:t>
            </a:r>
            <a:br>
              <a:rPr lang="en-CA">
                <a:solidFill>
                  <a:srgbClr val="003C71"/>
                </a:solidFill>
              </a:rPr>
            </a:br>
            <a:r>
              <a:rPr lang="en-CA" sz="2300">
                <a:solidFill>
                  <a:srgbClr val="003C71"/>
                </a:solidFill>
              </a:rPr>
              <a:t>Evaluation by the visiting team</a:t>
            </a:r>
            <a:endParaRPr lang="en-US" altLang="en-US" sz="2300">
              <a:solidFill>
                <a:srgbClr val="003C71"/>
              </a:solidFill>
            </a:endParaRPr>
          </a:p>
        </p:txBody>
      </p:sp>
      <p:sp>
        <p:nvSpPr>
          <p:cNvPr id="8" name="Content Placeholder 4">
            <a:extLst>
              <a:ext uri="{FF2B5EF4-FFF2-40B4-BE49-F238E27FC236}">
                <a16:creationId xmlns:a16="http://schemas.microsoft.com/office/drawing/2014/main" id="{2EBA6CA2-03FF-4249-94B4-38930D8E062A}"/>
              </a:ext>
            </a:extLst>
          </p:cNvPr>
          <p:cNvSpPr txBox="1">
            <a:spLocks/>
          </p:cNvSpPr>
          <p:nvPr/>
        </p:nvSpPr>
        <p:spPr>
          <a:xfrm>
            <a:off x="683568" y="1059582"/>
            <a:ext cx="8003232" cy="34563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fr-FR" sz="1600" dirty="0"/>
              <a:t>Program Visitors can expect to see:</a:t>
            </a:r>
          </a:p>
          <a:p>
            <a:pPr lvl="1"/>
            <a:r>
              <a:rPr lang="en-US" altLang="fr-FR" sz="1600" dirty="0"/>
              <a:t>Graduate Attributes (Accreditation Criteria)</a:t>
            </a:r>
          </a:p>
          <a:p>
            <a:pPr lvl="1"/>
            <a:r>
              <a:rPr lang="en-US" altLang="fr-FR" sz="1600" dirty="0"/>
              <a:t>Learning outcomes that support Graduate Attributes</a:t>
            </a:r>
          </a:p>
          <a:p>
            <a:pPr lvl="1"/>
            <a:r>
              <a:rPr lang="en-US" altLang="fr-FR" sz="1600" dirty="0"/>
              <a:t>Indicators </a:t>
            </a:r>
          </a:p>
          <a:p>
            <a:pPr lvl="1"/>
            <a:r>
              <a:rPr lang="en-US" altLang="fr-FR" sz="1600" dirty="0"/>
              <a:t>Acceptable level of student (graduate) performance</a:t>
            </a:r>
          </a:p>
          <a:p>
            <a:pPr lvl="1"/>
            <a:r>
              <a:rPr lang="en-US" altLang="fr-FR" sz="1600" dirty="0"/>
              <a:t>Feedback mechanism</a:t>
            </a:r>
          </a:p>
          <a:p>
            <a:pPr marL="96837" lvl="0" indent="0">
              <a:lnSpc>
                <a:spcPct val="120000"/>
              </a:lnSpc>
              <a:spcBef>
                <a:spcPts val="0"/>
              </a:spcBef>
              <a:buClrTx/>
              <a:buSzPct val="45000"/>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altLang="fr-FR" sz="600" dirty="0">
              <a:solidFill>
                <a:srgbClr val="34302C"/>
              </a:solidFill>
            </a:endParaRPr>
          </a:p>
          <a:p>
            <a:pPr marL="96837" lvl="0" indent="0">
              <a:lnSpc>
                <a:spcPct val="120000"/>
              </a:lnSpc>
              <a:spcBef>
                <a:spcPts val="0"/>
              </a:spcBef>
              <a:buClrTx/>
              <a:buSzPct val="45000"/>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altLang="fr-FR" sz="1600" dirty="0"/>
              <a:t>A reminder that programs:</a:t>
            </a:r>
          </a:p>
          <a:p>
            <a:pPr lvl="1"/>
            <a:r>
              <a:rPr lang="en-US" altLang="fr-FR" sz="1600" dirty="0"/>
              <a:t>Are assessed, not the </a:t>
            </a:r>
            <a:r>
              <a:rPr lang="en-US" altLang="fr-FR" sz="1600" i="1" dirty="0"/>
              <a:t>students</a:t>
            </a:r>
          </a:p>
          <a:p>
            <a:pPr lvl="1"/>
            <a:r>
              <a:rPr lang="en-US" altLang="fr-FR" sz="1600" dirty="0">
                <a:solidFill>
                  <a:srgbClr val="34302C"/>
                </a:solidFill>
              </a:rPr>
              <a:t>Are not required to assess every student, in every course, in every year</a:t>
            </a:r>
          </a:p>
          <a:p>
            <a:pPr marL="0" lvl="1" indent="0">
              <a:buNone/>
            </a:pPr>
            <a:endParaRPr lang="en-US" altLang="fr-FR" sz="600" dirty="0">
              <a:solidFill>
                <a:srgbClr val="34302C"/>
              </a:solidFill>
            </a:endParaRPr>
          </a:p>
          <a:p>
            <a:pPr marL="0" lvl="1" indent="0">
              <a:buNone/>
            </a:pPr>
            <a:r>
              <a:rPr lang="en-US" altLang="fr-FR" sz="1600">
                <a:solidFill>
                  <a:srgbClr val="34302C"/>
                </a:solidFill>
              </a:rPr>
              <a:t>Use the </a:t>
            </a:r>
            <a:r>
              <a:rPr lang="en-US" altLang="fr-FR" sz="1600">
                <a:solidFill>
                  <a:srgbClr val="0070C0"/>
                </a:solidFill>
                <a:hlinkClick r:id="rId3">
                  <a:extLst>
                    <a:ext uri="{A12FA001-AC4F-418D-AE19-62706E023703}">
                      <ahyp:hlinkClr xmlns:ahyp="http://schemas.microsoft.com/office/drawing/2018/hyperlinkcolor" val="tx"/>
                    </a:ext>
                  </a:extLst>
                </a:hlinkClick>
              </a:rPr>
              <a:t>Graduate Attributes</a:t>
            </a:r>
            <a:r>
              <a:rPr lang="en-US" altLang="fr-FR" sz="1600">
                <a:solidFill>
                  <a:srgbClr val="0070C0"/>
                </a:solidFill>
              </a:rPr>
              <a:t>/</a:t>
            </a:r>
            <a:r>
              <a:rPr lang="en-US" altLang="fr-FR" sz="1600">
                <a:solidFill>
                  <a:srgbClr val="0070C0"/>
                </a:solidFill>
                <a:hlinkClick r:id="rId4">
                  <a:extLst>
                    <a:ext uri="{A12FA001-AC4F-418D-AE19-62706E023703}">
                      <ahyp:hlinkClr xmlns:ahyp="http://schemas.microsoft.com/office/drawing/2018/hyperlinkcolor" val="tx"/>
                    </a:ext>
                  </a:extLst>
                </a:hlinkClick>
              </a:rPr>
              <a:t>Continual Improvement </a:t>
            </a:r>
            <a:r>
              <a:rPr lang="en-US" altLang="fr-FR" sz="1600">
                <a:solidFill>
                  <a:srgbClr val="34302C"/>
                </a:solidFill>
              </a:rPr>
              <a:t>rubrics </a:t>
            </a:r>
            <a:r>
              <a:rPr lang="en-US" altLang="fr-FR" sz="1600"/>
              <a:t>in your evaluation</a:t>
            </a:r>
          </a:p>
          <a:p>
            <a:pPr marL="0" indent="0">
              <a:buNone/>
            </a:pPr>
            <a:endParaRPr lang="en-US" altLang="fr-FR" sz="1600" dirty="0">
              <a:solidFill>
                <a:srgbClr val="34302C"/>
              </a:solidFill>
            </a:endParaRPr>
          </a:p>
          <a:p>
            <a:endParaRPr lang="en-US" altLang="fr-FR" sz="1600" dirty="0">
              <a:solidFill>
                <a:srgbClr val="34302C"/>
              </a:solidFill>
            </a:endParaRPr>
          </a:p>
          <a:p>
            <a:pPr lvl="1"/>
            <a:endParaRPr lang="en-US" altLang="fr-FR" sz="1600" dirty="0">
              <a:solidFill>
                <a:srgbClr val="34302C"/>
              </a:solidFill>
            </a:endParaRPr>
          </a:p>
          <a:p>
            <a:pPr marL="390525" indent="-293688">
              <a:buSzPct val="45000"/>
              <a:buFont typeface="Symbol" pitchFamily="18"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altLang="fr-FR" sz="1600" dirty="0"/>
          </a:p>
          <a:p>
            <a:pPr marL="0" indent="0">
              <a:lnSpc>
                <a:spcPct val="120000"/>
              </a:lnSpc>
              <a:spcBef>
                <a:spcPts val="0"/>
              </a:spcBef>
              <a:buNone/>
            </a:pPr>
            <a:endParaRPr lang="en-GB" altLang="fr-FR" sz="1600" dirty="0"/>
          </a:p>
        </p:txBody>
      </p:sp>
      <p:sp>
        <p:nvSpPr>
          <p:cNvPr id="10" name="Content Placeholder 4">
            <a:extLst>
              <a:ext uri="{FF2B5EF4-FFF2-40B4-BE49-F238E27FC236}">
                <a16:creationId xmlns:a16="http://schemas.microsoft.com/office/drawing/2014/main" id="{EFC61E24-582B-4303-851F-23C8DA4BF977}"/>
              </a:ext>
            </a:extLst>
          </p:cNvPr>
          <p:cNvSpPr txBox="1">
            <a:spLocks/>
          </p:cNvSpPr>
          <p:nvPr/>
        </p:nvSpPr>
        <p:spPr>
          <a:xfrm>
            <a:off x="4788024" y="1347614"/>
            <a:ext cx="4824536" cy="30243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endParaRPr lang="en-GB" altLang="fr-FR" sz="2000"/>
          </a:p>
        </p:txBody>
      </p:sp>
      <p:sp>
        <p:nvSpPr>
          <p:cNvPr id="4" name="Slide Number Placeholder 3">
            <a:extLst>
              <a:ext uri="{FF2B5EF4-FFF2-40B4-BE49-F238E27FC236}">
                <a16:creationId xmlns:a16="http://schemas.microsoft.com/office/drawing/2014/main" id="{C4990093-C25B-421D-BD21-60E7F679FD7E}"/>
              </a:ext>
            </a:extLst>
          </p:cNvPr>
          <p:cNvSpPr>
            <a:spLocks noGrp="1"/>
          </p:cNvSpPr>
          <p:nvPr>
            <p:ph type="sldNum" sz="quarter" idx="4"/>
          </p:nvPr>
        </p:nvSpPr>
        <p:spPr/>
        <p:txBody>
          <a:bodyPr/>
          <a:lstStyle/>
          <a:p>
            <a:fld id="{0F1E0274-FC92-4841-8FCD-7CA80AB55372}" type="slidenum">
              <a:rPr lang="en-CA" smtClean="0"/>
              <a:t>55</a:t>
            </a:fld>
            <a:endParaRPr lang="en-CA"/>
          </a:p>
        </p:txBody>
      </p:sp>
    </p:spTree>
    <p:extLst>
      <p:ext uri="{BB962C8B-B14F-4D97-AF65-F5344CB8AC3E}">
        <p14:creationId xmlns:p14="http://schemas.microsoft.com/office/powerpoint/2010/main" val="7040498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nvSpPr>
        <p:spPr>
          <a:xfrm>
            <a:off x="457200" y="5147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Organization and engagement:</a:t>
            </a:r>
            <a:br>
              <a:rPr lang="en-CA">
                <a:solidFill>
                  <a:srgbClr val="003C71"/>
                </a:solidFill>
              </a:rPr>
            </a:br>
            <a:r>
              <a:rPr lang="en-CA" sz="2300">
                <a:solidFill>
                  <a:srgbClr val="003C71"/>
                </a:solidFill>
              </a:rPr>
              <a:t>Rubric</a:t>
            </a:r>
            <a:endParaRPr lang="en-US" altLang="en-US" sz="2300">
              <a:solidFill>
                <a:srgbClr val="003C71"/>
              </a:solidFill>
            </a:endParaRPr>
          </a:p>
        </p:txBody>
      </p:sp>
      <p:sp>
        <p:nvSpPr>
          <p:cNvPr id="8" name="Content Placeholder 4">
            <a:extLst>
              <a:ext uri="{FF2B5EF4-FFF2-40B4-BE49-F238E27FC236}">
                <a16:creationId xmlns:a16="http://schemas.microsoft.com/office/drawing/2014/main" id="{3273B829-15DB-4FED-9AD3-E79A8BA22899}"/>
              </a:ext>
            </a:extLst>
          </p:cNvPr>
          <p:cNvSpPr txBox="1">
            <a:spLocks/>
          </p:cNvSpPr>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endParaRPr lang="en-GB" altLang="fr-FR" sz="2000"/>
          </a:p>
        </p:txBody>
      </p:sp>
      <p:sp>
        <p:nvSpPr>
          <p:cNvPr id="3" name="TextBox 2">
            <a:extLst>
              <a:ext uri="{FF2B5EF4-FFF2-40B4-BE49-F238E27FC236}">
                <a16:creationId xmlns:a16="http://schemas.microsoft.com/office/drawing/2014/main" id="{252A724F-9BF7-4379-AED3-87F9C34B2688}"/>
              </a:ext>
            </a:extLst>
          </p:cNvPr>
          <p:cNvSpPr txBox="1"/>
          <p:nvPr/>
        </p:nvSpPr>
        <p:spPr>
          <a:xfrm>
            <a:off x="260368" y="1347614"/>
            <a:ext cx="3600395" cy="2616101"/>
          </a:xfrm>
          <a:prstGeom prst="rect">
            <a:avLst/>
          </a:prstGeom>
          <a:noFill/>
        </p:spPr>
        <p:txBody>
          <a:bodyPr wrap="square" rtlCol="0">
            <a:spAutoFit/>
          </a:bodyPr>
          <a:lstStyle/>
          <a:p>
            <a:r>
              <a:rPr lang="en-US" sz="1600" b="1">
                <a:solidFill>
                  <a:srgbClr val="003C71"/>
                </a:solidFill>
              </a:rPr>
              <a:t>3.1.1</a:t>
            </a:r>
          </a:p>
          <a:p>
            <a:r>
              <a:rPr lang="en-US" sz="1600">
                <a:solidFill>
                  <a:srgbClr val="003C71"/>
                </a:solidFill>
              </a:rPr>
              <a:t>There must be demonstration that an organizational structure is in place to assure the sustainable development and measurement of graduate attributes. </a:t>
            </a:r>
          </a:p>
          <a:p>
            <a:endParaRPr lang="en-US" sz="400">
              <a:solidFill>
                <a:srgbClr val="003C71"/>
              </a:solidFill>
            </a:endParaRPr>
          </a:p>
          <a:p>
            <a:r>
              <a:rPr lang="en-US" sz="1600">
                <a:solidFill>
                  <a:srgbClr val="003C71"/>
                </a:solidFill>
              </a:rPr>
              <a:t>There must be demonstrated engagement in the process by faculty members and engineering </a:t>
            </a:r>
          </a:p>
          <a:p>
            <a:r>
              <a:rPr lang="en-US" sz="1600">
                <a:solidFill>
                  <a:srgbClr val="003C71"/>
                </a:solidFill>
              </a:rPr>
              <a:t>leadership.</a:t>
            </a:r>
            <a:endParaRPr lang="en-CA" sz="1600"/>
          </a:p>
        </p:txBody>
      </p:sp>
      <p:cxnSp>
        <p:nvCxnSpPr>
          <p:cNvPr id="6" name="Straight Connector 5">
            <a:extLst>
              <a:ext uri="{FF2B5EF4-FFF2-40B4-BE49-F238E27FC236}">
                <a16:creationId xmlns:a16="http://schemas.microsoft.com/office/drawing/2014/main" id="{D6EDF171-8AAB-49AC-978C-452ECA0F9093}"/>
              </a:ext>
            </a:extLst>
          </p:cNvPr>
          <p:cNvCxnSpPr/>
          <p:nvPr/>
        </p:nvCxnSpPr>
        <p:spPr>
          <a:xfrm>
            <a:off x="3860763" y="987574"/>
            <a:ext cx="0" cy="3528392"/>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421EEA2-88AB-443B-9BBA-D041BACE5F00}"/>
              </a:ext>
            </a:extLst>
          </p:cNvPr>
          <p:cNvSpPr>
            <a:spLocks noGrp="1"/>
          </p:cNvSpPr>
          <p:nvPr>
            <p:ph type="sldNum" sz="quarter" idx="4"/>
          </p:nvPr>
        </p:nvSpPr>
        <p:spPr/>
        <p:txBody>
          <a:bodyPr/>
          <a:lstStyle/>
          <a:p>
            <a:fld id="{72906AD9-F18F-4E1F-BF79-EE24616343A5}" type="slidenum">
              <a:rPr lang="en-CA" smtClean="0"/>
              <a:t>56</a:t>
            </a:fld>
            <a:endParaRPr lang="en-CA"/>
          </a:p>
        </p:txBody>
      </p:sp>
      <p:graphicFrame>
        <p:nvGraphicFramePr>
          <p:cNvPr id="2" name="Table 1">
            <a:extLst>
              <a:ext uri="{FF2B5EF4-FFF2-40B4-BE49-F238E27FC236}">
                <a16:creationId xmlns:a16="http://schemas.microsoft.com/office/drawing/2014/main" id="{0A5EC658-4428-43D2-B40A-45CF62A9CB87}"/>
              </a:ext>
            </a:extLst>
          </p:cNvPr>
          <p:cNvGraphicFramePr>
            <a:graphicFrameLocks noGrp="1"/>
          </p:cNvGraphicFramePr>
          <p:nvPr>
            <p:extLst>
              <p:ext uri="{D42A27DB-BD31-4B8C-83A1-F6EECF244321}">
                <p14:modId xmlns:p14="http://schemas.microsoft.com/office/powerpoint/2010/main" val="865798719"/>
              </p:ext>
            </p:extLst>
          </p:nvPr>
        </p:nvGraphicFramePr>
        <p:xfrm>
          <a:off x="3994258" y="815310"/>
          <a:ext cx="4692542" cy="3916680"/>
        </p:xfrm>
        <a:graphic>
          <a:graphicData uri="http://schemas.openxmlformats.org/drawingml/2006/table">
            <a:tbl>
              <a:tblPr firstRow="1" bandRow="1">
                <a:tableStyleId>{5C22544A-7EE6-4342-B048-85BDC9FD1C3A}</a:tableStyleId>
              </a:tblPr>
              <a:tblGrid>
                <a:gridCol w="372073">
                  <a:extLst>
                    <a:ext uri="{9D8B030D-6E8A-4147-A177-3AD203B41FA5}">
                      <a16:colId xmlns:a16="http://schemas.microsoft.com/office/drawing/2014/main" val="1501768299"/>
                    </a:ext>
                  </a:extLst>
                </a:gridCol>
                <a:gridCol w="4320469">
                  <a:extLst>
                    <a:ext uri="{9D8B030D-6E8A-4147-A177-3AD203B41FA5}">
                      <a16:colId xmlns:a16="http://schemas.microsoft.com/office/drawing/2014/main" val="4226973572"/>
                    </a:ext>
                  </a:extLst>
                </a:gridCol>
              </a:tblGrid>
              <a:tr h="1056345">
                <a:tc>
                  <a:txBody>
                    <a:bodyPr/>
                    <a:lstStyle/>
                    <a:p>
                      <a:r>
                        <a:rPr lang="en-CA" sz="2400" b="1">
                          <a:solidFill>
                            <a:schemeClr val="tx1"/>
                          </a:solidFill>
                        </a:rPr>
                        <a:t>✓</a:t>
                      </a:r>
                      <a:endParaRPr lang="en-CA" sz="24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en-CA" sz="1750" b="0">
                          <a:solidFill>
                            <a:schemeClr val="tx1"/>
                          </a:solidFill>
                        </a:rPr>
                        <a:t>Strong organizational structures and processes are in place that demonstrate the sustainable collection and assessment of GA data.</a:t>
                      </a:r>
                    </a:p>
                    <a:p>
                      <a:pPr marL="0" indent="0"/>
                      <a:r>
                        <a:rPr lang="en-CA" sz="1750" b="1">
                          <a:solidFill>
                            <a:schemeClr val="tx1"/>
                          </a:solidFill>
                        </a:rPr>
                        <a:t>AND</a:t>
                      </a:r>
                      <a:r>
                        <a:rPr lang="en-CA" sz="1750" b="0">
                          <a:solidFill>
                            <a:schemeClr val="tx1"/>
                          </a:solidFill>
                        </a:rPr>
                        <a:t> clear evidence of engagement by most full-time faculty members and engineering leadership.</a:t>
                      </a:r>
                      <a:endParaRPr lang="en-CA" sz="175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674723"/>
                  </a:ext>
                </a:extLst>
              </a:tr>
              <a:tr h="1291275">
                <a:tc>
                  <a:txBody>
                    <a:bodyPr/>
                    <a:lstStyle/>
                    <a:p>
                      <a:r>
                        <a:rPr lang="en-US" sz="2400">
                          <a:solidFill>
                            <a:schemeClr val="tx1"/>
                          </a:solidFill>
                        </a:rPr>
                        <a:t>*</a:t>
                      </a:r>
                      <a:endParaRPr lang="en-CA" sz="24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en-CA" sz="1750" b="0" kern="1200">
                          <a:solidFill>
                            <a:schemeClr val="tx1"/>
                          </a:solidFill>
                          <a:latin typeface="+mn-lt"/>
                          <a:ea typeface="+mn-ea"/>
                          <a:cs typeface="+mn-cs"/>
                        </a:rPr>
                        <a:t>Weak or limited organizational structures and processes are in place.</a:t>
                      </a:r>
                    </a:p>
                    <a:p>
                      <a:pPr marL="0" indent="0"/>
                      <a:r>
                        <a:rPr lang="en-CA" sz="1750" b="1" kern="1200">
                          <a:solidFill>
                            <a:schemeClr val="tx1"/>
                          </a:solidFill>
                          <a:latin typeface="+mn-lt"/>
                          <a:ea typeface="+mn-ea"/>
                          <a:cs typeface="+mn-cs"/>
                        </a:rPr>
                        <a:t>AND/OR </a:t>
                      </a:r>
                      <a:r>
                        <a:rPr lang="en-CA" sz="1750" b="0" kern="1200">
                          <a:solidFill>
                            <a:schemeClr val="tx1"/>
                          </a:solidFill>
                          <a:latin typeface="+mn-lt"/>
                          <a:ea typeface="+mn-ea"/>
                          <a:cs typeface="+mn-cs"/>
                        </a:rPr>
                        <a:t>no organizational structures and processes are in place.</a:t>
                      </a:r>
                    </a:p>
                    <a:p>
                      <a:pPr marL="0" indent="0"/>
                      <a:r>
                        <a:rPr lang="en-CA" sz="1750" b="1" kern="1200">
                          <a:solidFill>
                            <a:schemeClr val="tx1"/>
                          </a:solidFill>
                          <a:latin typeface="+mn-lt"/>
                          <a:ea typeface="+mn-ea"/>
                          <a:cs typeface="+mn-cs"/>
                        </a:rPr>
                        <a:t>AND/OR </a:t>
                      </a:r>
                      <a:r>
                        <a:rPr lang="en-CA" sz="1750" b="0" kern="1200">
                          <a:solidFill>
                            <a:schemeClr val="tx1"/>
                          </a:solidFill>
                          <a:latin typeface="+mn-lt"/>
                          <a:ea typeface="+mn-ea"/>
                          <a:cs typeface="+mn-cs"/>
                        </a:rPr>
                        <a:t>limited or absent engagement of full-time faculty members and/or engineering leadership.</a:t>
                      </a:r>
                      <a:endParaRPr lang="en-CA" sz="175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083294"/>
                  </a:ext>
                </a:extLst>
              </a:tr>
            </a:tbl>
          </a:graphicData>
        </a:graphic>
      </p:graphicFrame>
    </p:spTree>
    <p:extLst>
      <p:ext uri="{BB962C8B-B14F-4D97-AF65-F5344CB8AC3E}">
        <p14:creationId xmlns:p14="http://schemas.microsoft.com/office/powerpoint/2010/main" val="3150201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nvSpPr>
        <p:spPr>
          <a:xfrm>
            <a:off x="457200" y="5147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Curriculum maps:</a:t>
            </a:r>
            <a:br>
              <a:rPr lang="en-CA">
                <a:solidFill>
                  <a:srgbClr val="003C71"/>
                </a:solidFill>
              </a:rPr>
            </a:br>
            <a:r>
              <a:rPr lang="en-CA" sz="2300">
                <a:solidFill>
                  <a:srgbClr val="003C71"/>
                </a:solidFill>
              </a:rPr>
              <a:t>Rubric</a:t>
            </a:r>
            <a:endParaRPr lang="en-US" altLang="en-US" sz="2300">
              <a:solidFill>
                <a:srgbClr val="003C71"/>
              </a:solidFill>
            </a:endParaRPr>
          </a:p>
        </p:txBody>
      </p:sp>
      <p:sp>
        <p:nvSpPr>
          <p:cNvPr id="8" name="Content Placeholder 4">
            <a:extLst>
              <a:ext uri="{FF2B5EF4-FFF2-40B4-BE49-F238E27FC236}">
                <a16:creationId xmlns:a16="http://schemas.microsoft.com/office/drawing/2014/main" id="{3273B829-15DB-4FED-9AD3-E79A8BA22899}"/>
              </a:ext>
            </a:extLst>
          </p:cNvPr>
          <p:cNvSpPr txBox="1">
            <a:spLocks/>
          </p:cNvSpPr>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endParaRPr lang="en-GB" altLang="fr-FR" sz="2000"/>
          </a:p>
        </p:txBody>
      </p:sp>
      <p:sp>
        <p:nvSpPr>
          <p:cNvPr id="3" name="TextBox 2">
            <a:extLst>
              <a:ext uri="{FF2B5EF4-FFF2-40B4-BE49-F238E27FC236}">
                <a16:creationId xmlns:a16="http://schemas.microsoft.com/office/drawing/2014/main" id="{252A724F-9BF7-4379-AED3-87F9C34B2688}"/>
              </a:ext>
            </a:extLst>
          </p:cNvPr>
          <p:cNvSpPr txBox="1"/>
          <p:nvPr/>
        </p:nvSpPr>
        <p:spPr>
          <a:xfrm>
            <a:off x="179512" y="1491630"/>
            <a:ext cx="3600395" cy="2000548"/>
          </a:xfrm>
          <a:prstGeom prst="rect">
            <a:avLst/>
          </a:prstGeom>
          <a:noFill/>
        </p:spPr>
        <p:txBody>
          <a:bodyPr wrap="square" rtlCol="0">
            <a:spAutoFit/>
          </a:bodyPr>
          <a:lstStyle/>
          <a:p>
            <a:r>
              <a:rPr lang="en-US" sz="1600" b="1">
                <a:solidFill>
                  <a:srgbClr val="003C71"/>
                </a:solidFill>
              </a:rPr>
              <a:t>3.1.2</a:t>
            </a:r>
          </a:p>
          <a:p>
            <a:r>
              <a:rPr lang="en-US">
                <a:solidFill>
                  <a:srgbClr val="003C71"/>
                </a:solidFill>
              </a:rPr>
              <a:t>There must be documented curriculum maps showing the relationship between learning activities for each of the attributes </a:t>
            </a:r>
          </a:p>
          <a:p>
            <a:r>
              <a:rPr lang="en-US">
                <a:solidFill>
                  <a:srgbClr val="003C71"/>
                </a:solidFill>
              </a:rPr>
              <a:t>and the semesters in which these take place.</a:t>
            </a:r>
            <a:endParaRPr lang="en-CA" sz="1600">
              <a:solidFill>
                <a:srgbClr val="003C71"/>
              </a:solidFill>
            </a:endParaRPr>
          </a:p>
        </p:txBody>
      </p:sp>
      <p:cxnSp>
        <p:nvCxnSpPr>
          <p:cNvPr id="6" name="Straight Connector 5">
            <a:extLst>
              <a:ext uri="{FF2B5EF4-FFF2-40B4-BE49-F238E27FC236}">
                <a16:creationId xmlns:a16="http://schemas.microsoft.com/office/drawing/2014/main" id="{D6EDF171-8AAB-49AC-978C-452ECA0F9093}"/>
              </a:ext>
            </a:extLst>
          </p:cNvPr>
          <p:cNvCxnSpPr/>
          <p:nvPr/>
        </p:nvCxnSpPr>
        <p:spPr>
          <a:xfrm>
            <a:off x="3860763" y="987574"/>
            <a:ext cx="0" cy="3528392"/>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4E2C7649-7978-4C8B-98BE-747AD461BE28}"/>
              </a:ext>
            </a:extLst>
          </p:cNvPr>
          <p:cNvSpPr>
            <a:spLocks noGrp="1"/>
          </p:cNvSpPr>
          <p:nvPr>
            <p:ph type="sldNum" sz="quarter" idx="4"/>
          </p:nvPr>
        </p:nvSpPr>
        <p:spPr/>
        <p:txBody>
          <a:bodyPr/>
          <a:lstStyle/>
          <a:p>
            <a:fld id="{C75563D5-68EC-418D-BF71-913714A29103}" type="slidenum">
              <a:rPr lang="en-CA" smtClean="0"/>
              <a:t>57</a:t>
            </a:fld>
            <a:endParaRPr lang="en-CA"/>
          </a:p>
        </p:txBody>
      </p:sp>
      <p:graphicFrame>
        <p:nvGraphicFramePr>
          <p:cNvPr id="9" name="Table 8">
            <a:extLst>
              <a:ext uri="{FF2B5EF4-FFF2-40B4-BE49-F238E27FC236}">
                <a16:creationId xmlns:a16="http://schemas.microsoft.com/office/drawing/2014/main" id="{E92E8071-4EA0-4CCE-BC30-2709A51ED06E}"/>
              </a:ext>
            </a:extLst>
          </p:cNvPr>
          <p:cNvGraphicFramePr>
            <a:graphicFrameLocks noGrp="1"/>
          </p:cNvGraphicFramePr>
          <p:nvPr>
            <p:extLst>
              <p:ext uri="{D42A27DB-BD31-4B8C-83A1-F6EECF244321}">
                <p14:modId xmlns:p14="http://schemas.microsoft.com/office/powerpoint/2010/main" val="1881113783"/>
              </p:ext>
            </p:extLst>
          </p:nvPr>
        </p:nvGraphicFramePr>
        <p:xfrm>
          <a:off x="3994258" y="974289"/>
          <a:ext cx="4692542" cy="3616665"/>
        </p:xfrm>
        <a:graphic>
          <a:graphicData uri="http://schemas.openxmlformats.org/drawingml/2006/table">
            <a:tbl>
              <a:tblPr firstRow="1" bandRow="1">
                <a:tableStyleId>{5C22544A-7EE6-4342-B048-85BDC9FD1C3A}</a:tableStyleId>
              </a:tblPr>
              <a:tblGrid>
                <a:gridCol w="372073">
                  <a:extLst>
                    <a:ext uri="{9D8B030D-6E8A-4147-A177-3AD203B41FA5}">
                      <a16:colId xmlns:a16="http://schemas.microsoft.com/office/drawing/2014/main" val="1501768299"/>
                    </a:ext>
                  </a:extLst>
                </a:gridCol>
                <a:gridCol w="4320469">
                  <a:extLst>
                    <a:ext uri="{9D8B030D-6E8A-4147-A177-3AD203B41FA5}">
                      <a16:colId xmlns:a16="http://schemas.microsoft.com/office/drawing/2014/main" val="4226973572"/>
                    </a:ext>
                  </a:extLst>
                </a:gridCol>
              </a:tblGrid>
              <a:tr h="1056345">
                <a:tc>
                  <a:txBody>
                    <a:bodyPr/>
                    <a:lstStyle/>
                    <a:p>
                      <a:r>
                        <a:rPr lang="en-CA" sz="2400" b="1">
                          <a:solidFill>
                            <a:schemeClr val="tx1"/>
                          </a:solidFill>
                        </a:rPr>
                        <a:t>✓</a:t>
                      </a:r>
                      <a:endParaRPr lang="en-CA" sz="24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en-CA" sz="1800" b="0">
                          <a:solidFill>
                            <a:schemeClr val="tx1"/>
                          </a:solidFill>
                        </a:rPr>
                        <a:t>At least three learning activities for most graduate attributes are mapped.</a:t>
                      </a:r>
                    </a:p>
                    <a:p>
                      <a:pPr marL="0" indent="0"/>
                      <a:r>
                        <a:rPr lang="en-CA" sz="1800" b="1">
                          <a:solidFill>
                            <a:schemeClr val="tx1"/>
                          </a:solidFill>
                        </a:rPr>
                        <a:t>AND</a:t>
                      </a:r>
                      <a:r>
                        <a:rPr lang="en-CA" sz="1800" b="0">
                          <a:solidFill>
                            <a:schemeClr val="tx1"/>
                          </a:solidFill>
                        </a:rPr>
                        <a:t> distributed across multiple semesters.</a:t>
                      </a:r>
                      <a:endParaRPr lang="en-CA" sz="6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674723"/>
                  </a:ext>
                </a:extLst>
              </a:tr>
              <a:tr h="1291275">
                <a:tc>
                  <a:txBody>
                    <a:bodyPr/>
                    <a:lstStyle/>
                    <a:p>
                      <a:r>
                        <a:rPr lang="en-US" sz="2400">
                          <a:solidFill>
                            <a:schemeClr val="tx1"/>
                          </a:solidFill>
                        </a:rPr>
                        <a:t>*</a:t>
                      </a:r>
                      <a:endParaRPr lang="en-CA" sz="24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en-CA" sz="1800"/>
                        <a:t>Less than three learning activities are mapped for many or most graduate attributes.</a:t>
                      </a:r>
                    </a:p>
                    <a:p>
                      <a:pPr marL="0" indent="0"/>
                      <a:r>
                        <a:rPr lang="en-CA" sz="1800" b="1"/>
                        <a:t>AND/OR </a:t>
                      </a:r>
                      <a:r>
                        <a:rPr lang="en-CA" sz="1800"/>
                        <a:t>many graduate attributes are mapped over a limited number of semesters.</a:t>
                      </a:r>
                    </a:p>
                    <a:p>
                      <a:pPr marL="0" indent="0"/>
                      <a:r>
                        <a:rPr lang="en-CA" sz="1800" b="1"/>
                        <a:t>AND/OR </a:t>
                      </a:r>
                      <a:r>
                        <a:rPr lang="en-CA" sz="1800"/>
                        <a:t>there are limited processes in place to evaluate the effectiveness of the mapping procedures</a:t>
                      </a:r>
                      <a:endParaRPr lang="en-US" sz="18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083294"/>
                  </a:ext>
                </a:extLst>
              </a:tr>
            </a:tbl>
          </a:graphicData>
        </a:graphic>
      </p:graphicFrame>
    </p:spTree>
    <p:extLst>
      <p:ext uri="{BB962C8B-B14F-4D97-AF65-F5344CB8AC3E}">
        <p14:creationId xmlns:p14="http://schemas.microsoft.com/office/powerpoint/2010/main" val="3924617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nvSpPr>
        <p:spPr>
          <a:xfrm>
            <a:off x="457200" y="5147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Indicators:</a:t>
            </a:r>
            <a:br>
              <a:rPr lang="en-CA">
                <a:solidFill>
                  <a:srgbClr val="003C71"/>
                </a:solidFill>
              </a:rPr>
            </a:br>
            <a:r>
              <a:rPr lang="en-CA" sz="2300">
                <a:solidFill>
                  <a:srgbClr val="003C71"/>
                </a:solidFill>
              </a:rPr>
              <a:t>Rubric</a:t>
            </a:r>
            <a:endParaRPr lang="en-US" altLang="en-US" sz="2300">
              <a:solidFill>
                <a:srgbClr val="003C71"/>
              </a:solidFill>
            </a:endParaRPr>
          </a:p>
        </p:txBody>
      </p:sp>
      <p:sp>
        <p:nvSpPr>
          <p:cNvPr id="8" name="Content Placeholder 4">
            <a:extLst>
              <a:ext uri="{FF2B5EF4-FFF2-40B4-BE49-F238E27FC236}">
                <a16:creationId xmlns:a16="http://schemas.microsoft.com/office/drawing/2014/main" id="{3273B829-15DB-4FED-9AD3-E79A8BA22899}"/>
              </a:ext>
            </a:extLst>
          </p:cNvPr>
          <p:cNvSpPr txBox="1">
            <a:spLocks/>
          </p:cNvSpPr>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endParaRPr lang="en-GB" altLang="fr-FR" sz="2000"/>
          </a:p>
        </p:txBody>
      </p:sp>
      <p:sp>
        <p:nvSpPr>
          <p:cNvPr id="3" name="TextBox 2">
            <a:extLst>
              <a:ext uri="{FF2B5EF4-FFF2-40B4-BE49-F238E27FC236}">
                <a16:creationId xmlns:a16="http://schemas.microsoft.com/office/drawing/2014/main" id="{252A724F-9BF7-4379-AED3-87F9C34B2688}"/>
              </a:ext>
            </a:extLst>
          </p:cNvPr>
          <p:cNvSpPr txBox="1"/>
          <p:nvPr/>
        </p:nvSpPr>
        <p:spPr>
          <a:xfrm>
            <a:off x="179512" y="1491630"/>
            <a:ext cx="3600395" cy="2000548"/>
          </a:xfrm>
          <a:prstGeom prst="rect">
            <a:avLst/>
          </a:prstGeom>
          <a:noFill/>
        </p:spPr>
        <p:txBody>
          <a:bodyPr wrap="square" rtlCol="0">
            <a:spAutoFit/>
          </a:bodyPr>
          <a:lstStyle/>
          <a:p>
            <a:r>
              <a:rPr lang="en-US" sz="1600" b="1">
                <a:solidFill>
                  <a:srgbClr val="003C71"/>
                </a:solidFill>
              </a:rPr>
              <a:t>3.1.3</a:t>
            </a:r>
          </a:p>
          <a:p>
            <a:r>
              <a:rPr lang="en-US">
                <a:solidFill>
                  <a:srgbClr val="003C71"/>
                </a:solidFill>
              </a:rPr>
              <a:t>For each attribute, there must be a set of measurable, documented indicators that describe what students must achieve in order to be considered competent in the </a:t>
            </a:r>
          </a:p>
          <a:p>
            <a:r>
              <a:rPr lang="en-US">
                <a:solidFill>
                  <a:srgbClr val="003C71"/>
                </a:solidFill>
              </a:rPr>
              <a:t>corresponding attribute.</a:t>
            </a:r>
          </a:p>
        </p:txBody>
      </p:sp>
      <p:cxnSp>
        <p:nvCxnSpPr>
          <p:cNvPr id="6" name="Straight Connector 5">
            <a:extLst>
              <a:ext uri="{FF2B5EF4-FFF2-40B4-BE49-F238E27FC236}">
                <a16:creationId xmlns:a16="http://schemas.microsoft.com/office/drawing/2014/main" id="{D6EDF171-8AAB-49AC-978C-452ECA0F9093}"/>
              </a:ext>
            </a:extLst>
          </p:cNvPr>
          <p:cNvCxnSpPr/>
          <p:nvPr/>
        </p:nvCxnSpPr>
        <p:spPr>
          <a:xfrm>
            <a:off x="3860763" y="987574"/>
            <a:ext cx="0" cy="3528392"/>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30BB4515-550E-49A7-98F0-69F0BABC8D9E}"/>
              </a:ext>
            </a:extLst>
          </p:cNvPr>
          <p:cNvSpPr>
            <a:spLocks noGrp="1"/>
          </p:cNvSpPr>
          <p:nvPr>
            <p:ph type="sldNum" sz="quarter" idx="4"/>
          </p:nvPr>
        </p:nvSpPr>
        <p:spPr/>
        <p:txBody>
          <a:bodyPr/>
          <a:lstStyle/>
          <a:p>
            <a:fld id="{D9D5300E-BA06-45DA-A79C-B3AE8FEBD8E1}" type="slidenum">
              <a:rPr lang="en-CA" smtClean="0"/>
              <a:t>58</a:t>
            </a:fld>
            <a:endParaRPr lang="en-CA"/>
          </a:p>
        </p:txBody>
      </p:sp>
      <p:graphicFrame>
        <p:nvGraphicFramePr>
          <p:cNvPr id="9" name="Table 8">
            <a:extLst>
              <a:ext uri="{FF2B5EF4-FFF2-40B4-BE49-F238E27FC236}">
                <a16:creationId xmlns:a16="http://schemas.microsoft.com/office/drawing/2014/main" id="{CC7F1FD1-F85E-40E4-B0D5-F0768747D760}"/>
              </a:ext>
            </a:extLst>
          </p:cNvPr>
          <p:cNvGraphicFramePr>
            <a:graphicFrameLocks noGrp="1"/>
          </p:cNvGraphicFramePr>
          <p:nvPr>
            <p:extLst>
              <p:ext uri="{D42A27DB-BD31-4B8C-83A1-F6EECF244321}">
                <p14:modId xmlns:p14="http://schemas.microsoft.com/office/powerpoint/2010/main" val="1522681719"/>
              </p:ext>
            </p:extLst>
          </p:nvPr>
        </p:nvGraphicFramePr>
        <p:xfrm>
          <a:off x="3994258" y="843558"/>
          <a:ext cx="4692511" cy="3395780"/>
        </p:xfrm>
        <a:graphic>
          <a:graphicData uri="http://schemas.openxmlformats.org/drawingml/2006/table">
            <a:tbl>
              <a:tblPr firstRow="1" bandRow="1">
                <a:tableStyleId>{5C22544A-7EE6-4342-B048-85BDC9FD1C3A}</a:tableStyleId>
              </a:tblPr>
              <a:tblGrid>
                <a:gridCol w="372071">
                  <a:extLst>
                    <a:ext uri="{9D8B030D-6E8A-4147-A177-3AD203B41FA5}">
                      <a16:colId xmlns:a16="http://schemas.microsoft.com/office/drawing/2014/main" val="1501768299"/>
                    </a:ext>
                  </a:extLst>
                </a:gridCol>
                <a:gridCol w="4320440">
                  <a:extLst>
                    <a:ext uri="{9D8B030D-6E8A-4147-A177-3AD203B41FA5}">
                      <a16:colId xmlns:a16="http://schemas.microsoft.com/office/drawing/2014/main" val="4226973572"/>
                    </a:ext>
                  </a:extLst>
                </a:gridCol>
              </a:tblGrid>
              <a:tr h="1597460">
                <a:tc>
                  <a:txBody>
                    <a:bodyPr/>
                    <a:lstStyle/>
                    <a:p>
                      <a:r>
                        <a:rPr lang="en-CA" sz="2400" b="1">
                          <a:solidFill>
                            <a:schemeClr val="tx1"/>
                          </a:solidFill>
                        </a:rPr>
                        <a:t>✓</a:t>
                      </a:r>
                      <a:endParaRPr lang="en-CA" sz="24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en-CA" sz="1400" b="0">
                          <a:solidFill>
                            <a:schemeClr val="tx1"/>
                          </a:solidFill>
                        </a:rPr>
                        <a:t>Measurable indicators describe and span the compliance requirements for each graduate attribute.</a:t>
                      </a:r>
                    </a:p>
                    <a:p>
                      <a:pPr marL="0" indent="0"/>
                      <a:r>
                        <a:rPr lang="en-CA" sz="1400" b="1">
                          <a:solidFill>
                            <a:schemeClr val="tx1"/>
                          </a:solidFill>
                        </a:rPr>
                        <a:t>AND</a:t>
                      </a:r>
                      <a:r>
                        <a:rPr lang="en-CA" sz="1400" b="0">
                          <a:solidFill>
                            <a:schemeClr val="tx1"/>
                          </a:solidFill>
                        </a:rPr>
                        <a:t> are consistent with expected compliance learning levels for each graduate attribute.</a:t>
                      </a:r>
                    </a:p>
                    <a:p>
                      <a:pPr marL="0" indent="0"/>
                      <a:r>
                        <a:rPr lang="en-CA" sz="1400" b="1">
                          <a:solidFill>
                            <a:schemeClr val="tx1"/>
                          </a:solidFill>
                        </a:rPr>
                        <a:t>AND</a:t>
                      </a:r>
                      <a:r>
                        <a:rPr lang="en-CA" sz="1400" b="0">
                          <a:solidFill>
                            <a:schemeClr val="tx1"/>
                          </a:solidFill>
                        </a:rPr>
                        <a:t> the number of indicators is consistent with a sustainable data collection program for each graduate attribute.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674723"/>
                  </a:ext>
                </a:extLst>
              </a:tr>
              <a:tr h="1726551">
                <a:tc>
                  <a:txBody>
                    <a:bodyPr/>
                    <a:lstStyle/>
                    <a:p>
                      <a:pPr algn="l"/>
                      <a:r>
                        <a:rPr lang="en-US" sz="2400">
                          <a:solidFill>
                            <a:schemeClr val="tx1"/>
                          </a:solidFill>
                        </a:rPr>
                        <a:t>*</a:t>
                      </a:r>
                      <a:endParaRPr lang="en-CA" sz="24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en-CA" sz="1400"/>
                        <a:t>Measurable indicators do not adequately describe or span the compliance requirements of several or most graduate attributes.</a:t>
                      </a:r>
                    </a:p>
                    <a:p>
                      <a:pPr marL="0" indent="0"/>
                      <a:r>
                        <a:rPr lang="en-CA" sz="1400" b="1"/>
                        <a:t>AND/OR </a:t>
                      </a:r>
                      <a:r>
                        <a:rPr lang="en-CA" sz="1400"/>
                        <a:t>are not consistent with expected compliance learning levels for several or most graduate attributes.</a:t>
                      </a:r>
                    </a:p>
                    <a:p>
                      <a:pPr marL="0" indent="0"/>
                      <a:r>
                        <a:rPr lang="en-CA" sz="1400" b="1"/>
                        <a:t>AND/OR </a:t>
                      </a:r>
                      <a:r>
                        <a:rPr lang="en-CA" sz="1400"/>
                        <a:t>the number of indicators is not consistent with a sustainable data collection program for many or most graduate attributes. </a:t>
                      </a:r>
                      <a:endParaRPr lang="en-US" sz="14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083294"/>
                  </a:ext>
                </a:extLst>
              </a:tr>
            </a:tbl>
          </a:graphicData>
        </a:graphic>
      </p:graphicFrame>
    </p:spTree>
    <p:extLst>
      <p:ext uri="{BB962C8B-B14F-4D97-AF65-F5344CB8AC3E}">
        <p14:creationId xmlns:p14="http://schemas.microsoft.com/office/powerpoint/2010/main" val="18830971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nvSpPr>
        <p:spPr>
          <a:xfrm>
            <a:off x="457200" y="5147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Assessment tools:</a:t>
            </a:r>
            <a:br>
              <a:rPr lang="en-CA">
                <a:solidFill>
                  <a:srgbClr val="003C71"/>
                </a:solidFill>
              </a:rPr>
            </a:br>
            <a:r>
              <a:rPr lang="en-CA" sz="2300">
                <a:solidFill>
                  <a:srgbClr val="003C71"/>
                </a:solidFill>
              </a:rPr>
              <a:t>Rubric</a:t>
            </a:r>
            <a:endParaRPr lang="en-US" altLang="en-US" sz="2300">
              <a:solidFill>
                <a:srgbClr val="003C71"/>
              </a:solidFill>
            </a:endParaRPr>
          </a:p>
        </p:txBody>
      </p:sp>
      <p:sp>
        <p:nvSpPr>
          <p:cNvPr id="8" name="Content Placeholder 4">
            <a:extLst>
              <a:ext uri="{FF2B5EF4-FFF2-40B4-BE49-F238E27FC236}">
                <a16:creationId xmlns:a16="http://schemas.microsoft.com/office/drawing/2014/main" id="{3273B829-15DB-4FED-9AD3-E79A8BA22899}"/>
              </a:ext>
            </a:extLst>
          </p:cNvPr>
          <p:cNvSpPr txBox="1">
            <a:spLocks/>
          </p:cNvSpPr>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endParaRPr lang="en-GB" altLang="fr-FR" sz="2000"/>
          </a:p>
        </p:txBody>
      </p:sp>
      <p:sp>
        <p:nvSpPr>
          <p:cNvPr id="3" name="TextBox 2">
            <a:extLst>
              <a:ext uri="{FF2B5EF4-FFF2-40B4-BE49-F238E27FC236}">
                <a16:creationId xmlns:a16="http://schemas.microsoft.com/office/drawing/2014/main" id="{252A724F-9BF7-4379-AED3-87F9C34B2688}"/>
              </a:ext>
            </a:extLst>
          </p:cNvPr>
          <p:cNvSpPr txBox="1"/>
          <p:nvPr/>
        </p:nvSpPr>
        <p:spPr>
          <a:xfrm>
            <a:off x="179512" y="1491630"/>
            <a:ext cx="3600395" cy="2277547"/>
          </a:xfrm>
          <a:prstGeom prst="rect">
            <a:avLst/>
          </a:prstGeom>
          <a:noFill/>
        </p:spPr>
        <p:txBody>
          <a:bodyPr wrap="square" rtlCol="0">
            <a:spAutoFit/>
          </a:bodyPr>
          <a:lstStyle/>
          <a:p>
            <a:r>
              <a:rPr lang="en-US" sz="1600" b="1">
                <a:solidFill>
                  <a:srgbClr val="003C71"/>
                </a:solidFill>
              </a:rPr>
              <a:t>3.1.4</a:t>
            </a:r>
          </a:p>
          <a:p>
            <a:r>
              <a:rPr lang="en-US">
                <a:solidFill>
                  <a:srgbClr val="003C71"/>
                </a:solidFill>
              </a:rPr>
              <a:t>There must be documented assessment tools that are appropriate to the attribute and used as the basis for obtaining data on student learning with respect to all twelve attributes over a cycle of six years or less.</a:t>
            </a:r>
          </a:p>
        </p:txBody>
      </p:sp>
      <p:cxnSp>
        <p:nvCxnSpPr>
          <p:cNvPr id="6" name="Straight Connector 5">
            <a:extLst>
              <a:ext uri="{FF2B5EF4-FFF2-40B4-BE49-F238E27FC236}">
                <a16:creationId xmlns:a16="http://schemas.microsoft.com/office/drawing/2014/main" id="{D6EDF171-8AAB-49AC-978C-452ECA0F9093}"/>
              </a:ext>
            </a:extLst>
          </p:cNvPr>
          <p:cNvCxnSpPr/>
          <p:nvPr/>
        </p:nvCxnSpPr>
        <p:spPr>
          <a:xfrm>
            <a:off x="3860763" y="987574"/>
            <a:ext cx="0" cy="3528392"/>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3A358B52-2D09-4554-8D2A-1479AA5DE4FF}"/>
              </a:ext>
            </a:extLst>
          </p:cNvPr>
          <p:cNvSpPr>
            <a:spLocks noGrp="1"/>
          </p:cNvSpPr>
          <p:nvPr>
            <p:ph type="sldNum" sz="quarter" idx="4"/>
          </p:nvPr>
        </p:nvSpPr>
        <p:spPr/>
        <p:txBody>
          <a:bodyPr/>
          <a:lstStyle/>
          <a:p>
            <a:fld id="{CC8FAF86-6C21-4CDB-975A-C6960F33A36F}" type="slidenum">
              <a:rPr lang="en-CA" smtClean="0"/>
              <a:t>59</a:t>
            </a:fld>
            <a:endParaRPr lang="en-CA"/>
          </a:p>
        </p:txBody>
      </p:sp>
      <p:graphicFrame>
        <p:nvGraphicFramePr>
          <p:cNvPr id="9" name="Table 8">
            <a:extLst>
              <a:ext uri="{FF2B5EF4-FFF2-40B4-BE49-F238E27FC236}">
                <a16:creationId xmlns:a16="http://schemas.microsoft.com/office/drawing/2014/main" id="{8F56C98A-17B0-4FB5-9097-B00369583BE2}"/>
              </a:ext>
            </a:extLst>
          </p:cNvPr>
          <p:cNvGraphicFramePr>
            <a:graphicFrameLocks noGrp="1"/>
          </p:cNvGraphicFramePr>
          <p:nvPr>
            <p:extLst>
              <p:ext uri="{D42A27DB-BD31-4B8C-83A1-F6EECF244321}">
                <p14:modId xmlns:p14="http://schemas.microsoft.com/office/powerpoint/2010/main" val="1373232903"/>
              </p:ext>
            </p:extLst>
          </p:nvPr>
        </p:nvGraphicFramePr>
        <p:xfrm>
          <a:off x="3983514" y="1102820"/>
          <a:ext cx="4692511" cy="2960991"/>
        </p:xfrm>
        <a:graphic>
          <a:graphicData uri="http://schemas.openxmlformats.org/drawingml/2006/table">
            <a:tbl>
              <a:tblPr firstRow="1" bandRow="1">
                <a:tableStyleId>{5C22544A-7EE6-4342-B048-85BDC9FD1C3A}</a:tableStyleId>
              </a:tblPr>
              <a:tblGrid>
                <a:gridCol w="372071">
                  <a:extLst>
                    <a:ext uri="{9D8B030D-6E8A-4147-A177-3AD203B41FA5}">
                      <a16:colId xmlns:a16="http://schemas.microsoft.com/office/drawing/2014/main" val="1501768299"/>
                    </a:ext>
                  </a:extLst>
                </a:gridCol>
                <a:gridCol w="4320440">
                  <a:extLst>
                    <a:ext uri="{9D8B030D-6E8A-4147-A177-3AD203B41FA5}">
                      <a16:colId xmlns:a16="http://schemas.microsoft.com/office/drawing/2014/main" val="4226973572"/>
                    </a:ext>
                  </a:extLst>
                </a:gridCol>
              </a:tblGrid>
              <a:tr h="1021396">
                <a:tc>
                  <a:txBody>
                    <a:bodyPr/>
                    <a:lstStyle/>
                    <a:p>
                      <a:r>
                        <a:rPr lang="en-CA" sz="2400" b="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500" b="0">
                          <a:solidFill>
                            <a:schemeClr val="tx1"/>
                          </a:solidFill>
                        </a:rPr>
                        <a:t>The nature and number of selected assessment tools for the learning levels for each graduate attribute is reasonable.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500" b="1">
                          <a:solidFill>
                            <a:schemeClr val="tx1"/>
                          </a:solidFill>
                        </a:rPr>
                        <a:t>AND</a:t>
                      </a:r>
                      <a:r>
                        <a:rPr lang="en-CA" sz="1500" b="0">
                          <a:solidFill>
                            <a:schemeClr val="tx1"/>
                          </a:solidFill>
                        </a:rPr>
                        <a:t> the rationale for their selection is well documented.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674723"/>
                  </a:ext>
                </a:extLst>
              </a:tr>
              <a:tr h="1726551">
                <a:tc>
                  <a:txBody>
                    <a:bodyPr/>
                    <a:lstStyle/>
                    <a:p>
                      <a:pPr algn="l"/>
                      <a:r>
                        <a:rPr lang="en-US" sz="2800">
                          <a:solidFill>
                            <a:schemeClr val="tx1"/>
                          </a:solidFill>
                        </a:rPr>
                        <a:t>*</a:t>
                      </a:r>
                      <a:endParaRPr lang="en-CA" sz="28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en-CA" sz="1500"/>
                        <a:t>The nature and number of selected assessment tools for the learning levels for several or most attributes is not reasonable.</a:t>
                      </a:r>
                    </a:p>
                    <a:p>
                      <a:pPr marL="0" indent="0"/>
                      <a:r>
                        <a:rPr lang="en-CA" sz="1500" b="1"/>
                        <a:t>AND/OR </a:t>
                      </a:r>
                      <a:r>
                        <a:rPr lang="en-CA" sz="1500"/>
                        <a:t>the rationale for the selection of the assessment tools is not well documented.</a:t>
                      </a:r>
                    </a:p>
                    <a:p>
                      <a:pPr marL="0" indent="0"/>
                      <a:r>
                        <a:rPr lang="en-CA" sz="1500" b="1"/>
                        <a:t>AND/OR </a:t>
                      </a:r>
                      <a:r>
                        <a:rPr lang="en-CA" sz="1500"/>
                        <a:t>the rationale for the selection of the assessment tools is not documented.</a:t>
                      </a:r>
                      <a:endParaRPr lang="en-US" sz="1500" b="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083294"/>
                  </a:ext>
                </a:extLst>
              </a:tr>
            </a:tbl>
          </a:graphicData>
        </a:graphic>
      </p:graphicFrame>
    </p:spTree>
    <p:extLst>
      <p:ext uri="{BB962C8B-B14F-4D97-AF65-F5344CB8AC3E}">
        <p14:creationId xmlns:p14="http://schemas.microsoft.com/office/powerpoint/2010/main" val="1765969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1771-AD90-4B2F-B7A6-6E5A9E377E9B}"/>
              </a:ext>
            </a:extLst>
          </p:cNvPr>
          <p:cNvSpPr>
            <a:spLocks noGrp="1"/>
          </p:cNvSpPr>
          <p:nvPr>
            <p:ph type="title"/>
          </p:nvPr>
        </p:nvSpPr>
        <p:spPr>
          <a:xfrm>
            <a:off x="722313" y="2021582"/>
            <a:ext cx="7772400" cy="838200"/>
          </a:xfrm>
        </p:spPr>
        <p:txBody>
          <a:bodyPr/>
          <a:lstStyle/>
          <a:p>
            <a:r>
              <a:rPr lang="en-CA"/>
              <a:t>Accreditation and the CEAB</a:t>
            </a:r>
          </a:p>
        </p:txBody>
      </p:sp>
      <p:sp>
        <p:nvSpPr>
          <p:cNvPr id="5" name="Slide Number Placeholder 4">
            <a:extLst>
              <a:ext uri="{FF2B5EF4-FFF2-40B4-BE49-F238E27FC236}">
                <a16:creationId xmlns:a16="http://schemas.microsoft.com/office/drawing/2014/main" id="{46CA3ECC-87DF-4D2A-9602-25D5C9CF4809}"/>
              </a:ext>
            </a:extLst>
          </p:cNvPr>
          <p:cNvSpPr>
            <a:spLocks noGrp="1"/>
          </p:cNvSpPr>
          <p:nvPr>
            <p:ph type="sldNum" sz="quarter" idx="4"/>
          </p:nvPr>
        </p:nvSpPr>
        <p:spPr/>
        <p:txBody>
          <a:bodyPr/>
          <a:lstStyle/>
          <a:p>
            <a:r>
              <a:rPr lang="en-CA" dirty="0">
                <a:cs typeface="Calibri"/>
              </a:rPr>
              <a:t>6</a:t>
            </a:r>
            <a:endParaRPr lang="en-CA" dirty="0"/>
          </a:p>
        </p:txBody>
      </p:sp>
    </p:spTree>
    <p:extLst>
      <p:ext uri="{BB962C8B-B14F-4D97-AF65-F5344CB8AC3E}">
        <p14:creationId xmlns:p14="http://schemas.microsoft.com/office/powerpoint/2010/main" val="35909249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70823" y="1142222"/>
            <a:ext cx="4258816" cy="3353405"/>
          </a:xfrm>
          <a:prstGeom prst="rect">
            <a:avLst/>
          </a:prstGeom>
        </p:spPr>
        <p:txBody>
          <a:bodyPr vert="horz" lIns="91440" tIns="45720" rIns="91440" bIns="45720" rtlCol="0" anchor="t"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pPr marL="285750" indent="-285750" algn="l">
              <a:buFont typeface="Arial" panose="020B0604020202020204" pitchFamily="34" charset="0"/>
              <a:buChar char="•"/>
            </a:pPr>
            <a:r>
              <a:rPr lang="en-CA" altLang="fr-FR" sz="1800" b="0">
                <a:solidFill>
                  <a:srgbClr val="000000"/>
                </a:solidFill>
                <a:latin typeface="Arial" panose="020B0604020202020204" pitchFamily="34" charset="0"/>
                <a:cs typeface="Arial" panose="020B0604020202020204" pitchFamily="34" charset="0"/>
              </a:rPr>
              <a:t>Examinations</a:t>
            </a:r>
          </a:p>
          <a:p>
            <a:pPr marL="712788" lvl="3" indent="-285750">
              <a:buFont typeface="Arial" panose="020B0604020202020204" pitchFamily="34" charset="0"/>
              <a:buChar char="−"/>
            </a:pPr>
            <a:r>
              <a:rPr lang="en-CA" altLang="fr-FR" sz="1600" b="0">
                <a:solidFill>
                  <a:srgbClr val="000000"/>
                </a:solidFill>
                <a:latin typeface="Arial" panose="020B0604020202020204" pitchFamily="34" charset="0"/>
                <a:cs typeface="Arial" panose="020B0604020202020204" pitchFamily="34" charset="0"/>
              </a:rPr>
              <a:t>Final</a:t>
            </a:r>
          </a:p>
          <a:p>
            <a:pPr marL="712788" lvl="3" indent="-285750">
              <a:buFont typeface="Arial" panose="020B0604020202020204" pitchFamily="34" charset="0"/>
              <a:buChar char="−"/>
            </a:pPr>
            <a:r>
              <a:rPr lang="en-CA" altLang="fr-FR" sz="1600" b="0">
                <a:solidFill>
                  <a:srgbClr val="000000"/>
                </a:solidFill>
                <a:latin typeface="Arial" panose="020B0604020202020204" pitchFamily="34" charset="0"/>
                <a:cs typeface="Arial" panose="020B0604020202020204" pitchFamily="34" charset="0"/>
              </a:rPr>
              <a:t>Mid-term</a:t>
            </a:r>
          </a:p>
          <a:p>
            <a:pPr marL="712788" lvl="3" indent="-285750">
              <a:buFont typeface="Arial" panose="020B0604020202020204" pitchFamily="34" charset="0"/>
              <a:buChar char="−"/>
            </a:pPr>
            <a:r>
              <a:rPr lang="en-CA" altLang="fr-FR" sz="1600" b="0">
                <a:solidFill>
                  <a:srgbClr val="000000"/>
                </a:solidFill>
                <a:latin typeface="Arial" panose="020B0604020202020204" pitchFamily="34" charset="0"/>
                <a:cs typeface="Arial" panose="020B0604020202020204" pitchFamily="34" charset="0"/>
              </a:rPr>
              <a:t>Entry and exit</a:t>
            </a:r>
          </a:p>
          <a:p>
            <a:pPr marL="712788" lvl="3" indent="-285750">
              <a:buFont typeface="Arial" panose="020B0604020202020204" pitchFamily="34" charset="0"/>
              <a:buChar char="−"/>
            </a:pPr>
            <a:r>
              <a:rPr lang="en-CA" altLang="fr-FR" sz="1600" b="0">
                <a:solidFill>
                  <a:srgbClr val="000000"/>
                </a:solidFill>
                <a:latin typeface="Arial" panose="020B0604020202020204" pitchFamily="34" charset="0"/>
                <a:cs typeface="Arial" panose="020B0604020202020204" pitchFamily="34" charset="0"/>
              </a:rPr>
              <a:t>Standardized (PPE, FE)</a:t>
            </a:r>
          </a:p>
          <a:p>
            <a:pPr marL="712788" lvl="3" indent="-285750">
              <a:buFont typeface="Arial" panose="020B0604020202020204" pitchFamily="34" charset="0"/>
              <a:buChar char="−"/>
            </a:pPr>
            <a:r>
              <a:rPr lang="en-CA" altLang="fr-FR" sz="1600" b="0">
                <a:solidFill>
                  <a:srgbClr val="000000"/>
                </a:solidFill>
                <a:latin typeface="Arial" panose="020B0604020202020204" pitchFamily="34" charset="0"/>
                <a:cs typeface="Arial" panose="020B0604020202020204" pitchFamily="34" charset="0"/>
              </a:rPr>
              <a:t>Oral</a:t>
            </a:r>
          </a:p>
          <a:p>
            <a:pPr marL="712788" lvl="3" indent="-285750">
              <a:buFont typeface="Arial" panose="020B0604020202020204" pitchFamily="34" charset="0"/>
              <a:buChar char="−"/>
            </a:pPr>
            <a:r>
              <a:rPr lang="en-CA" altLang="fr-FR" sz="1600" b="0">
                <a:solidFill>
                  <a:srgbClr val="000000"/>
                </a:solidFill>
                <a:latin typeface="Arial" panose="020B0604020202020204" pitchFamily="34" charset="0"/>
                <a:cs typeface="Arial" panose="020B0604020202020204" pitchFamily="34" charset="0"/>
              </a:rPr>
              <a:t>Embedded questions</a:t>
            </a:r>
          </a:p>
          <a:p>
            <a:pPr algn="l"/>
            <a:endParaRPr lang="en-CA" altLang="fr-FR" sz="1600" b="0">
              <a:solidFill>
                <a:srgbClr val="00000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CA" altLang="fr-FR" sz="1800" b="0">
                <a:solidFill>
                  <a:srgbClr val="000000"/>
                </a:solidFill>
                <a:latin typeface="Arial" panose="020B0604020202020204" pitchFamily="34" charset="0"/>
                <a:cs typeface="Arial" panose="020B0604020202020204" pitchFamily="34" charset="0"/>
              </a:rPr>
              <a:t>Portfolios</a:t>
            </a:r>
          </a:p>
          <a:p>
            <a:pPr marL="712788" lvl="3" indent="-285750">
              <a:buFont typeface="Arial" panose="020B0604020202020204" pitchFamily="34" charset="0"/>
              <a:buChar char="−"/>
            </a:pPr>
            <a:r>
              <a:rPr lang="en-CA" altLang="fr-FR" sz="1600">
                <a:solidFill>
                  <a:srgbClr val="000000"/>
                </a:solidFill>
                <a:latin typeface="Arial" panose="020B0604020202020204" pitchFamily="34" charset="0"/>
                <a:cs typeface="Arial" panose="020B0604020202020204" pitchFamily="34" charset="0"/>
              </a:rPr>
              <a:t>Culminating design experience</a:t>
            </a:r>
          </a:p>
          <a:p>
            <a:pPr marL="712788" lvl="3" indent="-285750">
              <a:buFont typeface="Arial" panose="020B0604020202020204" pitchFamily="34" charset="0"/>
              <a:buChar char="−"/>
            </a:pPr>
            <a:r>
              <a:rPr lang="en-CA" altLang="fr-FR" sz="1600">
                <a:solidFill>
                  <a:srgbClr val="000000"/>
                </a:solidFill>
                <a:latin typeface="Arial" panose="020B0604020202020204" pitchFamily="34" charset="0"/>
                <a:cs typeface="Arial" panose="020B0604020202020204" pitchFamily="34" charset="0"/>
              </a:rPr>
              <a:t>Projects</a:t>
            </a:r>
          </a:p>
          <a:p>
            <a:pPr marL="712788" lvl="3" indent="-285750">
              <a:buFont typeface="Arial" panose="020B0604020202020204" pitchFamily="34" charset="0"/>
              <a:buChar char="−"/>
            </a:pPr>
            <a:r>
              <a:rPr lang="en-CA" altLang="fr-FR" sz="1600">
                <a:solidFill>
                  <a:srgbClr val="000000"/>
                </a:solidFill>
                <a:latin typeface="Arial" panose="020B0604020202020204" pitchFamily="34" charset="0"/>
                <a:cs typeface="Arial" panose="020B0604020202020204" pitchFamily="34" charset="0"/>
              </a:rPr>
              <a:t>Laboratories</a:t>
            </a:r>
          </a:p>
          <a:p>
            <a:pPr marL="712788" lvl="3" indent="-285750">
              <a:buFont typeface="Arial" panose="020B0604020202020204" pitchFamily="34" charset="0"/>
              <a:buChar char="−"/>
            </a:pPr>
            <a:r>
              <a:rPr lang="en-CA" altLang="fr-FR" sz="1600">
                <a:solidFill>
                  <a:srgbClr val="000000"/>
                </a:solidFill>
                <a:latin typeface="Arial" panose="020B0604020202020204" pitchFamily="34" charset="0"/>
                <a:cs typeface="Arial" panose="020B0604020202020204" pitchFamily="34" charset="0"/>
              </a:rPr>
              <a:t>Internship/stage</a:t>
            </a:r>
          </a:p>
          <a:p>
            <a:pPr marL="712788" lvl="3" indent="-285750">
              <a:buFont typeface="Arial" panose="020B0604020202020204" pitchFamily="34" charset="0"/>
              <a:buChar char="−"/>
            </a:pPr>
            <a:r>
              <a:rPr lang="en-CA" altLang="fr-FR" sz="1600">
                <a:solidFill>
                  <a:srgbClr val="000000"/>
                </a:solidFill>
                <a:latin typeface="Arial" panose="020B0604020202020204" pitchFamily="34" charset="0"/>
                <a:cs typeface="Arial" panose="020B0604020202020204" pitchFamily="34" charset="0"/>
              </a:rPr>
              <a:t>Co-op</a:t>
            </a:r>
          </a:p>
          <a:p>
            <a:pPr algn="l"/>
            <a:endParaRPr lang="en-CA" altLang="fr-FR" sz="1400" b="0">
              <a:solidFill>
                <a:srgbClr val="000000"/>
              </a:solidFill>
              <a:latin typeface="Arial" panose="020B0604020202020204" pitchFamily="34" charset="0"/>
              <a:cs typeface="Arial" panose="020B0604020202020204" pitchFamily="34" charset="0"/>
            </a:endParaRPr>
          </a:p>
        </p:txBody>
      </p:sp>
      <p:sp>
        <p:nvSpPr>
          <p:cNvPr id="7" name="Title 1"/>
          <p:cNvSpPr txBox="1">
            <a:spLocks/>
          </p:cNvSpPr>
          <p:nvPr/>
        </p:nvSpPr>
        <p:spPr>
          <a:xfrm>
            <a:off x="4644008" y="1142223"/>
            <a:ext cx="4258816" cy="3353405"/>
          </a:xfrm>
          <a:prstGeom prst="rect">
            <a:avLst/>
          </a:prstGeom>
        </p:spPr>
        <p:txBody>
          <a:bodyPr vert="horz" lIns="91440" tIns="45720" rIns="91440" bIns="45720" rtlCol="0" anchor="t" anchorCtr="0">
            <a:normAutofit fontScale="90000" lnSpcReduction="2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pPr marL="285750" indent="-285750" algn="l">
              <a:buFont typeface="Arial" panose="020B0604020202020204" pitchFamily="34" charset="0"/>
              <a:buChar char="•"/>
            </a:pPr>
            <a:r>
              <a:rPr lang="en-CA" altLang="fr-FR" sz="2200" b="0">
                <a:solidFill>
                  <a:srgbClr val="000000"/>
                </a:solidFill>
                <a:latin typeface="Arial" panose="020B0604020202020204" pitchFamily="34" charset="0"/>
                <a:cs typeface="Arial" panose="020B0604020202020204" pitchFamily="34" charset="0"/>
              </a:rPr>
              <a:t>Surveys</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Exit</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Alumni</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Employers</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Self</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Course Evaluations</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Advisory Board</a:t>
            </a:r>
          </a:p>
          <a:p>
            <a:pPr algn="l"/>
            <a:endParaRPr lang="en-CA" altLang="fr-FR" sz="1800" b="0">
              <a:solidFill>
                <a:srgbClr val="00000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CA" altLang="fr-FR" sz="2200" b="0">
                <a:solidFill>
                  <a:srgbClr val="000000"/>
                </a:solidFill>
                <a:latin typeface="Arial" panose="020B0604020202020204" pitchFamily="34" charset="0"/>
                <a:cs typeface="Arial" panose="020B0604020202020204" pitchFamily="34" charset="0"/>
              </a:rPr>
              <a:t>Student Work</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Reports</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Peer Reviews</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Reviews/critiques</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Presentations</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Posters</a:t>
            </a:r>
          </a:p>
          <a:p>
            <a:pPr algn="l"/>
            <a:endParaRPr lang="en-CA" altLang="fr-FR" sz="1600" b="0">
              <a:solidFill>
                <a:srgbClr val="000000"/>
              </a:solidFill>
              <a:latin typeface="Arial" panose="020B0604020202020204" pitchFamily="34" charset="0"/>
              <a:cs typeface="Arial" panose="020B0604020202020204" pitchFamily="34" charset="0"/>
            </a:endParaRPr>
          </a:p>
          <a:p>
            <a:pPr algn="l"/>
            <a:endParaRPr lang="en-CA" altLang="fr-FR" sz="1600" b="0">
              <a:solidFill>
                <a:srgbClr val="000000"/>
              </a:solidFill>
              <a:latin typeface="Arial" panose="020B0604020202020204" pitchFamily="34" charset="0"/>
              <a:cs typeface="Arial" panose="020B0604020202020204" pitchFamily="34" charset="0"/>
            </a:endParaRPr>
          </a:p>
        </p:txBody>
      </p:sp>
      <p:sp>
        <p:nvSpPr>
          <p:cNvPr id="8" name="Rectangle 2">
            <a:extLst>
              <a:ext uri="{FF2B5EF4-FFF2-40B4-BE49-F238E27FC236}">
                <a16:creationId xmlns:a16="http://schemas.microsoft.com/office/drawing/2014/main" id="{D6459FE7-7D66-466C-A0E7-7455057D8DFF}"/>
              </a:ext>
            </a:extLst>
          </p:cNvPr>
          <p:cNvSpPr txBox="1">
            <a:spLocks noChangeArrowheads="1"/>
          </p:cNvSpPr>
          <p:nvPr/>
        </p:nvSpPr>
        <p:spPr>
          <a:xfrm>
            <a:off x="457200" y="5147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Assessment tools:</a:t>
            </a:r>
            <a:br>
              <a:rPr lang="en-CA">
                <a:solidFill>
                  <a:srgbClr val="003C71"/>
                </a:solidFill>
              </a:rPr>
            </a:br>
            <a:r>
              <a:rPr lang="en-CA" sz="2300">
                <a:solidFill>
                  <a:srgbClr val="003C71"/>
                </a:solidFill>
              </a:rPr>
              <a:t>Examples</a:t>
            </a:r>
            <a:endParaRPr lang="en-US" altLang="en-US" sz="2300">
              <a:solidFill>
                <a:srgbClr val="003C71"/>
              </a:solidFill>
            </a:endParaRPr>
          </a:p>
        </p:txBody>
      </p:sp>
      <p:sp>
        <p:nvSpPr>
          <p:cNvPr id="4" name="Slide Number Placeholder 3">
            <a:extLst>
              <a:ext uri="{FF2B5EF4-FFF2-40B4-BE49-F238E27FC236}">
                <a16:creationId xmlns:a16="http://schemas.microsoft.com/office/drawing/2014/main" id="{D79301A7-808A-42F3-97E3-8CFC9468BC34}"/>
              </a:ext>
            </a:extLst>
          </p:cNvPr>
          <p:cNvSpPr>
            <a:spLocks noGrp="1"/>
          </p:cNvSpPr>
          <p:nvPr>
            <p:ph type="sldNum" sz="quarter" idx="4"/>
          </p:nvPr>
        </p:nvSpPr>
        <p:spPr/>
        <p:txBody>
          <a:bodyPr/>
          <a:lstStyle/>
          <a:p>
            <a:fld id="{6A66FE22-4E6F-470F-A7C0-E245307E1995}" type="slidenum">
              <a:rPr lang="en-CA" smtClean="0"/>
              <a:t>60</a:t>
            </a:fld>
            <a:endParaRPr lang="en-CA"/>
          </a:p>
        </p:txBody>
      </p:sp>
    </p:spTree>
    <p:extLst>
      <p:ext uri="{BB962C8B-B14F-4D97-AF65-F5344CB8AC3E}">
        <p14:creationId xmlns:p14="http://schemas.microsoft.com/office/powerpoint/2010/main" val="20836616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nvSpPr>
        <p:spPr>
          <a:xfrm>
            <a:off x="457200" y="5147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Assessment results:</a:t>
            </a:r>
            <a:br>
              <a:rPr lang="en-CA">
                <a:solidFill>
                  <a:srgbClr val="003C71"/>
                </a:solidFill>
              </a:rPr>
            </a:br>
            <a:r>
              <a:rPr lang="en-CA" sz="2300">
                <a:solidFill>
                  <a:srgbClr val="003C71"/>
                </a:solidFill>
              </a:rPr>
              <a:t>Rubric</a:t>
            </a:r>
            <a:endParaRPr lang="en-US" altLang="en-US" sz="2300">
              <a:solidFill>
                <a:srgbClr val="003C71"/>
              </a:solidFill>
            </a:endParaRPr>
          </a:p>
        </p:txBody>
      </p:sp>
      <p:sp>
        <p:nvSpPr>
          <p:cNvPr id="8" name="Content Placeholder 4">
            <a:extLst>
              <a:ext uri="{FF2B5EF4-FFF2-40B4-BE49-F238E27FC236}">
                <a16:creationId xmlns:a16="http://schemas.microsoft.com/office/drawing/2014/main" id="{3273B829-15DB-4FED-9AD3-E79A8BA22899}"/>
              </a:ext>
            </a:extLst>
          </p:cNvPr>
          <p:cNvSpPr txBox="1">
            <a:spLocks/>
          </p:cNvSpPr>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endParaRPr lang="en-GB" altLang="fr-FR" sz="2000"/>
          </a:p>
        </p:txBody>
      </p:sp>
      <p:sp>
        <p:nvSpPr>
          <p:cNvPr id="3" name="TextBox 2">
            <a:extLst>
              <a:ext uri="{FF2B5EF4-FFF2-40B4-BE49-F238E27FC236}">
                <a16:creationId xmlns:a16="http://schemas.microsoft.com/office/drawing/2014/main" id="{252A724F-9BF7-4379-AED3-87F9C34B2688}"/>
              </a:ext>
            </a:extLst>
          </p:cNvPr>
          <p:cNvSpPr txBox="1"/>
          <p:nvPr/>
        </p:nvSpPr>
        <p:spPr>
          <a:xfrm>
            <a:off x="260368" y="1358126"/>
            <a:ext cx="3600395" cy="2554545"/>
          </a:xfrm>
          <a:prstGeom prst="rect">
            <a:avLst/>
          </a:prstGeom>
          <a:noFill/>
        </p:spPr>
        <p:txBody>
          <a:bodyPr wrap="square" rtlCol="0">
            <a:spAutoFit/>
          </a:bodyPr>
          <a:lstStyle/>
          <a:p>
            <a:r>
              <a:rPr lang="en-US" sz="1600" b="1">
                <a:solidFill>
                  <a:srgbClr val="003C71"/>
                </a:solidFill>
              </a:rPr>
              <a:t>3.1.5</a:t>
            </a:r>
          </a:p>
          <a:p>
            <a:r>
              <a:rPr lang="en-US">
                <a:solidFill>
                  <a:srgbClr val="003C71"/>
                </a:solidFill>
              </a:rPr>
              <a:t>At least one set of assessment results must be obtained for all twelve attributes over a period of six years or less. The results should provide clear evidence that the graduates of a program possess the attributes or that </a:t>
            </a:r>
          </a:p>
          <a:p>
            <a:r>
              <a:rPr lang="en-US">
                <a:solidFill>
                  <a:srgbClr val="003C71"/>
                </a:solidFill>
              </a:rPr>
              <a:t>remedial action is in progress.</a:t>
            </a:r>
          </a:p>
        </p:txBody>
      </p:sp>
      <p:cxnSp>
        <p:nvCxnSpPr>
          <p:cNvPr id="6" name="Straight Connector 5">
            <a:extLst>
              <a:ext uri="{FF2B5EF4-FFF2-40B4-BE49-F238E27FC236}">
                <a16:creationId xmlns:a16="http://schemas.microsoft.com/office/drawing/2014/main" id="{D6EDF171-8AAB-49AC-978C-452ECA0F9093}"/>
              </a:ext>
            </a:extLst>
          </p:cNvPr>
          <p:cNvCxnSpPr/>
          <p:nvPr/>
        </p:nvCxnSpPr>
        <p:spPr>
          <a:xfrm>
            <a:off x="3860763" y="987574"/>
            <a:ext cx="0" cy="3528392"/>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D6A3F896-96D8-49F3-AE7C-9DAB913F3A17}"/>
              </a:ext>
            </a:extLst>
          </p:cNvPr>
          <p:cNvSpPr>
            <a:spLocks noGrp="1"/>
          </p:cNvSpPr>
          <p:nvPr>
            <p:ph type="sldNum" sz="quarter" idx="4"/>
          </p:nvPr>
        </p:nvSpPr>
        <p:spPr/>
        <p:txBody>
          <a:bodyPr/>
          <a:lstStyle/>
          <a:p>
            <a:fld id="{0482EF45-AD0B-42FA-AF83-DEA8F009E31C}" type="slidenum">
              <a:rPr lang="en-CA" smtClean="0"/>
              <a:t>61</a:t>
            </a:fld>
            <a:endParaRPr lang="en-CA"/>
          </a:p>
        </p:txBody>
      </p:sp>
      <p:graphicFrame>
        <p:nvGraphicFramePr>
          <p:cNvPr id="9" name="Table 8">
            <a:extLst>
              <a:ext uri="{FF2B5EF4-FFF2-40B4-BE49-F238E27FC236}">
                <a16:creationId xmlns:a16="http://schemas.microsoft.com/office/drawing/2014/main" id="{B8383A09-AC6D-4F66-81A3-EF65B3CC79FB}"/>
              </a:ext>
            </a:extLst>
          </p:cNvPr>
          <p:cNvGraphicFramePr>
            <a:graphicFrameLocks noGrp="1"/>
          </p:cNvGraphicFramePr>
          <p:nvPr>
            <p:extLst>
              <p:ext uri="{D42A27DB-BD31-4B8C-83A1-F6EECF244321}">
                <p14:modId xmlns:p14="http://schemas.microsoft.com/office/powerpoint/2010/main" val="3973060529"/>
              </p:ext>
            </p:extLst>
          </p:nvPr>
        </p:nvGraphicFramePr>
        <p:xfrm>
          <a:off x="4027478" y="771550"/>
          <a:ext cx="4692511" cy="3535680"/>
        </p:xfrm>
        <a:graphic>
          <a:graphicData uri="http://schemas.openxmlformats.org/drawingml/2006/table">
            <a:tbl>
              <a:tblPr firstRow="1" bandRow="1">
                <a:tableStyleId>{5C22544A-7EE6-4342-B048-85BDC9FD1C3A}</a:tableStyleId>
              </a:tblPr>
              <a:tblGrid>
                <a:gridCol w="372071">
                  <a:extLst>
                    <a:ext uri="{9D8B030D-6E8A-4147-A177-3AD203B41FA5}">
                      <a16:colId xmlns:a16="http://schemas.microsoft.com/office/drawing/2014/main" val="1501768299"/>
                    </a:ext>
                  </a:extLst>
                </a:gridCol>
                <a:gridCol w="4320440">
                  <a:extLst>
                    <a:ext uri="{9D8B030D-6E8A-4147-A177-3AD203B41FA5}">
                      <a16:colId xmlns:a16="http://schemas.microsoft.com/office/drawing/2014/main" val="4226973572"/>
                    </a:ext>
                  </a:extLst>
                </a:gridCol>
              </a:tblGrid>
              <a:tr h="1021396">
                <a:tc>
                  <a:txBody>
                    <a:bodyPr/>
                    <a:lstStyle/>
                    <a:p>
                      <a:r>
                        <a:rPr lang="en-CA" sz="2400" b="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en-CA" sz="1100" b="0">
                          <a:solidFill>
                            <a:schemeClr val="tx1"/>
                          </a:solidFill>
                        </a:rPr>
                        <a:t>Assessment results are compiled and documented for all graduate attributes over a period of six years or less.</a:t>
                      </a:r>
                    </a:p>
                    <a:p>
                      <a:pPr marL="0" indent="0"/>
                      <a:r>
                        <a:rPr lang="en-CA" sz="1100" b="1">
                          <a:solidFill>
                            <a:schemeClr val="tx1"/>
                          </a:solidFill>
                        </a:rPr>
                        <a:t>AND</a:t>
                      </a:r>
                      <a:r>
                        <a:rPr lang="en-CA" sz="1100" b="0">
                          <a:solidFill>
                            <a:schemeClr val="tx1"/>
                          </a:solidFill>
                        </a:rPr>
                        <a:t> At least three learning activities for most graduate attributes are assessed.</a:t>
                      </a:r>
                    </a:p>
                    <a:p>
                      <a:pPr marL="0" indent="0"/>
                      <a:r>
                        <a:rPr lang="en-CA" sz="1100" b="1">
                          <a:solidFill>
                            <a:schemeClr val="tx1"/>
                          </a:solidFill>
                        </a:rPr>
                        <a:t>AND</a:t>
                      </a:r>
                      <a:r>
                        <a:rPr lang="en-CA" sz="1100" b="0">
                          <a:solidFill>
                            <a:schemeClr val="tx1"/>
                          </a:solidFill>
                        </a:rPr>
                        <a:t> results demonstrate that the graduate cohort has achieved the HEI compliance requirements for most graduate attributes OR that</a:t>
                      </a:r>
                    </a:p>
                    <a:p>
                      <a:pPr marL="0" indent="0"/>
                      <a:r>
                        <a:rPr lang="en-CA" sz="1100" b="0">
                          <a:solidFill>
                            <a:schemeClr val="tx1"/>
                          </a:solidFill>
                        </a:rPr>
                        <a:t>remedial action is in progress. </a:t>
                      </a:r>
                      <a:endParaRPr lang="en-US" sz="11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674723"/>
                  </a:ext>
                </a:extLst>
              </a:tr>
              <a:tr h="1726551">
                <a:tc>
                  <a:txBody>
                    <a:bodyPr/>
                    <a:lstStyle/>
                    <a:p>
                      <a:pPr algn="l"/>
                      <a:r>
                        <a:rPr lang="en-US" sz="2800">
                          <a:solidFill>
                            <a:schemeClr val="tx1"/>
                          </a:solidFill>
                        </a:rPr>
                        <a:t>*</a:t>
                      </a:r>
                      <a:endParaRPr lang="en-CA" sz="28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en-CA" sz="1100"/>
                        <a:t>Assessment results are compiled and documented for most graduate attributes over a period of six years or less.</a:t>
                      </a:r>
                    </a:p>
                    <a:p>
                      <a:pPr marL="0" indent="0"/>
                      <a:r>
                        <a:rPr lang="en-CA" sz="1100" b="1"/>
                        <a:t>AND/OR </a:t>
                      </a:r>
                      <a:r>
                        <a:rPr lang="en-CA" sz="1100"/>
                        <a:t>assessment results have not been compiled or documented for most attributes over a period of six years or less.</a:t>
                      </a:r>
                    </a:p>
                    <a:p>
                      <a:pPr marL="0" indent="0"/>
                      <a:r>
                        <a:rPr lang="en-CA" sz="1100" b="1"/>
                        <a:t>AND/OR </a:t>
                      </a:r>
                      <a:r>
                        <a:rPr lang="en-CA" sz="1100"/>
                        <a:t>Less than three learning activities for some graduate attributes are assessed.</a:t>
                      </a:r>
                    </a:p>
                    <a:p>
                      <a:pPr marL="0" indent="0"/>
                      <a:r>
                        <a:rPr lang="en-CA" sz="1100" b="1"/>
                        <a:t>AND/OR </a:t>
                      </a:r>
                      <a:r>
                        <a:rPr lang="en-CA" sz="1100"/>
                        <a:t>many graduate attributes are assessed over a limited number of semesters.</a:t>
                      </a:r>
                    </a:p>
                    <a:p>
                      <a:pPr marL="0" indent="0"/>
                      <a:r>
                        <a:rPr lang="en-CA" sz="1100" b="1"/>
                        <a:t>AND/OR </a:t>
                      </a:r>
                      <a:r>
                        <a:rPr lang="en-CA" sz="1100"/>
                        <a:t>results demonstrate that the graduate cohort has not achieved the HEI compliance requirements for most graduate attributes OR no</a:t>
                      </a:r>
                    </a:p>
                    <a:p>
                      <a:pPr marL="0" indent="0"/>
                      <a:r>
                        <a:rPr lang="en-CA" sz="1100"/>
                        <a:t>remedial actions are being taken.</a:t>
                      </a:r>
                    </a:p>
                    <a:p>
                      <a:pPr marL="0" indent="0"/>
                      <a:r>
                        <a:rPr lang="en-CA" sz="1100" b="1"/>
                        <a:t>AND/OR </a:t>
                      </a:r>
                      <a:r>
                        <a:rPr lang="en-CA" sz="1100"/>
                        <a:t>the processes are in place but not consistently applied by all participants in the process.</a:t>
                      </a:r>
                      <a:endParaRPr lang="en-US"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083294"/>
                  </a:ext>
                </a:extLst>
              </a:tr>
            </a:tbl>
          </a:graphicData>
        </a:graphic>
      </p:graphicFrame>
    </p:spTree>
    <p:extLst>
      <p:ext uri="{BB962C8B-B14F-4D97-AF65-F5344CB8AC3E}">
        <p14:creationId xmlns:p14="http://schemas.microsoft.com/office/powerpoint/2010/main" val="38903548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nvSpPr>
        <p:spPr>
          <a:xfrm>
            <a:off x="457200" y="5147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Continual improvement:</a:t>
            </a:r>
            <a:br>
              <a:rPr lang="en-CA">
                <a:solidFill>
                  <a:srgbClr val="003C71"/>
                </a:solidFill>
              </a:rPr>
            </a:br>
            <a:r>
              <a:rPr lang="en-CA" sz="2300">
                <a:solidFill>
                  <a:srgbClr val="003C71"/>
                </a:solidFill>
              </a:rPr>
              <a:t>The big picture</a:t>
            </a:r>
            <a:endParaRPr lang="en-US" altLang="en-US" sz="2300">
              <a:solidFill>
                <a:srgbClr val="003C71"/>
              </a:solidFill>
            </a:endParaRPr>
          </a:p>
        </p:txBody>
      </p:sp>
      <p:sp>
        <p:nvSpPr>
          <p:cNvPr id="8" name="Content Placeholder 4">
            <a:extLst>
              <a:ext uri="{FF2B5EF4-FFF2-40B4-BE49-F238E27FC236}">
                <a16:creationId xmlns:a16="http://schemas.microsoft.com/office/drawing/2014/main" id="{3273B829-15DB-4FED-9AD3-E79A8BA22899}"/>
              </a:ext>
            </a:extLst>
          </p:cNvPr>
          <p:cNvSpPr txBox="1">
            <a:spLocks/>
          </p:cNvSpPr>
          <p:nvPr/>
        </p:nvSpPr>
        <p:spPr>
          <a:xfrm>
            <a:off x="742599" y="1059582"/>
            <a:ext cx="7931224"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449263">
              <a:spcBef>
                <a:spcPts val="800"/>
              </a:spcBef>
              <a:buClr>
                <a:srgbClr val="000000"/>
              </a:buClr>
              <a:buSzPct val="100000"/>
              <a:defRPr/>
            </a:pPr>
            <a:r>
              <a:rPr lang="en-US" sz="2400"/>
              <a:t>At a high-level, programs are expected to continually evaluate and improve where necessary;</a:t>
            </a:r>
          </a:p>
          <a:p>
            <a:pPr defTabSz="449263">
              <a:spcBef>
                <a:spcPts val="800"/>
              </a:spcBef>
              <a:buClr>
                <a:srgbClr val="000000"/>
              </a:buClr>
              <a:buSzPct val="100000"/>
              <a:defRPr/>
            </a:pPr>
            <a:r>
              <a:rPr lang="en-US" altLang="fr-FR" sz="2400"/>
              <a:t>There must be processes in place that demonstrates that program outcomes are being assessed in the context of the graduate attributes</a:t>
            </a:r>
          </a:p>
          <a:p>
            <a:pPr lvl="1" defTabSz="449263">
              <a:spcBef>
                <a:spcPts val="800"/>
              </a:spcBef>
              <a:buClr>
                <a:srgbClr val="000000"/>
              </a:buClr>
              <a:buSzPct val="100000"/>
              <a:defRPr/>
            </a:pPr>
            <a:r>
              <a:rPr lang="en-US" sz="1700"/>
              <a:t>Are students meeting expectations?</a:t>
            </a:r>
          </a:p>
          <a:p>
            <a:pPr lvl="1" defTabSz="449263">
              <a:spcBef>
                <a:spcPts val="800"/>
              </a:spcBef>
              <a:buClr>
                <a:srgbClr val="000000"/>
              </a:buClr>
              <a:buSzPct val="100000"/>
              <a:defRPr/>
            </a:pPr>
            <a:r>
              <a:rPr lang="en-US" sz="1700"/>
              <a:t>In what areas are students successful</a:t>
            </a:r>
            <a:r>
              <a:rPr lang="en-CA" sz="1700"/>
              <a:t>?</a:t>
            </a:r>
          </a:p>
          <a:p>
            <a:pPr lvl="1" defTabSz="449263">
              <a:spcBef>
                <a:spcPts val="800"/>
              </a:spcBef>
              <a:buClr>
                <a:srgbClr val="000000"/>
              </a:buClr>
              <a:buSzPct val="100000"/>
              <a:defRPr/>
            </a:pPr>
            <a:r>
              <a:rPr lang="en-US" sz="1700"/>
              <a:t>What areas of the program require improvement?</a:t>
            </a:r>
            <a:endParaRPr lang="en-GB" altLang="fr-FR" sz="1600"/>
          </a:p>
        </p:txBody>
      </p:sp>
      <p:sp>
        <p:nvSpPr>
          <p:cNvPr id="4" name="Slide Number Placeholder 3">
            <a:extLst>
              <a:ext uri="{FF2B5EF4-FFF2-40B4-BE49-F238E27FC236}">
                <a16:creationId xmlns:a16="http://schemas.microsoft.com/office/drawing/2014/main" id="{52EF7B73-8D02-499A-A4AD-5389BCF1AF23}"/>
              </a:ext>
            </a:extLst>
          </p:cNvPr>
          <p:cNvSpPr>
            <a:spLocks noGrp="1"/>
          </p:cNvSpPr>
          <p:nvPr>
            <p:ph type="sldNum" sz="quarter" idx="4"/>
          </p:nvPr>
        </p:nvSpPr>
        <p:spPr/>
        <p:txBody>
          <a:bodyPr/>
          <a:lstStyle/>
          <a:p>
            <a:fld id="{5EB23D57-689F-4C24-8EAF-0FC0AB1BB9F8}" type="slidenum">
              <a:rPr lang="en-CA" smtClean="0"/>
              <a:t>62</a:t>
            </a:fld>
            <a:endParaRPr lang="en-CA"/>
          </a:p>
        </p:txBody>
      </p:sp>
    </p:spTree>
    <p:extLst>
      <p:ext uri="{BB962C8B-B14F-4D97-AF65-F5344CB8AC3E}">
        <p14:creationId xmlns:p14="http://schemas.microsoft.com/office/powerpoint/2010/main" val="17003401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3856939B-76A4-4058-90F8-47CCB5487AB0}"/>
              </a:ext>
            </a:extLst>
          </p:cNvPr>
          <p:cNvSpPr>
            <a:spLocks noGrp="1"/>
          </p:cNvSpPr>
          <p:nvPr>
            <p:ph type="title"/>
          </p:nvPr>
        </p:nvSpPr>
        <p:spPr>
          <a:xfrm>
            <a:off x="457198" y="51470"/>
            <a:ext cx="8229600" cy="857250"/>
          </a:xfrm>
        </p:spPr>
        <p:txBody>
          <a:bodyPr>
            <a:normAutofit fontScale="90000"/>
          </a:bodyPr>
          <a:lstStyle/>
          <a:p>
            <a:r>
              <a:rPr lang="en-US">
                <a:solidFill>
                  <a:srgbClr val="003C71"/>
                </a:solidFill>
              </a:rPr>
              <a:t>Continual improvement</a:t>
            </a:r>
            <a:br>
              <a:rPr lang="en-US">
                <a:solidFill>
                  <a:srgbClr val="003C71"/>
                </a:solidFill>
              </a:rPr>
            </a:br>
            <a:r>
              <a:rPr lang="en-US" sz="2400">
                <a:solidFill>
                  <a:srgbClr val="003C71"/>
                </a:solidFill>
              </a:rPr>
              <a:t>The feedback loop</a:t>
            </a:r>
            <a:endParaRPr lang="en-CA" sz="2400">
              <a:solidFill>
                <a:srgbClr val="003C71"/>
              </a:solidFill>
            </a:endParaRPr>
          </a:p>
        </p:txBody>
      </p:sp>
      <p:sp>
        <p:nvSpPr>
          <p:cNvPr id="4" name="Slide Number Placeholder 3">
            <a:extLst>
              <a:ext uri="{FF2B5EF4-FFF2-40B4-BE49-F238E27FC236}">
                <a16:creationId xmlns:a16="http://schemas.microsoft.com/office/drawing/2014/main" id="{FB258152-007D-404A-898C-CBE3A66E1BEC}"/>
              </a:ext>
            </a:extLst>
          </p:cNvPr>
          <p:cNvSpPr>
            <a:spLocks noGrp="1"/>
          </p:cNvSpPr>
          <p:nvPr>
            <p:ph type="sldNum" sz="quarter" idx="4"/>
          </p:nvPr>
        </p:nvSpPr>
        <p:spPr/>
        <p:txBody>
          <a:bodyPr/>
          <a:lstStyle/>
          <a:p>
            <a:fld id="{F8269665-0861-4DDA-B5E4-D2F2FAC83D65}" type="slidenum">
              <a:rPr lang="en-CA" smtClean="0"/>
              <a:t>63</a:t>
            </a:fld>
            <a:endParaRPr lang="en-CA"/>
          </a:p>
        </p:txBody>
      </p:sp>
      <p:grpSp>
        <p:nvGrpSpPr>
          <p:cNvPr id="8" name="Group 7">
            <a:extLst>
              <a:ext uri="{FF2B5EF4-FFF2-40B4-BE49-F238E27FC236}">
                <a16:creationId xmlns:a16="http://schemas.microsoft.com/office/drawing/2014/main" id="{4FCF59BE-E20F-4F84-81AA-3D0C43F9D026}"/>
              </a:ext>
            </a:extLst>
          </p:cNvPr>
          <p:cNvGrpSpPr/>
          <p:nvPr/>
        </p:nvGrpSpPr>
        <p:grpSpPr>
          <a:xfrm>
            <a:off x="3424914" y="1092580"/>
            <a:ext cx="5308415" cy="3208818"/>
            <a:chOff x="2835786" y="671169"/>
            <a:chExt cx="5308415" cy="3208818"/>
          </a:xfrm>
        </p:grpSpPr>
        <p:graphicFrame>
          <p:nvGraphicFramePr>
            <p:cNvPr id="9" name="Diagram 8">
              <a:extLst>
                <a:ext uri="{FF2B5EF4-FFF2-40B4-BE49-F238E27FC236}">
                  <a16:creationId xmlns:a16="http://schemas.microsoft.com/office/drawing/2014/main" id="{A5DF6F61-AECE-4BE2-905A-39AFE213C85F}"/>
                </a:ext>
              </a:extLst>
            </p:cNvPr>
            <p:cNvGraphicFramePr/>
            <p:nvPr>
              <p:extLst>
                <p:ext uri="{D42A27DB-BD31-4B8C-83A1-F6EECF244321}">
                  <p14:modId xmlns:p14="http://schemas.microsoft.com/office/powerpoint/2010/main" val="3610062217"/>
                </p:ext>
              </p:extLst>
            </p:nvPr>
          </p:nvGraphicFramePr>
          <p:xfrm>
            <a:off x="2835786" y="671169"/>
            <a:ext cx="5308415" cy="3208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a:extLst>
                <a:ext uri="{FF2B5EF4-FFF2-40B4-BE49-F238E27FC236}">
                  <a16:creationId xmlns:a16="http://schemas.microsoft.com/office/drawing/2014/main" id="{4117B9FA-B498-4F64-8EAE-22C106E65426}"/>
                </a:ext>
              </a:extLst>
            </p:cNvPr>
            <p:cNvGrpSpPr/>
            <p:nvPr/>
          </p:nvGrpSpPr>
          <p:grpSpPr>
            <a:xfrm>
              <a:off x="4542586" y="1268980"/>
              <a:ext cx="1894814" cy="1921628"/>
              <a:chOff x="4458931" y="1452104"/>
              <a:chExt cx="3299949" cy="3299949"/>
            </a:xfrm>
          </p:grpSpPr>
          <p:grpSp>
            <p:nvGrpSpPr>
              <p:cNvPr id="11" name="Group 10">
                <a:extLst>
                  <a:ext uri="{FF2B5EF4-FFF2-40B4-BE49-F238E27FC236}">
                    <a16:creationId xmlns:a16="http://schemas.microsoft.com/office/drawing/2014/main" id="{B7CE853A-CF19-4603-BCBF-9EAF7622B72F}"/>
                  </a:ext>
                </a:extLst>
              </p:cNvPr>
              <p:cNvGrpSpPr/>
              <p:nvPr/>
            </p:nvGrpSpPr>
            <p:grpSpPr>
              <a:xfrm>
                <a:off x="4458931" y="2770240"/>
                <a:ext cx="3299949" cy="663678"/>
                <a:chOff x="4645743" y="2757948"/>
                <a:chExt cx="3299949" cy="663678"/>
              </a:xfrm>
              <a:scene3d>
                <a:camera prst="orthographicFront">
                  <a:rot lat="0" lon="0" rev="0"/>
                </a:camera>
                <a:lightRig rig="contrasting" dir="t">
                  <a:rot lat="0" lon="0" rev="7800000"/>
                </a:lightRig>
              </a:scene3d>
            </p:grpSpPr>
            <p:sp>
              <p:nvSpPr>
                <p:cNvPr id="28" name="Rectangle: Rounded Corners 27">
                  <a:extLst>
                    <a:ext uri="{FF2B5EF4-FFF2-40B4-BE49-F238E27FC236}">
                      <a16:creationId xmlns:a16="http://schemas.microsoft.com/office/drawing/2014/main" id="{4C790A87-B27F-4C57-B9B6-26E707368B08}"/>
                    </a:ext>
                  </a:extLst>
                </p:cNvPr>
                <p:cNvSpPr/>
                <p:nvPr/>
              </p:nvSpPr>
              <p:spPr>
                <a:xfrm>
                  <a:off x="4645743" y="2757948"/>
                  <a:ext cx="1460090" cy="663678"/>
                </a:xfrm>
                <a:prstGeom prst="roundRect">
                  <a:avLst>
                    <a:gd name="adj" fmla="val 50000"/>
                  </a:avLst>
                </a:prstGeom>
                <a:solidFill>
                  <a:srgbClr val="9E652E">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29" name="Rectangle: Rounded Corners 28">
                  <a:extLst>
                    <a:ext uri="{FF2B5EF4-FFF2-40B4-BE49-F238E27FC236}">
                      <a16:creationId xmlns:a16="http://schemas.microsoft.com/office/drawing/2014/main" id="{75B574EE-604C-4999-8C70-6B49801D01C7}"/>
                    </a:ext>
                  </a:extLst>
                </p:cNvPr>
                <p:cNvSpPr/>
                <p:nvPr/>
              </p:nvSpPr>
              <p:spPr>
                <a:xfrm>
                  <a:off x="6485602" y="2757948"/>
                  <a:ext cx="1460090" cy="663678"/>
                </a:xfrm>
                <a:prstGeom prst="roundRect">
                  <a:avLst>
                    <a:gd name="adj" fmla="val 50000"/>
                  </a:avLst>
                </a:prstGeom>
                <a:solidFill>
                  <a:srgbClr val="9D2235">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30" name="Oval 29">
                  <a:extLst>
                    <a:ext uri="{FF2B5EF4-FFF2-40B4-BE49-F238E27FC236}">
                      <a16:creationId xmlns:a16="http://schemas.microsoft.com/office/drawing/2014/main" id="{55766884-85C1-4600-881D-8310783346DA}"/>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31" name="Oval 30">
                  <a:extLst>
                    <a:ext uri="{FF2B5EF4-FFF2-40B4-BE49-F238E27FC236}">
                      <a16:creationId xmlns:a16="http://schemas.microsoft.com/office/drawing/2014/main" id="{6D93DEB3-144B-42D0-8C7A-AC4C45316882}"/>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grpSp>
            <p:nvGrpSpPr>
              <p:cNvPr id="12" name="Group 11">
                <a:extLst>
                  <a:ext uri="{FF2B5EF4-FFF2-40B4-BE49-F238E27FC236}">
                    <a16:creationId xmlns:a16="http://schemas.microsoft.com/office/drawing/2014/main" id="{369DE22E-0D5C-40F9-8281-0F2F5ABB99E7}"/>
                  </a:ext>
                </a:extLst>
              </p:cNvPr>
              <p:cNvGrpSpPr/>
              <p:nvPr/>
            </p:nvGrpSpPr>
            <p:grpSpPr>
              <a:xfrm rot="54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24" name="Rectangle: Rounded Corners 23">
                  <a:extLst>
                    <a:ext uri="{FF2B5EF4-FFF2-40B4-BE49-F238E27FC236}">
                      <a16:creationId xmlns:a16="http://schemas.microsoft.com/office/drawing/2014/main" id="{24CDB078-1BB9-494E-B73F-5044FB27D2FA}"/>
                    </a:ext>
                  </a:extLst>
                </p:cNvPr>
                <p:cNvSpPr/>
                <p:nvPr/>
              </p:nvSpPr>
              <p:spPr>
                <a:xfrm>
                  <a:off x="4645743" y="2757948"/>
                  <a:ext cx="1460090" cy="663678"/>
                </a:xfrm>
                <a:prstGeom prst="roundRect">
                  <a:avLst>
                    <a:gd name="adj" fmla="val 50000"/>
                  </a:avLst>
                </a:prstGeom>
                <a:solidFill>
                  <a:srgbClr val="003C71">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25" name="Rectangle: Rounded Corners 24">
                  <a:extLst>
                    <a:ext uri="{FF2B5EF4-FFF2-40B4-BE49-F238E27FC236}">
                      <a16:creationId xmlns:a16="http://schemas.microsoft.com/office/drawing/2014/main" id="{164CD763-3D50-4109-AA9A-6282BA9D8C38}"/>
                    </a:ext>
                  </a:extLst>
                </p:cNvPr>
                <p:cNvSpPr/>
                <p:nvPr/>
              </p:nvSpPr>
              <p:spPr>
                <a:xfrm>
                  <a:off x="6485602" y="2757948"/>
                  <a:ext cx="1460090" cy="663678"/>
                </a:xfrm>
                <a:prstGeom prst="roundRect">
                  <a:avLst>
                    <a:gd name="adj" fmla="val 50000"/>
                  </a:avLst>
                </a:prstGeom>
                <a:solidFill>
                  <a:srgbClr val="653165">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26" name="Oval 25">
                  <a:extLst>
                    <a:ext uri="{FF2B5EF4-FFF2-40B4-BE49-F238E27FC236}">
                      <a16:creationId xmlns:a16="http://schemas.microsoft.com/office/drawing/2014/main" id="{4496D8E0-4C1E-4259-A8C1-B5CB961EC540}"/>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27" name="Oval 26">
                  <a:extLst>
                    <a:ext uri="{FF2B5EF4-FFF2-40B4-BE49-F238E27FC236}">
                      <a16:creationId xmlns:a16="http://schemas.microsoft.com/office/drawing/2014/main" id="{492A19CB-FA2C-45B6-B28E-27949ACF7911}"/>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grpSp>
            <p:nvGrpSpPr>
              <p:cNvPr id="13" name="Group 12">
                <a:extLst>
                  <a:ext uri="{FF2B5EF4-FFF2-40B4-BE49-F238E27FC236}">
                    <a16:creationId xmlns:a16="http://schemas.microsoft.com/office/drawing/2014/main" id="{25F52F9C-A810-4E43-B8F2-3C9AB84F2C51}"/>
                  </a:ext>
                </a:extLst>
              </p:cNvPr>
              <p:cNvGrpSpPr/>
              <p:nvPr/>
            </p:nvGrpSpPr>
            <p:grpSpPr>
              <a:xfrm rot="27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20" name="Rectangle: Rounded Corners 19">
                  <a:extLst>
                    <a:ext uri="{FF2B5EF4-FFF2-40B4-BE49-F238E27FC236}">
                      <a16:creationId xmlns:a16="http://schemas.microsoft.com/office/drawing/2014/main" id="{43013648-FA33-4448-A481-AAB4DDEB35CD}"/>
                    </a:ext>
                  </a:extLst>
                </p:cNvPr>
                <p:cNvSpPr/>
                <p:nvPr/>
              </p:nvSpPr>
              <p:spPr>
                <a:xfrm>
                  <a:off x="4645743" y="2757948"/>
                  <a:ext cx="1460090" cy="663678"/>
                </a:xfrm>
                <a:prstGeom prst="roundRect">
                  <a:avLst>
                    <a:gd name="adj" fmla="val 50000"/>
                  </a:avLst>
                </a:prstGeom>
                <a:solidFill>
                  <a:srgbClr val="B7C9D3">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21" name="Rectangle: Rounded Corners 20">
                  <a:extLst>
                    <a:ext uri="{FF2B5EF4-FFF2-40B4-BE49-F238E27FC236}">
                      <a16:creationId xmlns:a16="http://schemas.microsoft.com/office/drawing/2014/main" id="{42D65204-6804-467C-8D17-53AFE2DF06F8}"/>
                    </a:ext>
                  </a:extLst>
                </p:cNvPr>
                <p:cNvSpPr/>
                <p:nvPr/>
              </p:nvSpPr>
              <p:spPr>
                <a:xfrm>
                  <a:off x="6485602" y="2757948"/>
                  <a:ext cx="1460090" cy="663678"/>
                </a:xfrm>
                <a:prstGeom prst="roundRect">
                  <a:avLst>
                    <a:gd name="adj" fmla="val 50000"/>
                  </a:avLst>
                </a:prstGeom>
                <a:solidFill>
                  <a:srgbClr val="CF7F00">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22" name="Oval 21">
                  <a:extLst>
                    <a:ext uri="{FF2B5EF4-FFF2-40B4-BE49-F238E27FC236}">
                      <a16:creationId xmlns:a16="http://schemas.microsoft.com/office/drawing/2014/main" id="{A3E9D999-E7E4-4C56-BE0D-AB8481F8B19E}"/>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23" name="Oval 22">
                  <a:extLst>
                    <a:ext uri="{FF2B5EF4-FFF2-40B4-BE49-F238E27FC236}">
                      <a16:creationId xmlns:a16="http://schemas.microsoft.com/office/drawing/2014/main" id="{EFF3E46C-AD0E-4C0C-8DAB-384AED839613}"/>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grpSp>
            <p:nvGrpSpPr>
              <p:cNvPr id="14" name="Group 13">
                <a:extLst>
                  <a:ext uri="{FF2B5EF4-FFF2-40B4-BE49-F238E27FC236}">
                    <a16:creationId xmlns:a16="http://schemas.microsoft.com/office/drawing/2014/main" id="{9967D166-0B4B-472D-87B5-3BAC363E6F44}"/>
                  </a:ext>
                </a:extLst>
              </p:cNvPr>
              <p:cNvGrpSpPr/>
              <p:nvPr/>
            </p:nvGrpSpPr>
            <p:grpSpPr>
              <a:xfrm rot="81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16" name="Rectangle: Rounded Corners 15">
                  <a:extLst>
                    <a:ext uri="{FF2B5EF4-FFF2-40B4-BE49-F238E27FC236}">
                      <a16:creationId xmlns:a16="http://schemas.microsoft.com/office/drawing/2014/main" id="{2FB3E6BF-03E9-4C96-B9B8-3BB5DFEB35B1}"/>
                    </a:ext>
                  </a:extLst>
                </p:cNvPr>
                <p:cNvSpPr/>
                <p:nvPr/>
              </p:nvSpPr>
              <p:spPr>
                <a:xfrm>
                  <a:off x="4645743" y="2757948"/>
                  <a:ext cx="1460090" cy="663678"/>
                </a:xfrm>
                <a:prstGeom prst="roundRect">
                  <a:avLst>
                    <a:gd name="adj" fmla="val 50000"/>
                  </a:avLst>
                </a:prstGeom>
                <a:solidFill>
                  <a:srgbClr val="67823A">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17" name="Rectangle: Rounded Corners 16">
                  <a:extLst>
                    <a:ext uri="{FF2B5EF4-FFF2-40B4-BE49-F238E27FC236}">
                      <a16:creationId xmlns:a16="http://schemas.microsoft.com/office/drawing/2014/main" id="{9E2078DB-AE92-4E27-A262-D5A232390548}"/>
                    </a:ext>
                  </a:extLst>
                </p:cNvPr>
                <p:cNvSpPr/>
                <p:nvPr/>
              </p:nvSpPr>
              <p:spPr>
                <a:xfrm>
                  <a:off x="6485602" y="2757948"/>
                  <a:ext cx="1460090" cy="663678"/>
                </a:xfrm>
                <a:prstGeom prst="roundRect">
                  <a:avLst>
                    <a:gd name="adj" fmla="val 50000"/>
                  </a:avLst>
                </a:prstGeom>
                <a:solidFill>
                  <a:srgbClr val="696158">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18" name="Oval 17">
                  <a:extLst>
                    <a:ext uri="{FF2B5EF4-FFF2-40B4-BE49-F238E27FC236}">
                      <a16:creationId xmlns:a16="http://schemas.microsoft.com/office/drawing/2014/main" id="{70CCCA5F-878D-4D10-949C-01F52306E63A}"/>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19" name="Oval 18">
                  <a:extLst>
                    <a:ext uri="{FF2B5EF4-FFF2-40B4-BE49-F238E27FC236}">
                      <a16:creationId xmlns:a16="http://schemas.microsoft.com/office/drawing/2014/main" id="{2B206C8A-F4C1-433C-81E4-4BE2B265FE32}"/>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sp>
            <p:nvSpPr>
              <p:cNvPr id="15" name="Oval 14">
                <a:extLst>
                  <a:ext uri="{FF2B5EF4-FFF2-40B4-BE49-F238E27FC236}">
                    <a16:creationId xmlns:a16="http://schemas.microsoft.com/office/drawing/2014/main" id="{69E9E12F-B3B9-4D36-982C-0849D3BA906C}"/>
                  </a:ext>
                </a:extLst>
              </p:cNvPr>
              <p:cNvSpPr/>
              <p:nvPr/>
            </p:nvSpPr>
            <p:spPr>
              <a:xfrm>
                <a:off x="5781410" y="2754346"/>
                <a:ext cx="663678" cy="663678"/>
              </a:xfrm>
              <a:prstGeom prst="ellipse">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32" name="Content Placeholder 2">
            <a:extLst>
              <a:ext uri="{FF2B5EF4-FFF2-40B4-BE49-F238E27FC236}">
                <a16:creationId xmlns:a16="http://schemas.microsoft.com/office/drawing/2014/main" id="{627B1B65-DD12-4D2E-AAFD-62230C499CB7}"/>
              </a:ext>
            </a:extLst>
          </p:cNvPr>
          <p:cNvSpPr txBox="1">
            <a:spLocks/>
          </p:cNvSpPr>
          <p:nvPr/>
        </p:nvSpPr>
        <p:spPr>
          <a:xfrm>
            <a:off x="4628542" y="4423466"/>
            <a:ext cx="3014247" cy="24872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1200"/>
              </a:spcAft>
              <a:buNone/>
            </a:pPr>
            <a:r>
              <a:rPr lang="en-US" sz="1200" i="1">
                <a:solidFill>
                  <a:srgbClr val="003C71"/>
                </a:solidFill>
                <a:latin typeface="+mj-lt"/>
                <a:ea typeface="+mj-ea"/>
                <a:cs typeface="+mj-cs"/>
              </a:rPr>
              <a:t>Plan. Do. Check. Act</a:t>
            </a:r>
            <a:endParaRPr lang="en-US" sz="1800" i="1">
              <a:solidFill>
                <a:schemeClr val="tx2"/>
              </a:solidFill>
            </a:endParaRPr>
          </a:p>
        </p:txBody>
      </p:sp>
      <p:sp>
        <p:nvSpPr>
          <p:cNvPr id="33" name="Content Placeholder 4">
            <a:extLst>
              <a:ext uri="{FF2B5EF4-FFF2-40B4-BE49-F238E27FC236}">
                <a16:creationId xmlns:a16="http://schemas.microsoft.com/office/drawing/2014/main" id="{DD6281E5-61C4-435D-B3BA-37703875FEE0}"/>
              </a:ext>
            </a:extLst>
          </p:cNvPr>
          <p:cNvSpPr txBox="1">
            <a:spLocks/>
          </p:cNvSpPr>
          <p:nvPr/>
        </p:nvSpPr>
        <p:spPr>
          <a:xfrm>
            <a:off x="305238" y="1153509"/>
            <a:ext cx="3906168" cy="33633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449263">
              <a:spcBef>
                <a:spcPts val="800"/>
              </a:spcBef>
              <a:buClr>
                <a:srgbClr val="000000"/>
              </a:buClr>
              <a:buSzPct val="100000"/>
              <a:buNone/>
              <a:defRPr/>
            </a:pPr>
            <a:endParaRPr lang="en-US" altLang="fr-FR" sz="1500"/>
          </a:p>
          <a:p>
            <a:pPr marL="0" indent="0" defTabSz="449263">
              <a:spcBef>
                <a:spcPts val="800"/>
              </a:spcBef>
              <a:buClr>
                <a:srgbClr val="000000"/>
              </a:buClr>
              <a:buSzPct val="100000"/>
              <a:buNone/>
              <a:defRPr/>
            </a:pPr>
            <a:r>
              <a:rPr lang="en-US" altLang="fr-FR" sz="2400"/>
              <a:t>If observed outcomes are not consistent with expected attributes, then system inputs and/or process must be adjusted.</a:t>
            </a:r>
          </a:p>
          <a:p>
            <a:pPr>
              <a:defRPr/>
            </a:pPr>
            <a:endParaRPr lang="en-US" sz="1600"/>
          </a:p>
          <a:p>
            <a:pPr marL="0" indent="0">
              <a:lnSpc>
                <a:spcPct val="120000"/>
              </a:lnSpc>
              <a:spcBef>
                <a:spcPts val="0"/>
              </a:spcBef>
              <a:buNone/>
            </a:pPr>
            <a:endParaRPr lang="en-GB" altLang="fr-FR" sz="1600"/>
          </a:p>
        </p:txBody>
      </p:sp>
    </p:spTree>
    <p:extLst>
      <p:ext uri="{BB962C8B-B14F-4D97-AF65-F5344CB8AC3E}">
        <p14:creationId xmlns:p14="http://schemas.microsoft.com/office/powerpoint/2010/main" val="38583327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nvSpPr>
        <p:spPr>
          <a:xfrm>
            <a:off x="457200" y="5147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Improvement process:</a:t>
            </a:r>
            <a:br>
              <a:rPr lang="en-CA">
                <a:solidFill>
                  <a:srgbClr val="003C71"/>
                </a:solidFill>
              </a:rPr>
            </a:br>
            <a:r>
              <a:rPr lang="en-CA" sz="2300">
                <a:solidFill>
                  <a:srgbClr val="003C71"/>
                </a:solidFill>
              </a:rPr>
              <a:t>Rubric</a:t>
            </a:r>
            <a:endParaRPr lang="en-US" altLang="en-US" sz="2300">
              <a:solidFill>
                <a:srgbClr val="003C71"/>
              </a:solidFill>
            </a:endParaRPr>
          </a:p>
        </p:txBody>
      </p:sp>
      <p:sp>
        <p:nvSpPr>
          <p:cNvPr id="8" name="Content Placeholder 4">
            <a:extLst>
              <a:ext uri="{FF2B5EF4-FFF2-40B4-BE49-F238E27FC236}">
                <a16:creationId xmlns:a16="http://schemas.microsoft.com/office/drawing/2014/main" id="{3273B829-15DB-4FED-9AD3-E79A8BA22899}"/>
              </a:ext>
            </a:extLst>
          </p:cNvPr>
          <p:cNvSpPr txBox="1">
            <a:spLocks/>
          </p:cNvSpPr>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endParaRPr lang="en-GB" altLang="fr-FR" sz="2000"/>
          </a:p>
        </p:txBody>
      </p:sp>
      <p:sp>
        <p:nvSpPr>
          <p:cNvPr id="3" name="TextBox 2">
            <a:extLst>
              <a:ext uri="{FF2B5EF4-FFF2-40B4-BE49-F238E27FC236}">
                <a16:creationId xmlns:a16="http://schemas.microsoft.com/office/drawing/2014/main" id="{252A724F-9BF7-4379-AED3-87F9C34B2688}"/>
              </a:ext>
            </a:extLst>
          </p:cNvPr>
          <p:cNvSpPr txBox="1"/>
          <p:nvPr/>
        </p:nvSpPr>
        <p:spPr>
          <a:xfrm>
            <a:off x="260368" y="1358126"/>
            <a:ext cx="3600395" cy="2277547"/>
          </a:xfrm>
          <a:prstGeom prst="rect">
            <a:avLst/>
          </a:prstGeom>
          <a:noFill/>
        </p:spPr>
        <p:txBody>
          <a:bodyPr wrap="square" rtlCol="0">
            <a:spAutoFit/>
          </a:bodyPr>
          <a:lstStyle/>
          <a:p>
            <a:r>
              <a:rPr lang="en-US" sz="1600" b="1">
                <a:solidFill>
                  <a:srgbClr val="003C71"/>
                </a:solidFill>
              </a:rPr>
              <a:t>3.2.1</a:t>
            </a:r>
          </a:p>
          <a:p>
            <a:r>
              <a:rPr lang="en-US">
                <a:solidFill>
                  <a:srgbClr val="003C71"/>
                </a:solidFill>
              </a:rPr>
              <a:t>There must be processes in place that demonstrate that program outcomes are being  assessed in the context of graduate attributes and applied to further development of the program.</a:t>
            </a:r>
          </a:p>
        </p:txBody>
      </p:sp>
      <p:cxnSp>
        <p:nvCxnSpPr>
          <p:cNvPr id="6" name="Straight Connector 5">
            <a:extLst>
              <a:ext uri="{FF2B5EF4-FFF2-40B4-BE49-F238E27FC236}">
                <a16:creationId xmlns:a16="http://schemas.microsoft.com/office/drawing/2014/main" id="{D6EDF171-8AAB-49AC-978C-452ECA0F9093}"/>
              </a:ext>
            </a:extLst>
          </p:cNvPr>
          <p:cNvCxnSpPr/>
          <p:nvPr/>
        </p:nvCxnSpPr>
        <p:spPr>
          <a:xfrm>
            <a:off x="3860763" y="987574"/>
            <a:ext cx="0" cy="3528392"/>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3975E752-887D-4A4B-B9C2-F7B58DF3EE77}"/>
              </a:ext>
            </a:extLst>
          </p:cNvPr>
          <p:cNvSpPr>
            <a:spLocks noGrp="1"/>
          </p:cNvSpPr>
          <p:nvPr>
            <p:ph type="sldNum" sz="quarter" idx="4"/>
          </p:nvPr>
        </p:nvSpPr>
        <p:spPr/>
        <p:txBody>
          <a:bodyPr/>
          <a:lstStyle/>
          <a:p>
            <a:fld id="{B0B969DF-3593-4351-8083-E4AED1F3FC9B}" type="slidenum">
              <a:rPr lang="en-CA" smtClean="0"/>
              <a:t>64</a:t>
            </a:fld>
            <a:endParaRPr lang="en-CA"/>
          </a:p>
        </p:txBody>
      </p:sp>
      <p:graphicFrame>
        <p:nvGraphicFramePr>
          <p:cNvPr id="9" name="Table 8">
            <a:extLst>
              <a:ext uri="{FF2B5EF4-FFF2-40B4-BE49-F238E27FC236}">
                <a16:creationId xmlns:a16="http://schemas.microsoft.com/office/drawing/2014/main" id="{0606AE7E-B169-44D8-A782-7496352F82E8}"/>
              </a:ext>
            </a:extLst>
          </p:cNvPr>
          <p:cNvGraphicFramePr>
            <a:graphicFrameLocks noGrp="1"/>
          </p:cNvGraphicFramePr>
          <p:nvPr>
            <p:extLst>
              <p:ext uri="{D42A27DB-BD31-4B8C-83A1-F6EECF244321}">
                <p14:modId xmlns:p14="http://schemas.microsoft.com/office/powerpoint/2010/main" val="2611246427"/>
              </p:ext>
            </p:extLst>
          </p:nvPr>
        </p:nvGraphicFramePr>
        <p:xfrm>
          <a:off x="4027478" y="1059582"/>
          <a:ext cx="4692511" cy="3383280"/>
        </p:xfrm>
        <a:graphic>
          <a:graphicData uri="http://schemas.openxmlformats.org/drawingml/2006/table">
            <a:tbl>
              <a:tblPr firstRow="1" bandRow="1">
                <a:tableStyleId>{5C22544A-7EE6-4342-B048-85BDC9FD1C3A}</a:tableStyleId>
              </a:tblPr>
              <a:tblGrid>
                <a:gridCol w="372071">
                  <a:extLst>
                    <a:ext uri="{9D8B030D-6E8A-4147-A177-3AD203B41FA5}">
                      <a16:colId xmlns:a16="http://schemas.microsoft.com/office/drawing/2014/main" val="1501768299"/>
                    </a:ext>
                  </a:extLst>
                </a:gridCol>
                <a:gridCol w="4320440">
                  <a:extLst>
                    <a:ext uri="{9D8B030D-6E8A-4147-A177-3AD203B41FA5}">
                      <a16:colId xmlns:a16="http://schemas.microsoft.com/office/drawing/2014/main" val="4226973572"/>
                    </a:ext>
                  </a:extLst>
                </a:gridCol>
              </a:tblGrid>
              <a:tr h="1021396">
                <a:tc>
                  <a:txBody>
                    <a:bodyPr/>
                    <a:lstStyle/>
                    <a:p>
                      <a:r>
                        <a:rPr lang="en-CA" sz="2400" b="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en-CA" sz="1400" b="0">
                          <a:solidFill>
                            <a:schemeClr val="tx1"/>
                          </a:solidFill>
                        </a:rPr>
                        <a:t>Adequate continual improvement processes are in place that demonstrate program outcomes are being assessed and applied to</a:t>
                      </a:r>
                    </a:p>
                    <a:p>
                      <a:pPr marL="0" indent="0"/>
                      <a:r>
                        <a:rPr lang="en-CA" sz="1400" b="0">
                          <a:solidFill>
                            <a:schemeClr val="tx1"/>
                          </a:solidFill>
                        </a:rPr>
                        <a:t>the further development of the engineering program</a:t>
                      </a:r>
                    </a:p>
                    <a:p>
                      <a:pPr marL="0" indent="0"/>
                      <a:r>
                        <a:rPr lang="en-CA" sz="1400" b="1">
                          <a:solidFill>
                            <a:schemeClr val="tx1"/>
                          </a:solidFill>
                        </a:rPr>
                        <a:t>AND</a:t>
                      </a:r>
                      <a:r>
                        <a:rPr lang="en-CA" sz="1400" b="0">
                          <a:solidFill>
                            <a:schemeClr val="tx1"/>
                          </a:solidFill>
                        </a:rPr>
                        <a:t> clear evidence of engagement by most full-time faculty members and engineering leadership.</a:t>
                      </a:r>
                    </a:p>
                    <a:p>
                      <a:pPr marL="0" indent="0"/>
                      <a:endParaRPr lang="en-US" sz="14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674723"/>
                  </a:ext>
                </a:extLst>
              </a:tr>
              <a:tr h="1726551">
                <a:tc>
                  <a:txBody>
                    <a:bodyPr/>
                    <a:lstStyle/>
                    <a:p>
                      <a:pPr algn="l"/>
                      <a:r>
                        <a:rPr lang="en-US" sz="2800">
                          <a:solidFill>
                            <a:schemeClr val="tx1"/>
                          </a:solidFill>
                        </a:rPr>
                        <a:t>*</a:t>
                      </a:r>
                      <a:endParaRPr lang="en-CA" sz="28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en-CA" sz="1400"/>
                        <a:t>Absent or limited continual improvement processes are in place that demonstrates program outcomes are being assessed and</a:t>
                      </a:r>
                    </a:p>
                    <a:p>
                      <a:pPr marL="0" indent="0"/>
                      <a:r>
                        <a:rPr lang="en-CA" sz="1400"/>
                        <a:t>applied to the further development of the engineering program</a:t>
                      </a:r>
                    </a:p>
                    <a:p>
                      <a:pPr marL="0" indent="0"/>
                      <a:r>
                        <a:rPr lang="en-CA" sz="1400" b="1"/>
                        <a:t>AND/OR </a:t>
                      </a:r>
                      <a:r>
                        <a:rPr lang="en-CA" sz="1400"/>
                        <a:t>process is not adequately documented</a:t>
                      </a:r>
                    </a:p>
                    <a:p>
                      <a:pPr marL="0" indent="0"/>
                      <a:r>
                        <a:rPr lang="en-CA" sz="1400" b="1"/>
                        <a:t>AND/OR </a:t>
                      </a:r>
                      <a:r>
                        <a:rPr lang="en-CA" sz="1400"/>
                        <a:t>limited or absent engagement of full-time faculty members and/or engineering leadership.</a:t>
                      </a:r>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083294"/>
                  </a:ext>
                </a:extLst>
              </a:tr>
            </a:tbl>
          </a:graphicData>
        </a:graphic>
      </p:graphicFrame>
    </p:spTree>
    <p:extLst>
      <p:ext uri="{BB962C8B-B14F-4D97-AF65-F5344CB8AC3E}">
        <p14:creationId xmlns:p14="http://schemas.microsoft.com/office/powerpoint/2010/main" val="36704979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nvSpPr>
        <p:spPr>
          <a:xfrm>
            <a:off x="457200" y="5147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Stakeholder engagement:</a:t>
            </a:r>
            <a:br>
              <a:rPr lang="en-CA">
                <a:solidFill>
                  <a:srgbClr val="003C71"/>
                </a:solidFill>
              </a:rPr>
            </a:br>
            <a:r>
              <a:rPr lang="en-CA" sz="2300">
                <a:solidFill>
                  <a:srgbClr val="003C71"/>
                </a:solidFill>
              </a:rPr>
              <a:t>Rubric</a:t>
            </a:r>
            <a:endParaRPr lang="en-US" altLang="en-US" sz="2300">
              <a:solidFill>
                <a:srgbClr val="003C71"/>
              </a:solidFill>
            </a:endParaRPr>
          </a:p>
        </p:txBody>
      </p:sp>
      <p:sp>
        <p:nvSpPr>
          <p:cNvPr id="8" name="Content Placeholder 4">
            <a:extLst>
              <a:ext uri="{FF2B5EF4-FFF2-40B4-BE49-F238E27FC236}">
                <a16:creationId xmlns:a16="http://schemas.microsoft.com/office/drawing/2014/main" id="{3273B829-15DB-4FED-9AD3-E79A8BA22899}"/>
              </a:ext>
            </a:extLst>
          </p:cNvPr>
          <p:cNvSpPr txBox="1">
            <a:spLocks/>
          </p:cNvSpPr>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endParaRPr lang="en-GB" altLang="fr-FR" sz="2000"/>
          </a:p>
        </p:txBody>
      </p:sp>
      <p:sp>
        <p:nvSpPr>
          <p:cNvPr id="3" name="TextBox 2">
            <a:extLst>
              <a:ext uri="{FF2B5EF4-FFF2-40B4-BE49-F238E27FC236}">
                <a16:creationId xmlns:a16="http://schemas.microsoft.com/office/drawing/2014/main" id="{252A724F-9BF7-4379-AED3-87F9C34B2688}"/>
              </a:ext>
            </a:extLst>
          </p:cNvPr>
          <p:cNvSpPr txBox="1"/>
          <p:nvPr/>
        </p:nvSpPr>
        <p:spPr>
          <a:xfrm>
            <a:off x="179512" y="1635646"/>
            <a:ext cx="3600395" cy="1723549"/>
          </a:xfrm>
          <a:prstGeom prst="rect">
            <a:avLst/>
          </a:prstGeom>
          <a:noFill/>
        </p:spPr>
        <p:txBody>
          <a:bodyPr wrap="square" rtlCol="0">
            <a:spAutoFit/>
          </a:bodyPr>
          <a:lstStyle/>
          <a:p>
            <a:r>
              <a:rPr lang="en-US" sz="1600" b="1">
                <a:solidFill>
                  <a:srgbClr val="003C71"/>
                </a:solidFill>
              </a:rPr>
              <a:t>3.2.2</a:t>
            </a:r>
          </a:p>
          <a:p>
            <a:r>
              <a:rPr lang="en-US">
                <a:solidFill>
                  <a:srgbClr val="003C71"/>
                </a:solidFill>
              </a:rPr>
              <a:t>There must be a demonstrated engagement of stakeholders both internal and external to the program in the continual improvement process.</a:t>
            </a:r>
          </a:p>
        </p:txBody>
      </p:sp>
      <p:cxnSp>
        <p:nvCxnSpPr>
          <p:cNvPr id="6" name="Straight Connector 5">
            <a:extLst>
              <a:ext uri="{FF2B5EF4-FFF2-40B4-BE49-F238E27FC236}">
                <a16:creationId xmlns:a16="http://schemas.microsoft.com/office/drawing/2014/main" id="{D6EDF171-8AAB-49AC-978C-452ECA0F9093}"/>
              </a:ext>
            </a:extLst>
          </p:cNvPr>
          <p:cNvCxnSpPr/>
          <p:nvPr/>
        </p:nvCxnSpPr>
        <p:spPr>
          <a:xfrm>
            <a:off x="3860763" y="987574"/>
            <a:ext cx="0" cy="3528392"/>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91EE5E18-1C37-4F84-90E1-C803AE0DBCA0}"/>
              </a:ext>
            </a:extLst>
          </p:cNvPr>
          <p:cNvSpPr>
            <a:spLocks noGrp="1"/>
          </p:cNvSpPr>
          <p:nvPr>
            <p:ph type="sldNum" sz="quarter" idx="4"/>
          </p:nvPr>
        </p:nvSpPr>
        <p:spPr/>
        <p:txBody>
          <a:bodyPr/>
          <a:lstStyle/>
          <a:p>
            <a:fld id="{0DD726F4-4D52-4075-B7D9-595784252A6F}" type="slidenum">
              <a:rPr lang="en-CA" smtClean="0"/>
              <a:t>65</a:t>
            </a:fld>
            <a:endParaRPr lang="en-CA"/>
          </a:p>
        </p:txBody>
      </p:sp>
      <p:graphicFrame>
        <p:nvGraphicFramePr>
          <p:cNvPr id="9" name="Table 8">
            <a:extLst>
              <a:ext uri="{FF2B5EF4-FFF2-40B4-BE49-F238E27FC236}">
                <a16:creationId xmlns:a16="http://schemas.microsoft.com/office/drawing/2014/main" id="{08F0646E-AB8B-44E4-96BC-443884F3A67B}"/>
              </a:ext>
            </a:extLst>
          </p:cNvPr>
          <p:cNvGraphicFramePr>
            <a:graphicFrameLocks noGrp="1"/>
          </p:cNvGraphicFramePr>
          <p:nvPr>
            <p:extLst>
              <p:ext uri="{D42A27DB-BD31-4B8C-83A1-F6EECF244321}">
                <p14:modId xmlns:p14="http://schemas.microsoft.com/office/powerpoint/2010/main" val="1783829078"/>
              </p:ext>
            </p:extLst>
          </p:nvPr>
        </p:nvGraphicFramePr>
        <p:xfrm>
          <a:off x="4027478" y="1091616"/>
          <a:ext cx="4692511" cy="3524871"/>
        </p:xfrm>
        <a:graphic>
          <a:graphicData uri="http://schemas.openxmlformats.org/drawingml/2006/table">
            <a:tbl>
              <a:tblPr firstRow="1" bandRow="1">
                <a:tableStyleId>{5C22544A-7EE6-4342-B048-85BDC9FD1C3A}</a:tableStyleId>
              </a:tblPr>
              <a:tblGrid>
                <a:gridCol w="372071">
                  <a:extLst>
                    <a:ext uri="{9D8B030D-6E8A-4147-A177-3AD203B41FA5}">
                      <a16:colId xmlns:a16="http://schemas.microsoft.com/office/drawing/2014/main" val="1501768299"/>
                    </a:ext>
                  </a:extLst>
                </a:gridCol>
                <a:gridCol w="4320440">
                  <a:extLst>
                    <a:ext uri="{9D8B030D-6E8A-4147-A177-3AD203B41FA5}">
                      <a16:colId xmlns:a16="http://schemas.microsoft.com/office/drawing/2014/main" val="4226973572"/>
                    </a:ext>
                  </a:extLst>
                </a:gridCol>
              </a:tblGrid>
              <a:tr h="1021396">
                <a:tc>
                  <a:txBody>
                    <a:bodyPr/>
                    <a:lstStyle/>
                    <a:p>
                      <a:r>
                        <a:rPr lang="en-CA" sz="2400" b="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en-CA" sz="1600" b="0">
                          <a:solidFill>
                            <a:schemeClr val="tx1"/>
                          </a:solidFill>
                        </a:rPr>
                        <a:t>Internal and external stakeholders are broadly selected (e.g. internal: students, program faculty, engineering and/or </a:t>
                      </a:r>
                      <a:r>
                        <a:rPr lang="en-CA" sz="1600" b="0" err="1">
                          <a:solidFill>
                            <a:schemeClr val="tx1"/>
                          </a:solidFill>
                        </a:rPr>
                        <a:t>nonengineering</a:t>
                      </a:r>
                      <a:r>
                        <a:rPr lang="en-CA" sz="1600" b="0">
                          <a:solidFill>
                            <a:schemeClr val="tx1"/>
                          </a:solidFill>
                        </a:rPr>
                        <a:t> faculty; external: alumni, engineering professionals, other professionals, employers, learned societies, etc.)</a:t>
                      </a:r>
                    </a:p>
                    <a:p>
                      <a:pPr marL="0" indent="0"/>
                      <a:r>
                        <a:rPr lang="en-CA" sz="1600" b="1">
                          <a:solidFill>
                            <a:schemeClr val="tx1"/>
                          </a:solidFill>
                        </a:rPr>
                        <a:t>AND</a:t>
                      </a:r>
                      <a:r>
                        <a:rPr lang="en-CA" sz="1600" b="0">
                          <a:solidFill>
                            <a:schemeClr val="tx1"/>
                          </a:solidFill>
                        </a:rPr>
                        <a:t> stakeholder roles in the improvement process are adequately demonstrated.</a:t>
                      </a:r>
                      <a:endParaRPr lang="en-US" sz="16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674723"/>
                  </a:ext>
                </a:extLst>
              </a:tr>
              <a:tr h="1726551">
                <a:tc>
                  <a:txBody>
                    <a:bodyPr/>
                    <a:lstStyle/>
                    <a:p>
                      <a:pPr algn="l"/>
                      <a:r>
                        <a:rPr lang="en-US" sz="2800">
                          <a:solidFill>
                            <a:schemeClr val="tx1"/>
                          </a:solidFill>
                        </a:rPr>
                        <a:t>*</a:t>
                      </a:r>
                      <a:endParaRPr lang="en-CA" sz="28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en-CA" sz="1600"/>
                        <a:t>Internal and external stakeholders are narrowly or insufficiently selected.</a:t>
                      </a:r>
                    </a:p>
                    <a:p>
                      <a:pPr marL="0" indent="0"/>
                      <a:r>
                        <a:rPr lang="en-CA" sz="1600" b="1"/>
                        <a:t>AND/OR </a:t>
                      </a:r>
                      <a:r>
                        <a:rPr lang="en-CA" sz="1600"/>
                        <a:t>stakeholder roles in the improvement process are inadequately demonstrated or are not specified</a:t>
                      </a:r>
                      <a:endParaRPr lang="en-US" sz="6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083294"/>
                  </a:ext>
                </a:extLst>
              </a:tr>
            </a:tbl>
          </a:graphicData>
        </a:graphic>
      </p:graphicFrame>
    </p:spTree>
    <p:extLst>
      <p:ext uri="{BB962C8B-B14F-4D97-AF65-F5344CB8AC3E}">
        <p14:creationId xmlns:p14="http://schemas.microsoft.com/office/powerpoint/2010/main" val="34879936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nvSpPr>
        <p:spPr>
          <a:xfrm>
            <a:off x="457200" y="5147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Improvement actions:</a:t>
            </a:r>
            <a:br>
              <a:rPr lang="en-CA">
                <a:solidFill>
                  <a:srgbClr val="003C71"/>
                </a:solidFill>
              </a:rPr>
            </a:br>
            <a:r>
              <a:rPr lang="en-CA" sz="2300">
                <a:solidFill>
                  <a:srgbClr val="003C71"/>
                </a:solidFill>
              </a:rPr>
              <a:t>Rubric</a:t>
            </a:r>
            <a:endParaRPr lang="en-US" altLang="en-US" sz="2300">
              <a:solidFill>
                <a:srgbClr val="003C71"/>
              </a:solidFill>
            </a:endParaRPr>
          </a:p>
        </p:txBody>
      </p:sp>
      <p:sp>
        <p:nvSpPr>
          <p:cNvPr id="8" name="Content Placeholder 4">
            <a:extLst>
              <a:ext uri="{FF2B5EF4-FFF2-40B4-BE49-F238E27FC236}">
                <a16:creationId xmlns:a16="http://schemas.microsoft.com/office/drawing/2014/main" id="{3273B829-15DB-4FED-9AD3-E79A8BA22899}"/>
              </a:ext>
            </a:extLst>
          </p:cNvPr>
          <p:cNvSpPr txBox="1">
            <a:spLocks/>
          </p:cNvSpPr>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endParaRPr lang="en-GB" altLang="fr-FR" sz="2000"/>
          </a:p>
        </p:txBody>
      </p:sp>
      <p:sp>
        <p:nvSpPr>
          <p:cNvPr id="3" name="TextBox 2">
            <a:extLst>
              <a:ext uri="{FF2B5EF4-FFF2-40B4-BE49-F238E27FC236}">
                <a16:creationId xmlns:a16="http://schemas.microsoft.com/office/drawing/2014/main" id="{252A724F-9BF7-4379-AED3-87F9C34B2688}"/>
              </a:ext>
            </a:extLst>
          </p:cNvPr>
          <p:cNvSpPr txBox="1"/>
          <p:nvPr/>
        </p:nvSpPr>
        <p:spPr>
          <a:xfrm>
            <a:off x="237189" y="1058999"/>
            <a:ext cx="3600395" cy="3385542"/>
          </a:xfrm>
          <a:prstGeom prst="rect">
            <a:avLst/>
          </a:prstGeom>
          <a:noFill/>
        </p:spPr>
        <p:txBody>
          <a:bodyPr wrap="square" rtlCol="0">
            <a:spAutoFit/>
          </a:bodyPr>
          <a:lstStyle/>
          <a:p>
            <a:r>
              <a:rPr lang="en-US" sz="1600" b="1">
                <a:solidFill>
                  <a:srgbClr val="003C71"/>
                </a:solidFill>
              </a:rPr>
              <a:t>3.2.3</a:t>
            </a:r>
          </a:p>
          <a:p>
            <a:r>
              <a:rPr lang="en-US">
                <a:solidFill>
                  <a:srgbClr val="003C71"/>
                </a:solidFill>
              </a:rPr>
              <a:t>There must be a demonstration that the continual improvement process has led to consideration of specific actions corresponding to identifiable improvement sin the program and/or its assessment process. </a:t>
            </a:r>
            <a:r>
              <a:rPr lang="en-US" b="1">
                <a:solidFill>
                  <a:srgbClr val="003C71"/>
                </a:solidFill>
              </a:rPr>
              <a:t>Note, if the evidence suggests no change is warranted, then no change is necessary. This criterion does not apply to new programs.</a:t>
            </a:r>
            <a:endParaRPr lang="en-US">
              <a:solidFill>
                <a:srgbClr val="003C71"/>
              </a:solidFill>
            </a:endParaRPr>
          </a:p>
        </p:txBody>
      </p:sp>
      <p:cxnSp>
        <p:nvCxnSpPr>
          <p:cNvPr id="6" name="Straight Connector 5">
            <a:extLst>
              <a:ext uri="{FF2B5EF4-FFF2-40B4-BE49-F238E27FC236}">
                <a16:creationId xmlns:a16="http://schemas.microsoft.com/office/drawing/2014/main" id="{D6EDF171-8AAB-49AC-978C-452ECA0F9093}"/>
              </a:ext>
            </a:extLst>
          </p:cNvPr>
          <p:cNvCxnSpPr/>
          <p:nvPr/>
        </p:nvCxnSpPr>
        <p:spPr>
          <a:xfrm>
            <a:off x="3860763" y="987574"/>
            <a:ext cx="0" cy="3528392"/>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4E39A44D-4E04-4130-B632-37938047FE7B}"/>
              </a:ext>
            </a:extLst>
          </p:cNvPr>
          <p:cNvSpPr>
            <a:spLocks noGrp="1"/>
          </p:cNvSpPr>
          <p:nvPr>
            <p:ph type="sldNum" sz="quarter" idx="4"/>
          </p:nvPr>
        </p:nvSpPr>
        <p:spPr/>
        <p:txBody>
          <a:bodyPr/>
          <a:lstStyle/>
          <a:p>
            <a:fld id="{C11E543B-9B51-487E-A817-004C06A5C199}" type="slidenum">
              <a:rPr lang="en-CA" smtClean="0"/>
              <a:t>66</a:t>
            </a:fld>
            <a:endParaRPr lang="en-CA"/>
          </a:p>
        </p:txBody>
      </p:sp>
      <p:graphicFrame>
        <p:nvGraphicFramePr>
          <p:cNvPr id="9" name="Table 8">
            <a:extLst>
              <a:ext uri="{FF2B5EF4-FFF2-40B4-BE49-F238E27FC236}">
                <a16:creationId xmlns:a16="http://schemas.microsoft.com/office/drawing/2014/main" id="{F6D71100-FCB5-427D-AF5C-EF61F7FC67FA}"/>
              </a:ext>
            </a:extLst>
          </p:cNvPr>
          <p:cNvGraphicFramePr>
            <a:graphicFrameLocks noGrp="1"/>
          </p:cNvGraphicFramePr>
          <p:nvPr>
            <p:extLst>
              <p:ext uri="{D42A27DB-BD31-4B8C-83A1-F6EECF244321}">
                <p14:modId xmlns:p14="http://schemas.microsoft.com/office/powerpoint/2010/main" val="3799598983"/>
              </p:ext>
            </p:extLst>
          </p:nvPr>
        </p:nvGraphicFramePr>
        <p:xfrm>
          <a:off x="4027478" y="1091616"/>
          <a:ext cx="4692511" cy="3352800"/>
        </p:xfrm>
        <a:graphic>
          <a:graphicData uri="http://schemas.openxmlformats.org/drawingml/2006/table">
            <a:tbl>
              <a:tblPr firstRow="1" bandRow="1">
                <a:tableStyleId>{5C22544A-7EE6-4342-B048-85BDC9FD1C3A}</a:tableStyleId>
              </a:tblPr>
              <a:tblGrid>
                <a:gridCol w="372071">
                  <a:extLst>
                    <a:ext uri="{9D8B030D-6E8A-4147-A177-3AD203B41FA5}">
                      <a16:colId xmlns:a16="http://schemas.microsoft.com/office/drawing/2014/main" val="1501768299"/>
                    </a:ext>
                  </a:extLst>
                </a:gridCol>
                <a:gridCol w="4320440">
                  <a:extLst>
                    <a:ext uri="{9D8B030D-6E8A-4147-A177-3AD203B41FA5}">
                      <a16:colId xmlns:a16="http://schemas.microsoft.com/office/drawing/2014/main" val="4226973572"/>
                    </a:ext>
                  </a:extLst>
                </a:gridCol>
              </a:tblGrid>
              <a:tr h="1021396">
                <a:tc>
                  <a:txBody>
                    <a:bodyPr/>
                    <a:lstStyle/>
                    <a:p>
                      <a:r>
                        <a:rPr lang="en-CA" sz="1600" b="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en-CA" sz="1600" b="0">
                          <a:solidFill>
                            <a:schemeClr val="tx1"/>
                          </a:solidFill>
                        </a:rPr>
                        <a:t>Following decisions for improvement, evidence-based program-level and/or assessment process improvement actions have</a:t>
                      </a:r>
                    </a:p>
                    <a:p>
                      <a:pPr marL="0" indent="0"/>
                      <a:r>
                        <a:rPr lang="en-CA" sz="1600" b="0">
                          <a:solidFill>
                            <a:schemeClr val="tx1"/>
                          </a:solidFill>
                        </a:rPr>
                        <a:t>been implemented (if change was necessary)</a:t>
                      </a:r>
                    </a:p>
                    <a:p>
                      <a:pPr marL="0" indent="0"/>
                      <a:r>
                        <a:rPr lang="en-CA" sz="1600" b="1">
                          <a:solidFill>
                            <a:schemeClr val="tx1"/>
                          </a:solidFill>
                        </a:rPr>
                        <a:t>AND</a:t>
                      </a:r>
                      <a:r>
                        <a:rPr lang="en-CA" sz="1600" b="0">
                          <a:solidFill>
                            <a:schemeClr val="tx1"/>
                          </a:solidFill>
                        </a:rPr>
                        <a:t> timelines and accountability for implementation have been documented.</a:t>
                      </a:r>
                      <a:endParaRPr lang="en-US" sz="16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674723"/>
                  </a:ext>
                </a:extLst>
              </a:tr>
              <a:tr h="1726551">
                <a:tc>
                  <a:txBody>
                    <a:bodyPr/>
                    <a:lstStyle/>
                    <a:p>
                      <a:pPr algn="l"/>
                      <a:r>
                        <a:rPr lang="en-US" sz="1600">
                          <a:solidFill>
                            <a:schemeClr val="tx1"/>
                          </a:solidFill>
                        </a:rPr>
                        <a:t>*</a:t>
                      </a:r>
                      <a:endParaRPr lang="en-CA" sz="16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a:t>Despite decisions for change, only a limited number of or no evidence-based program-level and/or assessment process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600"/>
                        <a:t>actions have been implemented (if change was necessary).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600" b="1"/>
                        <a:t>AND/OR </a:t>
                      </a:r>
                      <a:r>
                        <a:rPr lang="en-CA" sz="1600"/>
                        <a:t>no timelines or accountability for implementation have been established.</a:t>
                      </a:r>
                      <a:endParaRPr lang="en-US" sz="16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083294"/>
                  </a:ext>
                </a:extLst>
              </a:tr>
            </a:tbl>
          </a:graphicData>
        </a:graphic>
      </p:graphicFrame>
    </p:spTree>
    <p:extLst>
      <p:ext uri="{BB962C8B-B14F-4D97-AF65-F5344CB8AC3E}">
        <p14:creationId xmlns:p14="http://schemas.microsoft.com/office/powerpoint/2010/main" val="12029125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4A942-977C-4AA6-AA01-4E69B082C805}"/>
              </a:ext>
            </a:extLst>
          </p:cNvPr>
          <p:cNvSpPr>
            <a:spLocks noGrp="1"/>
          </p:cNvSpPr>
          <p:nvPr>
            <p:ph type="title"/>
          </p:nvPr>
        </p:nvSpPr>
        <p:spPr/>
        <p:txBody>
          <a:bodyPr/>
          <a:lstStyle/>
          <a:p>
            <a:r>
              <a:rPr lang="en-US" sz="2900">
                <a:solidFill>
                  <a:srgbClr val="003C71"/>
                </a:solidFill>
              </a:rPr>
              <a:t>GA/CI myth busting</a:t>
            </a:r>
            <a:endParaRPr lang="en-CA" sz="2900">
              <a:solidFill>
                <a:srgbClr val="003C71"/>
              </a:solidFill>
            </a:endParaRPr>
          </a:p>
        </p:txBody>
      </p:sp>
      <p:sp>
        <p:nvSpPr>
          <p:cNvPr id="4" name="Slide Number Placeholder 3">
            <a:extLst>
              <a:ext uri="{FF2B5EF4-FFF2-40B4-BE49-F238E27FC236}">
                <a16:creationId xmlns:a16="http://schemas.microsoft.com/office/drawing/2014/main" id="{F46A3173-67CC-401D-B7CC-AC6F76DEDE98}"/>
              </a:ext>
            </a:extLst>
          </p:cNvPr>
          <p:cNvSpPr>
            <a:spLocks noGrp="1"/>
          </p:cNvSpPr>
          <p:nvPr>
            <p:ph type="sldNum" sz="quarter" idx="4"/>
          </p:nvPr>
        </p:nvSpPr>
        <p:spPr/>
        <p:txBody>
          <a:bodyPr/>
          <a:lstStyle/>
          <a:p>
            <a:fld id="{1E25B966-6B05-4DE3-88DD-51FA05D47B47}" type="slidenum">
              <a:rPr lang="en-CA" smtClean="0"/>
              <a:t>67</a:t>
            </a:fld>
            <a:endParaRPr lang="en-CA"/>
          </a:p>
        </p:txBody>
      </p:sp>
      <p:graphicFrame>
        <p:nvGraphicFramePr>
          <p:cNvPr id="5" name="Table 4">
            <a:extLst>
              <a:ext uri="{FF2B5EF4-FFF2-40B4-BE49-F238E27FC236}">
                <a16:creationId xmlns:a16="http://schemas.microsoft.com/office/drawing/2014/main" id="{CEF621AA-70DC-452C-9983-49177D182BE1}"/>
              </a:ext>
            </a:extLst>
          </p:cNvPr>
          <p:cNvGraphicFramePr>
            <a:graphicFrameLocks noGrp="1"/>
          </p:cNvGraphicFramePr>
          <p:nvPr>
            <p:extLst>
              <p:ext uri="{D42A27DB-BD31-4B8C-83A1-F6EECF244321}">
                <p14:modId xmlns:p14="http://schemas.microsoft.com/office/powerpoint/2010/main" val="3762084785"/>
              </p:ext>
            </p:extLst>
          </p:nvPr>
        </p:nvGraphicFramePr>
        <p:xfrm>
          <a:off x="647564" y="1203598"/>
          <a:ext cx="7848872" cy="2012352"/>
        </p:xfrm>
        <a:graphic>
          <a:graphicData uri="http://schemas.openxmlformats.org/drawingml/2006/table">
            <a:tbl>
              <a:tblPr firstRow="1" bandRow="1">
                <a:tableStyleId>{5C22544A-7EE6-4342-B048-85BDC9FD1C3A}</a:tableStyleId>
              </a:tblPr>
              <a:tblGrid>
                <a:gridCol w="3924436">
                  <a:extLst>
                    <a:ext uri="{9D8B030D-6E8A-4147-A177-3AD203B41FA5}">
                      <a16:colId xmlns:a16="http://schemas.microsoft.com/office/drawing/2014/main" val="2529984902"/>
                    </a:ext>
                  </a:extLst>
                </a:gridCol>
                <a:gridCol w="3924436">
                  <a:extLst>
                    <a:ext uri="{9D8B030D-6E8A-4147-A177-3AD203B41FA5}">
                      <a16:colId xmlns:a16="http://schemas.microsoft.com/office/drawing/2014/main" val="3610901911"/>
                    </a:ext>
                  </a:extLst>
                </a:gridCol>
              </a:tblGrid>
              <a:tr h="335952">
                <a:tc>
                  <a:txBody>
                    <a:bodyPr/>
                    <a:lstStyle/>
                    <a:p>
                      <a:pPr algn="ctr"/>
                      <a:r>
                        <a:rPr lang="en-US" sz="1400">
                          <a:solidFill>
                            <a:schemeClr val="tx1"/>
                          </a:solidFill>
                        </a:rPr>
                        <a:t>Myth</a:t>
                      </a:r>
                      <a:endParaRPr lang="en-CA"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a:solidFill>
                            <a:schemeClr val="tx1"/>
                          </a:solidFill>
                        </a:rPr>
                        <a:t>Truth</a:t>
                      </a:r>
                      <a:endParaRPr lang="en-CA"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4656868"/>
                  </a:ext>
                </a:extLst>
              </a:tr>
              <a:tr h="385510">
                <a:tc>
                  <a:txBody>
                    <a:bodyPr/>
                    <a:lstStyle/>
                    <a:p>
                      <a:r>
                        <a:rPr lang="en-US" sz="1400">
                          <a:solidFill>
                            <a:schemeClr val="tx1"/>
                          </a:solidFill>
                        </a:rPr>
                        <a:t>Employer surveys cannot be used to assess Graduate Attributes.</a:t>
                      </a:r>
                      <a:endParaRPr lang="en-CA"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a:solidFill>
                            <a:schemeClr val="tx1"/>
                          </a:solidFill>
                        </a:rPr>
                        <a:t>Programs can use employer surveys to assess Graduate Attributes. Employer surveys are an acceptable assessment tool.</a:t>
                      </a:r>
                      <a:endParaRPr lang="en-CA"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3678708"/>
                  </a:ext>
                </a:extLst>
              </a:tr>
              <a:tr h="385510">
                <a:tc>
                  <a:txBody>
                    <a:bodyPr/>
                    <a:lstStyle/>
                    <a:p>
                      <a:r>
                        <a:rPr lang="en-US" sz="1400">
                          <a:solidFill>
                            <a:schemeClr val="tx1"/>
                          </a:solidFill>
                        </a:rPr>
                        <a:t>CEAB accreditation criteria does not allow non-engineers to take engineers courses.</a:t>
                      </a:r>
                      <a:endParaRPr lang="en-CA"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a:solidFill>
                            <a:schemeClr val="tx1"/>
                          </a:solidFill>
                        </a:rPr>
                        <a:t>The criteria do not define which students are permitted to take which courses. If non-engineering student data is included in GA/CI evaluation processes, the data may be skewed.</a:t>
                      </a:r>
                      <a:endParaRPr lang="en-CA"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0140464"/>
                  </a:ext>
                </a:extLst>
              </a:tr>
            </a:tbl>
          </a:graphicData>
        </a:graphic>
      </p:graphicFrame>
    </p:spTree>
    <p:extLst>
      <p:ext uri="{BB962C8B-B14F-4D97-AF65-F5344CB8AC3E}">
        <p14:creationId xmlns:p14="http://schemas.microsoft.com/office/powerpoint/2010/main" val="29960221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4F921-F7C0-450E-9B28-172CB3B8751F}"/>
              </a:ext>
            </a:extLst>
          </p:cNvPr>
          <p:cNvSpPr>
            <a:spLocks noGrp="1"/>
          </p:cNvSpPr>
          <p:nvPr>
            <p:ph type="title"/>
          </p:nvPr>
        </p:nvSpPr>
        <p:spPr/>
        <p:txBody>
          <a:bodyPr/>
          <a:lstStyle/>
          <a:p>
            <a:r>
              <a:rPr lang="en-CA"/>
              <a:t>Recent relevant changes -</a:t>
            </a:r>
          </a:p>
        </p:txBody>
      </p:sp>
      <p:sp>
        <p:nvSpPr>
          <p:cNvPr id="3" name="Text Placeholder 2">
            <a:extLst>
              <a:ext uri="{FF2B5EF4-FFF2-40B4-BE49-F238E27FC236}">
                <a16:creationId xmlns:a16="http://schemas.microsoft.com/office/drawing/2014/main" id="{8D3EA9A6-5055-425B-B697-A86BAD5DD222}"/>
              </a:ext>
            </a:extLst>
          </p:cNvPr>
          <p:cNvSpPr>
            <a:spLocks noGrp="1"/>
          </p:cNvSpPr>
          <p:nvPr>
            <p:ph type="body" idx="1"/>
          </p:nvPr>
        </p:nvSpPr>
        <p:spPr/>
        <p:txBody>
          <a:bodyPr/>
          <a:lstStyle/>
          <a:p>
            <a:r>
              <a:rPr lang="en-CA"/>
              <a:t>To criteria, procedures, tools</a:t>
            </a:r>
          </a:p>
        </p:txBody>
      </p:sp>
      <p:sp>
        <p:nvSpPr>
          <p:cNvPr id="6" name="Slide Number Placeholder 5">
            <a:extLst>
              <a:ext uri="{FF2B5EF4-FFF2-40B4-BE49-F238E27FC236}">
                <a16:creationId xmlns:a16="http://schemas.microsoft.com/office/drawing/2014/main" id="{0361C116-B857-4661-9F3C-E62138B3A6E4}"/>
              </a:ext>
            </a:extLst>
          </p:cNvPr>
          <p:cNvSpPr>
            <a:spLocks noGrp="1"/>
          </p:cNvSpPr>
          <p:nvPr>
            <p:ph type="sldNum" sz="quarter" idx="4"/>
          </p:nvPr>
        </p:nvSpPr>
        <p:spPr/>
        <p:txBody>
          <a:bodyPr/>
          <a:lstStyle/>
          <a:p>
            <a:r>
              <a:rPr lang="en-CA" dirty="0">
                <a:cs typeface="Calibri"/>
              </a:rPr>
              <a:t>68</a:t>
            </a:r>
            <a:endParaRPr lang="en-CA" dirty="0"/>
          </a:p>
        </p:txBody>
      </p:sp>
    </p:spTree>
    <p:extLst>
      <p:ext uri="{BB962C8B-B14F-4D97-AF65-F5344CB8AC3E}">
        <p14:creationId xmlns:p14="http://schemas.microsoft.com/office/powerpoint/2010/main" val="4291312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285F8-A004-4181-9FBF-B1B5896BE7D6}"/>
              </a:ext>
            </a:extLst>
          </p:cNvPr>
          <p:cNvSpPr>
            <a:spLocks noGrp="1"/>
          </p:cNvSpPr>
          <p:nvPr>
            <p:ph type="title"/>
          </p:nvPr>
        </p:nvSpPr>
        <p:spPr/>
        <p:txBody>
          <a:bodyPr/>
          <a:lstStyle/>
          <a:p>
            <a:r>
              <a:rPr lang="en-US" sz="2900">
                <a:solidFill>
                  <a:srgbClr val="003C71"/>
                </a:solidFill>
              </a:rPr>
              <a:t>Criteria changes</a:t>
            </a:r>
            <a:endParaRPr lang="en-CA" sz="2900">
              <a:solidFill>
                <a:srgbClr val="003C71"/>
              </a:solidFill>
            </a:endParaRPr>
          </a:p>
        </p:txBody>
      </p:sp>
      <p:sp>
        <p:nvSpPr>
          <p:cNvPr id="4" name="Slide Number Placeholder 3">
            <a:extLst>
              <a:ext uri="{FF2B5EF4-FFF2-40B4-BE49-F238E27FC236}">
                <a16:creationId xmlns:a16="http://schemas.microsoft.com/office/drawing/2014/main" id="{3F7F453D-FC79-4F88-A267-FC3817FA8B14}"/>
              </a:ext>
            </a:extLst>
          </p:cNvPr>
          <p:cNvSpPr>
            <a:spLocks noGrp="1"/>
          </p:cNvSpPr>
          <p:nvPr>
            <p:ph type="sldNum" sz="quarter" idx="4"/>
          </p:nvPr>
        </p:nvSpPr>
        <p:spPr/>
        <p:txBody>
          <a:bodyPr/>
          <a:lstStyle/>
          <a:p>
            <a:r>
              <a:rPr lang="en-CA"/>
              <a:t>69</a:t>
            </a:r>
          </a:p>
        </p:txBody>
      </p:sp>
      <p:graphicFrame>
        <p:nvGraphicFramePr>
          <p:cNvPr id="5" name="Table 4">
            <a:extLst>
              <a:ext uri="{FF2B5EF4-FFF2-40B4-BE49-F238E27FC236}">
                <a16:creationId xmlns:a16="http://schemas.microsoft.com/office/drawing/2014/main" id="{3F737B2F-2C8C-48D0-93DC-165937D91A3A}"/>
              </a:ext>
            </a:extLst>
          </p:cNvPr>
          <p:cNvGraphicFramePr>
            <a:graphicFrameLocks noGrp="1"/>
          </p:cNvGraphicFramePr>
          <p:nvPr>
            <p:extLst>
              <p:ext uri="{D42A27DB-BD31-4B8C-83A1-F6EECF244321}">
                <p14:modId xmlns:p14="http://schemas.microsoft.com/office/powerpoint/2010/main" val="4223572227"/>
              </p:ext>
            </p:extLst>
          </p:nvPr>
        </p:nvGraphicFramePr>
        <p:xfrm>
          <a:off x="354476" y="987574"/>
          <a:ext cx="8105956" cy="3550920"/>
        </p:xfrm>
        <a:graphic>
          <a:graphicData uri="http://schemas.openxmlformats.org/drawingml/2006/table">
            <a:tbl>
              <a:tblPr firstRow="1" firstCol="1" bandRow="1">
                <a:tableStyleId>{5C22544A-7EE6-4342-B048-85BDC9FD1C3A}</a:tableStyleId>
              </a:tblPr>
              <a:tblGrid>
                <a:gridCol w="4181636">
                  <a:extLst>
                    <a:ext uri="{9D8B030D-6E8A-4147-A177-3AD203B41FA5}">
                      <a16:colId xmlns:a16="http://schemas.microsoft.com/office/drawing/2014/main" val="2975859841"/>
                    </a:ext>
                  </a:extLst>
                </a:gridCol>
                <a:gridCol w="3924320">
                  <a:extLst>
                    <a:ext uri="{9D8B030D-6E8A-4147-A177-3AD203B41FA5}">
                      <a16:colId xmlns:a16="http://schemas.microsoft.com/office/drawing/2014/main" val="1016020977"/>
                    </a:ext>
                  </a:extLst>
                </a:gridCol>
              </a:tblGrid>
              <a:tr h="191104">
                <a:tc>
                  <a:txBody>
                    <a:bodyPr/>
                    <a:lstStyle/>
                    <a:p>
                      <a:pPr>
                        <a:spcAft>
                          <a:spcPts val="0"/>
                        </a:spcAft>
                      </a:pPr>
                      <a:r>
                        <a:rPr lang="en-US" sz="1300">
                          <a:solidFill>
                            <a:schemeClr val="tx1"/>
                          </a:solidFill>
                          <a:effectLst/>
                        </a:rPr>
                        <a:t>2018 Accreditation criteria and procedures</a:t>
                      </a:r>
                      <a:endParaRPr lang="en-CA" sz="1300">
                        <a:solidFill>
                          <a:schemeClr val="tx1"/>
                        </a:solidFill>
                        <a:effectLst/>
                        <a:latin typeface="Calibri" panose="020F0502020204030204" pitchFamily="34" charset="0"/>
                        <a:ea typeface="Calibri" panose="020F0502020204030204" pitchFamily="34" charset="0"/>
                      </a:endParaRPr>
                    </a:p>
                  </a:txBody>
                  <a:tcPr marL="48623" marR="486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300">
                          <a:solidFill>
                            <a:schemeClr val="tx1"/>
                          </a:solidFill>
                          <a:effectLst/>
                        </a:rPr>
                        <a:t>2019 Accreditation criteria and procedures</a:t>
                      </a:r>
                      <a:endParaRPr lang="en-CA" sz="1300">
                        <a:solidFill>
                          <a:schemeClr val="tx1"/>
                        </a:solidFill>
                        <a:effectLst/>
                        <a:latin typeface="Calibri" panose="020F0502020204030204" pitchFamily="34" charset="0"/>
                        <a:ea typeface="Calibri" panose="020F0502020204030204" pitchFamily="34" charset="0"/>
                      </a:endParaRPr>
                    </a:p>
                  </a:txBody>
                  <a:tcPr marL="48623" marR="486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1067812"/>
                  </a:ext>
                </a:extLst>
              </a:tr>
              <a:tr h="2860112">
                <a:tc>
                  <a:txBody>
                    <a:bodyPr/>
                    <a:lstStyle/>
                    <a:p>
                      <a:pPr>
                        <a:spcAft>
                          <a:spcPts val="0"/>
                        </a:spcAft>
                      </a:pPr>
                      <a:endParaRPr lang="en-CA" sz="1000" b="1" kern="1200" spc="50">
                        <a:solidFill>
                          <a:schemeClr val="tx1"/>
                        </a:solidFill>
                        <a:effectLst/>
                        <a:latin typeface="+mn-lt"/>
                        <a:ea typeface="+mn-ea"/>
                        <a:cs typeface="+mn-cs"/>
                      </a:endParaRPr>
                    </a:p>
                    <a:p>
                      <a:pPr>
                        <a:spcAft>
                          <a:spcPts val="0"/>
                        </a:spcAft>
                      </a:pPr>
                      <a:r>
                        <a:rPr lang="en-CA" sz="1000" b="1" kern="1200" spc="50">
                          <a:solidFill>
                            <a:schemeClr val="tx1"/>
                          </a:solidFill>
                          <a:effectLst/>
                          <a:latin typeface="+mn-lt"/>
                          <a:ea typeface="+mn-ea"/>
                          <a:cs typeface="+mn-cs"/>
                        </a:rPr>
                        <a:t>Appendix 3 – Interpretive statement on licensure expectations and requirements </a:t>
                      </a:r>
                    </a:p>
                    <a:p>
                      <a:pPr>
                        <a:spcAft>
                          <a:spcPts val="0"/>
                        </a:spcAft>
                      </a:pPr>
                      <a:endParaRPr lang="en-CA" sz="1000" b="1" kern="1200" spc="50">
                        <a:solidFill>
                          <a:schemeClr val="tx1"/>
                        </a:solidFill>
                        <a:effectLst/>
                        <a:latin typeface="+mn-lt"/>
                        <a:ea typeface="+mn-ea"/>
                        <a:cs typeface="+mn-cs"/>
                      </a:endParaRPr>
                    </a:p>
                    <a:p>
                      <a:pPr>
                        <a:spcAft>
                          <a:spcPts val="0"/>
                        </a:spcAft>
                      </a:pPr>
                      <a:r>
                        <a:rPr lang="en-CA" sz="1000" b="0" kern="1200" spc="50">
                          <a:solidFill>
                            <a:schemeClr val="tx1"/>
                          </a:solidFill>
                          <a:effectLst/>
                          <a:latin typeface="+mn-lt"/>
                          <a:ea typeface="+mn-ea"/>
                          <a:cs typeface="+mn-cs"/>
                        </a:rPr>
                        <a:t>Clauses 6 and 7 below (related to specified AUs) appeared in the interpretive statement.</a:t>
                      </a:r>
                    </a:p>
                    <a:p>
                      <a:pPr>
                        <a:spcAft>
                          <a:spcPts val="0"/>
                        </a:spcAft>
                      </a:pPr>
                      <a:endParaRPr lang="en-CA" sz="1000" b="1" kern="1200" spc="50">
                        <a:solidFill>
                          <a:schemeClr val="tx1"/>
                        </a:solidFill>
                        <a:effectLst/>
                        <a:latin typeface="+mn-lt"/>
                        <a:ea typeface="+mn-ea"/>
                        <a:cs typeface="+mn-cs"/>
                      </a:endParaRPr>
                    </a:p>
                    <a:p>
                      <a:pPr>
                        <a:spcAft>
                          <a:spcPts val="0"/>
                        </a:spcAft>
                      </a:pPr>
                      <a:r>
                        <a:rPr lang="en-US" sz="1000" b="0" kern="1200" spc="50">
                          <a:solidFill>
                            <a:schemeClr val="tx1"/>
                          </a:solidFill>
                          <a:effectLst/>
                          <a:latin typeface="+mn-lt"/>
                          <a:ea typeface="+mn-ea"/>
                          <a:cs typeface="+mn-cs"/>
                        </a:rPr>
                        <a:t>6. A minimum of 600 Accreditation Units (AU) of a combination of engineering science and engineering design curriculum content in an engineering program shall  be  delivered  by  faculty  members  holding,  or  progressing  toward, professional engineering licensure as specified in points 1 and 4 above.  </a:t>
                      </a:r>
                    </a:p>
                    <a:p>
                      <a:pPr>
                        <a:spcAft>
                          <a:spcPts val="0"/>
                        </a:spcAft>
                      </a:pPr>
                      <a:r>
                        <a:rPr lang="en-US" sz="1000" b="0" kern="1200" spc="50">
                          <a:solidFill>
                            <a:schemeClr val="tx1"/>
                          </a:solidFill>
                          <a:effectLst/>
                          <a:latin typeface="+mn-lt"/>
                          <a:ea typeface="+mn-ea"/>
                          <a:cs typeface="+mn-cs"/>
                        </a:rPr>
                        <a:t>  </a:t>
                      </a:r>
                    </a:p>
                    <a:p>
                      <a:pPr>
                        <a:spcAft>
                          <a:spcPts val="0"/>
                        </a:spcAft>
                      </a:pPr>
                      <a:r>
                        <a:rPr lang="en-US" sz="1000" b="0" kern="1200" spc="50">
                          <a:solidFill>
                            <a:schemeClr val="tx1"/>
                          </a:solidFill>
                          <a:effectLst/>
                          <a:latin typeface="+mn-lt"/>
                          <a:ea typeface="+mn-ea"/>
                          <a:cs typeface="+mn-cs"/>
                        </a:rPr>
                        <a:t>7.  A  minimum  of  225  AU  of  engineering  design  curriculum  content  in  an engineering  program  shall  be  delivered  by  faculty  members  holding professional engineering licensure (as specified in point 1, only, above). </a:t>
                      </a:r>
                      <a:endParaRPr lang="en-CA" sz="1000" b="0" kern="1200" spc="50">
                        <a:solidFill>
                          <a:schemeClr val="tx1"/>
                        </a:solidFill>
                        <a:effectLst/>
                        <a:latin typeface="+mn-lt"/>
                        <a:ea typeface="+mn-ea"/>
                        <a:cs typeface="+mn-cs"/>
                      </a:endParaRPr>
                    </a:p>
                  </a:txBody>
                  <a:tcPr marL="48623" marR="486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en-US" sz="1000"/>
                    </a:p>
                    <a:p>
                      <a:pPr>
                        <a:spcAft>
                          <a:spcPts val="0"/>
                        </a:spcAft>
                      </a:pPr>
                      <a:r>
                        <a:rPr lang="en-US" sz="1000" b="1"/>
                        <a:t>NEW criterion 3.4.4.1  </a:t>
                      </a:r>
                    </a:p>
                    <a:p>
                      <a:pPr>
                        <a:spcAft>
                          <a:spcPts val="0"/>
                        </a:spcAft>
                      </a:pPr>
                      <a:endParaRPr lang="en-US" sz="1000"/>
                    </a:p>
                    <a:p>
                      <a:pPr>
                        <a:spcAft>
                          <a:spcPts val="0"/>
                        </a:spcAft>
                      </a:pPr>
                      <a:r>
                        <a:rPr lang="en-US" sz="1000" b="0" kern="1200" spc="50">
                          <a:solidFill>
                            <a:schemeClr val="tx1"/>
                          </a:solidFill>
                          <a:effectLst/>
                          <a:latin typeface="+mn-lt"/>
                          <a:ea typeface="+mn-ea"/>
                          <a:cs typeface="+mn-cs"/>
                        </a:rPr>
                        <a:t>A  minimum  of  600  Accreditation  Units  (AU)  of  a  combination  of engineering  science  and  engineering  design  curriculum  content  in  an engineering  program  shall  be  delivered  by  faculty  members  holding, or progressing  toward,  professional  engineering  licensure  as  specified  in </a:t>
                      </a:r>
                    </a:p>
                    <a:p>
                      <a:pPr>
                        <a:spcAft>
                          <a:spcPts val="0"/>
                        </a:spcAft>
                      </a:pPr>
                      <a:r>
                        <a:rPr lang="en-US" sz="1000" b="0" kern="1200" spc="50">
                          <a:solidFill>
                            <a:schemeClr val="tx1"/>
                          </a:solidFill>
                          <a:effectLst/>
                          <a:latin typeface="+mn-lt"/>
                          <a:ea typeface="+mn-ea"/>
                          <a:cs typeface="+mn-cs"/>
                        </a:rPr>
                        <a:t>the </a:t>
                      </a:r>
                      <a:r>
                        <a:rPr lang="en-US" sz="1000" b="0" i="1" kern="1200" spc="50">
                          <a:solidFill>
                            <a:schemeClr val="tx1"/>
                          </a:solidFill>
                          <a:effectLst/>
                          <a:latin typeface="+mn-lt"/>
                          <a:ea typeface="+mn-ea"/>
                          <a:cs typeface="+mn-cs"/>
                        </a:rPr>
                        <a:t>Interpretive statement on licensure expectations and requirements</a:t>
                      </a:r>
                      <a:r>
                        <a:rPr lang="en-US" sz="1000" b="0" kern="1200" spc="50">
                          <a:solidFill>
                            <a:schemeClr val="tx1"/>
                          </a:solidFill>
                          <a:effectLst/>
                          <a:latin typeface="+mn-lt"/>
                          <a:ea typeface="+mn-ea"/>
                          <a:cs typeface="+mn-cs"/>
                        </a:rPr>
                        <a:t>. </a:t>
                      </a:r>
                    </a:p>
                    <a:p>
                      <a:pPr>
                        <a:spcAft>
                          <a:spcPts val="0"/>
                        </a:spcAft>
                      </a:pPr>
                      <a:endParaRPr lang="en-US" sz="1000" b="0" kern="1200" spc="50">
                        <a:solidFill>
                          <a:schemeClr val="tx1"/>
                        </a:solidFill>
                        <a:effectLst/>
                        <a:latin typeface="+mn-lt"/>
                        <a:ea typeface="+mn-ea"/>
                        <a:cs typeface="+mn-cs"/>
                      </a:endParaRPr>
                    </a:p>
                    <a:p>
                      <a:pPr>
                        <a:spcAft>
                          <a:spcPts val="0"/>
                        </a:spcAft>
                      </a:pPr>
                      <a:r>
                        <a:rPr lang="en-US" sz="1000" b="1" kern="1200" spc="50">
                          <a:solidFill>
                            <a:schemeClr val="tx1"/>
                          </a:solidFill>
                          <a:effectLst/>
                          <a:latin typeface="+mn-lt"/>
                          <a:ea typeface="+mn-ea"/>
                          <a:cs typeface="+mn-cs"/>
                        </a:rPr>
                        <a:t>NEW criterion 3.4.4.4 </a:t>
                      </a:r>
                    </a:p>
                    <a:p>
                      <a:pPr>
                        <a:spcAft>
                          <a:spcPts val="0"/>
                        </a:spcAft>
                      </a:pPr>
                      <a:endParaRPr lang="en-US" sz="1000" b="0" kern="1200" spc="50">
                        <a:solidFill>
                          <a:schemeClr val="tx1"/>
                        </a:solidFill>
                        <a:effectLst/>
                        <a:latin typeface="+mn-lt"/>
                        <a:ea typeface="+mn-ea"/>
                        <a:cs typeface="+mn-cs"/>
                      </a:endParaRPr>
                    </a:p>
                    <a:p>
                      <a:pPr>
                        <a:spcAft>
                          <a:spcPts val="0"/>
                        </a:spcAft>
                      </a:pPr>
                      <a:r>
                        <a:rPr lang="en-US" sz="1000" b="0" kern="1200" spc="50">
                          <a:solidFill>
                            <a:schemeClr val="tx1"/>
                          </a:solidFill>
                          <a:effectLst/>
                          <a:latin typeface="+mn-lt"/>
                          <a:ea typeface="+mn-ea"/>
                          <a:cs typeface="+mn-cs"/>
                        </a:rPr>
                        <a:t>A minimum of 225 AU of engineering design curriculum content in an engineering  program  shall  be  delivered  by  faculty  members  holding professional engineering licensure as specified in the Interpretive statement on licensure expectations and requirements. </a:t>
                      </a:r>
                    </a:p>
                    <a:p>
                      <a:pPr>
                        <a:spcAft>
                          <a:spcPts val="0"/>
                        </a:spcAft>
                      </a:pPr>
                      <a:endParaRPr lang="en-US" sz="1000" b="0" kern="1200" spc="50">
                        <a:solidFill>
                          <a:schemeClr val="tx1"/>
                        </a:solidFill>
                        <a:effectLst/>
                        <a:latin typeface="+mn-lt"/>
                        <a:ea typeface="+mn-ea"/>
                        <a:cs typeface="+mn-cs"/>
                      </a:endParaRPr>
                    </a:p>
                    <a:p>
                      <a:pPr>
                        <a:spcAft>
                          <a:spcPts val="0"/>
                        </a:spcAft>
                      </a:pPr>
                      <a:r>
                        <a:rPr lang="en-US" sz="1000" b="0" kern="1200" spc="50">
                          <a:solidFill>
                            <a:schemeClr val="tx1"/>
                          </a:solidFill>
                          <a:effectLst/>
                          <a:latin typeface="+mn-lt"/>
                          <a:ea typeface="+mn-ea"/>
                          <a:cs typeface="+mn-cs"/>
                        </a:rPr>
                        <a:t>Note: The new criterion reflect the requirements previous expressed in the </a:t>
                      </a:r>
                      <a:r>
                        <a:rPr lang="en-US" sz="1000" b="0" i="1" kern="1200" spc="50">
                          <a:solidFill>
                            <a:schemeClr val="tx1"/>
                          </a:solidFill>
                          <a:effectLst/>
                          <a:latin typeface="+mn-lt"/>
                          <a:ea typeface="+mn-ea"/>
                          <a:cs typeface="+mn-cs"/>
                        </a:rPr>
                        <a:t>Interpretive statement on licensure expectations and requirements.</a:t>
                      </a:r>
                      <a:endParaRPr lang="en-CA" sz="1000" b="0" kern="1200" spc="50">
                        <a:solidFill>
                          <a:schemeClr val="tx1"/>
                        </a:solidFill>
                        <a:effectLst/>
                        <a:latin typeface="+mn-lt"/>
                        <a:ea typeface="+mn-ea"/>
                        <a:cs typeface="+mn-cs"/>
                      </a:endParaRPr>
                    </a:p>
                  </a:txBody>
                  <a:tcPr marL="48623" marR="486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1428816"/>
                  </a:ext>
                </a:extLst>
              </a:tr>
            </a:tbl>
          </a:graphicData>
        </a:graphic>
      </p:graphicFrame>
    </p:spTree>
    <p:extLst>
      <p:ext uri="{BB962C8B-B14F-4D97-AF65-F5344CB8AC3E}">
        <p14:creationId xmlns:p14="http://schemas.microsoft.com/office/powerpoint/2010/main" val="3465132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9909-E466-4171-95E2-072C6545FB49}"/>
              </a:ext>
            </a:extLst>
          </p:cNvPr>
          <p:cNvSpPr>
            <a:spLocks noGrp="1"/>
          </p:cNvSpPr>
          <p:nvPr>
            <p:ph type="title"/>
          </p:nvPr>
        </p:nvSpPr>
        <p:spPr>
          <a:xfrm>
            <a:off x="457200" y="51470"/>
            <a:ext cx="8229600" cy="857250"/>
          </a:xfrm>
        </p:spPr>
        <p:txBody>
          <a:bodyPr/>
          <a:lstStyle/>
          <a:p>
            <a:r>
              <a:rPr lang="en-CA">
                <a:solidFill>
                  <a:srgbClr val="003C71"/>
                </a:solidFill>
              </a:rPr>
              <a:t>The Accreditation Board</a:t>
            </a:r>
          </a:p>
        </p:txBody>
      </p:sp>
      <p:sp>
        <p:nvSpPr>
          <p:cNvPr id="5" name="Content Placeholder 2">
            <a:extLst>
              <a:ext uri="{FF2B5EF4-FFF2-40B4-BE49-F238E27FC236}">
                <a16:creationId xmlns:a16="http://schemas.microsoft.com/office/drawing/2014/main" id="{BB307C08-8415-4274-9595-EC01A676BD4F}"/>
              </a:ext>
            </a:extLst>
          </p:cNvPr>
          <p:cNvSpPr>
            <a:spLocks noGrp="1"/>
          </p:cNvSpPr>
          <p:nvPr>
            <p:ph idx="1"/>
          </p:nvPr>
        </p:nvSpPr>
        <p:spPr>
          <a:xfrm>
            <a:off x="457200" y="1210224"/>
            <a:ext cx="4038600" cy="3305742"/>
          </a:xfrm>
        </p:spPr>
        <p:txBody>
          <a:bodyPr>
            <a:noAutofit/>
          </a:bodyPr>
          <a:lstStyle/>
          <a:p>
            <a:pPr marL="0" indent="0" algn="ctr">
              <a:spcBef>
                <a:spcPts val="0"/>
              </a:spcBef>
              <a:buNone/>
            </a:pPr>
            <a:r>
              <a:rPr lang="en-US" altLang="en-US" sz="2000"/>
              <a:t>Established in</a:t>
            </a:r>
          </a:p>
          <a:p>
            <a:pPr marL="0" indent="0" algn="ctr">
              <a:spcBef>
                <a:spcPts val="1200"/>
              </a:spcBef>
              <a:spcAft>
                <a:spcPts val="1200"/>
              </a:spcAft>
              <a:buNone/>
            </a:pPr>
            <a:r>
              <a:rPr lang="en-US" altLang="en-US">
                <a:solidFill>
                  <a:srgbClr val="653165"/>
                </a:solidFill>
                <a:latin typeface="Arial Black" panose="020B0A04020102020204" pitchFamily="34" charset="0"/>
              </a:rPr>
              <a:t>1965</a:t>
            </a:r>
            <a:endParaRPr lang="en-US" altLang="en-US" sz="1600"/>
          </a:p>
          <a:p>
            <a:pPr>
              <a:spcBef>
                <a:spcPts val="0"/>
              </a:spcBef>
            </a:pPr>
            <a:r>
              <a:rPr lang="en-US" altLang="en-US" sz="1600"/>
              <a:t>Accredits undergraduate engineering educational programs</a:t>
            </a:r>
            <a:endParaRPr lang="en-CA" sz="1600"/>
          </a:p>
        </p:txBody>
      </p:sp>
      <p:sp>
        <p:nvSpPr>
          <p:cNvPr id="7" name="Slide Number Placeholder 6">
            <a:extLst>
              <a:ext uri="{FF2B5EF4-FFF2-40B4-BE49-F238E27FC236}">
                <a16:creationId xmlns:a16="http://schemas.microsoft.com/office/drawing/2014/main" id="{39ADCD74-D683-409D-B8A5-C3778997AA46}"/>
              </a:ext>
            </a:extLst>
          </p:cNvPr>
          <p:cNvSpPr>
            <a:spLocks noGrp="1"/>
          </p:cNvSpPr>
          <p:nvPr>
            <p:ph type="sldNum" sz="quarter" idx="4"/>
          </p:nvPr>
        </p:nvSpPr>
        <p:spPr/>
        <p:txBody>
          <a:bodyPr/>
          <a:lstStyle/>
          <a:p>
            <a:fld id="{8AC7805A-2895-4897-9C97-36F2D39D4ABB}" type="slidenum">
              <a:rPr lang="en-CA" smtClean="0"/>
              <a:t>7</a:t>
            </a:fld>
            <a:endParaRPr lang="en-CA"/>
          </a:p>
        </p:txBody>
      </p:sp>
      <p:sp>
        <p:nvSpPr>
          <p:cNvPr id="6" name="Content Placeholder 13">
            <a:extLst>
              <a:ext uri="{FF2B5EF4-FFF2-40B4-BE49-F238E27FC236}">
                <a16:creationId xmlns:a16="http://schemas.microsoft.com/office/drawing/2014/main" id="{7019D108-6D5C-49B7-9807-390C7363FE82}"/>
              </a:ext>
            </a:extLst>
          </p:cNvPr>
          <p:cNvSpPr txBox="1">
            <a:spLocks/>
          </p:cNvSpPr>
          <p:nvPr/>
        </p:nvSpPr>
        <p:spPr>
          <a:xfrm>
            <a:off x="4648200" y="1210224"/>
            <a:ext cx="4038600" cy="3305742"/>
          </a:xfrm>
          <a:prstGeom prst="rect">
            <a:avLst/>
          </a:prstGeom>
        </p:spPr>
        <p:txBody>
          <a:bodyPr>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altLang="en-US" sz="2000"/>
              <a:t>Volunteer members are</a:t>
            </a:r>
          </a:p>
          <a:p>
            <a:pPr marL="0" indent="0" algn="ctr">
              <a:spcBef>
                <a:spcPts val="1200"/>
              </a:spcBef>
              <a:spcAft>
                <a:spcPts val="1200"/>
              </a:spcAft>
              <a:buFont typeface="Arial" panose="020B0604020202020204" pitchFamily="34" charset="0"/>
              <a:buNone/>
            </a:pPr>
            <a:r>
              <a:rPr lang="en-US" altLang="en-US">
                <a:solidFill>
                  <a:srgbClr val="653165"/>
                </a:solidFill>
                <a:latin typeface="Arial Black" panose="020B0A04020102020204" pitchFamily="34" charset="0"/>
              </a:rPr>
              <a:t>20 P.Eng./ing. </a:t>
            </a:r>
            <a:endParaRPr lang="en-US" altLang="en-US" sz="1600"/>
          </a:p>
          <a:p>
            <a:pPr marL="274320" indent="-274320">
              <a:spcBef>
                <a:spcPts val="0"/>
              </a:spcBef>
            </a:pPr>
            <a:r>
              <a:rPr lang="en-US" altLang="en-US" sz="1600"/>
              <a:t>Deans, former deans, senior faculty members, and industry representatives</a:t>
            </a:r>
          </a:p>
          <a:p>
            <a:pPr marL="274320" indent="-274320">
              <a:spcBef>
                <a:spcPts val="0"/>
              </a:spcBef>
            </a:pPr>
            <a:r>
              <a:rPr lang="en-US" altLang="en-US" sz="1600"/>
              <a:t>Most members from academia have also worked in industry</a:t>
            </a:r>
          </a:p>
          <a:p>
            <a:pPr marL="274320" indent="-274320">
              <a:spcBef>
                <a:spcPts val="0"/>
              </a:spcBef>
            </a:pPr>
            <a:r>
              <a:rPr lang="en-US" altLang="en-US" sz="1600"/>
              <a:t>30% of members are women, 45% of members are bilingual</a:t>
            </a:r>
          </a:p>
          <a:p>
            <a:endParaRPr lang="en-CA"/>
          </a:p>
        </p:txBody>
      </p:sp>
    </p:spTree>
    <p:extLst>
      <p:ext uri="{BB962C8B-B14F-4D97-AF65-F5344CB8AC3E}">
        <p14:creationId xmlns:p14="http://schemas.microsoft.com/office/powerpoint/2010/main" val="5299626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9BFDC-4D67-4D5D-9D5D-C1F6EF6F70F1}"/>
              </a:ext>
            </a:extLst>
          </p:cNvPr>
          <p:cNvSpPr>
            <a:spLocks noGrp="1"/>
          </p:cNvSpPr>
          <p:nvPr>
            <p:ph type="title"/>
          </p:nvPr>
        </p:nvSpPr>
        <p:spPr/>
        <p:txBody>
          <a:bodyPr/>
          <a:lstStyle/>
          <a:p>
            <a:r>
              <a:rPr lang="en-US" sz="2800">
                <a:solidFill>
                  <a:srgbClr val="003C71"/>
                </a:solidFill>
              </a:rPr>
              <a:t>Criteria changes (Cont’d)</a:t>
            </a:r>
            <a:endParaRPr lang="en-CA" sz="2800">
              <a:solidFill>
                <a:srgbClr val="003C71"/>
              </a:solidFill>
            </a:endParaRPr>
          </a:p>
        </p:txBody>
      </p:sp>
      <p:sp>
        <p:nvSpPr>
          <p:cNvPr id="4" name="Slide Number Placeholder 3">
            <a:extLst>
              <a:ext uri="{FF2B5EF4-FFF2-40B4-BE49-F238E27FC236}">
                <a16:creationId xmlns:a16="http://schemas.microsoft.com/office/drawing/2014/main" id="{5737C293-AEC2-4CCB-A89D-130A3D9209E0}"/>
              </a:ext>
            </a:extLst>
          </p:cNvPr>
          <p:cNvSpPr>
            <a:spLocks noGrp="1"/>
          </p:cNvSpPr>
          <p:nvPr>
            <p:ph type="sldNum" sz="quarter" idx="4"/>
          </p:nvPr>
        </p:nvSpPr>
        <p:spPr/>
        <p:txBody>
          <a:bodyPr/>
          <a:lstStyle/>
          <a:p>
            <a:r>
              <a:rPr lang="en-CA"/>
              <a:t>70</a:t>
            </a:r>
          </a:p>
        </p:txBody>
      </p:sp>
      <p:graphicFrame>
        <p:nvGraphicFramePr>
          <p:cNvPr id="5" name="Table 4">
            <a:extLst>
              <a:ext uri="{FF2B5EF4-FFF2-40B4-BE49-F238E27FC236}">
                <a16:creationId xmlns:a16="http://schemas.microsoft.com/office/drawing/2014/main" id="{4A7A6D16-F1D2-45A9-A901-C89993388B39}"/>
              </a:ext>
            </a:extLst>
          </p:cNvPr>
          <p:cNvGraphicFramePr>
            <a:graphicFrameLocks noGrp="1"/>
          </p:cNvGraphicFramePr>
          <p:nvPr>
            <p:extLst>
              <p:ext uri="{D42A27DB-BD31-4B8C-83A1-F6EECF244321}">
                <p14:modId xmlns:p14="http://schemas.microsoft.com/office/powerpoint/2010/main" val="1401966985"/>
              </p:ext>
            </p:extLst>
          </p:nvPr>
        </p:nvGraphicFramePr>
        <p:xfrm>
          <a:off x="179512" y="1491630"/>
          <a:ext cx="8435280" cy="2664296"/>
        </p:xfrm>
        <a:graphic>
          <a:graphicData uri="http://schemas.openxmlformats.org/drawingml/2006/table">
            <a:tbl>
              <a:tblPr firstRow="1" firstCol="1" bandRow="1">
                <a:tableStyleId>{5C22544A-7EE6-4342-B048-85BDC9FD1C3A}</a:tableStyleId>
              </a:tblPr>
              <a:tblGrid>
                <a:gridCol w="4217640">
                  <a:extLst>
                    <a:ext uri="{9D8B030D-6E8A-4147-A177-3AD203B41FA5}">
                      <a16:colId xmlns:a16="http://schemas.microsoft.com/office/drawing/2014/main" val="2975859841"/>
                    </a:ext>
                  </a:extLst>
                </a:gridCol>
                <a:gridCol w="4217640">
                  <a:extLst>
                    <a:ext uri="{9D8B030D-6E8A-4147-A177-3AD203B41FA5}">
                      <a16:colId xmlns:a16="http://schemas.microsoft.com/office/drawing/2014/main" val="1016020977"/>
                    </a:ext>
                  </a:extLst>
                </a:gridCol>
              </a:tblGrid>
              <a:tr h="460500">
                <a:tc>
                  <a:txBody>
                    <a:bodyPr/>
                    <a:lstStyle/>
                    <a:p>
                      <a:pPr>
                        <a:spcAft>
                          <a:spcPts val="0"/>
                        </a:spcAft>
                      </a:pPr>
                      <a:r>
                        <a:rPr lang="en-US" sz="1400">
                          <a:solidFill>
                            <a:schemeClr val="tx1"/>
                          </a:solidFill>
                          <a:effectLst/>
                          <a:latin typeface="+mn-lt"/>
                        </a:rPr>
                        <a:t>2018 </a:t>
                      </a:r>
                      <a:r>
                        <a:rPr lang="en-US" sz="1400">
                          <a:solidFill>
                            <a:schemeClr val="tx1"/>
                          </a:solidFill>
                          <a:effectLst/>
                        </a:rPr>
                        <a:t>Accreditation criteria and procedures</a:t>
                      </a:r>
                      <a:endParaRPr lang="en-CA" sz="1400">
                        <a:solidFill>
                          <a:schemeClr val="tx1"/>
                        </a:solidFill>
                        <a:effectLst/>
                        <a:latin typeface="+mn-lt"/>
                        <a:ea typeface="Calibri" panose="020F0502020204030204" pitchFamily="34" charset="0"/>
                      </a:endParaRPr>
                    </a:p>
                  </a:txBody>
                  <a:tcPr marL="48623" marR="486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400">
                          <a:solidFill>
                            <a:schemeClr val="tx1"/>
                          </a:solidFill>
                          <a:effectLst/>
                          <a:latin typeface="+mn-lt"/>
                        </a:rPr>
                        <a:t>2019 </a:t>
                      </a:r>
                      <a:r>
                        <a:rPr lang="en-US" sz="1400">
                          <a:solidFill>
                            <a:schemeClr val="tx1"/>
                          </a:solidFill>
                          <a:effectLst/>
                        </a:rPr>
                        <a:t>Accreditation criteria and procedures</a:t>
                      </a:r>
                      <a:endParaRPr lang="en-CA" sz="1400">
                        <a:solidFill>
                          <a:schemeClr val="tx1"/>
                        </a:solidFill>
                        <a:effectLst/>
                        <a:latin typeface="+mn-lt"/>
                        <a:ea typeface="Calibri" panose="020F0502020204030204" pitchFamily="34" charset="0"/>
                      </a:endParaRPr>
                    </a:p>
                  </a:txBody>
                  <a:tcPr marL="48623" marR="486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1067812"/>
                  </a:ext>
                </a:extLst>
              </a:tr>
              <a:tr h="2203796">
                <a:tc>
                  <a:txBody>
                    <a:bodyPr/>
                    <a:lstStyle/>
                    <a:p>
                      <a:pPr>
                        <a:spcAft>
                          <a:spcPts val="0"/>
                        </a:spcAft>
                      </a:pPr>
                      <a:r>
                        <a:rPr lang="en-CA" sz="1400" b="1" kern="1200" spc="50">
                          <a:solidFill>
                            <a:schemeClr val="tx1"/>
                          </a:solidFill>
                          <a:effectLst/>
                          <a:latin typeface="+mn-lt"/>
                          <a:ea typeface="+mn-ea"/>
                          <a:cs typeface="+mn-cs"/>
                        </a:rPr>
                        <a:t>Criterion 3.1.5</a:t>
                      </a:r>
                    </a:p>
                    <a:p>
                      <a:pPr>
                        <a:spcAft>
                          <a:spcPts val="0"/>
                        </a:spcAft>
                      </a:pPr>
                      <a:endParaRPr lang="en-CA" sz="1400" b="1" kern="1200" spc="50">
                        <a:solidFill>
                          <a:schemeClr val="tx1"/>
                        </a:solidFill>
                        <a:effectLst/>
                        <a:latin typeface="+mn-lt"/>
                        <a:ea typeface="+mn-ea"/>
                        <a:cs typeface="+mn-cs"/>
                      </a:endParaRPr>
                    </a:p>
                    <a:p>
                      <a:pPr>
                        <a:spcAft>
                          <a:spcPts val="0"/>
                        </a:spcAft>
                      </a:pPr>
                      <a:r>
                        <a:rPr lang="en-CA" sz="1400" b="1" kern="1200">
                          <a:solidFill>
                            <a:schemeClr val="dk1"/>
                          </a:solidFill>
                          <a:latin typeface="+mn-lt"/>
                          <a:ea typeface="+mn-ea"/>
                          <a:cs typeface="+mn-cs"/>
                        </a:rPr>
                        <a:t>Assessment results</a:t>
                      </a:r>
                      <a:r>
                        <a:rPr lang="en-CA" sz="1400" b="1" kern="1200" spc="50">
                          <a:solidFill>
                            <a:schemeClr val="tx1"/>
                          </a:solidFill>
                          <a:effectLst/>
                          <a:latin typeface="+mn-lt"/>
                          <a:ea typeface="+mn-ea"/>
                          <a:cs typeface="+mn-cs"/>
                        </a:rPr>
                        <a:t>: </a:t>
                      </a:r>
                      <a:r>
                        <a:rPr lang="en-CA" sz="1400" b="0" kern="1200">
                          <a:solidFill>
                            <a:schemeClr val="dk1"/>
                          </a:solidFill>
                          <a:latin typeface="+mn-lt"/>
                          <a:ea typeface="+mn-ea"/>
                          <a:cs typeface="+mn-cs"/>
                        </a:rPr>
                        <a:t>At least one set of assessment results must be obtained for all twelve attributes over a cycle of six years of less. The results should provide clear evidence that graduates of a program possess the above list of attributes.</a:t>
                      </a:r>
                    </a:p>
                  </a:txBody>
                  <a:tcPr marL="48623" marR="486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CA" sz="1400" b="1">
                          <a:latin typeface="+mn-lt"/>
                        </a:rPr>
                        <a:t>Criterion 3.1.5</a:t>
                      </a:r>
                    </a:p>
                    <a:p>
                      <a:pPr>
                        <a:spcAft>
                          <a:spcPts val="0"/>
                        </a:spcAft>
                      </a:pPr>
                      <a:endParaRPr lang="en-CA" sz="1400" b="1">
                        <a:latin typeface="+mn-lt"/>
                      </a:endParaRPr>
                    </a:p>
                    <a:p>
                      <a:pPr>
                        <a:spcAft>
                          <a:spcPts val="0"/>
                        </a:spcAft>
                      </a:pPr>
                      <a:r>
                        <a:rPr lang="en-CA" sz="1400" b="1">
                          <a:latin typeface="+mn-lt"/>
                        </a:rPr>
                        <a:t>Assessment results:</a:t>
                      </a:r>
                      <a:r>
                        <a:rPr lang="en-CA" sz="1400">
                          <a:latin typeface="+mn-lt"/>
                        </a:rPr>
                        <a:t> At least one set of assessment results must be obtained for  all  twelve  attributes  over  a  </a:t>
                      </a:r>
                      <a:r>
                        <a:rPr lang="en-CA" sz="1400" b="1">
                          <a:solidFill>
                            <a:srgbClr val="00B0F0"/>
                          </a:solidFill>
                          <a:latin typeface="+mn-lt"/>
                        </a:rPr>
                        <a:t>period</a:t>
                      </a:r>
                      <a:r>
                        <a:rPr lang="en-CA" sz="1400">
                          <a:latin typeface="+mn-lt"/>
                        </a:rPr>
                        <a:t> </a:t>
                      </a:r>
                      <a:r>
                        <a:rPr lang="en-CA" sz="1400" b="1" strike="sngStrike">
                          <a:solidFill>
                            <a:srgbClr val="FF0000"/>
                          </a:solidFill>
                          <a:latin typeface="+mn-lt"/>
                        </a:rPr>
                        <a:t>cycle</a:t>
                      </a:r>
                      <a:r>
                        <a:rPr lang="en-CA" sz="1400">
                          <a:latin typeface="+mn-lt"/>
                        </a:rPr>
                        <a:t>  of  six  years  or  less.  The  results should provide clear evidence that graduates of a program possess the above list of attributes</a:t>
                      </a:r>
                      <a:endParaRPr lang="en-CA" sz="1400" b="0">
                        <a:solidFill>
                          <a:srgbClr val="FF0000"/>
                        </a:solidFill>
                        <a:effectLst/>
                        <a:latin typeface="+mn-lt"/>
                        <a:ea typeface="Calibri" panose="020F0502020204030204" pitchFamily="34" charset="0"/>
                      </a:endParaRPr>
                    </a:p>
                  </a:txBody>
                  <a:tcPr marL="48623" marR="486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1428816"/>
                  </a:ext>
                </a:extLst>
              </a:tr>
            </a:tbl>
          </a:graphicData>
        </a:graphic>
      </p:graphicFrame>
    </p:spTree>
    <p:extLst>
      <p:ext uri="{BB962C8B-B14F-4D97-AF65-F5344CB8AC3E}">
        <p14:creationId xmlns:p14="http://schemas.microsoft.com/office/powerpoint/2010/main" val="27673476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70"/>
            <a:ext cx="8229600" cy="857250"/>
          </a:xfrm>
        </p:spPr>
        <p:txBody>
          <a:bodyPr/>
          <a:lstStyle/>
          <a:p>
            <a:r>
              <a:rPr lang="en-US" sz="2900">
                <a:solidFill>
                  <a:srgbClr val="003C71"/>
                </a:solidFill>
              </a:rPr>
              <a:t>Appendix change</a:t>
            </a:r>
            <a:endParaRPr lang="en-CA" sz="2900">
              <a:solidFill>
                <a:srgbClr val="003C71"/>
              </a:solidFill>
            </a:endParaRPr>
          </a:p>
        </p:txBody>
      </p:sp>
      <p:sp>
        <p:nvSpPr>
          <p:cNvPr id="6" name="Slide Number Placeholder 5">
            <a:extLst>
              <a:ext uri="{FF2B5EF4-FFF2-40B4-BE49-F238E27FC236}">
                <a16:creationId xmlns:a16="http://schemas.microsoft.com/office/drawing/2014/main" id="{B95B59C2-6893-45DB-BFDC-86AAF00EB0D5}"/>
              </a:ext>
            </a:extLst>
          </p:cNvPr>
          <p:cNvSpPr>
            <a:spLocks noGrp="1"/>
          </p:cNvSpPr>
          <p:nvPr>
            <p:ph type="sldNum" sz="quarter" idx="4"/>
          </p:nvPr>
        </p:nvSpPr>
        <p:spPr/>
        <p:txBody>
          <a:bodyPr/>
          <a:lstStyle/>
          <a:p>
            <a:fld id="{26141BFF-DC1C-466E-AAB4-9AA375C5B65A}" type="slidenum">
              <a:rPr lang="en-CA" smtClean="0"/>
              <a:t>71</a:t>
            </a:fld>
            <a:endParaRPr lang="en-CA"/>
          </a:p>
        </p:txBody>
      </p:sp>
      <p:sp>
        <p:nvSpPr>
          <p:cNvPr id="4" name="Rectangle 3">
            <a:extLst>
              <a:ext uri="{FF2B5EF4-FFF2-40B4-BE49-F238E27FC236}">
                <a16:creationId xmlns:a16="http://schemas.microsoft.com/office/drawing/2014/main" id="{B91A2D2E-269E-46B6-8091-1272EAC9BC8D}"/>
              </a:ext>
            </a:extLst>
          </p:cNvPr>
          <p:cNvSpPr/>
          <p:nvPr/>
        </p:nvSpPr>
        <p:spPr>
          <a:xfrm>
            <a:off x="287524" y="908720"/>
            <a:ext cx="8568952" cy="3708708"/>
          </a:xfrm>
          <a:prstGeom prst="rect">
            <a:avLst/>
          </a:prstGeom>
        </p:spPr>
        <p:txBody>
          <a:bodyPr wrap="square">
            <a:spAutoFit/>
          </a:bodyPr>
          <a:lstStyle/>
          <a:p>
            <a:r>
              <a:rPr lang="en-US" sz="1400" b="1"/>
              <a:t>Appendix 1 – Regulations for granting transfer credits</a:t>
            </a:r>
          </a:p>
          <a:p>
            <a:endParaRPr lang="en-US" sz="600"/>
          </a:p>
          <a:p>
            <a:r>
              <a:rPr lang="en-US" sz="1400"/>
              <a:t>A new clause has been introduced under Article 2.3: </a:t>
            </a:r>
          </a:p>
          <a:p>
            <a:endParaRPr lang="en-US" sz="500"/>
          </a:p>
          <a:p>
            <a:pPr lvl="1"/>
            <a:r>
              <a:rPr lang="en-US" sz="1400"/>
              <a:t>2.3.1  For  engineering  programs  in  HEIs  designed  to  admit students from two‐year pre‐university programs given in CEGEPs, for which a one year of academic upgrading (preparatory studies) exists for students who </a:t>
            </a:r>
          </a:p>
          <a:p>
            <a:pPr lvl="1"/>
            <a:r>
              <a:rPr lang="en-US" sz="1400"/>
              <a:t>have completed 12 years of primary and secondary studies  (outside of  the CEGEP system), the following restrictions apply:  </a:t>
            </a:r>
          </a:p>
          <a:p>
            <a:pPr lvl="1"/>
            <a:r>
              <a:rPr lang="en-US" sz="1400"/>
              <a:t>a. A validation procedure equivalent to that of Article 2.3 must be in place </a:t>
            </a:r>
          </a:p>
          <a:p>
            <a:pPr lvl="1"/>
            <a:r>
              <a:rPr lang="en-US" sz="1400"/>
              <a:t>b. Engineering Science and Design: 0 AU </a:t>
            </a:r>
          </a:p>
          <a:p>
            <a:pPr lvl="1"/>
            <a:r>
              <a:rPr lang="en-US" sz="1400"/>
              <a:t>c. Mathematics:  ≤180 AU </a:t>
            </a:r>
          </a:p>
          <a:p>
            <a:pPr lvl="1"/>
            <a:r>
              <a:rPr lang="en-US" sz="1400"/>
              <a:t>d. Natural Sciences: ≤ 180 AU </a:t>
            </a:r>
          </a:p>
          <a:p>
            <a:pPr lvl="1"/>
            <a:r>
              <a:rPr lang="en-US" sz="1400"/>
              <a:t>e. Complementary Studies: ≤ 120 AU;  </a:t>
            </a:r>
          </a:p>
          <a:p>
            <a:pPr lvl="1"/>
            <a:endParaRPr lang="en-US" sz="1400"/>
          </a:p>
          <a:p>
            <a:pPr lvl="1"/>
            <a:r>
              <a:rPr lang="en-US" sz="1400"/>
              <a:t>No  credit  will  be  given  for  the  following  subjects:  Engineering  Economics, Impact  of  Technology  on  Society,  Health  and  Safety,  Professional  Ethics, Equity  and  Law,  or  Environmental  Stewardship  and  Sustainable Development. </a:t>
            </a:r>
          </a:p>
        </p:txBody>
      </p:sp>
    </p:spTree>
    <p:extLst>
      <p:ext uri="{BB962C8B-B14F-4D97-AF65-F5344CB8AC3E}">
        <p14:creationId xmlns:p14="http://schemas.microsoft.com/office/powerpoint/2010/main" val="22765550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9BFDC-4D67-4D5D-9D5D-C1F6EF6F70F1}"/>
              </a:ext>
            </a:extLst>
          </p:cNvPr>
          <p:cNvSpPr>
            <a:spLocks noGrp="1"/>
          </p:cNvSpPr>
          <p:nvPr>
            <p:ph type="title"/>
          </p:nvPr>
        </p:nvSpPr>
        <p:spPr/>
        <p:txBody>
          <a:bodyPr/>
          <a:lstStyle/>
          <a:p>
            <a:r>
              <a:rPr lang="en-US" sz="2800">
                <a:solidFill>
                  <a:srgbClr val="003C71"/>
                </a:solidFill>
              </a:rPr>
              <a:t>Interpretive statement change</a:t>
            </a:r>
            <a:endParaRPr lang="en-CA" sz="2800">
              <a:solidFill>
                <a:srgbClr val="003C71"/>
              </a:solidFill>
            </a:endParaRPr>
          </a:p>
        </p:txBody>
      </p:sp>
      <p:sp>
        <p:nvSpPr>
          <p:cNvPr id="4" name="Slide Number Placeholder 3">
            <a:extLst>
              <a:ext uri="{FF2B5EF4-FFF2-40B4-BE49-F238E27FC236}">
                <a16:creationId xmlns:a16="http://schemas.microsoft.com/office/drawing/2014/main" id="{5737C293-AEC2-4CCB-A89D-130A3D9209E0}"/>
              </a:ext>
            </a:extLst>
          </p:cNvPr>
          <p:cNvSpPr>
            <a:spLocks noGrp="1"/>
          </p:cNvSpPr>
          <p:nvPr>
            <p:ph type="sldNum" sz="quarter" idx="4"/>
          </p:nvPr>
        </p:nvSpPr>
        <p:spPr/>
        <p:txBody>
          <a:bodyPr/>
          <a:lstStyle/>
          <a:p>
            <a:r>
              <a:rPr lang="en-CA"/>
              <a:t>72</a:t>
            </a:r>
          </a:p>
        </p:txBody>
      </p:sp>
      <p:graphicFrame>
        <p:nvGraphicFramePr>
          <p:cNvPr id="5" name="Table 4">
            <a:extLst>
              <a:ext uri="{FF2B5EF4-FFF2-40B4-BE49-F238E27FC236}">
                <a16:creationId xmlns:a16="http://schemas.microsoft.com/office/drawing/2014/main" id="{4A7A6D16-F1D2-45A9-A901-C89993388B39}"/>
              </a:ext>
            </a:extLst>
          </p:cNvPr>
          <p:cNvGraphicFramePr>
            <a:graphicFrameLocks noGrp="1"/>
          </p:cNvGraphicFramePr>
          <p:nvPr>
            <p:extLst>
              <p:ext uri="{D42A27DB-BD31-4B8C-83A1-F6EECF244321}">
                <p14:modId xmlns:p14="http://schemas.microsoft.com/office/powerpoint/2010/main" val="925417870"/>
              </p:ext>
            </p:extLst>
          </p:nvPr>
        </p:nvGraphicFramePr>
        <p:xfrm>
          <a:off x="179512" y="1067770"/>
          <a:ext cx="8363272" cy="2941320"/>
        </p:xfrm>
        <a:graphic>
          <a:graphicData uri="http://schemas.openxmlformats.org/drawingml/2006/table">
            <a:tbl>
              <a:tblPr firstRow="1" firstCol="1" bandRow="1">
                <a:tableStyleId>{5C22544A-7EE6-4342-B048-85BDC9FD1C3A}</a:tableStyleId>
              </a:tblPr>
              <a:tblGrid>
                <a:gridCol w="4181636">
                  <a:extLst>
                    <a:ext uri="{9D8B030D-6E8A-4147-A177-3AD203B41FA5}">
                      <a16:colId xmlns:a16="http://schemas.microsoft.com/office/drawing/2014/main" val="2975859841"/>
                    </a:ext>
                  </a:extLst>
                </a:gridCol>
                <a:gridCol w="4181636">
                  <a:extLst>
                    <a:ext uri="{9D8B030D-6E8A-4147-A177-3AD203B41FA5}">
                      <a16:colId xmlns:a16="http://schemas.microsoft.com/office/drawing/2014/main" val="1016020977"/>
                    </a:ext>
                  </a:extLst>
                </a:gridCol>
              </a:tblGrid>
              <a:tr h="158022">
                <a:tc>
                  <a:txBody>
                    <a:bodyPr/>
                    <a:lstStyle/>
                    <a:p>
                      <a:pPr>
                        <a:spcAft>
                          <a:spcPts val="0"/>
                        </a:spcAft>
                      </a:pPr>
                      <a:r>
                        <a:rPr lang="en-US" sz="1300">
                          <a:solidFill>
                            <a:schemeClr val="tx1"/>
                          </a:solidFill>
                          <a:effectLst/>
                          <a:latin typeface="+mn-lt"/>
                        </a:rPr>
                        <a:t>2018 </a:t>
                      </a:r>
                      <a:r>
                        <a:rPr lang="en-US" sz="1300">
                          <a:solidFill>
                            <a:schemeClr val="tx1"/>
                          </a:solidFill>
                          <a:effectLst/>
                        </a:rPr>
                        <a:t>Accreditation criteria and procedures</a:t>
                      </a:r>
                      <a:endParaRPr lang="en-CA" sz="1300">
                        <a:solidFill>
                          <a:schemeClr val="tx1"/>
                        </a:solidFill>
                        <a:effectLst/>
                        <a:latin typeface="+mn-lt"/>
                        <a:ea typeface="Calibri" panose="020F0502020204030204" pitchFamily="34" charset="0"/>
                      </a:endParaRPr>
                    </a:p>
                  </a:txBody>
                  <a:tcPr marL="48623" marR="486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300">
                          <a:solidFill>
                            <a:schemeClr val="tx1"/>
                          </a:solidFill>
                          <a:effectLst/>
                          <a:latin typeface="+mn-lt"/>
                        </a:rPr>
                        <a:t>2019 </a:t>
                      </a:r>
                      <a:r>
                        <a:rPr lang="en-US" sz="1300">
                          <a:solidFill>
                            <a:schemeClr val="tx1"/>
                          </a:solidFill>
                          <a:effectLst/>
                        </a:rPr>
                        <a:t>Accreditation criteria and procedures</a:t>
                      </a:r>
                      <a:endParaRPr lang="en-CA" sz="1300">
                        <a:solidFill>
                          <a:schemeClr val="tx1"/>
                        </a:solidFill>
                        <a:effectLst/>
                        <a:latin typeface="+mn-lt"/>
                        <a:ea typeface="Calibri" panose="020F0502020204030204" pitchFamily="34" charset="0"/>
                      </a:endParaRPr>
                    </a:p>
                  </a:txBody>
                  <a:tcPr marL="48623" marR="486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1067812"/>
                  </a:ext>
                </a:extLst>
              </a:tr>
              <a:tr h="948135">
                <a:tc>
                  <a:txBody>
                    <a:bodyPr/>
                    <a:lstStyle/>
                    <a:p>
                      <a:pPr>
                        <a:spcAft>
                          <a:spcPts val="0"/>
                        </a:spcAft>
                      </a:pPr>
                      <a:endParaRPr lang="en-CA" sz="1000" b="1">
                        <a:solidFill>
                          <a:schemeClr val="tx1"/>
                        </a:solidFill>
                        <a:latin typeface="+mn-lt"/>
                      </a:endParaRPr>
                    </a:p>
                    <a:p>
                      <a:pPr>
                        <a:spcAft>
                          <a:spcPts val="0"/>
                        </a:spcAft>
                      </a:pPr>
                      <a:r>
                        <a:rPr lang="en-CA" sz="1000" b="1">
                          <a:solidFill>
                            <a:schemeClr val="tx1"/>
                          </a:solidFill>
                          <a:latin typeface="+mn-lt"/>
                        </a:rPr>
                        <a:t>Appendix 9 – Interpretive Statement on Graduate Attributes</a:t>
                      </a:r>
                    </a:p>
                    <a:p>
                      <a:pPr>
                        <a:spcAft>
                          <a:spcPts val="0"/>
                        </a:spcAft>
                      </a:pPr>
                      <a:endParaRPr lang="en-CA" sz="1000" b="0">
                        <a:solidFill>
                          <a:schemeClr val="tx1"/>
                        </a:solidFill>
                        <a:latin typeface="+mn-lt"/>
                      </a:endParaRPr>
                    </a:p>
                    <a:p>
                      <a:pPr>
                        <a:spcAft>
                          <a:spcPts val="0"/>
                        </a:spcAft>
                      </a:pPr>
                      <a:r>
                        <a:rPr lang="en-CA" sz="1000" b="0">
                          <a:solidFill>
                            <a:schemeClr val="tx1"/>
                          </a:solidFill>
                          <a:latin typeface="+mn-lt"/>
                        </a:rPr>
                        <a:t>3.1.5 Assessment results </a:t>
                      </a:r>
                    </a:p>
                    <a:p>
                      <a:pPr>
                        <a:spcAft>
                          <a:spcPts val="0"/>
                        </a:spcAft>
                      </a:pPr>
                      <a:endParaRPr lang="en-CA" sz="1000" b="0">
                        <a:solidFill>
                          <a:schemeClr val="tx1"/>
                        </a:solidFill>
                        <a:latin typeface="+mn-lt"/>
                      </a:endParaRPr>
                    </a:p>
                    <a:p>
                      <a:pPr>
                        <a:spcAft>
                          <a:spcPts val="0"/>
                        </a:spcAft>
                      </a:pPr>
                      <a:r>
                        <a:rPr lang="en-CA" sz="1000" b="0">
                          <a:solidFill>
                            <a:schemeClr val="tx1"/>
                          </a:solidFill>
                          <a:latin typeface="+mn-lt"/>
                        </a:rPr>
                        <a:t>The Accreditation Board expects that a set of assessment results will be obtained each year, with results for all twelve attributes obtained over a cycle of six years or less. Most often, activity specific assessment results are to be provided in the form of achievement levels. These indicate the levels of student achievement with respect to the assessment tool used, and will typically be on a four-point scale: Fails to meet expectations, Minimally meets expectations, Adequately meets expectations, Exceeds expectations.</a:t>
                      </a:r>
                      <a:endParaRPr lang="en-CA" sz="1000" b="0" kern="1200">
                        <a:solidFill>
                          <a:schemeClr val="tx1"/>
                        </a:solidFill>
                        <a:latin typeface="+mn-lt"/>
                        <a:ea typeface="+mn-ea"/>
                        <a:cs typeface="+mn-cs"/>
                      </a:endParaRPr>
                    </a:p>
                  </a:txBody>
                  <a:tcPr marL="48623" marR="486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en-CA" sz="1000" b="1">
                        <a:latin typeface="+mn-lt"/>
                      </a:endParaRPr>
                    </a:p>
                    <a:p>
                      <a:pPr>
                        <a:spcAft>
                          <a:spcPts val="0"/>
                        </a:spcAft>
                      </a:pPr>
                      <a:r>
                        <a:rPr lang="en-CA" sz="1000" b="1">
                          <a:latin typeface="+mn-lt"/>
                        </a:rPr>
                        <a:t>Appendix 9 </a:t>
                      </a:r>
                      <a:r>
                        <a:rPr lang="en-CA" sz="1000" b="1" kern="1200">
                          <a:solidFill>
                            <a:srgbClr val="00B0F0"/>
                          </a:solidFill>
                          <a:effectLst/>
                          <a:latin typeface="+mn-lt"/>
                          <a:cs typeface="+mn-cs"/>
                        </a:rPr>
                        <a:t>(now 8) </a:t>
                      </a:r>
                      <a:r>
                        <a:rPr lang="en-CA" sz="1000" b="1">
                          <a:latin typeface="+mn-lt"/>
                        </a:rPr>
                        <a:t>- Interpretive  statement on Graduate Attributes </a:t>
                      </a:r>
                    </a:p>
                    <a:p>
                      <a:pPr>
                        <a:spcAft>
                          <a:spcPts val="0"/>
                        </a:spcAft>
                      </a:pPr>
                      <a:endParaRPr lang="en-CA" sz="1000" b="0">
                        <a:solidFill>
                          <a:schemeClr val="tx1"/>
                        </a:solidFill>
                        <a:effectLst/>
                        <a:latin typeface="+mn-lt"/>
                        <a:ea typeface="Calibri" panose="020F0502020204030204" pitchFamily="34" charset="0"/>
                      </a:endParaRPr>
                    </a:p>
                    <a:p>
                      <a:pPr>
                        <a:spcAft>
                          <a:spcPts val="0"/>
                        </a:spcAft>
                      </a:pPr>
                      <a:r>
                        <a:rPr lang="en-CA" sz="1000" b="0">
                          <a:solidFill>
                            <a:schemeClr val="tx1"/>
                          </a:solidFill>
                          <a:effectLst/>
                          <a:latin typeface="+mn-lt"/>
                          <a:ea typeface="Calibri" panose="020F0502020204030204" pitchFamily="34" charset="0"/>
                        </a:rPr>
                        <a:t>This  appendix  has  been  changed  to  reflect  the wording  currently existing  in criterion 3.1.5: </a:t>
                      </a:r>
                    </a:p>
                    <a:p>
                      <a:pPr>
                        <a:spcAft>
                          <a:spcPts val="0"/>
                        </a:spcAft>
                      </a:pPr>
                      <a:endParaRPr lang="en-CA" sz="1000" b="0">
                        <a:solidFill>
                          <a:schemeClr val="tx1"/>
                        </a:solidFill>
                        <a:effectLst/>
                        <a:latin typeface="+mn-lt"/>
                        <a:ea typeface="Calibri" panose="020F0502020204030204" pitchFamily="34" charset="0"/>
                      </a:endParaRPr>
                    </a:p>
                    <a:p>
                      <a:pPr>
                        <a:spcAft>
                          <a:spcPts val="0"/>
                        </a:spcAft>
                      </a:pPr>
                      <a:r>
                        <a:rPr lang="en-CA" sz="1000" b="0">
                          <a:solidFill>
                            <a:schemeClr val="tx1"/>
                          </a:solidFill>
                          <a:effectLst/>
                          <a:latin typeface="+mn-lt"/>
                          <a:ea typeface="Calibri" panose="020F0502020204030204" pitchFamily="34" charset="0"/>
                        </a:rPr>
                        <a:t>3.1.5 – Assessment results</a:t>
                      </a:r>
                    </a:p>
                    <a:p>
                      <a:pPr>
                        <a:spcAft>
                          <a:spcPts val="0"/>
                        </a:spcAft>
                      </a:pPr>
                      <a:endParaRPr lang="en-CA" sz="1000" b="0">
                        <a:solidFill>
                          <a:schemeClr val="tx1"/>
                        </a:solidFill>
                        <a:effectLst/>
                        <a:latin typeface="+mn-lt"/>
                        <a:ea typeface="Calibri" panose="020F0502020204030204" pitchFamily="34" charset="0"/>
                      </a:endParaRPr>
                    </a:p>
                    <a:p>
                      <a:pPr>
                        <a:spcAft>
                          <a:spcPts val="0"/>
                        </a:spcAft>
                      </a:pPr>
                      <a:r>
                        <a:rPr lang="en-CA" sz="1000" b="0">
                          <a:solidFill>
                            <a:schemeClr val="tx1"/>
                          </a:solidFill>
                          <a:effectLst/>
                          <a:latin typeface="+mn-lt"/>
                          <a:ea typeface="Calibri" panose="020F0502020204030204" pitchFamily="34" charset="0"/>
                        </a:rPr>
                        <a:t>The Accreditation Board expects that </a:t>
                      </a:r>
                      <a:r>
                        <a:rPr lang="en-CA" sz="1000" b="1" strike="sngStrike">
                          <a:solidFill>
                            <a:srgbClr val="FF0000"/>
                          </a:solidFill>
                          <a:effectLst/>
                          <a:latin typeface="+mn-lt"/>
                          <a:ea typeface="Calibri" panose="020F0502020204030204" pitchFamily="34" charset="0"/>
                        </a:rPr>
                        <a:t>a set of </a:t>
                      </a:r>
                      <a:r>
                        <a:rPr lang="en-CA" sz="1000" b="0">
                          <a:solidFill>
                            <a:schemeClr val="tx1"/>
                          </a:solidFill>
                          <a:effectLst/>
                          <a:latin typeface="+mn-lt"/>
                          <a:ea typeface="Calibri" panose="020F0502020204030204" pitchFamily="34" charset="0"/>
                        </a:rPr>
                        <a:t>assessment results will be </a:t>
                      </a:r>
                    </a:p>
                    <a:p>
                      <a:pPr>
                        <a:spcAft>
                          <a:spcPts val="0"/>
                        </a:spcAft>
                      </a:pPr>
                      <a:r>
                        <a:rPr lang="en-CA" sz="1000" b="0">
                          <a:solidFill>
                            <a:schemeClr val="tx1"/>
                          </a:solidFill>
                          <a:effectLst/>
                          <a:latin typeface="+mn-lt"/>
                          <a:ea typeface="Calibri" panose="020F0502020204030204" pitchFamily="34" charset="0"/>
                        </a:rPr>
                        <a:t>obtained </a:t>
                      </a:r>
                      <a:r>
                        <a:rPr lang="en-CA" sz="1000" b="1">
                          <a:solidFill>
                            <a:srgbClr val="00B0F0"/>
                          </a:solidFill>
                          <a:effectLst/>
                          <a:latin typeface="+mn-lt"/>
                          <a:ea typeface="Calibri" panose="020F0502020204030204" pitchFamily="34" charset="0"/>
                        </a:rPr>
                        <a:t>regularly</a:t>
                      </a:r>
                      <a:r>
                        <a:rPr lang="en-CA" sz="1000" b="0">
                          <a:solidFill>
                            <a:schemeClr val="tx1"/>
                          </a:solidFill>
                          <a:effectLst/>
                          <a:latin typeface="+mn-lt"/>
                          <a:ea typeface="Calibri" panose="020F0502020204030204" pitchFamily="34" charset="0"/>
                        </a:rPr>
                        <a:t>, </a:t>
                      </a:r>
                      <a:r>
                        <a:rPr lang="en-CA" sz="1000" b="1" strike="sngStrike">
                          <a:solidFill>
                            <a:srgbClr val="FF0000"/>
                          </a:solidFill>
                          <a:effectLst/>
                          <a:latin typeface="+mn-lt"/>
                          <a:ea typeface="Calibri" panose="020F0502020204030204" pitchFamily="34" charset="0"/>
                        </a:rPr>
                        <a:t>each year,</a:t>
                      </a:r>
                      <a:r>
                        <a:rPr lang="en-CA" sz="1000" b="0">
                          <a:solidFill>
                            <a:schemeClr val="tx1"/>
                          </a:solidFill>
                          <a:effectLst/>
                          <a:latin typeface="+mn-lt"/>
                          <a:ea typeface="Calibri" panose="020F0502020204030204" pitchFamily="34" charset="0"/>
                        </a:rPr>
                        <a:t> with  results  for all  twelve attributes obtained over a </a:t>
                      </a:r>
                      <a:r>
                        <a:rPr lang="en-CA" sz="1000" b="1">
                          <a:solidFill>
                            <a:srgbClr val="00B0F0"/>
                          </a:solidFill>
                          <a:effectLst/>
                          <a:latin typeface="+mn-lt"/>
                          <a:ea typeface="Calibri" panose="020F0502020204030204" pitchFamily="34" charset="0"/>
                        </a:rPr>
                        <a:t>period</a:t>
                      </a:r>
                      <a:r>
                        <a:rPr lang="en-CA" sz="1000" b="0">
                          <a:solidFill>
                            <a:schemeClr val="tx1"/>
                          </a:solidFill>
                          <a:effectLst/>
                          <a:latin typeface="+mn-lt"/>
                          <a:ea typeface="Calibri" panose="020F0502020204030204" pitchFamily="34" charset="0"/>
                        </a:rPr>
                        <a:t> </a:t>
                      </a:r>
                      <a:r>
                        <a:rPr lang="en-CA" sz="1000" b="1" strike="sngStrike">
                          <a:solidFill>
                            <a:srgbClr val="FF0000"/>
                          </a:solidFill>
                          <a:effectLst/>
                          <a:latin typeface="+mn-lt"/>
                          <a:ea typeface="Calibri" panose="020F0502020204030204" pitchFamily="34" charset="0"/>
                        </a:rPr>
                        <a:t>cycle</a:t>
                      </a:r>
                      <a:r>
                        <a:rPr lang="en-CA" sz="1000" b="0">
                          <a:solidFill>
                            <a:schemeClr val="tx1"/>
                          </a:solidFill>
                          <a:effectLst/>
                          <a:latin typeface="+mn-lt"/>
                          <a:ea typeface="Calibri" panose="020F0502020204030204" pitchFamily="34" charset="0"/>
                        </a:rPr>
                        <a:t> of six years or less. </a:t>
                      </a:r>
                      <a:r>
                        <a:rPr lang="en-CA" sz="1000" b="1">
                          <a:solidFill>
                            <a:srgbClr val="00B0F0"/>
                          </a:solidFill>
                          <a:effectLst/>
                          <a:latin typeface="+mn-lt"/>
                          <a:ea typeface="Calibri" panose="020F0502020204030204" pitchFamily="34" charset="0"/>
                        </a:rPr>
                        <a:t>These periodic assessment results are in support of the continual improvement process.</a:t>
                      </a:r>
                      <a:r>
                        <a:rPr lang="en-CA" sz="1000" b="0">
                          <a:solidFill>
                            <a:schemeClr val="tx1"/>
                          </a:solidFill>
                          <a:effectLst/>
                          <a:latin typeface="+mn-lt"/>
                          <a:ea typeface="Calibri" panose="020F0502020204030204" pitchFamily="34" charset="0"/>
                        </a:rPr>
                        <a:t> Most often, activity specific assessment results are to be provided in the form of achievement levels. These indicate the levels of student achievement with respect to the assessment tool used, and will  typically  be  on a  four‐point  scale: Fails  to meet expectations, </a:t>
                      </a:r>
                    </a:p>
                    <a:p>
                      <a:pPr>
                        <a:spcAft>
                          <a:spcPts val="0"/>
                        </a:spcAft>
                      </a:pPr>
                      <a:r>
                        <a:rPr lang="en-CA" sz="1000" b="0">
                          <a:solidFill>
                            <a:schemeClr val="tx1"/>
                          </a:solidFill>
                          <a:effectLst/>
                          <a:latin typeface="+mn-lt"/>
                          <a:ea typeface="Calibri" panose="020F0502020204030204" pitchFamily="34" charset="0"/>
                        </a:rPr>
                        <a:t>Minimally  meets  expectations,  Adequately  meets  expectations,  Exceeds expectations. </a:t>
                      </a:r>
                    </a:p>
                    <a:p>
                      <a:pPr>
                        <a:spcAft>
                          <a:spcPts val="0"/>
                        </a:spcAft>
                      </a:pPr>
                      <a:endParaRPr lang="en-CA" sz="1000" b="0">
                        <a:solidFill>
                          <a:schemeClr val="tx1"/>
                        </a:solidFill>
                        <a:effectLst/>
                        <a:latin typeface="+mn-lt"/>
                        <a:ea typeface="Calibri" panose="020F0502020204030204" pitchFamily="34" charset="0"/>
                      </a:endParaRPr>
                    </a:p>
                  </a:txBody>
                  <a:tcPr marL="48623" marR="486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102323"/>
                  </a:ext>
                </a:extLst>
              </a:tr>
            </a:tbl>
          </a:graphicData>
        </a:graphic>
      </p:graphicFrame>
    </p:spTree>
    <p:extLst>
      <p:ext uri="{BB962C8B-B14F-4D97-AF65-F5344CB8AC3E}">
        <p14:creationId xmlns:p14="http://schemas.microsoft.com/office/powerpoint/2010/main" val="25331253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D02B0-D4BB-4C50-8CD6-4488A32394AC}"/>
              </a:ext>
            </a:extLst>
          </p:cNvPr>
          <p:cNvSpPr>
            <a:spLocks noGrp="1"/>
          </p:cNvSpPr>
          <p:nvPr>
            <p:ph type="title"/>
          </p:nvPr>
        </p:nvSpPr>
        <p:spPr/>
        <p:txBody>
          <a:bodyPr/>
          <a:lstStyle/>
          <a:p>
            <a:r>
              <a:rPr lang="en-US" sz="2800">
                <a:solidFill>
                  <a:srgbClr val="003C71"/>
                </a:solidFill>
              </a:rPr>
              <a:t>Toward a greater focus on GA/CI process</a:t>
            </a:r>
            <a:endParaRPr lang="en-CA" sz="2800">
              <a:solidFill>
                <a:srgbClr val="003C71"/>
              </a:solidFill>
            </a:endParaRPr>
          </a:p>
        </p:txBody>
      </p:sp>
      <p:sp>
        <p:nvSpPr>
          <p:cNvPr id="4" name="Slide Number Placeholder 3">
            <a:extLst>
              <a:ext uri="{FF2B5EF4-FFF2-40B4-BE49-F238E27FC236}">
                <a16:creationId xmlns:a16="http://schemas.microsoft.com/office/drawing/2014/main" id="{6D534FA8-B718-4C3D-BFBD-B681F21E7F84}"/>
              </a:ext>
            </a:extLst>
          </p:cNvPr>
          <p:cNvSpPr>
            <a:spLocks noGrp="1"/>
          </p:cNvSpPr>
          <p:nvPr>
            <p:ph type="sldNum" sz="quarter" idx="4"/>
          </p:nvPr>
        </p:nvSpPr>
        <p:spPr>
          <a:xfrm>
            <a:off x="8679656" y="4895981"/>
            <a:ext cx="333602" cy="145126"/>
          </a:xfrm>
        </p:spPr>
        <p:txBody>
          <a:bodyPr/>
          <a:lstStyle/>
          <a:p>
            <a:fld id="{2D00DFA4-54D8-426D-8AF1-9A684DA98554}" type="slidenum">
              <a:rPr lang="en-CA" smtClean="0"/>
              <a:pPr/>
              <a:t>73</a:t>
            </a:fld>
            <a:endParaRPr lang="en-CA"/>
          </a:p>
        </p:txBody>
      </p:sp>
      <p:sp>
        <p:nvSpPr>
          <p:cNvPr id="6" name="Rectangle 5">
            <a:extLst>
              <a:ext uri="{FF2B5EF4-FFF2-40B4-BE49-F238E27FC236}">
                <a16:creationId xmlns:a16="http://schemas.microsoft.com/office/drawing/2014/main" id="{7EC8AE2D-8628-4866-9447-FC9017EF3CFB}"/>
              </a:ext>
            </a:extLst>
          </p:cNvPr>
          <p:cNvSpPr/>
          <p:nvPr/>
        </p:nvSpPr>
        <p:spPr>
          <a:xfrm>
            <a:off x="689779" y="1152634"/>
            <a:ext cx="7629628" cy="646331"/>
          </a:xfrm>
          <a:prstGeom prst="rect">
            <a:avLst/>
          </a:prstGeom>
        </p:spPr>
        <p:txBody>
          <a:bodyPr wrap="square">
            <a:spAutoFit/>
          </a:bodyPr>
          <a:lstStyle/>
          <a:p>
            <a:r>
              <a:rPr lang="en-US" b="1"/>
              <a:t>On February 10, 2018 the CEAB agreed that outcomes assessments should place a greater focus on GA/CI </a:t>
            </a:r>
            <a:r>
              <a:rPr lang="en-US" b="1" i="1"/>
              <a:t>processes.</a:t>
            </a:r>
            <a:endParaRPr lang="en-US" b="1"/>
          </a:p>
        </p:txBody>
      </p:sp>
      <p:sp>
        <p:nvSpPr>
          <p:cNvPr id="7" name="TextBox 6">
            <a:extLst>
              <a:ext uri="{FF2B5EF4-FFF2-40B4-BE49-F238E27FC236}">
                <a16:creationId xmlns:a16="http://schemas.microsoft.com/office/drawing/2014/main" id="{9486D89B-F5C9-48C4-9AAA-186910D84DFA}"/>
              </a:ext>
            </a:extLst>
          </p:cNvPr>
          <p:cNvSpPr txBox="1"/>
          <p:nvPr/>
        </p:nvSpPr>
        <p:spPr>
          <a:xfrm>
            <a:off x="703116" y="2123624"/>
            <a:ext cx="1678814" cy="1600438"/>
          </a:xfrm>
          <a:prstGeom prst="rect">
            <a:avLst/>
          </a:prstGeom>
          <a:noFill/>
        </p:spPr>
        <p:txBody>
          <a:bodyPr wrap="square" rtlCol="0">
            <a:spAutoFit/>
          </a:bodyPr>
          <a:lstStyle/>
          <a:p>
            <a:r>
              <a:rPr lang="en-US" sz="1400"/>
              <a:t>The use of </a:t>
            </a:r>
            <a:r>
              <a:rPr lang="en-US" sz="1400" b="1"/>
              <a:t>both</a:t>
            </a:r>
            <a:r>
              <a:rPr lang="en-US" sz="1400"/>
              <a:t> input and outcomes  assessments is desired by many regulators.</a:t>
            </a:r>
          </a:p>
          <a:p>
            <a:endParaRPr lang="en-CA" sz="1400"/>
          </a:p>
        </p:txBody>
      </p:sp>
      <p:sp>
        <p:nvSpPr>
          <p:cNvPr id="8" name="TextBox 7">
            <a:extLst>
              <a:ext uri="{FF2B5EF4-FFF2-40B4-BE49-F238E27FC236}">
                <a16:creationId xmlns:a16="http://schemas.microsoft.com/office/drawing/2014/main" id="{E63F9F34-9E09-49D1-9B22-7830696F3CFB}"/>
              </a:ext>
            </a:extLst>
          </p:cNvPr>
          <p:cNvSpPr txBox="1"/>
          <p:nvPr/>
        </p:nvSpPr>
        <p:spPr>
          <a:xfrm>
            <a:off x="3036507" y="1889413"/>
            <a:ext cx="1678813" cy="2554545"/>
          </a:xfrm>
          <a:prstGeom prst="rect">
            <a:avLst/>
          </a:prstGeom>
          <a:noFill/>
        </p:spPr>
        <p:txBody>
          <a:bodyPr wrap="square" rtlCol="0">
            <a:spAutoFit/>
          </a:bodyPr>
          <a:lstStyle/>
          <a:p>
            <a:r>
              <a:rPr lang="en-US" sz="1400"/>
              <a:t>Having </a:t>
            </a:r>
            <a:r>
              <a:rPr lang="en-US" sz="1400" b="1"/>
              <a:t>both </a:t>
            </a:r>
            <a:r>
              <a:rPr lang="en-US" sz="1400"/>
              <a:t>input and outcomes assessment criteria </a:t>
            </a:r>
          </a:p>
          <a:p>
            <a:pPr algn="ctr"/>
            <a:r>
              <a:rPr lang="en-US" sz="2000" b="1">
                <a:solidFill>
                  <a:srgbClr val="003C71"/>
                </a:solidFill>
              </a:rPr>
              <a:t>=</a:t>
            </a:r>
          </a:p>
          <a:p>
            <a:r>
              <a:rPr lang="en-US" sz="1400" b="1" i="1"/>
              <a:t>greater</a:t>
            </a:r>
            <a:r>
              <a:rPr lang="en-US" sz="1400"/>
              <a:t> focus on GA/CI processes and </a:t>
            </a:r>
            <a:r>
              <a:rPr lang="en-US" sz="1400" b="1" i="1"/>
              <a:t>less</a:t>
            </a:r>
            <a:r>
              <a:rPr lang="en-US" sz="1400"/>
              <a:t> focus on assessment results. </a:t>
            </a:r>
          </a:p>
          <a:p>
            <a:endParaRPr lang="en-CA" sz="1400"/>
          </a:p>
        </p:txBody>
      </p:sp>
      <p:sp>
        <p:nvSpPr>
          <p:cNvPr id="9" name="Rectangle 8">
            <a:extLst>
              <a:ext uri="{FF2B5EF4-FFF2-40B4-BE49-F238E27FC236}">
                <a16:creationId xmlns:a16="http://schemas.microsoft.com/office/drawing/2014/main" id="{B4C79623-F011-427D-B83B-16FB456434ED}"/>
              </a:ext>
            </a:extLst>
          </p:cNvPr>
          <p:cNvSpPr/>
          <p:nvPr/>
        </p:nvSpPr>
        <p:spPr>
          <a:xfrm>
            <a:off x="229891" y="4136762"/>
            <a:ext cx="8549404" cy="523220"/>
          </a:xfrm>
          <a:prstGeom prst="rect">
            <a:avLst/>
          </a:prstGeom>
        </p:spPr>
        <p:txBody>
          <a:bodyPr wrap="square">
            <a:spAutoFit/>
          </a:bodyPr>
          <a:lstStyle/>
          <a:p>
            <a:pPr algn="ctr"/>
            <a:r>
              <a:rPr lang="en-US" sz="1400" i="1">
                <a:solidFill>
                  <a:srgbClr val="67823A"/>
                </a:solidFill>
              </a:rPr>
              <a:t>HEIs are in the best position to determine graduate attribute compliance and </a:t>
            </a:r>
          </a:p>
          <a:p>
            <a:pPr algn="ctr"/>
            <a:r>
              <a:rPr lang="en-US" sz="1400" i="1">
                <a:solidFill>
                  <a:srgbClr val="67823A"/>
                </a:solidFill>
              </a:rPr>
              <a:t>to implement required program improvements</a:t>
            </a:r>
          </a:p>
        </p:txBody>
      </p:sp>
      <p:sp>
        <p:nvSpPr>
          <p:cNvPr id="10" name="TextBox 9">
            <a:extLst>
              <a:ext uri="{FF2B5EF4-FFF2-40B4-BE49-F238E27FC236}">
                <a16:creationId xmlns:a16="http://schemas.microsoft.com/office/drawing/2014/main" id="{E1D7E184-A280-4767-99BC-9802FBF884B6}"/>
              </a:ext>
            </a:extLst>
          </p:cNvPr>
          <p:cNvSpPr txBox="1"/>
          <p:nvPr/>
        </p:nvSpPr>
        <p:spPr>
          <a:xfrm>
            <a:off x="5568217" y="2019119"/>
            <a:ext cx="2872667" cy="1569660"/>
          </a:xfrm>
          <a:prstGeom prst="rect">
            <a:avLst/>
          </a:prstGeom>
          <a:noFill/>
        </p:spPr>
        <p:txBody>
          <a:bodyPr wrap="square" rtlCol="0">
            <a:spAutoFit/>
          </a:bodyPr>
          <a:lstStyle/>
          <a:p>
            <a:r>
              <a:rPr lang="en-US" sz="1600"/>
              <a:t>Programs </a:t>
            </a:r>
            <a:r>
              <a:rPr lang="en-US" sz="1600" b="1"/>
              <a:t>still</a:t>
            </a:r>
            <a:r>
              <a:rPr lang="en-US" sz="1600"/>
              <a:t> need to demonstrate: </a:t>
            </a:r>
          </a:p>
          <a:p>
            <a:pPr marL="257175" indent="-257175">
              <a:buFont typeface="Arial" panose="020B0604020202020204" pitchFamily="34" charset="0"/>
              <a:buChar char="•"/>
            </a:pPr>
            <a:r>
              <a:rPr lang="en-US" sz="1600"/>
              <a:t>achievement of graduate attributes</a:t>
            </a:r>
          </a:p>
          <a:p>
            <a:pPr marL="257175" indent="-257175">
              <a:buFont typeface="Arial" panose="020B0604020202020204" pitchFamily="34" charset="0"/>
              <a:buChar char="•"/>
            </a:pPr>
            <a:r>
              <a:rPr lang="en-US" sz="1600"/>
              <a:t>continuous improvement</a:t>
            </a:r>
          </a:p>
          <a:p>
            <a:endParaRPr lang="en-CA" sz="1600"/>
          </a:p>
        </p:txBody>
      </p:sp>
      <p:pic>
        <p:nvPicPr>
          <p:cNvPr id="11" name="Graphic 10" descr="Add">
            <a:extLst>
              <a:ext uri="{FF2B5EF4-FFF2-40B4-BE49-F238E27FC236}">
                <a16:creationId xmlns:a16="http://schemas.microsoft.com/office/drawing/2014/main" id="{BD266659-37B7-4D31-A158-40B96BDB4B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29549" y="2638461"/>
            <a:ext cx="492560" cy="492560"/>
          </a:xfrm>
          <a:prstGeom prst="rect">
            <a:avLst/>
          </a:prstGeom>
        </p:spPr>
      </p:pic>
      <p:sp>
        <p:nvSpPr>
          <p:cNvPr id="12" name="Arrow: Right 11">
            <a:extLst>
              <a:ext uri="{FF2B5EF4-FFF2-40B4-BE49-F238E27FC236}">
                <a16:creationId xmlns:a16="http://schemas.microsoft.com/office/drawing/2014/main" id="{4DBF2757-0E90-4071-AFC6-C6D09FB31E37}"/>
              </a:ext>
            </a:extLst>
          </p:cNvPr>
          <p:cNvSpPr/>
          <p:nvPr/>
        </p:nvSpPr>
        <p:spPr>
          <a:xfrm>
            <a:off x="4928060" y="2729644"/>
            <a:ext cx="427415" cy="326841"/>
          </a:xfrm>
          <a:prstGeom prst="rightArrow">
            <a:avLst/>
          </a:prstGeom>
          <a:solidFill>
            <a:srgbClr val="00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34368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E07F6-9FBC-4832-B123-65348070622F}"/>
              </a:ext>
            </a:extLst>
          </p:cNvPr>
          <p:cNvSpPr>
            <a:spLocks noGrp="1"/>
          </p:cNvSpPr>
          <p:nvPr>
            <p:ph type="title"/>
          </p:nvPr>
        </p:nvSpPr>
        <p:spPr/>
        <p:txBody>
          <a:bodyPr>
            <a:normAutofit fontScale="90000"/>
          </a:bodyPr>
          <a:lstStyle/>
          <a:p>
            <a:r>
              <a:rPr lang="en-US" sz="4050">
                <a:solidFill>
                  <a:srgbClr val="003C71"/>
                </a:solidFill>
              </a:rPr>
              <a:t>2020 / 2021 Documentation</a:t>
            </a:r>
            <a:br>
              <a:rPr lang="en-US" sz="4050">
                <a:solidFill>
                  <a:srgbClr val="003C71"/>
                </a:solidFill>
              </a:rPr>
            </a:br>
            <a:r>
              <a:rPr lang="en-US" b="0">
                <a:solidFill>
                  <a:srgbClr val="003C71"/>
                </a:solidFill>
              </a:rPr>
              <a:t>Focus on GA/CI process: Summary of changes</a:t>
            </a:r>
            <a:endParaRPr lang="en-CA"/>
          </a:p>
        </p:txBody>
      </p:sp>
      <p:sp>
        <p:nvSpPr>
          <p:cNvPr id="3" name="Content Placeholder 2">
            <a:extLst>
              <a:ext uri="{FF2B5EF4-FFF2-40B4-BE49-F238E27FC236}">
                <a16:creationId xmlns:a16="http://schemas.microsoft.com/office/drawing/2014/main" id="{37C2A3ED-792A-40B3-8715-8F99A3339135}"/>
              </a:ext>
            </a:extLst>
          </p:cNvPr>
          <p:cNvSpPr>
            <a:spLocks noGrp="1"/>
          </p:cNvSpPr>
          <p:nvPr>
            <p:ph idx="1"/>
          </p:nvPr>
        </p:nvSpPr>
        <p:spPr>
          <a:xfrm>
            <a:off x="351064" y="1508012"/>
            <a:ext cx="3902528" cy="3227274"/>
          </a:xfrm>
        </p:spPr>
        <p:txBody>
          <a:bodyPr vert="horz" lIns="91440" tIns="45720" rIns="91440" bIns="45720" rtlCol="0" anchor="t">
            <a:normAutofit/>
          </a:bodyPr>
          <a:lstStyle/>
          <a:p>
            <a:pPr marL="0" indent="0">
              <a:buNone/>
            </a:pPr>
            <a:r>
              <a:rPr lang="en-CA" dirty="0">
                <a:solidFill>
                  <a:srgbClr val="003C71"/>
                </a:solidFill>
              </a:rPr>
              <a:t>Exhibit 1</a:t>
            </a:r>
          </a:p>
          <a:p>
            <a:pPr marL="213995" lvl="1" indent="-213995">
              <a:buFont typeface="Wingdings" panose="05000000000000000000" pitchFamily="2" charset="2"/>
              <a:buChar char="Ø"/>
            </a:pPr>
            <a:r>
              <a:rPr lang="en-US" sz="1650" dirty="0"/>
              <a:t>Select </a:t>
            </a:r>
            <a:r>
              <a:rPr lang="en-US" sz="1650" b="1" dirty="0"/>
              <a:t>3 – 5</a:t>
            </a:r>
            <a:r>
              <a:rPr lang="en-US" sz="1650" dirty="0"/>
              <a:t> courses (or learning activities) used to assess achievement of each GA. For each course, discuss curriculum maps, indicators, and assessment tools.</a:t>
            </a:r>
            <a:endParaRPr lang="en-US" sz="1650" dirty="0">
              <a:cs typeface="Calibri"/>
            </a:endParaRPr>
          </a:p>
          <a:p>
            <a:pPr marL="213995" lvl="1" indent="-213995">
              <a:buFont typeface="Wingdings" panose="05000000000000000000" pitchFamily="2" charset="2"/>
              <a:buChar char="Ø"/>
            </a:pPr>
            <a:endParaRPr lang="en-US" sz="1650">
              <a:cs typeface="Calibri" panose="020F0502020204030204"/>
            </a:endParaRPr>
          </a:p>
          <a:p>
            <a:pPr marL="213995" lvl="1" indent="-213995">
              <a:buFont typeface="Wingdings" panose="05000000000000000000" pitchFamily="2" charset="2"/>
              <a:buChar char="Ø"/>
            </a:pPr>
            <a:r>
              <a:rPr lang="en-US" sz="1650" dirty="0"/>
              <a:t>Discuss assessment results for each Graduate Attribute.</a:t>
            </a:r>
            <a:endParaRPr lang="en-US" sz="1650" dirty="0">
              <a:cs typeface="Calibri"/>
            </a:endParaRPr>
          </a:p>
          <a:p>
            <a:pPr marL="0" indent="0">
              <a:buNone/>
            </a:pPr>
            <a:endParaRPr lang="en-CA"/>
          </a:p>
        </p:txBody>
      </p:sp>
      <p:sp>
        <p:nvSpPr>
          <p:cNvPr id="4" name="Slide Number Placeholder 3">
            <a:extLst>
              <a:ext uri="{FF2B5EF4-FFF2-40B4-BE49-F238E27FC236}">
                <a16:creationId xmlns:a16="http://schemas.microsoft.com/office/drawing/2014/main" id="{878339EF-9432-4385-86B1-F18D37C123D7}"/>
              </a:ext>
            </a:extLst>
          </p:cNvPr>
          <p:cNvSpPr>
            <a:spLocks noGrp="1"/>
          </p:cNvSpPr>
          <p:nvPr>
            <p:ph type="sldNum" sz="quarter" idx="4"/>
          </p:nvPr>
        </p:nvSpPr>
        <p:spPr/>
        <p:txBody>
          <a:bodyPr/>
          <a:lstStyle/>
          <a:p>
            <a:fld id="{2D00DFA4-54D8-426D-8AF1-9A684DA98554}" type="slidenum">
              <a:rPr lang="en-CA" smtClean="0"/>
              <a:pPr/>
              <a:t>74</a:t>
            </a:fld>
            <a:endParaRPr lang="en-CA"/>
          </a:p>
        </p:txBody>
      </p:sp>
      <p:sp>
        <p:nvSpPr>
          <p:cNvPr id="7" name="Content Placeholder 2">
            <a:extLst>
              <a:ext uri="{FF2B5EF4-FFF2-40B4-BE49-F238E27FC236}">
                <a16:creationId xmlns:a16="http://schemas.microsoft.com/office/drawing/2014/main" id="{781C822B-81DA-495A-9DA9-4343134DFEF0}"/>
              </a:ext>
            </a:extLst>
          </p:cNvPr>
          <p:cNvSpPr txBox="1">
            <a:spLocks/>
          </p:cNvSpPr>
          <p:nvPr/>
        </p:nvSpPr>
        <p:spPr>
          <a:xfrm>
            <a:off x="4310743" y="1508012"/>
            <a:ext cx="4278086" cy="3227274"/>
          </a:xfrm>
          <a:prstGeom prst="rect">
            <a:avLst/>
          </a:prstGeom>
        </p:spPr>
        <p:txBody>
          <a:bodyPr vert="horz" lIns="68580" tIns="34290" rIns="68580" bIns="34290" rtlCol="0">
            <a:normAutofit fontScale="92500" lnSpcReduction="20000"/>
          </a:bodyPr>
          <a:lstStyle>
            <a:lvl1pPr marL="457200" indent="-457200" algn="l" defTabSz="914400" rtl="0" eaLnBrk="1" latinLnBrk="0" hangingPunct="1">
              <a:lnSpc>
                <a:spcPct val="114000"/>
              </a:lnSpc>
              <a:spcBef>
                <a:spcPts val="1000"/>
              </a:spcBef>
              <a:buClr>
                <a:schemeClr val="accent4"/>
              </a:buClr>
              <a:buSzPct val="110000"/>
              <a:buFont typeface="Calibri" panose="020F0502020204030204" pitchFamily="34" charset="0"/>
              <a:buChar char="•"/>
              <a:defRPr sz="3200" kern="1200">
                <a:solidFill>
                  <a:schemeClr val="tx1"/>
                </a:solidFill>
                <a:latin typeface="+mn-lt"/>
                <a:ea typeface="+mn-ea"/>
                <a:cs typeface="+mn-cs"/>
              </a:defRPr>
            </a:lvl1pPr>
            <a:lvl2pPr marL="914400" indent="-457200" algn="l" defTabSz="914400" rtl="0" eaLnBrk="1" latinLnBrk="0" hangingPunct="1">
              <a:lnSpc>
                <a:spcPct val="114000"/>
              </a:lnSpc>
              <a:spcBef>
                <a:spcPts val="500"/>
              </a:spcBef>
              <a:buClr>
                <a:schemeClr val="accent4"/>
              </a:buClr>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4000"/>
              </a:lnSpc>
              <a:spcBef>
                <a:spcPts val="500"/>
              </a:spcBef>
              <a:buClr>
                <a:schemeClr val="accent4"/>
              </a:buClr>
              <a:buFont typeface="Calibri" panose="020F050202020403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4000"/>
              </a:lnSpc>
              <a:spcBef>
                <a:spcPts val="500"/>
              </a:spcBef>
              <a:buClr>
                <a:schemeClr val="accent4"/>
              </a:buClr>
              <a:buFont typeface="Calibri" panose="020F050202020403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4000"/>
              </a:lnSpc>
              <a:spcBef>
                <a:spcPts val="500"/>
              </a:spcBef>
              <a:buClr>
                <a:schemeClr val="accent4"/>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625">
                <a:solidFill>
                  <a:srgbClr val="003C71"/>
                </a:solidFill>
              </a:rPr>
              <a:t>Questionnaire</a:t>
            </a:r>
          </a:p>
          <a:p>
            <a:pPr marL="269081" indent="-214313">
              <a:buFont typeface="Wingdings" panose="05000000000000000000" pitchFamily="2" charset="2"/>
              <a:buChar char="Ø"/>
            </a:pPr>
            <a:r>
              <a:rPr lang="en-CA" sz="1800"/>
              <a:t>Reduces the on-site “Graduate Attributes Dossier” by focusing on </a:t>
            </a:r>
            <a:r>
              <a:rPr lang="en-CA" sz="1800" b="1"/>
              <a:t>three examples where change to a program was considered </a:t>
            </a:r>
            <a:r>
              <a:rPr lang="en-CA" sz="1800"/>
              <a:t>rather than </a:t>
            </a:r>
            <a:r>
              <a:rPr lang="en-CA" sz="1800" b="1"/>
              <a:t>ALL</a:t>
            </a:r>
            <a:r>
              <a:rPr lang="en-CA" sz="1800"/>
              <a:t> data for </a:t>
            </a:r>
            <a:r>
              <a:rPr lang="en-CA" sz="1800" b="1"/>
              <a:t>ALL </a:t>
            </a:r>
            <a:r>
              <a:rPr lang="en-CA" sz="1800"/>
              <a:t>changes.</a:t>
            </a:r>
          </a:p>
          <a:p>
            <a:pPr marL="54769"/>
            <a:endParaRPr lang="en-CA" sz="600"/>
          </a:p>
          <a:p>
            <a:pPr marL="269081" indent="-214313">
              <a:buFont typeface="Wingdings" panose="05000000000000000000" pitchFamily="2" charset="2"/>
              <a:buChar char="Ø"/>
            </a:pPr>
            <a:r>
              <a:rPr lang="en-CA" sz="1800"/>
              <a:t>On-site GA/CI presentation: Describe overall GA/CI process; reflection on what’s working and what’s not working on the GA/CI process. </a:t>
            </a:r>
            <a:endParaRPr lang="en-CA" sz="600"/>
          </a:p>
          <a:p>
            <a:pPr marL="0" indent="0">
              <a:buNone/>
            </a:pPr>
            <a:endParaRPr lang="en-CA" sz="2400"/>
          </a:p>
        </p:txBody>
      </p:sp>
    </p:spTree>
    <p:extLst>
      <p:ext uri="{BB962C8B-B14F-4D97-AF65-F5344CB8AC3E}">
        <p14:creationId xmlns:p14="http://schemas.microsoft.com/office/powerpoint/2010/main" val="29255499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1771-AD90-4B2F-B7A6-6E5A9E377E9B}"/>
              </a:ext>
            </a:extLst>
          </p:cNvPr>
          <p:cNvSpPr>
            <a:spLocks noGrp="1"/>
          </p:cNvSpPr>
          <p:nvPr>
            <p:ph type="title"/>
          </p:nvPr>
        </p:nvSpPr>
        <p:spPr>
          <a:xfrm>
            <a:off x="683568" y="2211710"/>
            <a:ext cx="7772400" cy="838200"/>
          </a:xfrm>
        </p:spPr>
        <p:txBody>
          <a:bodyPr>
            <a:normAutofit fontScale="90000"/>
          </a:bodyPr>
          <a:lstStyle/>
          <a:p>
            <a:r>
              <a:rPr lang="en-CA"/>
              <a:t>The visit</a:t>
            </a:r>
            <a:br>
              <a:rPr lang="en-CA"/>
            </a:br>
            <a:r>
              <a:rPr lang="en-CA" sz="3300" b="0"/>
              <a:t>A fact-finding exercise</a:t>
            </a:r>
          </a:p>
        </p:txBody>
      </p:sp>
      <p:sp>
        <p:nvSpPr>
          <p:cNvPr id="5" name="Slide Number Placeholder 4">
            <a:extLst>
              <a:ext uri="{FF2B5EF4-FFF2-40B4-BE49-F238E27FC236}">
                <a16:creationId xmlns:a16="http://schemas.microsoft.com/office/drawing/2014/main" id="{AC537B0D-4C75-441E-8D51-9AE34640E9F6}"/>
              </a:ext>
            </a:extLst>
          </p:cNvPr>
          <p:cNvSpPr>
            <a:spLocks noGrp="1"/>
          </p:cNvSpPr>
          <p:nvPr>
            <p:ph type="sldNum" sz="quarter" idx="4"/>
          </p:nvPr>
        </p:nvSpPr>
        <p:spPr/>
        <p:txBody>
          <a:bodyPr/>
          <a:lstStyle/>
          <a:p>
            <a:r>
              <a:rPr lang="en-CA" dirty="0">
                <a:cs typeface="Calibri"/>
              </a:rPr>
              <a:t>75</a:t>
            </a:r>
            <a:endParaRPr lang="en-CA" dirty="0"/>
          </a:p>
        </p:txBody>
      </p:sp>
    </p:spTree>
    <p:extLst>
      <p:ext uri="{BB962C8B-B14F-4D97-AF65-F5344CB8AC3E}">
        <p14:creationId xmlns:p14="http://schemas.microsoft.com/office/powerpoint/2010/main" val="1816043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EFA95AD-D63E-4AC3-BEDB-7E35C0B29BE8}"/>
              </a:ext>
            </a:extLst>
          </p:cNvPr>
          <p:cNvSpPr>
            <a:spLocks noGrp="1"/>
          </p:cNvSpPr>
          <p:nvPr>
            <p:ph type="title"/>
          </p:nvPr>
        </p:nvSpPr>
        <p:spPr>
          <a:xfrm>
            <a:off x="457200" y="51470"/>
            <a:ext cx="8229600" cy="857250"/>
          </a:xfrm>
        </p:spPr>
        <p:txBody>
          <a:bodyPr>
            <a:normAutofit/>
          </a:bodyPr>
          <a:lstStyle/>
          <a:p>
            <a:r>
              <a:rPr lang="en-US">
                <a:solidFill>
                  <a:srgbClr val="003C71"/>
                </a:solidFill>
              </a:rPr>
              <a:t>Overview</a:t>
            </a:r>
          </a:p>
        </p:txBody>
      </p:sp>
      <p:sp>
        <p:nvSpPr>
          <p:cNvPr id="10" name="Content Placeholder 7">
            <a:extLst>
              <a:ext uri="{FF2B5EF4-FFF2-40B4-BE49-F238E27FC236}">
                <a16:creationId xmlns:a16="http://schemas.microsoft.com/office/drawing/2014/main" id="{BF869462-D795-4A28-85C9-91B74B67765B}"/>
              </a:ext>
            </a:extLst>
          </p:cNvPr>
          <p:cNvSpPr>
            <a:spLocks noGrp="1"/>
          </p:cNvSpPr>
          <p:nvPr>
            <p:ph idx="1"/>
          </p:nvPr>
        </p:nvSpPr>
        <p:spPr>
          <a:xfrm>
            <a:off x="179512" y="1059582"/>
            <a:ext cx="4464496" cy="3672408"/>
          </a:xfrm>
        </p:spPr>
        <p:txBody>
          <a:bodyPr>
            <a:noAutofit/>
          </a:bodyPr>
          <a:lstStyle/>
          <a:p>
            <a:r>
              <a:rPr lang="en-US" sz="1300" b="1"/>
              <a:t>2.5 - 3 days</a:t>
            </a:r>
          </a:p>
          <a:p>
            <a:pPr lvl="1"/>
            <a:r>
              <a:rPr lang="en-US" sz="1300"/>
              <a:t>(often Saturday), Sunday, Monday, Tuesday</a:t>
            </a:r>
          </a:p>
          <a:p>
            <a:pPr lvl="1"/>
            <a:r>
              <a:rPr lang="en-US" sz="1300"/>
              <a:t>October-November - existing programs</a:t>
            </a:r>
          </a:p>
          <a:p>
            <a:pPr lvl="1"/>
            <a:r>
              <a:rPr lang="en-US" sz="1300"/>
              <a:t>January-February - new programs</a:t>
            </a:r>
          </a:p>
          <a:p>
            <a:pPr lvl="1"/>
            <a:endParaRPr lang="en-US" sz="1300"/>
          </a:p>
          <a:p>
            <a:r>
              <a:rPr lang="en-US" sz="1300" b="1"/>
              <a:t>3 Objectives:</a:t>
            </a:r>
          </a:p>
          <a:p>
            <a:pPr lvl="1"/>
            <a:r>
              <a:rPr lang="en-CA" sz="1300" b="1"/>
              <a:t>Validate</a:t>
            </a:r>
            <a:r>
              <a:rPr lang="en-CA" sz="1300"/>
              <a:t> and seek </a:t>
            </a:r>
            <a:r>
              <a:rPr lang="en-CA" sz="1300" b="1"/>
              <a:t>clarification</a:t>
            </a:r>
            <a:r>
              <a:rPr lang="en-CA" sz="1300"/>
              <a:t> of program(s) details based on a review of the institution’s completed Questionnaire.</a:t>
            </a:r>
          </a:p>
          <a:p>
            <a:pPr lvl="1"/>
            <a:r>
              <a:rPr lang="en-CA" sz="1300" b="1"/>
              <a:t>Gather information </a:t>
            </a:r>
            <a:r>
              <a:rPr lang="en-CA" sz="1300"/>
              <a:t>about the program(s) and assess evidence of compliance with criteria</a:t>
            </a:r>
          </a:p>
          <a:p>
            <a:pPr lvl="1"/>
            <a:r>
              <a:rPr lang="en-CA" sz="1300" b="1"/>
              <a:t>Evaluate</a:t>
            </a:r>
            <a:r>
              <a:rPr lang="en-CA" sz="1300"/>
              <a:t> the measures taken to </a:t>
            </a:r>
            <a:r>
              <a:rPr lang="en-CA" sz="1300" b="1"/>
              <a:t>resolve</a:t>
            </a:r>
            <a:r>
              <a:rPr lang="en-CA" sz="1300"/>
              <a:t> issues raised previously by the Accreditation Board regarding the program(s) (if applicable). </a:t>
            </a:r>
          </a:p>
        </p:txBody>
      </p:sp>
      <p:sp>
        <p:nvSpPr>
          <p:cNvPr id="4" name="Slide Number Placeholder 3">
            <a:extLst>
              <a:ext uri="{FF2B5EF4-FFF2-40B4-BE49-F238E27FC236}">
                <a16:creationId xmlns:a16="http://schemas.microsoft.com/office/drawing/2014/main" id="{381CA2E5-EB46-4AB6-990C-3DB2A34B1144}"/>
              </a:ext>
            </a:extLst>
          </p:cNvPr>
          <p:cNvSpPr>
            <a:spLocks noGrp="1"/>
          </p:cNvSpPr>
          <p:nvPr>
            <p:ph type="sldNum" sz="quarter" idx="4"/>
          </p:nvPr>
        </p:nvSpPr>
        <p:spPr/>
        <p:txBody>
          <a:bodyPr/>
          <a:lstStyle/>
          <a:p>
            <a:fld id="{20D9D4F6-3F77-42B5-8262-3232F435CC54}" type="slidenum">
              <a:rPr lang="en-CA" smtClean="0"/>
              <a:t>76</a:t>
            </a:fld>
            <a:endParaRPr lang="en-CA"/>
          </a:p>
        </p:txBody>
      </p:sp>
      <p:pic>
        <p:nvPicPr>
          <p:cNvPr id="11" name="Picture 10">
            <a:extLst>
              <a:ext uri="{FF2B5EF4-FFF2-40B4-BE49-F238E27FC236}">
                <a16:creationId xmlns:a16="http://schemas.microsoft.com/office/drawing/2014/main" id="{F59B7220-2A69-4001-86DC-D6786A12C00F}"/>
              </a:ext>
            </a:extLst>
          </p:cNvPr>
          <p:cNvPicPr>
            <a:picLocks noChangeAspect="1"/>
          </p:cNvPicPr>
          <p:nvPr/>
        </p:nvPicPr>
        <p:blipFill rotWithShape="1">
          <a:blip r:embed="rId3"/>
          <a:srcRect l="12201" t="12805" r="47637" b="5831"/>
          <a:stretch/>
        </p:blipFill>
        <p:spPr>
          <a:xfrm>
            <a:off x="5076056" y="1259780"/>
            <a:ext cx="3275764" cy="2248074"/>
          </a:xfrm>
          <a:prstGeom prst="rect">
            <a:avLst/>
          </a:prstGeom>
          <a:ln>
            <a:noFill/>
          </a:ln>
          <a:effectLst>
            <a:outerShdw blurRad="292100" dist="139700" dir="2700000" algn="tl" rotWithShape="0">
              <a:srgbClr val="333333">
                <a:alpha val="65000"/>
              </a:srgbClr>
            </a:outerShdw>
          </a:effectLst>
        </p:spPr>
      </p:pic>
      <p:sp>
        <p:nvSpPr>
          <p:cNvPr id="12" name="Content Placeholder 2">
            <a:extLst>
              <a:ext uri="{FF2B5EF4-FFF2-40B4-BE49-F238E27FC236}">
                <a16:creationId xmlns:a16="http://schemas.microsoft.com/office/drawing/2014/main" id="{11D62D66-DAD2-4D5F-A446-70FAC447189A}"/>
              </a:ext>
            </a:extLst>
          </p:cNvPr>
          <p:cNvSpPr txBox="1">
            <a:spLocks/>
          </p:cNvSpPr>
          <p:nvPr/>
        </p:nvSpPr>
        <p:spPr>
          <a:xfrm>
            <a:off x="5076056" y="3536764"/>
            <a:ext cx="3282854" cy="33113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buFont typeface="Arial" panose="020B0604020202020204" pitchFamily="34" charset="0"/>
              <a:buNone/>
            </a:pPr>
            <a:r>
              <a:rPr lang="en-US" sz="1050">
                <a:solidFill>
                  <a:srgbClr val="003C71"/>
                </a:solidFill>
              </a:rPr>
              <a:t>Example of visit schedule – Engineers Canada website</a:t>
            </a:r>
          </a:p>
        </p:txBody>
      </p:sp>
    </p:spTree>
    <p:extLst>
      <p:ext uri="{BB962C8B-B14F-4D97-AF65-F5344CB8AC3E}">
        <p14:creationId xmlns:p14="http://schemas.microsoft.com/office/powerpoint/2010/main" val="23907515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51470"/>
            <a:ext cx="9144000" cy="857250"/>
          </a:xfrm>
        </p:spPr>
        <p:txBody>
          <a:bodyPr>
            <a:normAutofit/>
          </a:bodyPr>
          <a:lstStyle/>
          <a:p>
            <a:pPr eaLnBrk="1" hangingPunct="1"/>
            <a:r>
              <a:rPr lang="en-US" altLang="fr-FR" sz="3200">
                <a:solidFill>
                  <a:srgbClr val="003C71"/>
                </a:solidFill>
              </a:rPr>
              <a:t>Interviews:</a:t>
            </a:r>
            <a:br>
              <a:rPr lang="en-US" altLang="fr-FR">
                <a:solidFill>
                  <a:srgbClr val="003C71"/>
                </a:solidFill>
              </a:rPr>
            </a:br>
            <a:r>
              <a:rPr lang="en-US" altLang="fr-FR" sz="2300">
                <a:solidFill>
                  <a:srgbClr val="003C71"/>
                </a:solidFill>
              </a:rPr>
              <a:t>Tasks and tools</a:t>
            </a:r>
            <a:endParaRPr lang="en-CA" altLang="fr-FR" sz="2300">
              <a:solidFill>
                <a:srgbClr val="003C71"/>
              </a:solidFill>
            </a:endParaRPr>
          </a:p>
        </p:txBody>
      </p:sp>
      <p:sp>
        <p:nvSpPr>
          <p:cNvPr id="11267" name="Content Placeholder 3"/>
          <p:cNvSpPr>
            <a:spLocks noGrp="1"/>
          </p:cNvSpPr>
          <p:nvPr>
            <p:ph idx="1"/>
          </p:nvPr>
        </p:nvSpPr>
        <p:spPr>
          <a:xfrm>
            <a:off x="251520" y="843558"/>
            <a:ext cx="5760640" cy="3733587"/>
          </a:xfrm>
        </p:spPr>
        <p:txBody>
          <a:bodyPr>
            <a:noAutofit/>
          </a:bodyPr>
          <a:lstStyle/>
          <a:p>
            <a:pPr>
              <a:lnSpc>
                <a:spcPct val="120000"/>
              </a:lnSpc>
              <a:spcBef>
                <a:spcPts val="0"/>
              </a:spcBef>
            </a:pPr>
            <a:r>
              <a:rPr lang="en-US" altLang="fr-FR" sz="1800"/>
              <a:t>“Trust then verify”</a:t>
            </a:r>
          </a:p>
          <a:p>
            <a:pPr>
              <a:lnSpc>
                <a:spcPct val="120000"/>
              </a:lnSpc>
              <a:spcBef>
                <a:spcPts val="0"/>
              </a:spcBef>
            </a:pPr>
            <a:r>
              <a:rPr lang="en-US" altLang="fr-FR" sz="1800"/>
              <a:t>Interviews with:</a:t>
            </a:r>
          </a:p>
          <a:p>
            <a:pPr lvl="1">
              <a:lnSpc>
                <a:spcPct val="120000"/>
              </a:lnSpc>
              <a:spcBef>
                <a:spcPts val="0"/>
              </a:spcBef>
            </a:pPr>
            <a:r>
              <a:rPr lang="en-US" altLang="fr-FR" sz="1400"/>
              <a:t>senior administrative officers (i.e. president, dean of engineering, the program chairs, etc.)</a:t>
            </a:r>
          </a:p>
          <a:p>
            <a:pPr lvl="1">
              <a:lnSpc>
                <a:spcPct val="120000"/>
              </a:lnSpc>
              <a:spcBef>
                <a:spcPts val="0"/>
              </a:spcBef>
            </a:pPr>
            <a:r>
              <a:rPr lang="en-US" altLang="fr-FR" sz="1400"/>
              <a:t>faculty</a:t>
            </a:r>
          </a:p>
          <a:p>
            <a:pPr lvl="1">
              <a:lnSpc>
                <a:spcPct val="120000"/>
              </a:lnSpc>
              <a:spcBef>
                <a:spcPts val="0"/>
              </a:spcBef>
            </a:pPr>
            <a:r>
              <a:rPr lang="en-US" altLang="fr-FR" sz="1400"/>
              <a:t>Students</a:t>
            </a:r>
          </a:p>
          <a:p>
            <a:pPr lvl="1">
              <a:lnSpc>
                <a:spcPct val="120000"/>
              </a:lnSpc>
              <a:spcBef>
                <a:spcPts val="0"/>
              </a:spcBef>
            </a:pPr>
            <a:r>
              <a:rPr lang="en-US" altLang="fr-FR" sz="1400"/>
              <a:t>Support staff</a:t>
            </a:r>
          </a:p>
          <a:p>
            <a:pPr>
              <a:lnSpc>
                <a:spcPct val="120000"/>
              </a:lnSpc>
              <a:spcBef>
                <a:spcPts val="0"/>
              </a:spcBef>
            </a:pPr>
            <a:r>
              <a:rPr lang="en-US" altLang="fr-FR" sz="1800"/>
              <a:t>Areas to explore evidence of:</a:t>
            </a:r>
          </a:p>
          <a:p>
            <a:pPr lvl="1">
              <a:lnSpc>
                <a:spcPct val="120000"/>
              </a:lnSpc>
              <a:spcBef>
                <a:spcPts val="0"/>
              </a:spcBef>
            </a:pPr>
            <a:r>
              <a:rPr lang="en-US" altLang="fr-FR" sz="1400"/>
              <a:t>compliance with graduate attribute criteria</a:t>
            </a:r>
          </a:p>
          <a:p>
            <a:pPr lvl="1">
              <a:lnSpc>
                <a:spcPct val="120000"/>
              </a:lnSpc>
              <a:spcBef>
                <a:spcPts val="0"/>
              </a:spcBef>
            </a:pPr>
            <a:r>
              <a:rPr lang="en-US" altLang="fr-FR" sz="1400"/>
              <a:t>professional attitudes</a:t>
            </a:r>
          </a:p>
          <a:p>
            <a:pPr lvl="1">
              <a:lnSpc>
                <a:spcPct val="120000"/>
              </a:lnSpc>
              <a:spcBef>
                <a:spcPts val="0"/>
              </a:spcBef>
            </a:pPr>
            <a:r>
              <a:rPr lang="en-US" altLang="fr-FR" sz="1400"/>
              <a:t>motivations</a:t>
            </a:r>
          </a:p>
          <a:p>
            <a:pPr lvl="1">
              <a:lnSpc>
                <a:spcPct val="120000"/>
              </a:lnSpc>
              <a:spcBef>
                <a:spcPts val="0"/>
              </a:spcBef>
            </a:pPr>
            <a:r>
              <a:rPr lang="en-US" altLang="fr-FR" sz="1400"/>
              <a:t>morale</a:t>
            </a:r>
          </a:p>
          <a:p>
            <a:pPr lvl="1">
              <a:lnSpc>
                <a:spcPct val="120000"/>
              </a:lnSpc>
              <a:spcBef>
                <a:spcPts val="0"/>
              </a:spcBef>
            </a:pPr>
            <a:r>
              <a:rPr lang="en-US" altLang="fr-FR" sz="1400"/>
              <a:t>the balance of opinions concerning theoretical and practical elements of the curriculum</a:t>
            </a:r>
          </a:p>
          <a:p>
            <a:pPr marL="0" indent="0">
              <a:lnSpc>
                <a:spcPct val="120000"/>
              </a:lnSpc>
              <a:spcBef>
                <a:spcPts val="500"/>
              </a:spcBef>
              <a:spcAft>
                <a:spcPts val="1000"/>
              </a:spcAft>
              <a:buNone/>
            </a:pPr>
            <a:endParaRPr lang="en-US" altLang="fr-FR" sz="1800"/>
          </a:p>
          <a:p>
            <a:pPr>
              <a:lnSpc>
                <a:spcPct val="120000"/>
              </a:lnSpc>
            </a:pPr>
            <a:endParaRPr lang="en-CA" altLang="fr-FR" sz="1800"/>
          </a:p>
        </p:txBody>
      </p:sp>
      <p:sp>
        <p:nvSpPr>
          <p:cNvPr id="4" name="Slide Number Placeholder 3">
            <a:extLst>
              <a:ext uri="{FF2B5EF4-FFF2-40B4-BE49-F238E27FC236}">
                <a16:creationId xmlns:a16="http://schemas.microsoft.com/office/drawing/2014/main" id="{65CF27BA-4A60-4E90-A019-A29899F255BE}"/>
              </a:ext>
            </a:extLst>
          </p:cNvPr>
          <p:cNvSpPr>
            <a:spLocks noGrp="1"/>
          </p:cNvSpPr>
          <p:nvPr>
            <p:ph type="sldNum" sz="quarter" idx="4"/>
          </p:nvPr>
        </p:nvSpPr>
        <p:spPr/>
        <p:txBody>
          <a:bodyPr/>
          <a:lstStyle/>
          <a:p>
            <a:fld id="{284CD0E7-0E4D-411D-A9EA-4ACA010E8FAA}" type="slidenum">
              <a:rPr lang="en-CA" smtClean="0"/>
              <a:t>77</a:t>
            </a:fld>
            <a:endParaRPr lang="en-CA"/>
          </a:p>
        </p:txBody>
      </p:sp>
      <p:pic>
        <p:nvPicPr>
          <p:cNvPr id="6" name="Picture 5">
            <a:extLst>
              <a:ext uri="{FF2B5EF4-FFF2-40B4-BE49-F238E27FC236}">
                <a16:creationId xmlns:a16="http://schemas.microsoft.com/office/drawing/2014/main" id="{15F42488-EAF3-4791-A615-D0E02156A4BD}"/>
              </a:ext>
            </a:extLst>
          </p:cNvPr>
          <p:cNvPicPr>
            <a:picLocks noChangeAspect="1"/>
          </p:cNvPicPr>
          <p:nvPr/>
        </p:nvPicPr>
        <p:blipFill rotWithShape="1">
          <a:blip r:embed="rId3"/>
          <a:srcRect l="24802" t="12805" r="60236" b="12805"/>
          <a:stretch/>
        </p:blipFill>
        <p:spPr>
          <a:xfrm>
            <a:off x="5940152" y="1021434"/>
            <a:ext cx="2304256" cy="339574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9498865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51470"/>
            <a:ext cx="9144000" cy="504056"/>
          </a:xfrm>
        </p:spPr>
        <p:txBody>
          <a:bodyPr>
            <a:normAutofit fontScale="90000"/>
          </a:bodyPr>
          <a:lstStyle/>
          <a:p>
            <a:pPr eaLnBrk="1" hangingPunct="1"/>
            <a:r>
              <a:rPr lang="en-US" altLang="fr-FR" sz="3200">
                <a:solidFill>
                  <a:srgbClr val="003C71"/>
                </a:solidFill>
              </a:rPr>
              <a:t>Tours: </a:t>
            </a:r>
            <a:r>
              <a:rPr lang="en-US" altLang="fr-FR" sz="2300">
                <a:solidFill>
                  <a:srgbClr val="003C71"/>
                </a:solidFill>
              </a:rPr>
              <a:t>Tasks and tools</a:t>
            </a:r>
            <a:endParaRPr lang="en-CA" altLang="fr-FR" sz="2300">
              <a:solidFill>
                <a:srgbClr val="003C71"/>
              </a:solidFill>
            </a:endParaRPr>
          </a:p>
        </p:txBody>
      </p:sp>
      <p:sp>
        <p:nvSpPr>
          <p:cNvPr id="12291" name="Content Placeholder 3"/>
          <p:cNvSpPr>
            <a:spLocks noGrp="1"/>
          </p:cNvSpPr>
          <p:nvPr>
            <p:ph idx="1"/>
          </p:nvPr>
        </p:nvSpPr>
        <p:spPr>
          <a:xfrm>
            <a:off x="611560" y="483518"/>
            <a:ext cx="8280920" cy="4320480"/>
          </a:xfrm>
        </p:spPr>
        <p:txBody>
          <a:bodyPr>
            <a:noAutofit/>
          </a:bodyPr>
          <a:lstStyle/>
          <a:p>
            <a:r>
              <a:rPr lang="en-US" altLang="fr-FR" sz="1600"/>
              <a:t>Evaluate the effectiveness of facilities such as:</a:t>
            </a:r>
          </a:p>
          <a:p>
            <a:pPr lvl="1"/>
            <a:r>
              <a:rPr lang="en-US" altLang="fr-FR" sz="1400"/>
              <a:t>laboratories</a:t>
            </a:r>
          </a:p>
          <a:p>
            <a:pPr lvl="1"/>
            <a:r>
              <a:rPr lang="en-US" altLang="fr-FR" sz="1400"/>
              <a:t>libraries</a:t>
            </a:r>
          </a:p>
          <a:p>
            <a:pPr lvl="1"/>
            <a:r>
              <a:rPr lang="en-US" altLang="fr-FR" sz="1400"/>
              <a:t>computing facilities</a:t>
            </a:r>
          </a:p>
          <a:p>
            <a:endParaRPr lang="en-US" altLang="fr-FR" sz="500"/>
          </a:p>
          <a:p>
            <a:r>
              <a:rPr lang="en-US" altLang="fr-FR" sz="1600"/>
              <a:t>The Accreditation Board does not require Faculty to spend money</a:t>
            </a:r>
          </a:p>
          <a:p>
            <a:pPr lvl="1"/>
            <a:r>
              <a:rPr lang="en-US" altLang="fr-FR" sz="1400"/>
              <a:t>Visitors investigate whether the equipment, supplies, etc. are adequate</a:t>
            </a:r>
          </a:p>
          <a:p>
            <a:endParaRPr lang="en-US" altLang="fr-FR" sz="500"/>
          </a:p>
          <a:p>
            <a:r>
              <a:rPr lang="en-US" altLang="fr-FR" sz="1600"/>
              <a:t>Program materials to determine whether performance expectations and grading standards are appropriate. For example:</a:t>
            </a:r>
          </a:p>
          <a:p>
            <a:pPr lvl="1"/>
            <a:r>
              <a:rPr lang="en-US" altLang="fr-FR" sz="1400"/>
              <a:t>examination papers</a:t>
            </a:r>
          </a:p>
          <a:p>
            <a:pPr lvl="1"/>
            <a:r>
              <a:rPr lang="en-US" altLang="fr-FR" sz="1400"/>
              <a:t>laboratory instruction sheets</a:t>
            </a:r>
          </a:p>
          <a:p>
            <a:pPr lvl="1"/>
            <a:r>
              <a:rPr lang="en-US" altLang="fr-FR" sz="1400"/>
              <a:t>student transcripts</a:t>
            </a:r>
          </a:p>
          <a:p>
            <a:pPr lvl="1"/>
            <a:r>
              <a:rPr lang="en-US" altLang="fr-FR" sz="1400"/>
              <a:t>student reports and theses, models or equipment constructed by students</a:t>
            </a:r>
          </a:p>
          <a:p>
            <a:pPr lvl="1"/>
            <a:r>
              <a:rPr lang="en-US" altLang="fr-FR" sz="1400"/>
              <a:t>other evidence of student performance</a:t>
            </a:r>
            <a:endParaRPr lang="en-CA" altLang="fr-FR" sz="1400"/>
          </a:p>
        </p:txBody>
      </p:sp>
      <p:sp>
        <p:nvSpPr>
          <p:cNvPr id="4" name="Slide Number Placeholder 3">
            <a:extLst>
              <a:ext uri="{FF2B5EF4-FFF2-40B4-BE49-F238E27FC236}">
                <a16:creationId xmlns:a16="http://schemas.microsoft.com/office/drawing/2014/main" id="{91EBBFBA-44DD-4C7E-92E4-8D312A73160C}"/>
              </a:ext>
            </a:extLst>
          </p:cNvPr>
          <p:cNvSpPr>
            <a:spLocks noGrp="1"/>
          </p:cNvSpPr>
          <p:nvPr>
            <p:ph type="sldNum" sz="quarter" idx="4"/>
          </p:nvPr>
        </p:nvSpPr>
        <p:spPr/>
        <p:txBody>
          <a:bodyPr/>
          <a:lstStyle/>
          <a:p>
            <a:fld id="{A007A996-2F61-44D5-9F01-09EA3E13AF70}" type="slidenum">
              <a:rPr lang="en-CA" smtClean="0"/>
              <a:t>78</a:t>
            </a:fld>
            <a:endParaRPr lang="en-CA"/>
          </a:p>
        </p:txBody>
      </p:sp>
    </p:spTree>
    <p:extLst>
      <p:ext uri="{BB962C8B-B14F-4D97-AF65-F5344CB8AC3E}">
        <p14:creationId xmlns:p14="http://schemas.microsoft.com/office/powerpoint/2010/main" val="12543528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51470"/>
            <a:ext cx="9144000" cy="857250"/>
          </a:xfrm>
        </p:spPr>
        <p:txBody>
          <a:bodyPr/>
          <a:lstStyle/>
          <a:p>
            <a:pPr eaLnBrk="1" hangingPunct="1"/>
            <a:r>
              <a:rPr lang="en-US" altLang="fr-FR" sz="2900">
                <a:solidFill>
                  <a:srgbClr val="003C71"/>
                </a:solidFill>
              </a:rPr>
              <a:t>Visit Schedule</a:t>
            </a:r>
            <a:endParaRPr lang="en-CA" altLang="fr-FR" sz="2900">
              <a:solidFill>
                <a:srgbClr val="003C71"/>
              </a:solidFill>
            </a:endParaRPr>
          </a:p>
        </p:txBody>
      </p:sp>
      <p:sp>
        <p:nvSpPr>
          <p:cNvPr id="14339" name="Content Placeholder 3"/>
          <p:cNvSpPr>
            <a:spLocks noGrp="1"/>
          </p:cNvSpPr>
          <p:nvPr>
            <p:ph idx="1"/>
          </p:nvPr>
        </p:nvSpPr>
        <p:spPr>
          <a:xfrm>
            <a:off x="179512" y="987574"/>
            <a:ext cx="4968552" cy="3324200"/>
          </a:xfrm>
        </p:spPr>
        <p:txBody>
          <a:bodyPr>
            <a:normAutofit lnSpcReduction="10000"/>
          </a:bodyPr>
          <a:lstStyle/>
          <a:p>
            <a:pPr>
              <a:spcBef>
                <a:spcPts val="1400"/>
              </a:spcBef>
            </a:pPr>
            <a:r>
              <a:rPr lang="en-CA" altLang="fr-FR" sz="2000"/>
              <a:t>Schedule is built based on the needs of the visiting team and HEI using the CEAB sample</a:t>
            </a:r>
          </a:p>
          <a:p>
            <a:pPr>
              <a:spcBef>
                <a:spcPts val="1400"/>
              </a:spcBef>
            </a:pPr>
            <a:r>
              <a:rPr lang="en-CA" altLang="fr-FR" sz="2000"/>
              <a:t>Specific meetings suggested for each visiting team member (Chair, Vice-Chair, Program Visitor, General Visitor)</a:t>
            </a:r>
          </a:p>
          <a:p>
            <a:pPr>
              <a:spcBef>
                <a:spcPts val="1400"/>
              </a:spcBef>
            </a:pPr>
            <a:r>
              <a:rPr lang="en-GB" altLang="fr-FR" sz="2000" b="1"/>
              <a:t>Day 1 (Saturday) </a:t>
            </a:r>
            <a:r>
              <a:rPr lang="en-GB" altLang="fr-FR" sz="2000" b="1" i="1"/>
              <a:t>optional</a:t>
            </a:r>
            <a:r>
              <a:rPr lang="en-GB" altLang="fr-FR" sz="2000" b="1"/>
              <a:t>‏</a:t>
            </a:r>
          </a:p>
          <a:p>
            <a:pPr lvl="1">
              <a:lnSpc>
                <a:spcPct val="110000"/>
              </a:lnSpc>
              <a:spcBef>
                <a:spcPts val="0"/>
              </a:spcBef>
            </a:pPr>
            <a:r>
              <a:rPr lang="en-CA" altLang="fr-FR" sz="1600"/>
              <a:t>Team dinner</a:t>
            </a:r>
          </a:p>
          <a:p>
            <a:pPr lvl="1">
              <a:lnSpc>
                <a:spcPct val="110000"/>
              </a:lnSpc>
              <a:spcBef>
                <a:spcPts val="0"/>
              </a:spcBef>
            </a:pPr>
            <a:r>
              <a:rPr lang="en-CA" altLang="fr-FR" sz="1600"/>
              <a:t>Schedule overview</a:t>
            </a:r>
          </a:p>
          <a:p>
            <a:pPr>
              <a:spcBef>
                <a:spcPts val="1400"/>
              </a:spcBef>
            </a:pPr>
            <a:endParaRPr lang="en-US" altLang="fr-FR" sz="2000"/>
          </a:p>
          <a:p>
            <a:endParaRPr lang="en-CA" altLang="fr-FR" sz="2000"/>
          </a:p>
        </p:txBody>
      </p:sp>
      <p:sp>
        <p:nvSpPr>
          <p:cNvPr id="6" name="Slide Number Placeholder 5">
            <a:extLst>
              <a:ext uri="{FF2B5EF4-FFF2-40B4-BE49-F238E27FC236}">
                <a16:creationId xmlns:a16="http://schemas.microsoft.com/office/drawing/2014/main" id="{1DC5F9B6-F64D-406D-A7AD-D09A6BBFDAEF}"/>
              </a:ext>
            </a:extLst>
          </p:cNvPr>
          <p:cNvSpPr>
            <a:spLocks noGrp="1"/>
          </p:cNvSpPr>
          <p:nvPr>
            <p:ph type="sldNum" sz="quarter" idx="4"/>
          </p:nvPr>
        </p:nvSpPr>
        <p:spPr/>
        <p:txBody>
          <a:bodyPr/>
          <a:lstStyle/>
          <a:p>
            <a:fld id="{0EC2B05D-E5AD-427D-970D-D3F35FAC2BAF}" type="slidenum">
              <a:rPr lang="en-CA" smtClean="0"/>
              <a:t>79</a:t>
            </a:fld>
            <a:endParaRPr lang="en-CA"/>
          </a:p>
        </p:txBody>
      </p:sp>
      <p:pic>
        <p:nvPicPr>
          <p:cNvPr id="4" name="Picture 3">
            <a:extLst>
              <a:ext uri="{FF2B5EF4-FFF2-40B4-BE49-F238E27FC236}">
                <a16:creationId xmlns:a16="http://schemas.microsoft.com/office/drawing/2014/main" id="{066CDD06-8656-4FD7-A8F1-4D8AFD213557}"/>
              </a:ext>
            </a:extLst>
          </p:cNvPr>
          <p:cNvPicPr>
            <a:picLocks noChangeAspect="1"/>
          </p:cNvPicPr>
          <p:nvPr/>
        </p:nvPicPr>
        <p:blipFill rotWithShape="1">
          <a:blip r:embed="rId3"/>
          <a:srcRect l="12201" t="12805" r="47637" b="5831"/>
          <a:stretch/>
        </p:blipFill>
        <p:spPr>
          <a:xfrm>
            <a:off x="5148064" y="1059163"/>
            <a:ext cx="3275764" cy="2248074"/>
          </a:xfrm>
          <a:prstGeom prst="rect">
            <a:avLst/>
          </a:prstGeom>
          <a:ln>
            <a:noFill/>
          </a:ln>
          <a:effectLst>
            <a:outerShdw blurRad="292100" dist="139700" dir="2700000" algn="tl" rotWithShape="0">
              <a:srgbClr val="333333">
                <a:alpha val="65000"/>
              </a:srgbClr>
            </a:outerShdw>
          </a:effectLst>
        </p:spPr>
      </p:pic>
      <p:sp>
        <p:nvSpPr>
          <p:cNvPr id="5" name="Content Placeholder 2">
            <a:extLst>
              <a:ext uri="{FF2B5EF4-FFF2-40B4-BE49-F238E27FC236}">
                <a16:creationId xmlns:a16="http://schemas.microsoft.com/office/drawing/2014/main" id="{CA5AEE18-EACE-46AF-8236-CF357071F22F}"/>
              </a:ext>
            </a:extLst>
          </p:cNvPr>
          <p:cNvSpPr txBox="1">
            <a:spLocks/>
          </p:cNvSpPr>
          <p:nvPr/>
        </p:nvSpPr>
        <p:spPr>
          <a:xfrm>
            <a:off x="5177578" y="3336147"/>
            <a:ext cx="3282854" cy="33113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buFont typeface="Arial" panose="020B0604020202020204" pitchFamily="34" charset="0"/>
              <a:buNone/>
            </a:pPr>
            <a:r>
              <a:rPr lang="en-US" sz="1050">
                <a:solidFill>
                  <a:srgbClr val="003C71"/>
                </a:solidFill>
              </a:rPr>
              <a:t>Example of visit schedule – Engineers Canada website</a:t>
            </a:r>
          </a:p>
        </p:txBody>
      </p:sp>
    </p:spTree>
    <p:extLst>
      <p:ext uri="{BB962C8B-B14F-4D97-AF65-F5344CB8AC3E}">
        <p14:creationId xmlns:p14="http://schemas.microsoft.com/office/powerpoint/2010/main" val="824447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9909-E466-4171-95E2-072C6545FB49}"/>
              </a:ext>
            </a:extLst>
          </p:cNvPr>
          <p:cNvSpPr>
            <a:spLocks noGrp="1"/>
          </p:cNvSpPr>
          <p:nvPr>
            <p:ph type="title"/>
          </p:nvPr>
        </p:nvSpPr>
        <p:spPr>
          <a:xfrm>
            <a:off x="457200" y="51470"/>
            <a:ext cx="8229600" cy="857250"/>
          </a:xfrm>
        </p:spPr>
        <p:txBody>
          <a:bodyPr/>
          <a:lstStyle/>
          <a:p>
            <a:r>
              <a:rPr lang="en-CA">
                <a:solidFill>
                  <a:srgbClr val="003C71"/>
                </a:solidFill>
              </a:rPr>
              <a:t>Goals of the Accreditation Board</a:t>
            </a:r>
          </a:p>
        </p:txBody>
      </p:sp>
      <p:sp>
        <p:nvSpPr>
          <p:cNvPr id="7" name="Content Placeholder 2">
            <a:extLst>
              <a:ext uri="{FF2B5EF4-FFF2-40B4-BE49-F238E27FC236}">
                <a16:creationId xmlns:a16="http://schemas.microsoft.com/office/drawing/2014/main" id="{3B9F6CD8-3C62-4D58-9026-F37FC4E92B0E}"/>
              </a:ext>
            </a:extLst>
          </p:cNvPr>
          <p:cNvSpPr>
            <a:spLocks noGrp="1"/>
          </p:cNvSpPr>
          <p:nvPr>
            <p:ph idx="1"/>
          </p:nvPr>
        </p:nvSpPr>
        <p:spPr>
          <a:xfrm>
            <a:off x="1219200" y="1275606"/>
            <a:ext cx="6593160" cy="3277343"/>
          </a:xfrm>
        </p:spPr>
        <p:txBody>
          <a:bodyPr vert="horz" lIns="91440" tIns="45720" rIns="91440" bIns="45720" rtlCol="0" anchor="t">
            <a:normAutofit lnSpcReduction="10000"/>
          </a:bodyPr>
          <a:lstStyle/>
          <a:p>
            <a:pPr marL="0" indent="0">
              <a:buNone/>
            </a:pPr>
            <a:r>
              <a:rPr lang="en-US" sz="1800"/>
              <a:t>Engineering programs offered by Canadian institutions will meet or exceed minimum educational standards acceptable for professional engineering licensure in Canada.</a:t>
            </a:r>
          </a:p>
          <a:p>
            <a:pPr marL="0" indent="0">
              <a:buNone/>
            </a:pPr>
            <a:endParaRPr lang="en-US" sz="1050"/>
          </a:p>
          <a:p>
            <a:pPr marL="0" indent="0">
              <a:buNone/>
            </a:pPr>
            <a:r>
              <a:rPr lang="en-US" sz="1800"/>
              <a:t>The quality and relevance of engineering education will continuously improve.</a:t>
            </a:r>
          </a:p>
          <a:p>
            <a:pPr marL="0" indent="0">
              <a:buNone/>
            </a:pPr>
            <a:endParaRPr lang="en-US" sz="1050"/>
          </a:p>
          <a:p>
            <a:pPr marL="0" indent="0">
              <a:buNone/>
            </a:pPr>
            <a:r>
              <a:rPr lang="en-US" sz="1800"/>
              <a:t>The Engineers Canada Board of Directors will be provided with advice and recommendations on international matters relating to engineering education and accreditation.</a:t>
            </a:r>
            <a:endParaRPr lang="en-US" sz="1800">
              <a:cs typeface="Arial"/>
            </a:endParaRPr>
          </a:p>
        </p:txBody>
      </p:sp>
      <p:sp>
        <p:nvSpPr>
          <p:cNvPr id="5" name="Slide Number Placeholder 4">
            <a:extLst>
              <a:ext uri="{FF2B5EF4-FFF2-40B4-BE49-F238E27FC236}">
                <a16:creationId xmlns:a16="http://schemas.microsoft.com/office/drawing/2014/main" id="{3EFFBA40-D327-497E-86A7-65F3F5C4A881}"/>
              </a:ext>
            </a:extLst>
          </p:cNvPr>
          <p:cNvSpPr>
            <a:spLocks noGrp="1"/>
          </p:cNvSpPr>
          <p:nvPr>
            <p:ph type="sldNum" sz="quarter" idx="4"/>
          </p:nvPr>
        </p:nvSpPr>
        <p:spPr/>
        <p:txBody>
          <a:bodyPr/>
          <a:lstStyle/>
          <a:p>
            <a:fld id="{EAEC3DB8-8F3C-4609-87A9-EE6F71DE89AA}" type="slidenum">
              <a:rPr lang="en-CA" smtClean="0"/>
              <a:t>8</a:t>
            </a:fld>
            <a:endParaRPr lang="en-CA"/>
          </a:p>
        </p:txBody>
      </p:sp>
      <p:pic>
        <p:nvPicPr>
          <p:cNvPr id="8" name="Graphic 7" descr="Bullseye">
            <a:extLst>
              <a:ext uri="{FF2B5EF4-FFF2-40B4-BE49-F238E27FC236}">
                <a16:creationId xmlns:a16="http://schemas.microsoft.com/office/drawing/2014/main" id="{C7EFB9BF-39D6-4952-88E2-50ABF1FC10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430" y="1390478"/>
            <a:ext cx="526981" cy="526981"/>
          </a:xfrm>
          <a:prstGeom prst="rect">
            <a:avLst/>
          </a:prstGeom>
          <a:effectLst>
            <a:outerShdw blurRad="50800" dist="38100" dir="2700000" algn="tl" rotWithShape="0">
              <a:prstClr val="black">
                <a:alpha val="40000"/>
              </a:prstClr>
            </a:outerShdw>
          </a:effectLst>
        </p:spPr>
      </p:pic>
      <p:pic>
        <p:nvPicPr>
          <p:cNvPr id="9" name="Graphic 8" descr="Bullseye">
            <a:extLst>
              <a:ext uri="{FF2B5EF4-FFF2-40B4-BE49-F238E27FC236}">
                <a16:creationId xmlns:a16="http://schemas.microsoft.com/office/drawing/2014/main" id="{1103B20E-91A5-4279-9EFB-15DE63CC9D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430" y="2446106"/>
            <a:ext cx="526981" cy="526981"/>
          </a:xfrm>
          <a:prstGeom prst="rect">
            <a:avLst/>
          </a:prstGeom>
          <a:effectLst>
            <a:outerShdw blurRad="50800" dist="38100" dir="2700000" algn="tl" rotWithShape="0">
              <a:prstClr val="black">
                <a:alpha val="40000"/>
              </a:prstClr>
            </a:outerShdw>
          </a:effectLst>
        </p:spPr>
      </p:pic>
      <p:pic>
        <p:nvPicPr>
          <p:cNvPr id="10" name="Graphic 9" descr="Bullseye">
            <a:extLst>
              <a:ext uri="{FF2B5EF4-FFF2-40B4-BE49-F238E27FC236}">
                <a16:creationId xmlns:a16="http://schemas.microsoft.com/office/drawing/2014/main" id="{7BA8277E-6162-4D58-895B-E0AD8657CE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430" y="3252128"/>
            <a:ext cx="526981" cy="52698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965419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196" y="51470"/>
            <a:ext cx="9144000" cy="432048"/>
          </a:xfrm>
        </p:spPr>
        <p:txBody>
          <a:bodyPr>
            <a:normAutofit fontScale="90000"/>
          </a:bodyPr>
          <a:lstStyle/>
          <a:p>
            <a:pPr eaLnBrk="1" hangingPunct="1"/>
            <a:r>
              <a:rPr lang="en-US" altLang="fr-FR" sz="3200">
                <a:solidFill>
                  <a:srgbClr val="003C71"/>
                </a:solidFill>
              </a:rPr>
              <a:t>Visit Schedule </a:t>
            </a:r>
            <a:r>
              <a:rPr lang="en-US" altLang="fr-FR" sz="2300">
                <a:solidFill>
                  <a:srgbClr val="003C71"/>
                </a:solidFill>
              </a:rPr>
              <a:t>cont’d.</a:t>
            </a:r>
            <a:endParaRPr lang="en-CA" altLang="fr-FR" sz="2300">
              <a:solidFill>
                <a:srgbClr val="003C71"/>
              </a:solidFill>
            </a:endParaRPr>
          </a:p>
        </p:txBody>
      </p:sp>
      <p:sp>
        <p:nvSpPr>
          <p:cNvPr id="15363" name="Content Placeholder 3"/>
          <p:cNvSpPr>
            <a:spLocks noGrp="1"/>
          </p:cNvSpPr>
          <p:nvPr>
            <p:ph idx="1"/>
          </p:nvPr>
        </p:nvSpPr>
        <p:spPr>
          <a:xfrm>
            <a:off x="467544" y="699542"/>
            <a:ext cx="3528392" cy="3528392"/>
          </a:xfrm>
        </p:spPr>
        <p:txBody>
          <a:bodyPr>
            <a:noAutofit/>
          </a:bodyPr>
          <a:lstStyle/>
          <a:p>
            <a:pPr>
              <a:lnSpc>
                <a:spcPct val="90000"/>
              </a:lnSpc>
              <a:spcBef>
                <a:spcPts val="700"/>
              </a:spcBef>
              <a:buFont typeface="Times" pitchFamily="18" charset="0"/>
              <a:buNone/>
            </a:pPr>
            <a:r>
              <a:rPr lang="en-GB" altLang="fr-FR" sz="1800" b="1"/>
              <a:t>Day 2 (Sunday)‏</a:t>
            </a:r>
          </a:p>
          <a:p>
            <a:pPr>
              <a:spcBef>
                <a:spcPts val="500"/>
              </a:spcBef>
            </a:pPr>
            <a:r>
              <a:rPr lang="en-GB" altLang="fr-FR" sz="1800"/>
              <a:t>Team pre-visit meeting</a:t>
            </a:r>
          </a:p>
          <a:p>
            <a:pPr>
              <a:spcBef>
                <a:spcPts val="500"/>
              </a:spcBef>
            </a:pPr>
            <a:r>
              <a:rPr lang="en-GB" altLang="fr-FR" sz="1800"/>
              <a:t>Meet with program officials</a:t>
            </a:r>
          </a:p>
          <a:p>
            <a:pPr>
              <a:spcBef>
                <a:spcPts val="500"/>
              </a:spcBef>
            </a:pPr>
            <a:r>
              <a:rPr lang="en-GB" altLang="fr-FR" sz="1800"/>
              <a:t>Graduate attribute/continual improvement presentation</a:t>
            </a:r>
          </a:p>
          <a:p>
            <a:pPr>
              <a:spcBef>
                <a:spcPts val="500"/>
              </a:spcBef>
            </a:pPr>
            <a:r>
              <a:rPr lang="en-GB" altLang="fr-FR" sz="1800"/>
              <a:t>Review course materials</a:t>
            </a:r>
          </a:p>
          <a:p>
            <a:pPr>
              <a:spcBef>
                <a:spcPts val="500"/>
              </a:spcBef>
            </a:pPr>
            <a:r>
              <a:rPr lang="en-GB" altLang="fr-FR" sz="1800"/>
              <a:t>Team evening meeting to discuss:</a:t>
            </a:r>
          </a:p>
          <a:p>
            <a:pPr lvl="1">
              <a:spcBef>
                <a:spcPts val="0"/>
              </a:spcBef>
            </a:pPr>
            <a:r>
              <a:rPr lang="en-GB" altLang="fr-FR" sz="1500"/>
              <a:t>previous decision issues and areas to be re-examined</a:t>
            </a:r>
            <a:endParaRPr lang="en-US" altLang="fr-FR" sz="1500"/>
          </a:p>
          <a:p>
            <a:pPr lvl="1">
              <a:spcBef>
                <a:spcPts val="0"/>
              </a:spcBef>
            </a:pPr>
            <a:r>
              <a:rPr lang="en-GB" altLang="fr-FR" sz="1500"/>
              <a:t>observations and findings</a:t>
            </a:r>
          </a:p>
          <a:p>
            <a:pPr lvl="1">
              <a:spcBef>
                <a:spcPts val="0"/>
              </a:spcBef>
            </a:pPr>
            <a:r>
              <a:rPr lang="en-GB" altLang="fr-FR" sz="1500"/>
              <a:t>potential issues that warrant further investigation </a:t>
            </a:r>
          </a:p>
          <a:p>
            <a:endParaRPr lang="en-CA" altLang="fr-FR" sz="1800"/>
          </a:p>
        </p:txBody>
      </p:sp>
      <p:sp>
        <p:nvSpPr>
          <p:cNvPr id="5" name="Slide Number Placeholder 4">
            <a:extLst>
              <a:ext uri="{FF2B5EF4-FFF2-40B4-BE49-F238E27FC236}">
                <a16:creationId xmlns:a16="http://schemas.microsoft.com/office/drawing/2014/main" id="{F636B172-4C82-4E17-889F-A61E7281F22F}"/>
              </a:ext>
            </a:extLst>
          </p:cNvPr>
          <p:cNvSpPr>
            <a:spLocks noGrp="1"/>
          </p:cNvSpPr>
          <p:nvPr>
            <p:ph type="sldNum" sz="quarter" idx="4"/>
          </p:nvPr>
        </p:nvSpPr>
        <p:spPr/>
        <p:txBody>
          <a:bodyPr/>
          <a:lstStyle/>
          <a:p>
            <a:fld id="{094A2AA0-1D97-49FB-877A-73C9F0467BD4}" type="slidenum">
              <a:rPr lang="en-CA" smtClean="0"/>
              <a:t>80</a:t>
            </a:fld>
            <a:endParaRPr lang="en-CA"/>
          </a:p>
        </p:txBody>
      </p:sp>
      <p:sp>
        <p:nvSpPr>
          <p:cNvPr id="4" name="Content Placeholder 3">
            <a:extLst>
              <a:ext uri="{FF2B5EF4-FFF2-40B4-BE49-F238E27FC236}">
                <a16:creationId xmlns:a16="http://schemas.microsoft.com/office/drawing/2014/main" id="{986C367B-17C4-477B-BCE3-B49B5B5D831F}"/>
              </a:ext>
            </a:extLst>
          </p:cNvPr>
          <p:cNvSpPr txBox="1">
            <a:spLocks/>
          </p:cNvSpPr>
          <p:nvPr/>
        </p:nvSpPr>
        <p:spPr>
          <a:xfrm>
            <a:off x="4716016" y="699542"/>
            <a:ext cx="3816424"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spcBef>
                <a:spcPts val="700"/>
              </a:spcBef>
              <a:buFont typeface="Times" pitchFamily="18" charset="0"/>
              <a:buNone/>
            </a:pPr>
            <a:r>
              <a:rPr lang="en-GB" altLang="fr-FR" sz="1800" b="1"/>
              <a:t>Day 3 (Monday)‏</a:t>
            </a:r>
          </a:p>
          <a:p>
            <a:pPr>
              <a:lnSpc>
                <a:spcPct val="120000"/>
              </a:lnSpc>
              <a:spcBef>
                <a:spcPts val="700"/>
              </a:spcBef>
            </a:pPr>
            <a:r>
              <a:rPr lang="en-GB" altLang="fr-FR" sz="1800"/>
              <a:t>Dean, Administrators, faculty, support services, etc.</a:t>
            </a:r>
          </a:p>
          <a:p>
            <a:pPr>
              <a:lnSpc>
                <a:spcPct val="120000"/>
              </a:lnSpc>
              <a:spcBef>
                <a:spcPct val="0"/>
              </a:spcBef>
            </a:pPr>
            <a:r>
              <a:rPr lang="en-GB" altLang="fr-FR" sz="1800"/>
              <a:t>Team evening meeting to build consensus around:</a:t>
            </a:r>
          </a:p>
          <a:p>
            <a:pPr lvl="1">
              <a:lnSpc>
                <a:spcPct val="120000"/>
              </a:lnSpc>
              <a:spcBef>
                <a:spcPct val="0"/>
              </a:spcBef>
            </a:pPr>
            <a:r>
              <a:rPr lang="en-GB" altLang="fr-FR" sz="1500"/>
              <a:t>areas of strength</a:t>
            </a:r>
          </a:p>
          <a:p>
            <a:pPr lvl="1">
              <a:lnSpc>
                <a:spcPct val="120000"/>
              </a:lnSpc>
              <a:spcBef>
                <a:spcPct val="0"/>
              </a:spcBef>
            </a:pPr>
            <a:r>
              <a:rPr lang="en-GB" altLang="fr-FR" sz="1500"/>
              <a:t>issues that require further investigation</a:t>
            </a:r>
            <a:endParaRPr lang="en-US" altLang="fr-FR" sz="1500"/>
          </a:p>
          <a:p>
            <a:endParaRPr lang="en-CA" altLang="fr-FR" sz="1400"/>
          </a:p>
        </p:txBody>
      </p:sp>
    </p:spTree>
    <p:extLst>
      <p:ext uri="{BB962C8B-B14F-4D97-AF65-F5344CB8AC3E}">
        <p14:creationId xmlns:p14="http://schemas.microsoft.com/office/powerpoint/2010/main" val="32839418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196" y="51470"/>
            <a:ext cx="9144000" cy="504056"/>
          </a:xfrm>
        </p:spPr>
        <p:txBody>
          <a:bodyPr>
            <a:normAutofit fontScale="90000"/>
          </a:bodyPr>
          <a:lstStyle/>
          <a:p>
            <a:pPr eaLnBrk="1" hangingPunct="1"/>
            <a:r>
              <a:rPr lang="en-US" altLang="fr-FR" sz="3200">
                <a:solidFill>
                  <a:srgbClr val="003C71"/>
                </a:solidFill>
              </a:rPr>
              <a:t>Visit Schedule </a:t>
            </a:r>
            <a:r>
              <a:rPr lang="en-US" altLang="fr-FR" sz="2300">
                <a:solidFill>
                  <a:srgbClr val="003C71"/>
                </a:solidFill>
              </a:rPr>
              <a:t>cont’d.</a:t>
            </a:r>
            <a:endParaRPr lang="en-CA" altLang="fr-FR" sz="2300">
              <a:solidFill>
                <a:srgbClr val="003C71"/>
              </a:solidFill>
            </a:endParaRPr>
          </a:p>
        </p:txBody>
      </p:sp>
      <p:sp>
        <p:nvSpPr>
          <p:cNvPr id="15363" name="Content Placeholder 3"/>
          <p:cNvSpPr>
            <a:spLocks noGrp="1"/>
          </p:cNvSpPr>
          <p:nvPr>
            <p:ph idx="1"/>
          </p:nvPr>
        </p:nvSpPr>
        <p:spPr>
          <a:xfrm>
            <a:off x="1043608" y="987574"/>
            <a:ext cx="7272808" cy="3600400"/>
          </a:xfrm>
        </p:spPr>
        <p:txBody>
          <a:bodyPr>
            <a:noAutofit/>
          </a:bodyPr>
          <a:lstStyle/>
          <a:p>
            <a:pPr>
              <a:lnSpc>
                <a:spcPct val="90000"/>
              </a:lnSpc>
              <a:spcBef>
                <a:spcPts val="700"/>
              </a:spcBef>
              <a:buFont typeface="Times" pitchFamily="18" charset="0"/>
              <a:buNone/>
            </a:pPr>
            <a:r>
              <a:rPr lang="en-GB" altLang="fr-FR" sz="1800" b="1"/>
              <a:t>Day 4 (Tuesday)‏</a:t>
            </a:r>
          </a:p>
          <a:p>
            <a:pPr>
              <a:spcBef>
                <a:spcPts val="500"/>
              </a:spcBef>
            </a:pPr>
            <a:r>
              <a:rPr lang="en-CA" altLang="fr-FR" sz="1800"/>
              <a:t>Update with Dean</a:t>
            </a:r>
          </a:p>
          <a:p>
            <a:pPr>
              <a:spcBef>
                <a:spcPts val="500"/>
              </a:spcBef>
            </a:pPr>
            <a:r>
              <a:rPr lang="en-CA" altLang="fr-FR" sz="1800"/>
              <a:t>Wrap-up interviews and tours</a:t>
            </a:r>
          </a:p>
          <a:p>
            <a:pPr>
              <a:spcBef>
                <a:spcPts val="625"/>
              </a:spcBef>
            </a:pPr>
            <a:r>
              <a:rPr lang="en-GB" altLang="fr-FR" sz="1800" u="sng"/>
              <a:t>In camera</a:t>
            </a:r>
            <a:r>
              <a:rPr lang="en-GB" altLang="fr-FR" sz="1800"/>
              <a:t> Team Working Lunch:</a:t>
            </a:r>
          </a:p>
          <a:p>
            <a:pPr lvl="1">
              <a:spcBef>
                <a:spcPts val="625"/>
              </a:spcBef>
            </a:pPr>
            <a:r>
              <a:rPr lang="en-GB" altLang="fr-FR" sz="1500"/>
              <a:t>Complete draft reports</a:t>
            </a:r>
          </a:p>
          <a:p>
            <a:pPr lvl="1">
              <a:spcBef>
                <a:spcPts val="625"/>
              </a:spcBef>
            </a:pPr>
            <a:r>
              <a:rPr lang="en-GB" altLang="fr-FR" sz="1500"/>
              <a:t>Arrive at consensus on final conclusions</a:t>
            </a:r>
          </a:p>
          <a:p>
            <a:pPr lvl="1">
              <a:spcBef>
                <a:spcPts val="625"/>
              </a:spcBef>
            </a:pPr>
            <a:r>
              <a:rPr lang="en-GB" altLang="fr-FR" sz="1500"/>
              <a:t>Draft copies of each program report submitted to the chair</a:t>
            </a:r>
          </a:p>
          <a:p>
            <a:pPr>
              <a:spcBef>
                <a:spcPts val="500"/>
              </a:spcBef>
            </a:pPr>
            <a:r>
              <a:rPr lang="en-US" altLang="fr-FR" sz="1800"/>
              <a:t>Exit meeting </a:t>
            </a:r>
          </a:p>
          <a:p>
            <a:pPr lvl="1">
              <a:spcBef>
                <a:spcPts val="500"/>
              </a:spcBef>
            </a:pPr>
            <a:r>
              <a:rPr lang="en-US" altLang="fr-FR" sz="1500"/>
              <a:t>Attended by dean, program chairs, faculty, students </a:t>
            </a:r>
          </a:p>
          <a:p>
            <a:pPr lvl="1">
              <a:spcBef>
                <a:spcPts val="500"/>
              </a:spcBef>
            </a:pPr>
            <a:r>
              <a:rPr lang="en-US" altLang="fr-FR" sz="1500"/>
              <a:t>Verbal exit statement delivered by the Team Chair</a:t>
            </a:r>
          </a:p>
          <a:p>
            <a:pPr lvl="1">
              <a:spcBef>
                <a:spcPts val="500"/>
              </a:spcBef>
            </a:pPr>
            <a:r>
              <a:rPr lang="en-US" altLang="fr-FR" sz="1500"/>
              <a:t>Summary of </a:t>
            </a:r>
            <a:r>
              <a:rPr lang="en-US" altLang="fr-FR" sz="1500" b="1" u="sng"/>
              <a:t>all</a:t>
            </a:r>
            <a:r>
              <a:rPr lang="en-US" altLang="fr-FR" sz="1500"/>
              <a:t> issues that will be included in the report</a:t>
            </a:r>
          </a:p>
          <a:p>
            <a:pPr>
              <a:spcBef>
                <a:spcPts val="500"/>
              </a:spcBef>
            </a:pPr>
            <a:endParaRPr lang="en-CA" altLang="fr-FR" sz="1800"/>
          </a:p>
          <a:p>
            <a:pPr>
              <a:spcBef>
                <a:spcPts val="500"/>
              </a:spcBef>
            </a:pPr>
            <a:endParaRPr lang="en-GB" altLang="fr-FR" sz="1800"/>
          </a:p>
          <a:p>
            <a:endParaRPr lang="en-CA" altLang="fr-FR" sz="1800"/>
          </a:p>
        </p:txBody>
      </p:sp>
      <p:sp>
        <p:nvSpPr>
          <p:cNvPr id="4" name="Slide Number Placeholder 3">
            <a:extLst>
              <a:ext uri="{FF2B5EF4-FFF2-40B4-BE49-F238E27FC236}">
                <a16:creationId xmlns:a16="http://schemas.microsoft.com/office/drawing/2014/main" id="{6F38C608-5E60-4463-99F8-4D0F7454F065}"/>
              </a:ext>
            </a:extLst>
          </p:cNvPr>
          <p:cNvSpPr>
            <a:spLocks noGrp="1"/>
          </p:cNvSpPr>
          <p:nvPr>
            <p:ph type="sldNum" sz="quarter" idx="4"/>
          </p:nvPr>
        </p:nvSpPr>
        <p:spPr/>
        <p:txBody>
          <a:bodyPr/>
          <a:lstStyle/>
          <a:p>
            <a:fld id="{C6AB7EB0-011E-4126-B608-05E4D15257C6}" type="slidenum">
              <a:rPr lang="en-CA" smtClean="0"/>
              <a:t>81</a:t>
            </a:fld>
            <a:endParaRPr lang="en-CA"/>
          </a:p>
        </p:txBody>
      </p:sp>
    </p:spTree>
    <p:extLst>
      <p:ext uri="{BB962C8B-B14F-4D97-AF65-F5344CB8AC3E}">
        <p14:creationId xmlns:p14="http://schemas.microsoft.com/office/powerpoint/2010/main" val="2149931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EB492877-8917-4698-945B-982004FA8EB9}"/>
              </a:ext>
            </a:extLst>
          </p:cNvPr>
          <p:cNvSpPr txBox="1">
            <a:spLocks/>
          </p:cNvSpPr>
          <p:nvPr/>
        </p:nvSpPr>
        <p:spPr>
          <a:xfrm>
            <a:off x="467544" y="58316"/>
            <a:ext cx="8229600" cy="857250"/>
          </a:xfrm>
          <a:prstGeom prst="rect">
            <a:avLst/>
          </a:prstGeom>
        </p:spPr>
        <p:txBody>
          <a:bodyPr vert="horz" lIns="91440" tIns="45720" rIns="91440" bIns="45720" rtlCol="0" anchor="b" anchorCtr="0">
            <a:normAutofit fontScale="92500" lnSpcReduction="2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US">
                <a:solidFill>
                  <a:srgbClr val="003C71"/>
                </a:solidFill>
              </a:rPr>
              <a:t>Site visit </a:t>
            </a:r>
          </a:p>
          <a:p>
            <a:r>
              <a:rPr lang="en-US">
                <a:solidFill>
                  <a:srgbClr val="003C71"/>
                </a:solidFill>
              </a:rPr>
              <a:t>“Do’s” and “Don’ts”</a:t>
            </a:r>
            <a:endParaRPr lang="en-CA">
              <a:solidFill>
                <a:srgbClr val="003C71"/>
              </a:solidFill>
            </a:endParaRPr>
          </a:p>
        </p:txBody>
      </p:sp>
      <p:sp>
        <p:nvSpPr>
          <p:cNvPr id="7" name="Content Placeholder 2">
            <a:extLst>
              <a:ext uri="{FF2B5EF4-FFF2-40B4-BE49-F238E27FC236}">
                <a16:creationId xmlns:a16="http://schemas.microsoft.com/office/drawing/2014/main" id="{54211D53-E54A-451C-8B22-668E75CE4158}"/>
              </a:ext>
            </a:extLst>
          </p:cNvPr>
          <p:cNvSpPr txBox="1">
            <a:spLocks/>
          </p:cNvSpPr>
          <p:nvPr/>
        </p:nvSpPr>
        <p:spPr>
          <a:xfrm>
            <a:off x="212354" y="1580254"/>
            <a:ext cx="4176464" cy="2863704"/>
          </a:xfrm>
          <a:prstGeom prst="rect">
            <a:avLst/>
          </a:prstGeom>
        </p:spPr>
        <p:txBody>
          <a:bodyPr>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120000"/>
              </a:lnSpc>
              <a:spcBef>
                <a:spcPts val="0"/>
              </a:spcBef>
              <a:buClrTx/>
              <a:buFont typeface="+mj-lt"/>
              <a:buAutoNum type="arabicPeriod"/>
            </a:pPr>
            <a:r>
              <a:rPr lang="en-CA" sz="1600"/>
              <a:t>Participate in all visiting team meetings</a:t>
            </a:r>
          </a:p>
          <a:p>
            <a:pPr marL="457200" indent="-457200">
              <a:lnSpc>
                <a:spcPct val="120000"/>
              </a:lnSpc>
              <a:spcBef>
                <a:spcPts val="0"/>
              </a:spcBef>
              <a:buClrTx/>
              <a:buFont typeface="+mj-lt"/>
              <a:buAutoNum type="arabicPeriod"/>
            </a:pPr>
            <a:endParaRPr lang="en-CA" sz="500"/>
          </a:p>
          <a:p>
            <a:pPr marL="457200" indent="-457200">
              <a:lnSpc>
                <a:spcPct val="120000"/>
              </a:lnSpc>
              <a:spcBef>
                <a:spcPts val="0"/>
              </a:spcBef>
              <a:buClrTx/>
              <a:buFont typeface="+mj-lt"/>
              <a:buAutoNum type="arabicPeriod"/>
            </a:pPr>
            <a:r>
              <a:rPr lang="en-CA" sz="1600"/>
              <a:t>Check everything you question with the responsible individual(s)</a:t>
            </a:r>
          </a:p>
          <a:p>
            <a:pPr marL="457200" indent="-457200">
              <a:lnSpc>
                <a:spcPct val="120000"/>
              </a:lnSpc>
              <a:spcBef>
                <a:spcPts val="0"/>
              </a:spcBef>
              <a:buClrTx/>
              <a:buFont typeface="+mj-lt"/>
              <a:buAutoNum type="arabicPeriod"/>
            </a:pPr>
            <a:endParaRPr lang="en-CA" sz="500"/>
          </a:p>
          <a:p>
            <a:pPr marL="457200" indent="-457200">
              <a:lnSpc>
                <a:spcPct val="120000"/>
              </a:lnSpc>
              <a:spcBef>
                <a:spcPts val="0"/>
              </a:spcBef>
              <a:buClrTx/>
              <a:buFont typeface="+mj-lt"/>
              <a:buAutoNum type="arabicPeriod"/>
            </a:pPr>
            <a:r>
              <a:rPr lang="en-CA" sz="1600"/>
              <a:t>Have those you interview sign an attendance list</a:t>
            </a:r>
          </a:p>
          <a:p>
            <a:pPr marL="457200" indent="-457200">
              <a:lnSpc>
                <a:spcPct val="120000"/>
              </a:lnSpc>
              <a:spcBef>
                <a:spcPts val="0"/>
              </a:spcBef>
              <a:buClrTx/>
              <a:buFont typeface="+mj-lt"/>
              <a:buAutoNum type="arabicPeriod"/>
            </a:pPr>
            <a:endParaRPr lang="en-CA" sz="500"/>
          </a:p>
          <a:p>
            <a:pPr marL="457200" indent="-457200">
              <a:lnSpc>
                <a:spcPct val="120000"/>
              </a:lnSpc>
              <a:spcBef>
                <a:spcPts val="0"/>
              </a:spcBef>
              <a:buClrTx/>
              <a:buFont typeface="+mj-lt"/>
              <a:buAutoNum type="arabicPeriod"/>
            </a:pPr>
            <a:r>
              <a:rPr lang="en-CA" sz="1600"/>
              <a:t>Maintain confidentiality at all times</a:t>
            </a:r>
          </a:p>
          <a:p>
            <a:pPr marL="457200" indent="-457200">
              <a:lnSpc>
                <a:spcPct val="120000"/>
              </a:lnSpc>
              <a:spcBef>
                <a:spcPts val="0"/>
              </a:spcBef>
              <a:buClrTx/>
              <a:buFont typeface="+mj-lt"/>
              <a:buAutoNum type="arabicPeriod"/>
            </a:pPr>
            <a:endParaRPr lang="en-CA" sz="500"/>
          </a:p>
          <a:p>
            <a:pPr marL="457200" indent="-457200">
              <a:lnSpc>
                <a:spcPct val="120000"/>
              </a:lnSpc>
              <a:spcBef>
                <a:spcPts val="0"/>
              </a:spcBef>
              <a:buClrTx/>
              <a:buFont typeface="+mj-lt"/>
              <a:buAutoNum type="arabicPeriod"/>
            </a:pPr>
            <a:r>
              <a:rPr lang="en-CA" sz="1600"/>
              <a:t>Ask open ended questions</a:t>
            </a:r>
          </a:p>
          <a:p>
            <a:pPr marL="457200" indent="-457200">
              <a:lnSpc>
                <a:spcPct val="120000"/>
              </a:lnSpc>
              <a:spcBef>
                <a:spcPts val="0"/>
              </a:spcBef>
              <a:buClrTx/>
              <a:buFont typeface="+mj-lt"/>
              <a:buAutoNum type="arabicPeriod"/>
            </a:pPr>
            <a:endParaRPr lang="en-CA" sz="500"/>
          </a:p>
        </p:txBody>
      </p:sp>
      <p:sp>
        <p:nvSpPr>
          <p:cNvPr id="9" name="Content Placeholder 2">
            <a:extLst>
              <a:ext uri="{FF2B5EF4-FFF2-40B4-BE49-F238E27FC236}">
                <a16:creationId xmlns:a16="http://schemas.microsoft.com/office/drawing/2014/main" id="{26A504DA-1613-4733-A3A1-129F848D2F7C}"/>
              </a:ext>
            </a:extLst>
          </p:cNvPr>
          <p:cNvSpPr txBox="1">
            <a:spLocks/>
          </p:cNvSpPr>
          <p:nvPr/>
        </p:nvSpPr>
        <p:spPr>
          <a:xfrm>
            <a:off x="212354" y="1059582"/>
            <a:ext cx="4287638" cy="304649"/>
          </a:xfrm>
          <a:prstGeom prst="rect">
            <a:avLst/>
          </a:prstGeom>
        </p:spPr>
        <p:txBody>
          <a:bodyPr>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ClrTx/>
              <a:buNone/>
            </a:pPr>
            <a:r>
              <a:rPr lang="en-CA" sz="2400" b="1"/>
              <a:t>DO</a:t>
            </a:r>
          </a:p>
        </p:txBody>
      </p:sp>
      <p:sp>
        <p:nvSpPr>
          <p:cNvPr id="8" name="Content Placeholder 2">
            <a:extLst>
              <a:ext uri="{FF2B5EF4-FFF2-40B4-BE49-F238E27FC236}">
                <a16:creationId xmlns:a16="http://schemas.microsoft.com/office/drawing/2014/main" id="{F2510F2A-9980-4357-B0A4-15D41FEE750E}"/>
              </a:ext>
            </a:extLst>
          </p:cNvPr>
          <p:cNvSpPr txBox="1">
            <a:spLocks/>
          </p:cNvSpPr>
          <p:nvPr/>
        </p:nvSpPr>
        <p:spPr>
          <a:xfrm>
            <a:off x="4716016" y="1580254"/>
            <a:ext cx="4139952" cy="25256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buFont typeface="+mj-lt"/>
              <a:buAutoNum type="arabicPeriod"/>
            </a:pPr>
            <a:r>
              <a:rPr lang="en-CA" sz="1600"/>
              <a:t>Assume the answer to anything you question</a:t>
            </a:r>
          </a:p>
          <a:p>
            <a:pPr>
              <a:buClr>
                <a:schemeClr val="tx1"/>
              </a:buClr>
              <a:buFont typeface="+mj-lt"/>
              <a:buAutoNum type="arabicPeriod"/>
            </a:pPr>
            <a:endParaRPr lang="en-CA" sz="500"/>
          </a:p>
          <a:p>
            <a:pPr>
              <a:buClr>
                <a:schemeClr val="tx1"/>
              </a:buClr>
              <a:buFont typeface="+mj-lt"/>
              <a:buAutoNum type="arabicPeriod"/>
            </a:pPr>
            <a:r>
              <a:rPr lang="en-CA" sz="1600"/>
              <a:t>Give suggestions to the program – stick to the facts (suggestions for improvement could be included in the visiting team report)</a:t>
            </a:r>
          </a:p>
          <a:p>
            <a:pPr>
              <a:buClr>
                <a:schemeClr val="tx1"/>
              </a:buClr>
              <a:buFont typeface="+mj-lt"/>
              <a:buAutoNum type="arabicPeriod"/>
            </a:pPr>
            <a:endParaRPr lang="en-CA" sz="500"/>
          </a:p>
          <a:p>
            <a:pPr>
              <a:buClr>
                <a:schemeClr val="tx1"/>
              </a:buClr>
              <a:buFont typeface="+mj-lt"/>
              <a:buAutoNum type="arabicPeriod"/>
            </a:pPr>
            <a:r>
              <a:rPr lang="en-CA" sz="1600"/>
              <a:t>Surprise the program with statements in your report that were not communicated during the exit meeting</a:t>
            </a:r>
          </a:p>
          <a:p>
            <a:pPr>
              <a:buClr>
                <a:schemeClr val="tx1"/>
              </a:buClr>
              <a:buFont typeface="+mj-lt"/>
              <a:buAutoNum type="arabicPeriod"/>
            </a:pPr>
            <a:endParaRPr lang="en-CA" sz="500"/>
          </a:p>
          <a:p>
            <a:pPr>
              <a:buClr>
                <a:schemeClr val="tx1"/>
              </a:buClr>
              <a:buFont typeface="+mj-lt"/>
              <a:buAutoNum type="arabicPeriod"/>
            </a:pPr>
            <a:endParaRPr lang="en-CA" sz="1600"/>
          </a:p>
        </p:txBody>
      </p:sp>
      <p:sp>
        <p:nvSpPr>
          <p:cNvPr id="10" name="Content Placeholder 2">
            <a:extLst>
              <a:ext uri="{FF2B5EF4-FFF2-40B4-BE49-F238E27FC236}">
                <a16:creationId xmlns:a16="http://schemas.microsoft.com/office/drawing/2014/main" id="{EB3DC10D-B67B-4298-BCB9-C727173D54BE}"/>
              </a:ext>
            </a:extLst>
          </p:cNvPr>
          <p:cNvSpPr txBox="1">
            <a:spLocks/>
          </p:cNvSpPr>
          <p:nvPr/>
        </p:nvSpPr>
        <p:spPr>
          <a:xfrm>
            <a:off x="4737068" y="1059582"/>
            <a:ext cx="4226404"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tx1"/>
              </a:buClr>
              <a:buNone/>
            </a:pPr>
            <a:r>
              <a:rPr lang="en-CA" sz="2400" b="1"/>
              <a:t>DON’T</a:t>
            </a:r>
          </a:p>
        </p:txBody>
      </p:sp>
      <p:sp>
        <p:nvSpPr>
          <p:cNvPr id="4" name="Slide Number Placeholder 3">
            <a:extLst>
              <a:ext uri="{FF2B5EF4-FFF2-40B4-BE49-F238E27FC236}">
                <a16:creationId xmlns:a16="http://schemas.microsoft.com/office/drawing/2014/main" id="{7D003ABD-A34D-4B29-B057-400DEE55BB82}"/>
              </a:ext>
            </a:extLst>
          </p:cNvPr>
          <p:cNvSpPr>
            <a:spLocks noGrp="1"/>
          </p:cNvSpPr>
          <p:nvPr>
            <p:ph type="sldNum" sz="quarter" idx="4"/>
          </p:nvPr>
        </p:nvSpPr>
        <p:spPr/>
        <p:txBody>
          <a:bodyPr/>
          <a:lstStyle/>
          <a:p>
            <a:fld id="{93821D85-BDF2-42EB-8453-DE876E8C7E82}" type="slidenum">
              <a:rPr lang="en-CA" smtClean="0"/>
              <a:t>82</a:t>
            </a:fld>
            <a:endParaRPr lang="en-CA"/>
          </a:p>
        </p:txBody>
      </p:sp>
    </p:spTree>
    <p:extLst>
      <p:ext uri="{BB962C8B-B14F-4D97-AF65-F5344CB8AC3E}">
        <p14:creationId xmlns:p14="http://schemas.microsoft.com/office/powerpoint/2010/main" val="31654900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EC999-FF24-4485-AB03-EA3A20D66B39}"/>
              </a:ext>
            </a:extLst>
          </p:cNvPr>
          <p:cNvSpPr>
            <a:spLocks noGrp="1"/>
          </p:cNvSpPr>
          <p:nvPr>
            <p:ph type="title"/>
          </p:nvPr>
        </p:nvSpPr>
        <p:spPr>
          <a:xfrm>
            <a:off x="722313" y="2093590"/>
            <a:ext cx="7772400" cy="838200"/>
          </a:xfrm>
        </p:spPr>
        <p:txBody>
          <a:bodyPr/>
          <a:lstStyle/>
          <a:p>
            <a:r>
              <a:rPr lang="en-CA"/>
              <a:t>The Visiting Team Report</a:t>
            </a:r>
          </a:p>
        </p:txBody>
      </p:sp>
      <p:sp>
        <p:nvSpPr>
          <p:cNvPr id="5" name="Slide Number Placeholder 4">
            <a:extLst>
              <a:ext uri="{FF2B5EF4-FFF2-40B4-BE49-F238E27FC236}">
                <a16:creationId xmlns:a16="http://schemas.microsoft.com/office/drawing/2014/main" id="{94852258-5B75-4E13-8725-5FB3CD8C05D5}"/>
              </a:ext>
            </a:extLst>
          </p:cNvPr>
          <p:cNvSpPr>
            <a:spLocks noGrp="1"/>
          </p:cNvSpPr>
          <p:nvPr>
            <p:ph type="sldNum" sz="quarter" idx="4"/>
          </p:nvPr>
        </p:nvSpPr>
        <p:spPr/>
        <p:txBody>
          <a:bodyPr/>
          <a:lstStyle/>
          <a:p>
            <a:r>
              <a:rPr lang="en-CA" dirty="0">
                <a:cs typeface="Calibri"/>
              </a:rPr>
              <a:t>83</a:t>
            </a:r>
            <a:endParaRPr lang="en-CA" dirty="0"/>
          </a:p>
        </p:txBody>
      </p:sp>
    </p:spTree>
    <p:extLst>
      <p:ext uri="{BB962C8B-B14F-4D97-AF65-F5344CB8AC3E}">
        <p14:creationId xmlns:p14="http://schemas.microsoft.com/office/powerpoint/2010/main" val="32654637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365581F6-CE26-478B-A0C2-5A15DB3F7EB3}"/>
              </a:ext>
            </a:extLst>
          </p:cNvPr>
          <p:cNvSpPr txBox="1">
            <a:spLocks noChangeArrowheads="1"/>
          </p:cNvSpPr>
          <p:nvPr/>
        </p:nvSpPr>
        <p:spPr>
          <a:xfrm>
            <a:off x="609600" y="51470"/>
            <a:ext cx="8229600" cy="857250"/>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The visiting team report:</a:t>
            </a:r>
            <a:br>
              <a:rPr lang="en-CA">
                <a:solidFill>
                  <a:srgbClr val="003C71"/>
                </a:solidFill>
              </a:rPr>
            </a:br>
            <a:r>
              <a:rPr lang="en-GB" altLang="fr-FR" sz="2100">
                <a:solidFill>
                  <a:srgbClr val="003C71"/>
                </a:solidFill>
              </a:rPr>
              <a:t>“Do’s” and “Don’ts”</a:t>
            </a:r>
            <a:endParaRPr lang="en-US" altLang="en-US" sz="2100">
              <a:solidFill>
                <a:srgbClr val="003C71"/>
              </a:solidFill>
            </a:endParaRPr>
          </a:p>
        </p:txBody>
      </p:sp>
      <p:grpSp>
        <p:nvGrpSpPr>
          <p:cNvPr id="4" name="Group 3">
            <a:extLst>
              <a:ext uri="{FF2B5EF4-FFF2-40B4-BE49-F238E27FC236}">
                <a16:creationId xmlns:a16="http://schemas.microsoft.com/office/drawing/2014/main" id="{900D7579-2458-4DB1-B102-6B58BD78EA5B}"/>
              </a:ext>
            </a:extLst>
          </p:cNvPr>
          <p:cNvGrpSpPr/>
          <p:nvPr/>
        </p:nvGrpSpPr>
        <p:grpSpPr>
          <a:xfrm>
            <a:off x="107504" y="1131589"/>
            <a:ext cx="4287638" cy="3744417"/>
            <a:chOff x="107504" y="1059581"/>
            <a:chExt cx="4287638" cy="3744417"/>
          </a:xfrm>
        </p:grpSpPr>
        <p:sp>
          <p:nvSpPr>
            <p:cNvPr id="5" name="Content Placeholder 2">
              <a:extLst>
                <a:ext uri="{FF2B5EF4-FFF2-40B4-BE49-F238E27FC236}">
                  <a16:creationId xmlns:a16="http://schemas.microsoft.com/office/drawing/2014/main" id="{62B4FBEE-F626-4C2D-A4C1-183C8F52B24F}"/>
                </a:ext>
              </a:extLst>
            </p:cNvPr>
            <p:cNvSpPr txBox="1">
              <a:spLocks/>
            </p:cNvSpPr>
            <p:nvPr/>
          </p:nvSpPr>
          <p:spPr>
            <a:xfrm>
              <a:off x="107504" y="1419621"/>
              <a:ext cx="4176464" cy="3384377"/>
            </a:xfrm>
            <a:prstGeom prst="rect">
              <a:avLst/>
            </a:prstGeom>
          </p:spPr>
          <p:txBody>
            <a:bodyPr>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120000"/>
                </a:lnSpc>
                <a:spcBef>
                  <a:spcPts val="0"/>
                </a:spcBef>
                <a:buClrTx/>
                <a:buFont typeface="+mj-lt"/>
                <a:buAutoNum type="arabicPeriod"/>
              </a:pPr>
              <a:endParaRPr lang="en-CA" sz="500"/>
            </a:p>
            <a:p>
              <a:pPr marL="457200" indent="-457200">
                <a:lnSpc>
                  <a:spcPct val="120000"/>
                </a:lnSpc>
                <a:spcBef>
                  <a:spcPts val="0"/>
                </a:spcBef>
                <a:buClrTx/>
                <a:buFont typeface="+mj-lt"/>
                <a:buAutoNum type="arabicPeriod"/>
              </a:pPr>
              <a:r>
                <a:rPr lang="en-CA" sz="1600"/>
                <a:t>Complete your report (before the exit meeting at the latest).</a:t>
              </a:r>
            </a:p>
            <a:p>
              <a:pPr marL="457200" indent="-457200">
                <a:lnSpc>
                  <a:spcPct val="120000"/>
                </a:lnSpc>
                <a:spcBef>
                  <a:spcPts val="0"/>
                </a:spcBef>
                <a:buClrTx/>
                <a:buFont typeface="+mj-lt"/>
                <a:buAutoNum type="arabicPeriod"/>
              </a:pPr>
              <a:endParaRPr lang="en-CA" sz="500"/>
            </a:p>
            <a:p>
              <a:pPr marL="457200" indent="-457200">
                <a:lnSpc>
                  <a:spcPct val="120000"/>
                </a:lnSpc>
                <a:spcBef>
                  <a:spcPts val="0"/>
                </a:spcBef>
                <a:buClrTx/>
                <a:buFont typeface="+mj-lt"/>
                <a:buAutoNum type="arabicPeriod"/>
              </a:pPr>
              <a:r>
                <a:rPr lang="en-CA" sz="1600"/>
                <a:t>Include all issues tied to criteria in your report.</a:t>
              </a:r>
            </a:p>
            <a:p>
              <a:pPr marL="457200" indent="-457200">
                <a:lnSpc>
                  <a:spcPct val="120000"/>
                </a:lnSpc>
                <a:spcBef>
                  <a:spcPts val="0"/>
                </a:spcBef>
                <a:buClrTx/>
                <a:buFont typeface="+mj-lt"/>
                <a:buAutoNum type="arabicPeriod"/>
              </a:pPr>
              <a:endParaRPr lang="en-CA" sz="500"/>
            </a:p>
            <a:p>
              <a:pPr marL="457200" indent="-457200">
                <a:lnSpc>
                  <a:spcPct val="120000"/>
                </a:lnSpc>
                <a:spcBef>
                  <a:spcPts val="0"/>
                </a:spcBef>
                <a:buClrTx/>
                <a:buFont typeface="+mj-lt"/>
                <a:buAutoNum type="arabicPeriod"/>
              </a:pPr>
              <a:r>
                <a:rPr lang="en-CA" sz="1600"/>
                <a:t>Be available to answer questions about your report after the visit.</a:t>
              </a:r>
            </a:p>
            <a:p>
              <a:pPr marL="457200" indent="-457200">
                <a:lnSpc>
                  <a:spcPct val="120000"/>
                </a:lnSpc>
                <a:spcBef>
                  <a:spcPts val="0"/>
                </a:spcBef>
                <a:buClrTx/>
                <a:buFont typeface="+mj-lt"/>
                <a:buAutoNum type="arabicPeriod"/>
              </a:pPr>
              <a:endParaRPr lang="en-CA" sz="500"/>
            </a:p>
            <a:p>
              <a:pPr marL="457200" indent="-457200">
                <a:lnSpc>
                  <a:spcPct val="120000"/>
                </a:lnSpc>
                <a:spcBef>
                  <a:spcPts val="0"/>
                </a:spcBef>
                <a:buClrTx/>
                <a:buFont typeface="+mj-lt"/>
                <a:buAutoNum type="arabicPeriod"/>
              </a:pPr>
              <a:r>
                <a:rPr lang="en-CA" sz="1600"/>
                <a:t>Dig for the full picture and describe it accurately in your report.</a:t>
              </a:r>
            </a:p>
          </p:txBody>
        </p:sp>
        <p:sp>
          <p:nvSpPr>
            <p:cNvPr id="8" name="Content Placeholder 2">
              <a:extLst>
                <a:ext uri="{FF2B5EF4-FFF2-40B4-BE49-F238E27FC236}">
                  <a16:creationId xmlns:a16="http://schemas.microsoft.com/office/drawing/2014/main" id="{AAE9DD13-10D0-418D-A9D6-6F1A9D9BEC99}"/>
                </a:ext>
              </a:extLst>
            </p:cNvPr>
            <p:cNvSpPr txBox="1">
              <a:spLocks/>
            </p:cNvSpPr>
            <p:nvPr/>
          </p:nvSpPr>
          <p:spPr>
            <a:xfrm>
              <a:off x="107504" y="1059581"/>
              <a:ext cx="4287638" cy="360040"/>
            </a:xfrm>
            <a:prstGeom prst="rect">
              <a:avLst/>
            </a:prstGeom>
          </p:spPr>
          <p:txBody>
            <a:bodyPr>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ClrTx/>
                <a:buNone/>
              </a:pPr>
              <a:r>
                <a:rPr lang="en-CA" sz="2400" b="1"/>
                <a:t>DO</a:t>
              </a:r>
            </a:p>
          </p:txBody>
        </p:sp>
      </p:grpSp>
      <p:grpSp>
        <p:nvGrpSpPr>
          <p:cNvPr id="9" name="Group 8">
            <a:extLst>
              <a:ext uri="{FF2B5EF4-FFF2-40B4-BE49-F238E27FC236}">
                <a16:creationId xmlns:a16="http://schemas.microsoft.com/office/drawing/2014/main" id="{65F6EE52-4AD4-4CA5-A70B-9E290F7F36E6}"/>
              </a:ext>
            </a:extLst>
          </p:cNvPr>
          <p:cNvGrpSpPr/>
          <p:nvPr/>
        </p:nvGrpSpPr>
        <p:grpSpPr>
          <a:xfrm>
            <a:off x="5004048" y="1131589"/>
            <a:ext cx="4247456" cy="2957653"/>
            <a:chOff x="5004048" y="1059582"/>
            <a:chExt cx="4247456" cy="2957653"/>
          </a:xfrm>
        </p:grpSpPr>
        <p:sp>
          <p:nvSpPr>
            <p:cNvPr id="10" name="Content Placeholder 2">
              <a:extLst>
                <a:ext uri="{FF2B5EF4-FFF2-40B4-BE49-F238E27FC236}">
                  <a16:creationId xmlns:a16="http://schemas.microsoft.com/office/drawing/2014/main" id="{0F944E3C-7D3D-4174-BF1F-704AF0D0F0C7}"/>
                </a:ext>
              </a:extLst>
            </p:cNvPr>
            <p:cNvSpPr txBox="1">
              <a:spLocks/>
            </p:cNvSpPr>
            <p:nvPr/>
          </p:nvSpPr>
          <p:spPr>
            <a:xfrm>
              <a:off x="5004048" y="1491630"/>
              <a:ext cx="4139952" cy="25256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buFont typeface="+mj-lt"/>
                <a:buAutoNum type="arabicPeriod"/>
              </a:pPr>
              <a:endParaRPr lang="en-CA" sz="500"/>
            </a:p>
            <a:p>
              <a:pPr>
                <a:spcBef>
                  <a:spcPts val="0"/>
                </a:spcBef>
                <a:buClr>
                  <a:schemeClr val="tx1"/>
                </a:buClr>
                <a:buFont typeface="+mj-lt"/>
                <a:buAutoNum type="arabicPeriod"/>
              </a:pPr>
              <a:r>
                <a:rPr lang="en-GB" altLang="fr-FR" sz="1600"/>
                <a:t>Use the terms “concern”, “weakness” or “deficiency” in your written comments.</a:t>
              </a:r>
            </a:p>
            <a:p>
              <a:pPr>
                <a:spcBef>
                  <a:spcPts val="0"/>
                </a:spcBef>
                <a:buClr>
                  <a:schemeClr val="tx1"/>
                </a:buClr>
                <a:buFont typeface="+mj-lt"/>
                <a:buAutoNum type="arabicPeriod"/>
              </a:pPr>
              <a:endParaRPr lang="en-GB" altLang="fr-FR" sz="500"/>
            </a:p>
            <a:p>
              <a:pPr>
                <a:spcBef>
                  <a:spcPts val="0"/>
                </a:spcBef>
                <a:buClr>
                  <a:schemeClr val="tx1"/>
                </a:buClr>
                <a:buFont typeface="+mj-lt"/>
                <a:buAutoNum type="arabicPeriod"/>
              </a:pPr>
              <a:r>
                <a:rPr lang="en-GB" altLang="fr-FR" sz="1600"/>
                <a:t>Make recommendations for improvement in the body of the report. Instead use the section titled “suggestion for improvement…”</a:t>
              </a:r>
            </a:p>
            <a:p>
              <a:pPr>
                <a:spcBef>
                  <a:spcPts val="0"/>
                </a:spcBef>
                <a:buClr>
                  <a:schemeClr val="tx1"/>
                </a:buClr>
                <a:buFont typeface="+mj-lt"/>
                <a:buAutoNum type="arabicPeriod"/>
              </a:pPr>
              <a:endParaRPr lang="en-GB" altLang="fr-FR" sz="500"/>
            </a:p>
            <a:p>
              <a:pPr>
                <a:spcBef>
                  <a:spcPts val="0"/>
                </a:spcBef>
                <a:buClr>
                  <a:schemeClr val="tx1"/>
                </a:buClr>
                <a:buFont typeface="+mj-lt"/>
                <a:buAutoNum type="arabicPeriod"/>
              </a:pPr>
              <a:r>
                <a:rPr lang="en-GB" altLang="fr-FR" sz="1600"/>
                <a:t>Use student names.  </a:t>
              </a:r>
            </a:p>
            <a:p>
              <a:pPr>
                <a:spcBef>
                  <a:spcPts val="0"/>
                </a:spcBef>
                <a:buClr>
                  <a:schemeClr val="tx1"/>
                </a:buClr>
                <a:buFont typeface="+mj-lt"/>
                <a:buAutoNum type="arabicPeriod"/>
              </a:pPr>
              <a:endParaRPr lang="en-GB" altLang="fr-FR" sz="500"/>
            </a:p>
            <a:p>
              <a:pPr>
                <a:spcBef>
                  <a:spcPts val="0"/>
                </a:spcBef>
                <a:buClr>
                  <a:schemeClr val="tx1"/>
                </a:buClr>
                <a:buFont typeface="+mj-lt"/>
                <a:buAutoNum type="arabicPeriod"/>
              </a:pPr>
              <a:r>
                <a:rPr lang="en-GB" sz="1600"/>
                <a:t>Re-format the template provided.</a:t>
              </a:r>
              <a:endParaRPr lang="en-CA" sz="1600"/>
            </a:p>
            <a:p>
              <a:pPr>
                <a:buClr>
                  <a:schemeClr val="tx1"/>
                </a:buClr>
                <a:buFont typeface="+mj-lt"/>
                <a:buAutoNum type="arabicPeriod"/>
              </a:pPr>
              <a:endParaRPr lang="en-CA" sz="1600"/>
            </a:p>
          </p:txBody>
        </p:sp>
        <p:sp>
          <p:nvSpPr>
            <p:cNvPr id="11" name="Content Placeholder 2">
              <a:extLst>
                <a:ext uri="{FF2B5EF4-FFF2-40B4-BE49-F238E27FC236}">
                  <a16:creationId xmlns:a16="http://schemas.microsoft.com/office/drawing/2014/main" id="{CD2434D1-85A1-421F-8E4E-CB9AD7472A05}"/>
                </a:ext>
              </a:extLst>
            </p:cNvPr>
            <p:cNvSpPr txBox="1">
              <a:spLocks/>
            </p:cNvSpPr>
            <p:nvPr/>
          </p:nvSpPr>
          <p:spPr>
            <a:xfrm>
              <a:off x="5025100" y="1059582"/>
              <a:ext cx="4226404"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tx1"/>
                </a:buClr>
                <a:buNone/>
              </a:pPr>
              <a:r>
                <a:rPr lang="en-CA" sz="2400" b="1"/>
                <a:t>DON’T</a:t>
              </a:r>
            </a:p>
          </p:txBody>
        </p:sp>
      </p:grpSp>
      <p:sp>
        <p:nvSpPr>
          <p:cNvPr id="7" name="Slide Number Placeholder 6">
            <a:extLst>
              <a:ext uri="{FF2B5EF4-FFF2-40B4-BE49-F238E27FC236}">
                <a16:creationId xmlns:a16="http://schemas.microsoft.com/office/drawing/2014/main" id="{7561A949-BA17-4F1C-9752-ADF5B7C5862B}"/>
              </a:ext>
            </a:extLst>
          </p:cNvPr>
          <p:cNvSpPr>
            <a:spLocks noGrp="1"/>
          </p:cNvSpPr>
          <p:nvPr>
            <p:ph type="sldNum" sz="quarter" idx="4"/>
          </p:nvPr>
        </p:nvSpPr>
        <p:spPr/>
        <p:txBody>
          <a:bodyPr/>
          <a:lstStyle/>
          <a:p>
            <a:fld id="{1B0A27EF-E116-4E9E-8CDC-0E326EF51DFC}" type="slidenum">
              <a:rPr lang="en-CA" smtClean="0"/>
              <a:t>84</a:t>
            </a:fld>
            <a:endParaRPr lang="en-CA"/>
          </a:p>
        </p:txBody>
      </p:sp>
    </p:spTree>
    <p:extLst>
      <p:ext uri="{BB962C8B-B14F-4D97-AF65-F5344CB8AC3E}">
        <p14:creationId xmlns:p14="http://schemas.microsoft.com/office/powerpoint/2010/main" val="4974471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FB1F0-F2C8-47FD-8461-92EF32144837}"/>
              </a:ext>
            </a:extLst>
          </p:cNvPr>
          <p:cNvSpPr>
            <a:spLocks noGrp="1"/>
          </p:cNvSpPr>
          <p:nvPr>
            <p:ph type="title"/>
          </p:nvPr>
        </p:nvSpPr>
        <p:spPr>
          <a:xfrm>
            <a:off x="457200" y="51470"/>
            <a:ext cx="8229600" cy="464752"/>
          </a:xfrm>
        </p:spPr>
        <p:txBody>
          <a:bodyPr>
            <a:normAutofit fontScale="90000"/>
          </a:bodyPr>
          <a:lstStyle/>
          <a:p>
            <a:r>
              <a:rPr lang="en-CA">
                <a:solidFill>
                  <a:srgbClr val="003C71"/>
                </a:solidFill>
              </a:rPr>
              <a:t>Identifying issues</a:t>
            </a:r>
          </a:p>
        </p:txBody>
      </p:sp>
      <p:sp>
        <p:nvSpPr>
          <p:cNvPr id="3" name="Content Placeholder 2">
            <a:extLst>
              <a:ext uri="{FF2B5EF4-FFF2-40B4-BE49-F238E27FC236}">
                <a16:creationId xmlns:a16="http://schemas.microsoft.com/office/drawing/2014/main" id="{3C8CE0E1-0B2B-4363-B723-371299428779}"/>
              </a:ext>
            </a:extLst>
          </p:cNvPr>
          <p:cNvSpPr>
            <a:spLocks noGrp="1"/>
          </p:cNvSpPr>
          <p:nvPr>
            <p:ph idx="1"/>
          </p:nvPr>
        </p:nvSpPr>
        <p:spPr>
          <a:xfrm>
            <a:off x="738071" y="2613626"/>
            <a:ext cx="7992888" cy="2046356"/>
          </a:xfrm>
        </p:spPr>
        <p:txBody>
          <a:bodyPr>
            <a:normAutofit fontScale="55000" lnSpcReduction="20000"/>
          </a:bodyPr>
          <a:lstStyle/>
          <a:p>
            <a:pPr marL="0" indent="0">
              <a:buNone/>
            </a:pPr>
            <a:r>
              <a:rPr lang="en-CA" sz="2100"/>
              <a:t>Your options (NEW!):</a:t>
            </a:r>
          </a:p>
          <a:p>
            <a:pPr marL="0" indent="0">
              <a:buNone/>
            </a:pPr>
            <a:r>
              <a:rPr lang="en-CA" b="1"/>
              <a:t>✓</a:t>
            </a:r>
            <a:r>
              <a:rPr lang="en-CA"/>
              <a:t> = </a:t>
            </a:r>
            <a:r>
              <a:rPr lang="en-CA" b="1"/>
              <a:t>no observed issue </a:t>
            </a:r>
            <a:r>
              <a:rPr lang="en-CA"/>
              <a:t>on the criterion. Comments could include how the institution complies with the criterion (for example, innovative methods used to ensure compliance, and/or procedures and policies that deserve special mention).</a:t>
            </a:r>
          </a:p>
          <a:p>
            <a:pPr marL="0" indent="0">
              <a:buNone/>
            </a:pPr>
            <a:endParaRPr lang="en-CA"/>
          </a:p>
          <a:p>
            <a:pPr marL="0" indent="0">
              <a:buNone/>
            </a:pPr>
            <a:r>
              <a:rPr lang="en-CA" b="1"/>
              <a:t>*</a:t>
            </a:r>
            <a:r>
              <a:rPr lang="en-CA"/>
              <a:t> = item flagged for CEAB review that, </a:t>
            </a:r>
            <a:r>
              <a:rPr lang="en-CA" b="1"/>
              <a:t>in the opinion of the visitor,</a:t>
            </a:r>
            <a:r>
              <a:rPr lang="en-CA"/>
              <a:t> has the potential to either jeopardize future compliance or currently prevents compliance with the criterion. Justification is required for * observations. </a:t>
            </a:r>
          </a:p>
          <a:p>
            <a:endParaRPr lang="en-CA" sz="1500"/>
          </a:p>
        </p:txBody>
      </p:sp>
      <p:sp>
        <p:nvSpPr>
          <p:cNvPr id="11" name="Slide Number Placeholder 10">
            <a:extLst>
              <a:ext uri="{FF2B5EF4-FFF2-40B4-BE49-F238E27FC236}">
                <a16:creationId xmlns:a16="http://schemas.microsoft.com/office/drawing/2014/main" id="{F26B9913-7B18-4A5D-8395-5FC4A6DBEDDD}"/>
              </a:ext>
            </a:extLst>
          </p:cNvPr>
          <p:cNvSpPr>
            <a:spLocks noGrp="1"/>
          </p:cNvSpPr>
          <p:nvPr>
            <p:ph type="sldNum" sz="quarter" idx="4"/>
          </p:nvPr>
        </p:nvSpPr>
        <p:spPr/>
        <p:txBody>
          <a:bodyPr/>
          <a:lstStyle/>
          <a:p>
            <a:fld id="{57AA48DF-62A4-4060-A572-5AD4C53F9BDE}" type="slidenum">
              <a:rPr lang="en-CA" smtClean="0"/>
              <a:t>85</a:t>
            </a:fld>
            <a:endParaRPr lang="en-CA"/>
          </a:p>
        </p:txBody>
      </p:sp>
      <p:sp>
        <p:nvSpPr>
          <p:cNvPr id="15" name="Content Placeholder 2">
            <a:extLst>
              <a:ext uri="{FF2B5EF4-FFF2-40B4-BE49-F238E27FC236}">
                <a16:creationId xmlns:a16="http://schemas.microsoft.com/office/drawing/2014/main" id="{B939934C-3C03-452D-9178-343D4FEFF9E5}"/>
              </a:ext>
            </a:extLst>
          </p:cNvPr>
          <p:cNvSpPr txBox="1">
            <a:spLocks/>
          </p:cNvSpPr>
          <p:nvPr/>
        </p:nvSpPr>
        <p:spPr>
          <a:xfrm>
            <a:off x="457200" y="551128"/>
            <a:ext cx="8291264" cy="71944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CA"/>
              <a:t>The “minimum standard” is established by the criterion </a:t>
            </a:r>
          </a:p>
          <a:p>
            <a:pPr marL="0" indent="0" algn="ctr">
              <a:buNone/>
            </a:pPr>
            <a:r>
              <a:rPr lang="en-CA"/>
              <a:t>and (if one exists) further explained in the interpretive statement.</a:t>
            </a:r>
          </a:p>
        </p:txBody>
      </p:sp>
      <p:pic>
        <p:nvPicPr>
          <p:cNvPr id="6" name="Picture 5">
            <a:extLst>
              <a:ext uri="{FF2B5EF4-FFF2-40B4-BE49-F238E27FC236}">
                <a16:creationId xmlns:a16="http://schemas.microsoft.com/office/drawing/2014/main" id="{7CCA68C6-21F7-4BEB-9950-4EB738A04AE0}"/>
              </a:ext>
            </a:extLst>
          </p:cNvPr>
          <p:cNvPicPr>
            <a:picLocks noChangeAspect="1"/>
          </p:cNvPicPr>
          <p:nvPr/>
        </p:nvPicPr>
        <p:blipFill>
          <a:blip r:embed="rId3"/>
          <a:stretch>
            <a:fillRect/>
          </a:stretch>
        </p:blipFill>
        <p:spPr>
          <a:xfrm>
            <a:off x="2915816" y="1238287"/>
            <a:ext cx="3822424" cy="1369762"/>
          </a:xfrm>
          <a:prstGeom prst="rect">
            <a:avLst/>
          </a:prstGeom>
        </p:spPr>
      </p:pic>
    </p:spTree>
    <p:extLst>
      <p:ext uri="{BB962C8B-B14F-4D97-AF65-F5344CB8AC3E}">
        <p14:creationId xmlns:p14="http://schemas.microsoft.com/office/powerpoint/2010/main" val="9196586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62DC0F-95AC-4A96-BDAC-4A4525404DC6}"/>
              </a:ext>
            </a:extLst>
          </p:cNvPr>
          <p:cNvSpPr>
            <a:spLocks noGrp="1"/>
          </p:cNvSpPr>
          <p:nvPr>
            <p:ph type="title"/>
          </p:nvPr>
        </p:nvSpPr>
        <p:spPr/>
        <p:txBody>
          <a:bodyPr>
            <a:normAutofit/>
          </a:bodyPr>
          <a:lstStyle/>
          <a:p>
            <a:r>
              <a:rPr lang="en-CA">
                <a:solidFill>
                  <a:srgbClr val="003C71"/>
                </a:solidFill>
              </a:rPr>
              <a:t>Writing an observation</a:t>
            </a:r>
          </a:p>
        </p:txBody>
      </p:sp>
      <p:sp>
        <p:nvSpPr>
          <p:cNvPr id="3" name="Content Placeholder 2">
            <a:extLst>
              <a:ext uri="{FF2B5EF4-FFF2-40B4-BE49-F238E27FC236}">
                <a16:creationId xmlns:a16="http://schemas.microsoft.com/office/drawing/2014/main" id="{0F0590D2-B86F-4D94-BEF6-DE86DBA8C02B}"/>
              </a:ext>
            </a:extLst>
          </p:cNvPr>
          <p:cNvSpPr>
            <a:spLocks noGrp="1"/>
          </p:cNvSpPr>
          <p:nvPr>
            <p:ph idx="1"/>
          </p:nvPr>
        </p:nvSpPr>
        <p:spPr>
          <a:xfrm>
            <a:off x="863588" y="1296388"/>
            <a:ext cx="7416824" cy="3238112"/>
          </a:xfrm>
        </p:spPr>
        <p:txBody>
          <a:bodyPr>
            <a:normAutofit fontScale="70000" lnSpcReduction="20000"/>
          </a:bodyPr>
          <a:lstStyle/>
          <a:p>
            <a:pPr marL="0" indent="0">
              <a:buNone/>
            </a:pPr>
            <a:r>
              <a:rPr lang="en-US"/>
              <a:t>For </a:t>
            </a:r>
            <a:r>
              <a:rPr lang="en-US" b="1"/>
              <a:t>each</a:t>
            </a:r>
            <a:r>
              <a:rPr lang="en-US"/>
              <a:t> written observation, follow a three-element format:</a:t>
            </a:r>
          </a:p>
          <a:p>
            <a:pPr marL="0" indent="0">
              <a:buNone/>
            </a:pPr>
            <a:endParaRPr lang="en-US"/>
          </a:p>
          <a:p>
            <a:pPr lvl="0"/>
            <a:r>
              <a:rPr lang="en-CA"/>
              <a:t>cite the applicable language from the criterion, policy, or procedure (with quotation marks) as context for the observation; </a:t>
            </a:r>
          </a:p>
          <a:p>
            <a:pPr lvl="0"/>
            <a:r>
              <a:rPr lang="en-CA"/>
              <a:t>describe evidence observed; then </a:t>
            </a:r>
          </a:p>
          <a:p>
            <a:pPr lvl="0"/>
            <a:r>
              <a:rPr lang="en-CA"/>
              <a:t>describe the positive or negative impacts to the program.</a:t>
            </a:r>
          </a:p>
          <a:p>
            <a:pPr marL="0" indent="0">
              <a:buNone/>
            </a:pPr>
            <a:endParaRPr lang="en-US"/>
          </a:p>
          <a:p>
            <a:pPr marL="0" indent="0" algn="ctr">
              <a:buNone/>
            </a:pPr>
            <a:r>
              <a:rPr lang="en-US" b="1"/>
              <a:t>Written observations for </a:t>
            </a:r>
            <a:r>
              <a:rPr lang="en-US" sz="3300" b="1"/>
              <a:t>*</a:t>
            </a:r>
            <a:r>
              <a:rPr lang="en-US" b="1"/>
              <a:t> are required.</a:t>
            </a:r>
          </a:p>
          <a:p>
            <a:pPr marL="0" indent="0" algn="ctr">
              <a:buNone/>
            </a:pPr>
            <a:r>
              <a:rPr lang="en-US" b="1"/>
              <a:t>Written observations for </a:t>
            </a:r>
            <a:r>
              <a:rPr lang="en-CA" sz="3300" b="1"/>
              <a:t>✓</a:t>
            </a:r>
            <a:r>
              <a:rPr lang="en-CA" b="1"/>
              <a:t>are welcome.</a:t>
            </a:r>
          </a:p>
        </p:txBody>
      </p:sp>
      <p:sp>
        <p:nvSpPr>
          <p:cNvPr id="4" name="Slide Number Placeholder 3">
            <a:extLst>
              <a:ext uri="{FF2B5EF4-FFF2-40B4-BE49-F238E27FC236}">
                <a16:creationId xmlns:a16="http://schemas.microsoft.com/office/drawing/2014/main" id="{D5FF2ACA-48A8-4F20-A55E-8A8172C8416C}"/>
              </a:ext>
            </a:extLst>
          </p:cNvPr>
          <p:cNvSpPr>
            <a:spLocks noGrp="1"/>
          </p:cNvSpPr>
          <p:nvPr>
            <p:ph type="sldNum" sz="quarter" idx="4"/>
          </p:nvPr>
        </p:nvSpPr>
        <p:spPr/>
        <p:txBody>
          <a:bodyPr/>
          <a:lstStyle/>
          <a:p>
            <a:fld id="{FAD2762F-E3D5-4C90-A60C-D58DFA2E93A6}" type="slidenum">
              <a:rPr lang="en-CA" smtClean="0"/>
              <a:t>86</a:t>
            </a:fld>
            <a:endParaRPr lang="en-CA"/>
          </a:p>
        </p:txBody>
      </p:sp>
    </p:spTree>
    <p:extLst>
      <p:ext uri="{BB962C8B-B14F-4D97-AF65-F5344CB8AC3E}">
        <p14:creationId xmlns:p14="http://schemas.microsoft.com/office/powerpoint/2010/main" val="36456500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DD50-3394-4BED-983A-9EFCE729ED46}"/>
              </a:ext>
            </a:extLst>
          </p:cNvPr>
          <p:cNvSpPr>
            <a:spLocks noGrp="1"/>
          </p:cNvSpPr>
          <p:nvPr>
            <p:ph type="title"/>
          </p:nvPr>
        </p:nvSpPr>
        <p:spPr>
          <a:xfrm>
            <a:off x="518864" y="58316"/>
            <a:ext cx="8229600" cy="857250"/>
          </a:xfrm>
        </p:spPr>
        <p:txBody>
          <a:bodyPr>
            <a:normAutofit/>
          </a:bodyPr>
          <a:lstStyle/>
          <a:p>
            <a:r>
              <a:rPr lang="en-CA">
                <a:solidFill>
                  <a:srgbClr val="003C71"/>
                </a:solidFill>
              </a:rPr>
              <a:t>Tips</a:t>
            </a:r>
          </a:p>
        </p:txBody>
      </p:sp>
      <p:sp>
        <p:nvSpPr>
          <p:cNvPr id="3" name="Content Placeholder 2">
            <a:extLst>
              <a:ext uri="{FF2B5EF4-FFF2-40B4-BE49-F238E27FC236}">
                <a16:creationId xmlns:a16="http://schemas.microsoft.com/office/drawing/2014/main" id="{76BA500D-B3D3-478F-B149-5E1280F2BF1A}"/>
              </a:ext>
            </a:extLst>
          </p:cNvPr>
          <p:cNvSpPr>
            <a:spLocks noGrp="1"/>
          </p:cNvSpPr>
          <p:nvPr>
            <p:ph idx="1"/>
          </p:nvPr>
        </p:nvSpPr>
        <p:spPr>
          <a:xfrm>
            <a:off x="647564" y="912118"/>
            <a:ext cx="7848872" cy="3315816"/>
          </a:xfrm>
        </p:spPr>
        <p:txBody>
          <a:bodyPr>
            <a:noAutofit/>
          </a:bodyPr>
          <a:lstStyle/>
          <a:p>
            <a:pPr marL="457200" indent="-457200">
              <a:buFont typeface="+mj-lt"/>
              <a:buAutoNum type="arabicPeriod"/>
            </a:pPr>
            <a:r>
              <a:rPr lang="en-CA" sz="1800"/>
              <a:t>Quantitative criteria are binary observations. Either the criteria have been met or not.</a:t>
            </a:r>
            <a:endParaRPr lang="en-CA" sz="500"/>
          </a:p>
          <a:p>
            <a:pPr marL="457200" indent="-457200">
              <a:buFont typeface="+mj-lt"/>
              <a:buAutoNum type="arabicPeriod"/>
            </a:pPr>
            <a:endParaRPr lang="en-CA" sz="2000"/>
          </a:p>
          <a:p>
            <a:pPr marL="457200" indent="-457200">
              <a:buFont typeface="+mj-lt"/>
              <a:buAutoNum type="arabicPeriod"/>
            </a:pPr>
            <a:r>
              <a:rPr lang="en-CA" sz="1800"/>
              <a:t>Avoid the terms “concern”, “weakness”, “deficiency” in your written comments</a:t>
            </a:r>
          </a:p>
          <a:p>
            <a:pPr lvl="1"/>
            <a:r>
              <a:rPr lang="en-CA" sz="1600"/>
              <a:t>These terms are reserved for CEAB accreditation decisions</a:t>
            </a:r>
          </a:p>
          <a:p>
            <a:pPr marL="457200" indent="-457200">
              <a:buFont typeface="+mj-lt"/>
              <a:buAutoNum type="arabicPeriod"/>
            </a:pPr>
            <a:endParaRPr lang="en-US" sz="2000"/>
          </a:p>
          <a:p>
            <a:pPr marL="457200" indent="-457200">
              <a:buFont typeface="+mj-lt"/>
              <a:buAutoNum type="arabicPeriod"/>
            </a:pPr>
            <a:r>
              <a:rPr lang="en-US" sz="1800"/>
              <a:t>The CEAB will discuss your findings at a decision meeting where a decision will be made as to whether the program’s compliance to criteria is </a:t>
            </a:r>
            <a:r>
              <a:rPr lang="en-US" sz="1800" b="1"/>
              <a:t>acceptable, a concern, a weakness, or a deficiency.</a:t>
            </a:r>
            <a:endParaRPr lang="en-US" sz="1800"/>
          </a:p>
          <a:p>
            <a:pPr lvl="1"/>
            <a:endParaRPr lang="en-CA" sz="2000"/>
          </a:p>
        </p:txBody>
      </p:sp>
      <p:sp>
        <p:nvSpPr>
          <p:cNvPr id="6" name="Slide Number Placeholder 5">
            <a:extLst>
              <a:ext uri="{FF2B5EF4-FFF2-40B4-BE49-F238E27FC236}">
                <a16:creationId xmlns:a16="http://schemas.microsoft.com/office/drawing/2014/main" id="{F828195D-C07D-464E-81B9-B14D902ED7D7}"/>
              </a:ext>
            </a:extLst>
          </p:cNvPr>
          <p:cNvSpPr>
            <a:spLocks noGrp="1"/>
          </p:cNvSpPr>
          <p:nvPr>
            <p:ph type="sldNum" sz="quarter" idx="4"/>
          </p:nvPr>
        </p:nvSpPr>
        <p:spPr/>
        <p:txBody>
          <a:bodyPr/>
          <a:lstStyle/>
          <a:p>
            <a:fld id="{7B7BD73A-8D27-44EA-8485-8FE8D66B36D0}" type="slidenum">
              <a:rPr lang="en-CA" smtClean="0"/>
              <a:t>87</a:t>
            </a:fld>
            <a:endParaRPr lang="en-CA"/>
          </a:p>
        </p:txBody>
      </p:sp>
    </p:spTree>
    <p:extLst>
      <p:ext uri="{BB962C8B-B14F-4D97-AF65-F5344CB8AC3E}">
        <p14:creationId xmlns:p14="http://schemas.microsoft.com/office/powerpoint/2010/main" val="21441836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2">
            <a:extLst>
              <a:ext uri="{FF2B5EF4-FFF2-40B4-BE49-F238E27FC236}">
                <a16:creationId xmlns:a16="http://schemas.microsoft.com/office/drawing/2014/main" id="{FD1EA4EE-B859-4C94-B3A7-FBFE0AFE0B10}"/>
              </a:ext>
            </a:extLst>
          </p:cNvPr>
          <p:cNvSpPr txBox="1">
            <a:spLocks noChangeArrowheads="1"/>
          </p:cNvSpPr>
          <p:nvPr/>
        </p:nvSpPr>
        <p:spPr>
          <a:xfrm>
            <a:off x="598946" y="51470"/>
            <a:ext cx="8229600" cy="857250"/>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After the visit</a:t>
            </a:r>
            <a:br>
              <a:rPr lang="en-CA">
                <a:solidFill>
                  <a:srgbClr val="003C71"/>
                </a:solidFill>
              </a:rPr>
            </a:br>
            <a:endParaRPr lang="en-US" altLang="en-US" sz="2100">
              <a:solidFill>
                <a:srgbClr val="003C71"/>
              </a:solidFill>
            </a:endParaRPr>
          </a:p>
        </p:txBody>
      </p:sp>
      <p:sp>
        <p:nvSpPr>
          <p:cNvPr id="58" name="Content Placeholder 2">
            <a:extLst>
              <a:ext uri="{FF2B5EF4-FFF2-40B4-BE49-F238E27FC236}">
                <a16:creationId xmlns:a16="http://schemas.microsoft.com/office/drawing/2014/main" id="{5AD59977-1519-41BF-B914-430084FCC84D}"/>
              </a:ext>
            </a:extLst>
          </p:cNvPr>
          <p:cNvSpPr txBox="1">
            <a:spLocks/>
          </p:cNvSpPr>
          <p:nvPr/>
        </p:nvSpPr>
        <p:spPr>
          <a:xfrm>
            <a:off x="1002432" y="699542"/>
            <a:ext cx="7139136" cy="3456384"/>
          </a:xfrm>
          <a:prstGeom prst="rect">
            <a:avLst/>
          </a:prstGeom>
        </p:spPr>
        <p:txBody>
          <a:bodyPr>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ClrTx/>
              <a:buNone/>
            </a:pPr>
            <a:r>
              <a:rPr lang="en-CA" sz="1800" b="1"/>
              <a:t>+2 weeks</a:t>
            </a:r>
          </a:p>
          <a:p>
            <a:pPr>
              <a:lnSpc>
                <a:spcPct val="120000"/>
              </a:lnSpc>
              <a:spcBef>
                <a:spcPts val="0"/>
              </a:spcBef>
              <a:buClrTx/>
            </a:pPr>
            <a:r>
              <a:rPr lang="en-CA" sz="1800"/>
              <a:t>Program visitors finalize their draft report</a:t>
            </a:r>
          </a:p>
          <a:p>
            <a:pPr>
              <a:lnSpc>
                <a:spcPct val="120000"/>
              </a:lnSpc>
              <a:spcBef>
                <a:spcPts val="0"/>
              </a:spcBef>
              <a:buClrTx/>
            </a:pPr>
            <a:r>
              <a:rPr lang="en-CA" sz="1800"/>
              <a:t>Chair compiles visiting team report</a:t>
            </a:r>
          </a:p>
          <a:p>
            <a:pPr>
              <a:lnSpc>
                <a:spcPct val="120000"/>
              </a:lnSpc>
              <a:spcBef>
                <a:spcPts val="0"/>
              </a:spcBef>
              <a:buClrTx/>
            </a:pPr>
            <a:endParaRPr lang="en-CA" sz="800"/>
          </a:p>
          <a:p>
            <a:pPr marL="0" indent="0">
              <a:lnSpc>
                <a:spcPct val="120000"/>
              </a:lnSpc>
              <a:spcBef>
                <a:spcPts val="0"/>
              </a:spcBef>
              <a:buClrTx/>
              <a:buNone/>
            </a:pPr>
            <a:r>
              <a:rPr lang="en-CA" sz="1800" b="1"/>
              <a:t>+4 weeks</a:t>
            </a:r>
          </a:p>
          <a:p>
            <a:pPr>
              <a:lnSpc>
                <a:spcPct val="120000"/>
              </a:lnSpc>
              <a:spcBef>
                <a:spcPts val="0"/>
              </a:spcBef>
              <a:buClrTx/>
            </a:pPr>
            <a:r>
              <a:rPr lang="en-CA" sz="1800"/>
              <a:t>CEAB editor reviews report for consistency</a:t>
            </a:r>
          </a:p>
          <a:p>
            <a:pPr>
              <a:lnSpc>
                <a:spcPct val="120000"/>
              </a:lnSpc>
              <a:spcBef>
                <a:spcPts val="0"/>
              </a:spcBef>
              <a:buClrTx/>
            </a:pPr>
            <a:r>
              <a:rPr lang="en-CA" sz="1800"/>
              <a:t>Report sent to HEI dean</a:t>
            </a:r>
          </a:p>
          <a:p>
            <a:pPr>
              <a:lnSpc>
                <a:spcPct val="120000"/>
              </a:lnSpc>
              <a:spcBef>
                <a:spcPts val="0"/>
              </a:spcBef>
              <a:buClrTx/>
            </a:pPr>
            <a:r>
              <a:rPr lang="en-CA" sz="1800"/>
              <a:t>HEI dean checks for accuracy and completeness</a:t>
            </a:r>
          </a:p>
          <a:p>
            <a:pPr>
              <a:lnSpc>
                <a:spcPct val="120000"/>
              </a:lnSpc>
              <a:spcBef>
                <a:spcPts val="0"/>
              </a:spcBef>
              <a:buClrTx/>
            </a:pPr>
            <a:endParaRPr lang="en-CA" sz="800"/>
          </a:p>
          <a:p>
            <a:pPr marL="0" indent="0">
              <a:lnSpc>
                <a:spcPct val="120000"/>
              </a:lnSpc>
              <a:spcBef>
                <a:spcPts val="0"/>
              </a:spcBef>
              <a:buClrTx/>
              <a:buNone/>
            </a:pPr>
            <a:r>
              <a:rPr lang="en-CA" sz="1800" b="1"/>
              <a:t>June</a:t>
            </a:r>
          </a:p>
          <a:p>
            <a:pPr>
              <a:lnSpc>
                <a:spcPct val="120000"/>
              </a:lnSpc>
              <a:spcBef>
                <a:spcPts val="0"/>
              </a:spcBef>
              <a:buClrTx/>
            </a:pPr>
            <a:r>
              <a:rPr lang="en-CA" sz="1800"/>
              <a:t>Visit dossier prepared for CEAB meeting</a:t>
            </a:r>
          </a:p>
          <a:p>
            <a:pPr>
              <a:lnSpc>
                <a:spcPct val="120000"/>
              </a:lnSpc>
              <a:spcBef>
                <a:spcPts val="0"/>
              </a:spcBef>
              <a:buClrTx/>
            </a:pPr>
            <a:r>
              <a:rPr lang="en-CA" sz="1800"/>
              <a:t>Accreditation decision</a:t>
            </a:r>
          </a:p>
          <a:p>
            <a:pPr>
              <a:lnSpc>
                <a:spcPct val="120000"/>
              </a:lnSpc>
              <a:spcBef>
                <a:spcPts val="0"/>
              </a:spcBef>
              <a:buClrTx/>
            </a:pPr>
            <a:r>
              <a:rPr lang="en-CA" sz="1800"/>
              <a:t>Communication of decision</a:t>
            </a:r>
          </a:p>
          <a:p>
            <a:pPr marL="0" indent="0">
              <a:lnSpc>
                <a:spcPct val="120000"/>
              </a:lnSpc>
              <a:spcBef>
                <a:spcPts val="0"/>
              </a:spcBef>
              <a:buClrTx/>
              <a:buNone/>
            </a:pPr>
            <a:endParaRPr lang="en-CA" sz="1800"/>
          </a:p>
        </p:txBody>
      </p:sp>
      <p:sp>
        <p:nvSpPr>
          <p:cNvPr id="4" name="Slide Number Placeholder 3">
            <a:extLst>
              <a:ext uri="{FF2B5EF4-FFF2-40B4-BE49-F238E27FC236}">
                <a16:creationId xmlns:a16="http://schemas.microsoft.com/office/drawing/2014/main" id="{5CF1037C-C63E-45C8-9367-BBF0E3CC73A7}"/>
              </a:ext>
            </a:extLst>
          </p:cNvPr>
          <p:cNvSpPr>
            <a:spLocks noGrp="1"/>
          </p:cNvSpPr>
          <p:nvPr>
            <p:ph type="sldNum" sz="quarter" idx="4"/>
          </p:nvPr>
        </p:nvSpPr>
        <p:spPr/>
        <p:txBody>
          <a:bodyPr/>
          <a:lstStyle/>
          <a:p>
            <a:fld id="{2182CA9F-6C4D-4119-A78A-446B89AF168C}" type="slidenum">
              <a:rPr lang="en-CA" smtClean="0"/>
              <a:t>88</a:t>
            </a:fld>
            <a:endParaRPr lang="en-CA"/>
          </a:p>
        </p:txBody>
      </p:sp>
    </p:spTree>
    <p:extLst>
      <p:ext uri="{BB962C8B-B14F-4D97-AF65-F5344CB8AC3E}">
        <p14:creationId xmlns:p14="http://schemas.microsoft.com/office/powerpoint/2010/main" val="38338564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7"/>
          <p:cNvSpPr>
            <a:spLocks noChangeArrowheads="1"/>
          </p:cNvSpPr>
          <p:nvPr/>
        </p:nvSpPr>
        <p:spPr bwMode="auto">
          <a:xfrm>
            <a:off x="0" y="1733550"/>
            <a:ext cx="9144000" cy="1257300"/>
          </a:xfrm>
          <a:prstGeom prst="rect">
            <a:avLst/>
          </a:prstGeom>
          <a:noFill/>
          <a:ln w="9525">
            <a:noFill/>
            <a:miter lim="800000"/>
            <a:headEnd/>
            <a:tailEnd/>
          </a:ln>
        </p:spPr>
        <p:txBody>
          <a:bodyPr anchor="ctr"/>
          <a:lstStyle/>
          <a:p>
            <a:pPr algn="ctr">
              <a:spcBef>
                <a:spcPct val="50000"/>
              </a:spcBef>
              <a:buClrTx/>
              <a:buSzTx/>
              <a:buFontTx/>
              <a:buNone/>
            </a:pPr>
            <a:r>
              <a:rPr lang="en-US" sz="1800" b="1">
                <a:latin typeface="Futura" pitchFamily="1" charset="0"/>
              </a:rPr>
              <a:t>For more information:</a:t>
            </a:r>
            <a:br>
              <a:rPr lang="en-US" b="1">
                <a:solidFill>
                  <a:srgbClr val="00467F"/>
                </a:solidFill>
                <a:latin typeface="Futura" pitchFamily="1" charset="0"/>
              </a:rPr>
            </a:br>
            <a:r>
              <a:rPr lang="en-US" altLang="fr-FR" sz="1400" b="1">
                <a:latin typeface="Futura" pitchFamily="1" charset="0"/>
              </a:rPr>
              <a:t>300-55 Metcalfe Street, Ottawa, Ontario K1P 6L5</a:t>
            </a:r>
          </a:p>
          <a:p>
            <a:pPr algn="ctr">
              <a:spcBef>
                <a:spcPct val="50000"/>
              </a:spcBef>
              <a:buClrTx/>
              <a:buSzTx/>
              <a:buFontTx/>
              <a:buNone/>
            </a:pPr>
            <a:r>
              <a:rPr lang="en-US" altLang="fr-FR" sz="1400" b="1">
                <a:latin typeface="Futura" pitchFamily="1" charset="0"/>
              </a:rPr>
              <a:t>Tel. 613-232-2474  /  Fax. 613-230-5759</a:t>
            </a:r>
          </a:p>
          <a:p>
            <a:pPr algn="ctr">
              <a:spcBef>
                <a:spcPct val="50000"/>
              </a:spcBef>
              <a:buClrTx/>
              <a:buSzTx/>
              <a:buFontTx/>
              <a:buNone/>
            </a:pPr>
            <a:r>
              <a:rPr lang="en-US" altLang="fr-FR" sz="1400" b="1">
                <a:latin typeface="Futura" pitchFamily="1" charset="0"/>
              </a:rPr>
              <a:t>engineerscanada.ca</a:t>
            </a:r>
            <a:endParaRPr lang="en-US" sz="1400" b="1">
              <a:latin typeface="Futura" pitchFamily="1" charset="0"/>
            </a:endParaRPr>
          </a:p>
        </p:txBody>
      </p:sp>
      <p:sp>
        <p:nvSpPr>
          <p:cNvPr id="10" name="Text Box 5"/>
          <p:cNvSpPr txBox="1">
            <a:spLocks noChangeArrowheads="1"/>
          </p:cNvSpPr>
          <p:nvPr/>
        </p:nvSpPr>
        <p:spPr bwMode="auto">
          <a:xfrm>
            <a:off x="3880048" y="4343401"/>
            <a:ext cx="4724400" cy="276999"/>
          </a:xfrm>
          <a:prstGeom prst="rect">
            <a:avLst/>
          </a:prstGeom>
          <a:noFill/>
          <a:ln w="9525">
            <a:noFill/>
            <a:miter lim="800000"/>
            <a:headEnd/>
            <a:tailEnd/>
          </a:ln>
        </p:spPr>
        <p:txBody>
          <a:bodyPr>
            <a:spAutoFit/>
          </a:bodyPr>
          <a:lstStyle/>
          <a:p>
            <a:pPr algn="r">
              <a:spcBef>
                <a:spcPct val="50000"/>
              </a:spcBef>
            </a:pPr>
            <a:r>
              <a:rPr lang="en-US" sz="1200" b="1">
                <a:solidFill>
                  <a:schemeClr val="bg2"/>
                </a:solidFill>
                <a:latin typeface="Arial Narrow" pitchFamily="1" charset="0"/>
              </a:rPr>
              <a:t>The road to a P.Eng. begins with the right education </a:t>
            </a:r>
          </a:p>
        </p:txBody>
      </p:sp>
      <p:sp>
        <p:nvSpPr>
          <p:cNvPr id="4" name="Slide Number Placeholder 3">
            <a:extLst>
              <a:ext uri="{FF2B5EF4-FFF2-40B4-BE49-F238E27FC236}">
                <a16:creationId xmlns:a16="http://schemas.microsoft.com/office/drawing/2014/main" id="{0A473BE0-66F2-4D40-B345-6FCB83EA4EF9}"/>
              </a:ext>
            </a:extLst>
          </p:cNvPr>
          <p:cNvSpPr>
            <a:spLocks noGrp="1"/>
          </p:cNvSpPr>
          <p:nvPr>
            <p:ph type="sldNum" sz="quarter" idx="4"/>
          </p:nvPr>
        </p:nvSpPr>
        <p:spPr/>
        <p:txBody>
          <a:bodyPr/>
          <a:lstStyle/>
          <a:p>
            <a:r>
              <a:rPr lang="en-CA"/>
              <a:t>89</a:t>
            </a:r>
          </a:p>
        </p:txBody>
      </p:sp>
    </p:spTree>
    <p:extLst>
      <p:ext uri="{BB962C8B-B14F-4D97-AF65-F5344CB8AC3E}">
        <p14:creationId xmlns:p14="http://schemas.microsoft.com/office/powerpoint/2010/main" val="3294869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9909-E466-4171-95E2-072C6545FB49}"/>
              </a:ext>
            </a:extLst>
          </p:cNvPr>
          <p:cNvSpPr>
            <a:spLocks noGrp="1"/>
          </p:cNvSpPr>
          <p:nvPr>
            <p:ph type="title"/>
          </p:nvPr>
        </p:nvSpPr>
        <p:spPr>
          <a:xfrm>
            <a:off x="457200" y="51470"/>
            <a:ext cx="8229600" cy="857250"/>
          </a:xfrm>
        </p:spPr>
        <p:txBody>
          <a:bodyPr/>
          <a:lstStyle/>
          <a:p>
            <a:r>
              <a:rPr lang="en-CA">
                <a:solidFill>
                  <a:srgbClr val="003C71"/>
                </a:solidFill>
              </a:rPr>
              <a:t>What does the Accreditation Board do?</a:t>
            </a:r>
          </a:p>
        </p:txBody>
      </p:sp>
      <p:sp>
        <p:nvSpPr>
          <p:cNvPr id="5" name="Slide Number Placeholder 4">
            <a:extLst>
              <a:ext uri="{FF2B5EF4-FFF2-40B4-BE49-F238E27FC236}">
                <a16:creationId xmlns:a16="http://schemas.microsoft.com/office/drawing/2014/main" id="{C6EC2779-9E85-46EE-AF5E-DA2B606E8289}"/>
              </a:ext>
            </a:extLst>
          </p:cNvPr>
          <p:cNvSpPr>
            <a:spLocks noGrp="1"/>
          </p:cNvSpPr>
          <p:nvPr>
            <p:ph type="sldNum" sz="quarter" idx="4"/>
          </p:nvPr>
        </p:nvSpPr>
        <p:spPr/>
        <p:txBody>
          <a:bodyPr/>
          <a:lstStyle/>
          <a:p>
            <a:fld id="{E302F59B-0BD3-41A1-B162-A2719253D228}" type="slidenum">
              <a:rPr lang="en-CA" smtClean="0"/>
              <a:t>9</a:t>
            </a:fld>
            <a:endParaRPr lang="en-CA"/>
          </a:p>
        </p:txBody>
      </p:sp>
      <p:pic>
        <p:nvPicPr>
          <p:cNvPr id="13" name="Graphic 12" descr="Users">
            <a:extLst>
              <a:ext uri="{FF2B5EF4-FFF2-40B4-BE49-F238E27FC236}">
                <a16:creationId xmlns:a16="http://schemas.microsoft.com/office/drawing/2014/main" id="{BCF781A5-2047-4CB4-985E-291118C8B5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804" y="1325910"/>
            <a:ext cx="1944216" cy="1944216"/>
          </a:xfrm>
          <a:prstGeom prst="rect">
            <a:avLst/>
          </a:prstGeom>
        </p:spPr>
      </p:pic>
      <p:pic>
        <p:nvPicPr>
          <p:cNvPr id="14" name="Graphic 13" descr="Magnifying glass">
            <a:extLst>
              <a:ext uri="{FF2B5EF4-FFF2-40B4-BE49-F238E27FC236}">
                <a16:creationId xmlns:a16="http://schemas.microsoft.com/office/drawing/2014/main" id="{C793DEF2-B655-40D5-A991-A32C24CEE10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684237">
            <a:off x="2756950" y="1590753"/>
            <a:ext cx="914400" cy="914400"/>
          </a:xfrm>
          <a:prstGeom prst="rect">
            <a:avLst/>
          </a:prstGeom>
        </p:spPr>
      </p:pic>
      <p:sp>
        <p:nvSpPr>
          <p:cNvPr id="15" name="Arrow: Right 14">
            <a:extLst>
              <a:ext uri="{FF2B5EF4-FFF2-40B4-BE49-F238E27FC236}">
                <a16:creationId xmlns:a16="http://schemas.microsoft.com/office/drawing/2014/main" id="{CFFCC923-69EA-41BA-8C2A-D1F4FC968D51}"/>
              </a:ext>
            </a:extLst>
          </p:cNvPr>
          <p:cNvSpPr/>
          <p:nvPr/>
        </p:nvSpPr>
        <p:spPr>
          <a:xfrm>
            <a:off x="4860032" y="1925573"/>
            <a:ext cx="978408"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FB3D0898-F771-463F-A767-8812E19916BF}"/>
              </a:ext>
            </a:extLst>
          </p:cNvPr>
          <p:cNvSpPr txBox="1"/>
          <p:nvPr/>
        </p:nvSpPr>
        <p:spPr>
          <a:xfrm>
            <a:off x="467544" y="1414727"/>
            <a:ext cx="2088232" cy="369332"/>
          </a:xfrm>
          <a:prstGeom prst="rect">
            <a:avLst/>
          </a:prstGeom>
          <a:noFill/>
        </p:spPr>
        <p:txBody>
          <a:bodyPr wrap="square" rtlCol="0">
            <a:spAutoFit/>
          </a:bodyPr>
          <a:lstStyle/>
          <a:p>
            <a:pPr algn="ctr"/>
            <a:r>
              <a:rPr lang="en-US">
                <a:solidFill>
                  <a:srgbClr val="003C71"/>
                </a:solidFill>
              </a:rPr>
              <a:t>The visiting team</a:t>
            </a:r>
            <a:endParaRPr lang="en-CA">
              <a:solidFill>
                <a:srgbClr val="003C71"/>
              </a:solidFill>
            </a:endParaRPr>
          </a:p>
        </p:txBody>
      </p:sp>
      <p:sp>
        <p:nvSpPr>
          <p:cNvPr id="17" name="TextBox 16">
            <a:extLst>
              <a:ext uri="{FF2B5EF4-FFF2-40B4-BE49-F238E27FC236}">
                <a16:creationId xmlns:a16="http://schemas.microsoft.com/office/drawing/2014/main" id="{657E0297-5313-46E9-ADD7-4C1B48F7371A}"/>
              </a:ext>
            </a:extLst>
          </p:cNvPr>
          <p:cNvSpPr txBox="1"/>
          <p:nvPr/>
        </p:nvSpPr>
        <p:spPr>
          <a:xfrm>
            <a:off x="2683700" y="2672493"/>
            <a:ext cx="3318116" cy="646331"/>
          </a:xfrm>
          <a:prstGeom prst="rect">
            <a:avLst/>
          </a:prstGeom>
          <a:noFill/>
        </p:spPr>
        <p:txBody>
          <a:bodyPr wrap="square" rtlCol="0">
            <a:spAutoFit/>
          </a:bodyPr>
          <a:lstStyle/>
          <a:p>
            <a:pPr algn="ctr"/>
            <a:r>
              <a:rPr lang="en-US">
                <a:solidFill>
                  <a:srgbClr val="003C71"/>
                </a:solidFill>
              </a:rPr>
              <a:t>Program information gathering and review</a:t>
            </a:r>
            <a:endParaRPr lang="en-CA">
              <a:solidFill>
                <a:srgbClr val="003C71"/>
              </a:solidFill>
            </a:endParaRPr>
          </a:p>
        </p:txBody>
      </p:sp>
      <p:sp>
        <p:nvSpPr>
          <p:cNvPr id="18" name="Oval 17">
            <a:extLst>
              <a:ext uri="{FF2B5EF4-FFF2-40B4-BE49-F238E27FC236}">
                <a16:creationId xmlns:a16="http://schemas.microsoft.com/office/drawing/2014/main" id="{D5788CC7-9D0C-4CB8-B46A-E298A233F174}"/>
              </a:ext>
            </a:extLst>
          </p:cNvPr>
          <p:cNvSpPr/>
          <p:nvPr/>
        </p:nvSpPr>
        <p:spPr>
          <a:xfrm>
            <a:off x="6083696" y="3795536"/>
            <a:ext cx="2442524" cy="7920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9" name="Graphic 18" descr="Users">
            <a:extLst>
              <a:ext uri="{FF2B5EF4-FFF2-40B4-BE49-F238E27FC236}">
                <a16:creationId xmlns:a16="http://schemas.microsoft.com/office/drawing/2014/main" id="{71D0DE4D-935E-4AAB-9FE5-04B941D9BC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40026" y="2643408"/>
            <a:ext cx="1368152" cy="1368152"/>
          </a:xfrm>
          <a:prstGeom prst="rect">
            <a:avLst/>
          </a:prstGeom>
        </p:spPr>
      </p:pic>
      <p:graphicFrame>
        <p:nvGraphicFramePr>
          <p:cNvPr id="20" name="Diagram 19">
            <a:extLst>
              <a:ext uri="{FF2B5EF4-FFF2-40B4-BE49-F238E27FC236}">
                <a16:creationId xmlns:a16="http://schemas.microsoft.com/office/drawing/2014/main" id="{8FBF7851-B23D-4026-9C9A-AF1A6253A545}"/>
              </a:ext>
            </a:extLst>
          </p:cNvPr>
          <p:cNvGraphicFramePr/>
          <p:nvPr>
            <p:extLst>
              <p:ext uri="{D42A27DB-BD31-4B8C-83A1-F6EECF244321}">
                <p14:modId xmlns:p14="http://schemas.microsoft.com/office/powerpoint/2010/main" val="3819253578"/>
              </p:ext>
            </p:extLst>
          </p:nvPr>
        </p:nvGraphicFramePr>
        <p:xfrm>
          <a:off x="5795664" y="987574"/>
          <a:ext cx="3024808" cy="255723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2" name="TextBox 11">
            <a:extLst>
              <a:ext uri="{FF2B5EF4-FFF2-40B4-BE49-F238E27FC236}">
                <a16:creationId xmlns:a16="http://schemas.microsoft.com/office/drawing/2014/main" id="{46568FF2-EF9A-42A1-AA6D-A8396DE611FE}"/>
              </a:ext>
            </a:extLst>
          </p:cNvPr>
          <p:cNvSpPr txBox="1"/>
          <p:nvPr/>
        </p:nvSpPr>
        <p:spPr>
          <a:xfrm>
            <a:off x="457200" y="3157468"/>
            <a:ext cx="2088232" cy="738664"/>
          </a:xfrm>
          <a:prstGeom prst="rect">
            <a:avLst/>
          </a:prstGeom>
          <a:noFill/>
        </p:spPr>
        <p:txBody>
          <a:bodyPr wrap="square" rtlCol="0">
            <a:spAutoFit/>
          </a:bodyPr>
          <a:lstStyle/>
          <a:p>
            <a:pPr algn="ctr"/>
            <a:r>
              <a:rPr lang="en-US" sz="1400" i="1">
                <a:solidFill>
                  <a:srgbClr val="003C71"/>
                </a:solidFill>
              </a:rPr>
              <a:t>Visiting team not responsible for accreditation decisions</a:t>
            </a:r>
            <a:endParaRPr lang="en-CA" sz="1400" i="1">
              <a:solidFill>
                <a:srgbClr val="003C71"/>
              </a:solidFill>
            </a:endParaRPr>
          </a:p>
        </p:txBody>
      </p:sp>
    </p:spTree>
    <p:extLst>
      <p:ext uri="{BB962C8B-B14F-4D97-AF65-F5344CB8AC3E}">
        <p14:creationId xmlns:p14="http://schemas.microsoft.com/office/powerpoint/2010/main" val="461997978"/>
      </p:ext>
    </p:extLst>
  </p:cSld>
  <p:clrMapOvr>
    <a:masterClrMapping/>
  </p:clrMapOvr>
</p:sld>
</file>

<file path=ppt/theme/theme1.xml><?xml version="1.0" encoding="utf-8"?>
<a:theme xmlns:a="http://schemas.openxmlformats.org/drawingml/2006/main" name="Engineers Canada template - v2019">
  <a:themeElements>
    <a:clrScheme name="Engineers Canada">
      <a:dk1>
        <a:srgbClr val="171F23"/>
      </a:dk1>
      <a:lt1>
        <a:sysClr val="window" lastClr="FFFFFF"/>
      </a:lt1>
      <a:dk2>
        <a:srgbClr val="003C71"/>
      </a:dk2>
      <a:lt2>
        <a:srgbClr val="E7E6E6"/>
      </a:lt2>
      <a:accent1>
        <a:srgbClr val="003C71"/>
      </a:accent1>
      <a:accent2>
        <a:srgbClr val="75BDFF"/>
      </a:accent2>
      <a:accent3>
        <a:srgbClr val="5B7E96"/>
      </a:accent3>
      <a:accent4>
        <a:srgbClr val="67823A"/>
      </a:accent4>
      <a:accent5>
        <a:srgbClr val="C4D7A5"/>
      </a:accent5>
      <a:accent6>
        <a:srgbClr val="9D2235"/>
      </a:accent6>
      <a:hlink>
        <a:srgbClr val="003C71"/>
      </a:hlink>
      <a:folHlink>
        <a:srgbClr val="75BD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b25f3da-5814-4c1f-99f2-d637de11ca73">
      <Value>30</Value>
    </TaxCatchAll>
    <SharedWithUsers xmlns="cb25f3da-5814-4c1f-99f2-d637de11ca73">
      <UserInfo>
        <DisplayName>Brent Gibson</DisplayName>
        <AccountId>682</AccountId>
        <AccountType/>
      </UserInfo>
    </SharedWithUsers>
    <e84ea212a04c41fcbdea165934b2161a xmlns="70d5c487-b754-429c-89aa-e7657684365d">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97b25c26-b0a3-4801-9777-3f513cd68642</TermId>
        </TermInfo>
      </Terms>
    </e84ea212a04c41fcbdea165934b2161a>
    <ResourceType xmlns="749ab4a9-f811-4b08-b830-ff305ccf3ffe">Visiting Team Material</ResourceType>
    <Language xmlns="749ab4a9-f811-4b08-b830-ff305ccf3ffe">English</Language>
    <AccreditationCycle xmlns="749ab4a9-f811-4b08-b830-ff305ccf3ffe">2020-2021</AccreditationCycl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528F652C3351C499003E103ABCACB9B" ma:contentTypeVersion="12" ma:contentTypeDescription="Create a new document." ma:contentTypeScope="" ma:versionID="b8a26cfdbcdd03473aac3aaf48f8717b">
  <xsd:schema xmlns:xsd="http://www.w3.org/2001/XMLSchema" xmlns:xs="http://www.w3.org/2001/XMLSchema" xmlns:p="http://schemas.microsoft.com/office/2006/metadata/properties" xmlns:ns2="70d5c487-b754-429c-89aa-e7657684365d" xmlns:ns3="cb25f3da-5814-4c1f-99f2-d637de11ca73" xmlns:ns4="749ab4a9-f811-4b08-b830-ff305ccf3ffe" targetNamespace="http://schemas.microsoft.com/office/2006/metadata/properties" ma:root="true" ma:fieldsID="79985b5ce3d599457381d1caa1ecbd31" ns2:_="" ns3:_="" ns4:_="">
    <xsd:import namespace="70d5c487-b754-429c-89aa-e7657684365d"/>
    <xsd:import namespace="cb25f3da-5814-4c1f-99f2-d637de11ca73"/>
    <xsd:import namespace="749ab4a9-f811-4b08-b830-ff305ccf3ffe"/>
    <xsd:element name="properties">
      <xsd:complexType>
        <xsd:sequence>
          <xsd:element name="documentManagement">
            <xsd:complexType>
              <xsd:all>
                <xsd:element ref="ns2:e84ea212a04c41fcbdea165934b2161a" minOccurs="0"/>
                <xsd:element ref="ns3:TaxCatchAll" minOccurs="0"/>
                <xsd:element ref="ns2:MediaServiceMetadata" minOccurs="0"/>
                <xsd:element ref="ns2:MediaServiceFastMetadata" minOccurs="0"/>
                <xsd:element ref="ns4:Language"/>
                <xsd:element ref="ns4:AccreditationCycle"/>
                <xsd:element ref="ns4:MediaServiceAutoKeyPoints" minOccurs="0"/>
                <xsd:element ref="ns4:MediaServiceKeyPoints" minOccurs="0"/>
                <xsd:element ref="ns3:SharedWithUsers" minOccurs="0"/>
                <xsd:element ref="ns3:SharedWithDetails" minOccurs="0"/>
                <xsd:element ref="ns4:ResourceTyp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d5c487-b754-429c-89aa-e7657684365d" elementFormDefault="qualified">
    <xsd:import namespace="http://schemas.microsoft.com/office/2006/documentManagement/types"/>
    <xsd:import namespace="http://schemas.microsoft.com/office/infopath/2007/PartnerControls"/>
    <xsd:element name="e84ea212a04c41fcbdea165934b2161a" ma:index="9" nillable="true" ma:taxonomy="true" ma:internalName="e84ea212a04c41fcbdea165934b2161a" ma:taxonomyFieldName="Document_x0020_Type" ma:displayName="Document Type" ma:default="" ma:fieldId="{e84ea212-a04c-41fc-bdea-165934b2161a}" ma:sspId="65dceeaf-3781-424a-bbe4-3913337707d3" ma:termSetId="f10db319-1447-498f-81f1-db260ca6cebc" ma:anchorId="00000000-0000-0000-0000-000000000000" ma:open="fals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25f3da-5814-4c1f-99f2-d637de11ca7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d84eb2e6-1f68-446e-90dd-cbccfe80c32c}" ma:internalName="TaxCatchAll" ma:showField="CatchAllData" ma:web="cb25f3da-5814-4c1f-99f2-d637de11ca73">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9ab4a9-f811-4b08-b830-ff305ccf3ffe" elementFormDefault="qualified">
    <xsd:import namespace="http://schemas.microsoft.com/office/2006/documentManagement/types"/>
    <xsd:import namespace="http://schemas.microsoft.com/office/infopath/2007/PartnerControls"/>
    <xsd:element name="Language" ma:index="13" ma:displayName="Language" ma:format="Dropdown" ma:internalName="Language">
      <xsd:simpleType>
        <xsd:restriction base="dms:Choice">
          <xsd:enumeration value="English"/>
          <xsd:enumeration value="French"/>
        </xsd:restriction>
      </xsd:simpleType>
    </xsd:element>
    <xsd:element name="AccreditationCycle" ma:index="14" ma:displayName="Accreditation Cycle" ma:default="None" ma:format="Dropdown" ma:internalName="AccreditationCycle">
      <xsd:simpleType>
        <xsd:restriction base="dms:Choice">
          <xsd:enumeration value="2019-2020"/>
          <xsd:enumeration value="2020-2021"/>
          <xsd:enumeration value="2021-2022"/>
          <xsd:enumeration value="2022-2023"/>
          <xsd:enumeration value="2023-2024"/>
          <xsd:enumeration value="2024-2025"/>
          <xsd:enumeration value="2025-2026"/>
          <xsd:enumeration value="None"/>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ResourceType" ma:index="19" ma:displayName="Resource Type" ma:format="Dropdown" ma:internalName="ResourceType">
      <xsd:simpleType>
        <xsd:restriction base="dms:Choice">
          <xsd:enumeration value="AB Meeting for Johanne"/>
          <xsd:enumeration value="General Visitor"/>
          <xsd:enumeration value="Questionnaire package"/>
          <xsd:enumeration value="Visiting Team Material"/>
          <xsd:enumeration value="IES/OneHub"/>
          <xsd:enumeration value="HEI Material"/>
          <xsd:enumeration value="Secretariat Materi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file>

<file path=customXml/itemProps1.xml><?xml version="1.0" encoding="utf-8"?>
<ds:datastoreItem xmlns:ds="http://schemas.openxmlformats.org/officeDocument/2006/customXml" ds:itemID="{A10E633A-C448-4589-91A4-666DF3479308}">
  <ds:schemaRef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purl.org/dc/dcmitype/"/>
    <ds:schemaRef ds:uri="http://purl.org/dc/elements/1.1/"/>
    <ds:schemaRef ds:uri="http://schemas.microsoft.com/office/2006/metadata/properties"/>
    <ds:schemaRef ds:uri="http://purl.org/dc/terms/"/>
    <ds:schemaRef ds:uri="749ab4a9-f811-4b08-b830-ff305ccf3ffe"/>
    <ds:schemaRef ds:uri="cb25f3da-5814-4c1f-99f2-d637de11ca73"/>
    <ds:schemaRef ds:uri="70d5c487-b754-429c-89aa-e7657684365d"/>
  </ds:schemaRefs>
</ds:datastoreItem>
</file>

<file path=customXml/itemProps2.xml><?xml version="1.0" encoding="utf-8"?>
<ds:datastoreItem xmlns:ds="http://schemas.openxmlformats.org/officeDocument/2006/customXml" ds:itemID="{CAB29974-CBCA-4E04-8E71-74576E784AE5}">
  <ds:schemaRefs>
    <ds:schemaRef ds:uri="70d5c487-b754-429c-89aa-e7657684365d"/>
    <ds:schemaRef ds:uri="749ab4a9-f811-4b08-b830-ff305ccf3ffe"/>
    <ds:schemaRef ds:uri="cb25f3da-5814-4c1f-99f2-d637de11ca7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485FCEA-0A7B-4330-936E-A11CD468B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8855</Words>
  <Application>Microsoft Office PowerPoint</Application>
  <PresentationFormat>On-screen Show (16:9)</PresentationFormat>
  <Paragraphs>1252</Paragraphs>
  <Slides>89</Slides>
  <Notes>88</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Engineers Canada template - v2019</vt:lpstr>
      <vt:lpstr>About this presentation</vt:lpstr>
      <vt:lpstr>Accreditation Visit to &lt;name of HEI&gt; &lt;date range&gt; </vt:lpstr>
      <vt:lpstr>Outline</vt:lpstr>
      <vt:lpstr>Higher Education Institution (HEI) Background</vt:lpstr>
      <vt:lpstr>Visit format 2020 / 2021</vt:lpstr>
      <vt:lpstr>Accreditation and the CEAB</vt:lpstr>
      <vt:lpstr>The Accreditation Board</vt:lpstr>
      <vt:lpstr>Goals of the Accreditation Board</vt:lpstr>
      <vt:lpstr>What does the Accreditation Board do?</vt:lpstr>
      <vt:lpstr>CEAB Accreditation: General notes</vt:lpstr>
      <vt:lpstr>How do we do it?  The accreditation process:</vt:lpstr>
      <vt:lpstr>Accreditation and continual improvement</vt:lpstr>
      <vt:lpstr>Accreditation activities</vt:lpstr>
      <vt:lpstr>PowerPoint Presentation</vt:lpstr>
      <vt:lpstr>CEAB visit decisions 2010-2020</vt:lpstr>
      <vt:lpstr>Roles and responsibilities</vt:lpstr>
      <vt:lpstr>Objectives of the visiting team</vt:lpstr>
      <vt:lpstr>The visiting team: Key Roles</vt:lpstr>
      <vt:lpstr>Team and Vice- Chair Key Roles</vt:lpstr>
      <vt:lpstr>General and Program Visitors Key Roles</vt:lpstr>
      <vt:lpstr>Observers and CEAB Secretariat Key Roles</vt:lpstr>
      <vt:lpstr>Time commitments</vt:lpstr>
      <vt:lpstr>Virtual visits</vt:lpstr>
      <vt:lpstr>Considerations for the virtual visits</vt:lpstr>
      <vt:lpstr>Some additional considerations  for the virtual visit</vt:lpstr>
      <vt:lpstr>Some additional considerations  for the virtual visit</vt:lpstr>
      <vt:lpstr>Some additional considerations  for the virtual visit</vt:lpstr>
      <vt:lpstr>Undergraduate engineering education  and the pandemic</vt:lpstr>
      <vt:lpstr>Undergraduate engineering education  and the pandemic</vt:lpstr>
      <vt:lpstr>Leading up to the visit</vt:lpstr>
      <vt:lpstr>Accreditation criteria and procedures</vt:lpstr>
      <vt:lpstr>Training</vt:lpstr>
      <vt:lpstr>Team resources</vt:lpstr>
      <vt:lpstr>Team member activities</vt:lpstr>
      <vt:lpstr>Accessing program materials</vt:lpstr>
      <vt:lpstr>Tracking of issues</vt:lpstr>
      <vt:lpstr>Identifying issues</vt:lpstr>
      <vt:lpstr>Writing an observation</vt:lpstr>
      <vt:lpstr>Tips</vt:lpstr>
      <vt:lpstr>The criteria</vt:lpstr>
      <vt:lpstr>Accreditation criteria and procedures</vt:lpstr>
      <vt:lpstr>About criteria and interpretive statements</vt:lpstr>
      <vt:lpstr>PowerPoint Presentation</vt:lpstr>
      <vt:lpstr>PowerPoint Presentation</vt:lpstr>
      <vt:lpstr> Criteria highlights: Curriculum content and quality   </vt:lpstr>
      <vt:lpstr>Minimum curriculum components</vt:lpstr>
      <vt:lpstr> Criteria highlights: Minimum curriculum components</vt:lpstr>
      <vt:lpstr>PowerPoint Presentation</vt:lpstr>
      <vt:lpstr>PowerPoint Presentation</vt:lpstr>
      <vt:lpstr>PowerPoint Presentation</vt:lpstr>
      <vt:lpstr>PowerPoint Presentation</vt:lpstr>
      <vt:lpstr>PowerPoint Presentation</vt:lpstr>
      <vt:lpstr>PowerPoint Presentation</vt:lpstr>
      <vt:lpstr> Criteria highlights: Graduate Attributes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Continual improvement The feedback loop</vt:lpstr>
      <vt:lpstr>PowerPoint Presentation</vt:lpstr>
      <vt:lpstr>PowerPoint Presentation</vt:lpstr>
      <vt:lpstr>PowerPoint Presentation</vt:lpstr>
      <vt:lpstr>GA/CI myth busting</vt:lpstr>
      <vt:lpstr>Recent relevant changes -</vt:lpstr>
      <vt:lpstr>Criteria changes</vt:lpstr>
      <vt:lpstr>Criteria changes (Cont’d)</vt:lpstr>
      <vt:lpstr>Appendix change</vt:lpstr>
      <vt:lpstr>Interpretive statement change</vt:lpstr>
      <vt:lpstr>Toward a greater focus on GA/CI process</vt:lpstr>
      <vt:lpstr>2020 / 2021 Documentation Focus on GA/CI process: Summary of changes</vt:lpstr>
      <vt:lpstr>The visit A fact-finding exercise</vt:lpstr>
      <vt:lpstr>Overview</vt:lpstr>
      <vt:lpstr>Interviews: Tasks and tools</vt:lpstr>
      <vt:lpstr>Tours: Tasks and tools</vt:lpstr>
      <vt:lpstr>Visit Schedule</vt:lpstr>
      <vt:lpstr>Visit Schedule cont’d.</vt:lpstr>
      <vt:lpstr>Visit Schedule cont’d.</vt:lpstr>
      <vt:lpstr>PowerPoint Presentation</vt:lpstr>
      <vt:lpstr>The Visiting Team Report</vt:lpstr>
      <vt:lpstr>PowerPoint Presentation</vt:lpstr>
      <vt:lpstr>Identifying issues</vt:lpstr>
      <vt:lpstr>Writing an observation</vt:lpstr>
      <vt:lpstr>Tips</vt:lpstr>
      <vt:lpstr>PowerPoint Presentation</vt:lpstr>
      <vt:lpstr>PowerPoint Presentation</vt:lpstr>
    </vt:vector>
  </TitlesOfParts>
  <Company>Engineers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2.1d intro_team_chair_presentation_english-July 16</dc:title>
  <dc:creator>aolivas</dc:creator>
  <cp:lastModifiedBy>Alexander Olivas</cp:lastModifiedBy>
  <cp:revision>31</cp:revision>
  <dcterms:created xsi:type="dcterms:W3CDTF">2015-10-13T17:28:17Z</dcterms:created>
  <dcterms:modified xsi:type="dcterms:W3CDTF">2020-12-08T18:50:53Z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0x010100E528F652C3351C499003E103ABCACB9B</vt:lpwstr>
  </property>
  <property fmtid="{D5CDD505-2E9C-101B-9397-08002B2CF9AE}" pid="3" name="Document Type">
    <vt:lpwstr>30;#Presentation|97b25c26-b0a3-4801-9777-3f513cd68642</vt:lpwstr>
  </property>
</Properties>
</file>