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3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7.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4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41.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42.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4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5.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6.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47.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9.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0.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51.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52.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5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54.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55.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56.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58.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59.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60.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61.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62.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63.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64.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65.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66.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notesSlides/notesSlide67.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68.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69.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70.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71.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72.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7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74.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notesSlides/notesSlide75.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76.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77.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78.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79.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80.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81.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82.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83.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84.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85.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86.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87.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88.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89.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9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5"/>
  </p:notesMasterIdLst>
  <p:handoutMasterIdLst>
    <p:handoutMasterId r:id="rId96"/>
  </p:handoutMasterIdLst>
  <p:sldIdLst>
    <p:sldId id="489" r:id="rId5"/>
    <p:sldId id="256" r:id="rId6"/>
    <p:sldId id="558" r:id="rId7"/>
    <p:sldId id="332" r:id="rId8"/>
    <p:sldId id="261" r:id="rId9"/>
    <p:sldId id="564" r:id="rId10"/>
    <p:sldId id="333" r:id="rId11"/>
    <p:sldId id="334" r:id="rId12"/>
    <p:sldId id="345" r:id="rId13"/>
    <p:sldId id="335" r:id="rId14"/>
    <p:sldId id="342" r:id="rId15"/>
    <p:sldId id="337" r:id="rId16"/>
    <p:sldId id="338" r:id="rId17"/>
    <p:sldId id="339" r:id="rId18"/>
    <p:sldId id="340" r:id="rId19"/>
    <p:sldId id="344" r:id="rId20"/>
    <p:sldId id="264" r:id="rId21"/>
    <p:sldId id="343" r:id="rId22"/>
    <p:sldId id="482" r:id="rId23"/>
    <p:sldId id="487" r:id="rId24"/>
    <p:sldId id="488" r:id="rId25"/>
    <p:sldId id="490" r:id="rId26"/>
    <p:sldId id="534" r:id="rId27"/>
    <p:sldId id="407" r:id="rId28"/>
    <p:sldId id="408" r:id="rId29"/>
    <p:sldId id="409" r:id="rId30"/>
    <p:sldId id="410" r:id="rId31"/>
    <p:sldId id="491" r:id="rId32"/>
    <p:sldId id="560" r:id="rId33"/>
    <p:sldId id="411" r:id="rId34"/>
    <p:sldId id="412" r:id="rId35"/>
    <p:sldId id="514" r:id="rId36"/>
    <p:sldId id="414" r:id="rId37"/>
    <p:sldId id="351" r:id="rId38"/>
    <p:sldId id="395" r:id="rId39"/>
    <p:sldId id="404" r:id="rId40"/>
    <p:sldId id="513" r:id="rId41"/>
    <p:sldId id="462" r:id="rId42"/>
    <p:sldId id="356" r:id="rId43"/>
    <p:sldId id="568" r:id="rId44"/>
    <p:sldId id="402" r:id="rId45"/>
    <p:sldId id="403" r:id="rId46"/>
    <p:sldId id="353" r:id="rId47"/>
    <p:sldId id="396" r:id="rId48"/>
    <p:sldId id="397" r:id="rId49"/>
    <p:sldId id="360" r:id="rId50"/>
    <p:sldId id="512" r:id="rId51"/>
    <p:sldId id="361" r:id="rId52"/>
    <p:sldId id="364" r:id="rId53"/>
    <p:sldId id="405" r:id="rId54"/>
    <p:sldId id="475" r:id="rId55"/>
    <p:sldId id="476" r:id="rId56"/>
    <p:sldId id="477" r:id="rId57"/>
    <p:sldId id="378" r:id="rId58"/>
    <p:sldId id="478" r:id="rId59"/>
    <p:sldId id="366" r:id="rId60"/>
    <p:sldId id="398" r:id="rId61"/>
    <p:sldId id="479" r:id="rId62"/>
    <p:sldId id="480" r:id="rId63"/>
    <p:sldId id="481" r:id="rId64"/>
    <p:sldId id="515" r:id="rId65"/>
    <p:sldId id="467" r:id="rId66"/>
    <p:sldId id="563" r:id="rId67"/>
    <p:sldId id="291" r:id="rId68"/>
    <p:sldId id="294" r:id="rId69"/>
    <p:sldId id="537" r:id="rId70"/>
    <p:sldId id="415" r:id="rId71"/>
    <p:sldId id="416" r:id="rId72"/>
    <p:sldId id="418" r:id="rId73"/>
    <p:sldId id="419" r:id="rId74"/>
    <p:sldId id="421" r:id="rId75"/>
    <p:sldId id="423" r:id="rId76"/>
    <p:sldId id="446" r:id="rId77"/>
    <p:sldId id="417" r:id="rId78"/>
    <p:sldId id="444" r:id="rId79"/>
    <p:sldId id="445" r:id="rId80"/>
    <p:sldId id="517" r:id="rId81"/>
    <p:sldId id="518" r:id="rId82"/>
    <p:sldId id="519" r:id="rId83"/>
    <p:sldId id="470" r:id="rId84"/>
    <p:sldId id="427" r:id="rId85"/>
    <p:sldId id="566" r:id="rId86"/>
    <p:sldId id="567" r:id="rId87"/>
    <p:sldId id="521" r:id="rId88"/>
    <p:sldId id="528" r:id="rId89"/>
    <p:sldId id="529" r:id="rId90"/>
    <p:sldId id="559" r:id="rId91"/>
    <p:sldId id="536" r:id="rId92"/>
    <p:sldId id="538" r:id="rId93"/>
    <p:sldId id="557" r:id="rId94"/>
  </p:sldIdLst>
  <p:sldSz cx="9144000" cy="5143500" type="screen16x9"/>
  <p:notesSz cx="6858000" cy="92964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B984D-34BC-F8BA-1FA8-24B4E1A943CF}" name="Elise Guest" initials="EG" userId="S::elise.guest@engineerscanada.ca::296cd786-9de7-4d3a-a665-7e7ff39ed36b" providerId="AD"/>
  <p188:author id="{08C36A72-A7BA-1A24-D1F0-6BA653AC4015}" name="Mya Warken" initials="MW" userId="S::mya.warken@engineerscanada.ca::f0cb8bc5-a685-4bd4-920f-87ac8a1216a8" providerId="AD"/>
  <p188:author id="{9BF64282-F924-297F-8B49-98718C83548E}" name="Aude Adnot-Serra" initials="AA" userId="S::aude.adnot-serra@engineerscanada.ca::e7d12b93-217f-422f-ae2e-5ac1fc0bde9e" providerId="AD"/>
  <p188:author id="{D1C79B99-DF02-7962-374E-E8D0A1C983E2}" name="Aude Adnot-Serra" initials="AA" userId="S::Aude.Adnot-Serra@engineerscanada.ca::e7d12b93-217f-422f-ae2e-5ac1fc0bde9e" providerId="AD"/>
  <p188:author id="{5B6A59A7-C480-0D87-FF29-8E29895553F9}" name="Roselyne Lampron" initials="RL" userId="S::Roselyne.Lampron@engineerscanada.ca::08a3df2e-eebc-4f7f-b7de-62bb6dd149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dam Rodrigues" initials="AR" lastIdx="12" clrIdx="0"/>
  <p:cmAuthor id="1" name="Alexander Olivas" initials="AO" lastIdx="32" clrIdx="1"/>
  <p:cmAuthor id="2" name="Mya Warken" initials="MW" lastIdx="14" clrIdx="2">
    <p:extLst>
      <p:ext uri="{19B8F6BF-5375-455C-9EA6-DF929625EA0E}">
        <p15:presenceInfo xmlns:p15="http://schemas.microsoft.com/office/powerpoint/2012/main" userId="S::mya.warken@engineerscanada.ca::f0cb8bc5-a685-4bd4-920f-87ac8a1216a8" providerId="AD"/>
      </p:ext>
    </p:extLst>
  </p:cmAuthor>
  <p:cmAuthor id="3" name="Aude Adnot-Serra" initials="AA" lastIdx="1" clrIdx="3">
    <p:extLst>
      <p:ext uri="{19B8F6BF-5375-455C-9EA6-DF929625EA0E}">
        <p15:presenceInfo xmlns:p15="http://schemas.microsoft.com/office/powerpoint/2012/main" userId="S::aude.adnot-serra@engineerscanada.ca::e7d12b93-217f-422f-ae2e-5ac1fc0bde9e" providerId="AD"/>
      </p:ext>
    </p:extLst>
  </p:cmAuthor>
  <p:cmAuthor id="4" name="Elise Guest" initials="EG" lastIdx="20" clrIdx="4">
    <p:extLst>
      <p:ext uri="{19B8F6BF-5375-455C-9EA6-DF929625EA0E}">
        <p15:presenceInfo xmlns:p15="http://schemas.microsoft.com/office/powerpoint/2012/main" userId="S::elise.guest@engineerscanada.ca::296cd786-9de7-4d3a-a665-7e7ff39ed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9E652E"/>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223C4-8F22-4E7D-9EC0-F4B5DCE13B63}" v="2" dt="2022-08-30T13:20:27.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1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gs" Target="tags/tag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25AAB-280B-440F-85E2-0DE6F0283F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E6F9554-3A8F-45AC-94E1-3962FAECBE90}" type="parTrans" cxnId="{71ECFDF0-1620-4319-95D1-74FCF8BCCE23}">
      <dgm:prSet/>
      <dgm:spPr/>
      <dgm:t>
        <a:bodyPr/>
        <a:lstStyle/>
        <a:p>
          <a:endParaRPr lang="en-US"/>
        </a:p>
      </dgm:t>
    </dgm:pt>
    <dgm:pt modelId="{6F1D937F-3073-42A6-8B6D-FCC2FA2DC890}">
      <dgm:prSet phldrT="[Text]"/>
      <dgm:spPr/>
      <dgm:t>
        <a:bodyPr/>
        <a:lstStyle/>
        <a:p>
          <a:r>
            <a:rPr lang="en-US"/>
            <a:t>Examen des documents</a:t>
          </a:r>
        </a:p>
      </dgm:t>
    </dgm:pt>
    <dgm:pt modelId="{02646FE6-724A-4D96-9DBA-535BA61CADA3}" type="sibTrans" cxnId="{71ECFDF0-1620-4319-95D1-74FCF8BCCE23}">
      <dgm:prSet/>
      <dgm:spPr/>
      <dgm:t>
        <a:bodyPr/>
        <a:lstStyle/>
        <a:p>
          <a:endParaRPr lang="en-US"/>
        </a:p>
      </dgm:t>
    </dgm:pt>
    <dgm:pt modelId="{ED52BFDC-011C-4134-A32E-00387639D9D7}" type="parTrans" cxnId="{1604D6DC-E820-48EB-93A8-40067EC947B4}">
      <dgm:prSet/>
      <dgm:spPr/>
      <dgm:t>
        <a:bodyPr/>
        <a:lstStyle/>
        <a:p>
          <a:endParaRPr lang="en-US"/>
        </a:p>
      </dgm:t>
    </dgm:pt>
    <dgm:pt modelId="{0CDBC704-1A3A-4DEE-8528-77D8B6A38825}">
      <dgm:prSet phldrT="[Text]"/>
      <dgm:spPr/>
      <dgm:t>
        <a:bodyPr/>
        <a:lstStyle/>
        <a:p>
          <a:r>
            <a:rPr lang="en-US" err="1"/>
            <a:t>Visite</a:t>
          </a:r>
          <a:endParaRPr lang="en-US"/>
        </a:p>
      </dgm:t>
    </dgm:pt>
    <dgm:pt modelId="{C8A65765-CD5F-484C-B721-DAD98E73E794}" type="sibTrans" cxnId="{1604D6DC-E820-48EB-93A8-40067EC947B4}">
      <dgm:prSet/>
      <dgm:spPr/>
      <dgm:t>
        <a:bodyPr/>
        <a:lstStyle/>
        <a:p>
          <a:endParaRPr lang="en-US"/>
        </a:p>
      </dgm:t>
    </dgm:pt>
    <dgm:pt modelId="{BEF1C633-44E4-4F83-80EE-94090CBDE2A3}" type="parTrans" cxnId="{144A6964-D29B-4B42-934A-0F41EF6FFC3F}">
      <dgm:prSet/>
      <dgm:spPr/>
      <dgm:t>
        <a:bodyPr/>
        <a:lstStyle/>
        <a:p>
          <a:endParaRPr lang="en-US"/>
        </a:p>
      </dgm:t>
    </dgm:pt>
    <dgm:pt modelId="{DDD711A1-7289-4B66-985F-7FC4A91A960B}">
      <dgm:prSet phldrT="[Text]"/>
      <dgm:spPr/>
      <dgm:t>
        <a:bodyPr/>
        <a:lstStyle/>
        <a:p>
          <a:r>
            <a:rPr lang="en-US"/>
            <a:t>Rapport</a:t>
          </a:r>
        </a:p>
      </dgm:t>
    </dgm:pt>
    <dgm:pt modelId="{A39BC752-E04C-4629-A72A-7458C8FF56C4}" type="sibTrans" cxnId="{144A6964-D29B-4B42-934A-0F41EF6FFC3F}">
      <dgm:prSet/>
      <dgm:spPr/>
      <dgm:t>
        <a:bodyPr/>
        <a:lstStyle/>
        <a:p>
          <a:endParaRPr lang="en-US"/>
        </a:p>
      </dgm:t>
    </dgm:pt>
    <dgm:pt modelId="{11502D7A-61D6-42E1-867D-741A845496C3}" type="parTrans" cxnId="{FD611A21-5F26-41BF-9BFF-C2492434CE24}">
      <dgm:prSet/>
      <dgm:spPr/>
      <dgm:t>
        <a:bodyPr/>
        <a:lstStyle/>
        <a:p>
          <a:endParaRPr lang="en-US"/>
        </a:p>
      </dgm:t>
    </dgm:pt>
    <dgm:pt modelId="{47D87442-8E80-49C9-BC58-1C0F763416C6}">
      <dgm:prSet phldrT="[Text]" custT="1"/>
      <dgm:spPr/>
      <dgm:t>
        <a:bodyPr/>
        <a:lstStyle/>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r>
            <a:rPr lang="fr-CA" sz="1800" b="0" noProof="0">
              <a:solidFill>
                <a:srgbClr val="003C71"/>
              </a:solidFill>
            </a:rPr>
            <a:t>Décision d’agrément du </a:t>
          </a:r>
          <a:r>
            <a:rPr lang="en-US" sz="1800" b="0">
              <a:solidFill>
                <a:srgbClr val="003C71"/>
              </a:solidFill>
            </a:rPr>
            <a:t>BCAPG</a:t>
          </a:r>
        </a:p>
      </dgm:t>
    </dgm:pt>
    <dgm:pt modelId="{627A979F-6E10-4169-B126-23F03BC0F496}" type="sibTrans" cxnId="{FD611A21-5F26-41BF-9BFF-C2492434CE24}">
      <dgm:prSet/>
      <dgm:spPr/>
      <dgm:t>
        <a:bodyPr/>
        <a:lstStyle/>
        <a:p>
          <a:endParaRPr lang="en-US"/>
        </a:p>
      </dgm:t>
    </dgm:pt>
    <dgm:pt modelId="{B76D7CEB-D253-4584-85F8-0A3CE58C61FA}" type="parTrans" cxnId="{4063DC70-11EB-4E50-8E41-D2E51935DDC9}">
      <dgm:prSet/>
      <dgm:spPr/>
      <dgm:t>
        <a:bodyPr/>
        <a:lstStyle/>
        <a:p>
          <a:endParaRPr lang="en-US"/>
        </a:p>
      </dgm:t>
    </dgm:pt>
    <dgm:pt modelId="{E2BB9C02-A5D4-4F1B-B749-A4590F78904C}">
      <dgm:prSet phldrT="[Text]" custScaleX="126938"/>
      <dgm:spPr/>
      <dgm:t>
        <a:bodyPr/>
        <a:lstStyle/>
        <a:p>
          <a:endParaRPr lang="en-US"/>
        </a:p>
      </dgm:t>
    </dgm:pt>
    <dgm:pt modelId="{49B268E7-4198-41FE-BA46-2B2A35180C72}" type="sibTrans" cxnId="{4063DC70-11EB-4E50-8E41-D2E51935DDC9}">
      <dgm:prSet/>
      <dgm:spPr/>
      <dgm:t>
        <a:bodyPr/>
        <a:lstStyle/>
        <a:p>
          <a:endParaRPr lang="en-US"/>
        </a:p>
      </dgm:t>
    </dgm:pt>
    <dgm:pt modelId="{DC65F45A-8ED2-408A-965F-EE12BC5CD11F}" type="pres">
      <dgm:prSet presAssocID="{F4825AAB-280B-440F-85E2-0DE6F0283FD2}" presName="Name0" presStyleCnt="0">
        <dgm:presLayoutVars>
          <dgm:chMax val="4"/>
          <dgm:resizeHandles val="exact"/>
        </dgm:presLayoutVars>
      </dgm:prSet>
      <dgm:spPr/>
    </dgm:pt>
    <dgm:pt modelId="{C300D126-BAA1-4390-9DD7-12683E7C50BA}" type="pres">
      <dgm:prSet presAssocID="{F4825AAB-280B-440F-85E2-0DE6F0283FD2}" presName="ellipse" presStyleLbl="trBgShp" presStyleIdx="0" presStyleCnt="1"/>
      <dgm:spPr/>
    </dgm:pt>
    <dgm:pt modelId="{7271E4CF-2B16-44F8-9635-97905CFE1F57}" type="pres">
      <dgm:prSet presAssocID="{F4825AAB-280B-440F-85E2-0DE6F0283FD2}" presName="arrow1" presStyleLbl="fgShp" presStyleIdx="0" presStyleCnt="1"/>
      <dgm:spPr/>
    </dgm:pt>
    <dgm:pt modelId="{19281B50-6DD4-4F71-A65A-3D8B556DD9CB}" type="pres">
      <dgm:prSet presAssocID="{F4825AAB-280B-440F-85E2-0DE6F0283FD2}" presName="rectangle" presStyleLbl="revTx" presStyleIdx="0" presStyleCnt="1" custScaleX="159212" custLinFactNeighborY="26200">
        <dgm:presLayoutVars>
          <dgm:bulletEnabled val="1"/>
        </dgm:presLayoutVars>
      </dgm:prSet>
      <dgm:spPr/>
    </dgm:pt>
    <dgm:pt modelId="{3F73C24C-2154-44AF-97DA-03C017AAA813}" type="pres">
      <dgm:prSet presAssocID="{0CDBC704-1A3A-4DEE-8528-77D8B6A38825}" presName="item1" presStyleLbl="node1" presStyleIdx="0" presStyleCnt="3">
        <dgm:presLayoutVars>
          <dgm:bulletEnabled val="1"/>
        </dgm:presLayoutVars>
      </dgm:prSet>
      <dgm:spPr/>
    </dgm:pt>
    <dgm:pt modelId="{BD3DEE1C-0B95-46C6-8552-455EF75097C7}" type="pres">
      <dgm:prSet presAssocID="{DDD711A1-7289-4B66-985F-7FC4A91A960B}" presName="item2" presStyleLbl="node1" presStyleIdx="1" presStyleCnt="3">
        <dgm:presLayoutVars>
          <dgm:bulletEnabled val="1"/>
        </dgm:presLayoutVars>
      </dgm:prSet>
      <dgm:spPr/>
    </dgm:pt>
    <dgm:pt modelId="{6C8DB2E7-E018-4665-A26D-D65A79CDD342}" type="pres">
      <dgm:prSet presAssocID="{47D87442-8E80-49C9-BC58-1C0F763416C6}" presName="item3" presStyleLbl="node1" presStyleIdx="2" presStyleCnt="3">
        <dgm:presLayoutVars>
          <dgm:bulletEnabled val="1"/>
        </dgm:presLayoutVars>
      </dgm:prSet>
      <dgm:spPr/>
    </dgm:pt>
    <dgm:pt modelId="{F14762E7-D0D4-4D60-B8E2-E88F754B07DB}" type="pres">
      <dgm:prSet presAssocID="{F4825AAB-280B-440F-85E2-0DE6F0283FD2}" presName="funnel" presStyleLbl="trAlignAcc1" presStyleIdx="0" presStyleCnt="1"/>
      <dgm:spPr/>
    </dgm:pt>
  </dgm:ptLst>
  <dgm:cxnLst>
    <dgm:cxn modelId="{FD611A21-5F26-41BF-9BFF-C2492434CE24}" srcId="{F4825AAB-280B-440F-85E2-0DE6F0283FD2}" destId="{47D87442-8E80-49C9-BC58-1C0F763416C6}" srcOrd="3" destOrd="0" parTransId="{11502D7A-61D6-42E1-867D-741A845496C3}" sibTransId="{627A979F-6E10-4169-B126-23F03BC0F496}"/>
    <dgm:cxn modelId="{2FE1CE3B-30DE-498D-9D04-2B2D219FFDDE}" type="presOf" srcId="{0CDBC704-1A3A-4DEE-8528-77D8B6A38825}" destId="{BD3DEE1C-0B95-46C6-8552-455EF75097C7}" srcOrd="0" destOrd="0" presId="urn:microsoft.com/office/officeart/2005/8/layout/funnel1"/>
    <dgm:cxn modelId="{144A6964-D29B-4B42-934A-0F41EF6FFC3F}" srcId="{F4825AAB-280B-440F-85E2-0DE6F0283FD2}" destId="{DDD711A1-7289-4B66-985F-7FC4A91A960B}" srcOrd="2" destOrd="0" parTransId="{BEF1C633-44E4-4F83-80EE-94090CBDE2A3}" sibTransId="{A39BC752-E04C-4629-A72A-7458C8FF56C4}"/>
    <dgm:cxn modelId="{4063DC70-11EB-4E50-8E41-D2E51935DDC9}" srcId="{F4825AAB-280B-440F-85E2-0DE6F0283FD2}" destId="{E2BB9C02-A5D4-4F1B-B749-A4590F78904C}" srcOrd="4" destOrd="0" parTransId="{B76D7CEB-D253-4584-85F8-0A3CE58C61FA}" sibTransId="{49B268E7-4198-41FE-BA46-2B2A35180C72}"/>
    <dgm:cxn modelId="{675C6A52-A1EF-4172-9BDC-8346DAE244BD}" type="presOf" srcId="{47D87442-8E80-49C9-BC58-1C0F763416C6}" destId="{19281B50-6DD4-4F71-A65A-3D8B556DD9CB}" srcOrd="0" destOrd="0" presId="urn:microsoft.com/office/officeart/2005/8/layout/funnel1"/>
    <dgm:cxn modelId="{9916C25A-257F-4F13-8D10-70A2D9BFD26E}" type="presOf" srcId="{F4825AAB-280B-440F-85E2-0DE6F0283FD2}" destId="{DC65F45A-8ED2-408A-965F-EE12BC5CD11F}" srcOrd="0" destOrd="0" presId="urn:microsoft.com/office/officeart/2005/8/layout/funnel1"/>
    <dgm:cxn modelId="{87CCCCA5-FC57-45E6-8C16-D784997092F5}" type="presOf" srcId="{DDD711A1-7289-4B66-985F-7FC4A91A960B}" destId="{3F73C24C-2154-44AF-97DA-03C017AAA813}" srcOrd="0" destOrd="0" presId="urn:microsoft.com/office/officeart/2005/8/layout/funnel1"/>
    <dgm:cxn modelId="{8178B7CD-9FE6-41EA-A02B-B46F78E09702}" type="presOf" srcId="{6F1D937F-3073-42A6-8B6D-FCC2FA2DC890}" destId="{6C8DB2E7-E018-4665-A26D-D65A79CDD342}" srcOrd="0" destOrd="0" presId="urn:microsoft.com/office/officeart/2005/8/layout/funnel1"/>
    <dgm:cxn modelId="{1604D6DC-E820-48EB-93A8-40067EC947B4}" srcId="{F4825AAB-280B-440F-85E2-0DE6F0283FD2}" destId="{0CDBC704-1A3A-4DEE-8528-77D8B6A38825}" srcOrd="1" destOrd="0" parTransId="{ED52BFDC-011C-4134-A32E-00387639D9D7}" sibTransId="{C8A65765-CD5F-484C-B721-DAD98E73E794}"/>
    <dgm:cxn modelId="{71ECFDF0-1620-4319-95D1-74FCF8BCCE23}" srcId="{F4825AAB-280B-440F-85E2-0DE6F0283FD2}" destId="{6F1D937F-3073-42A6-8B6D-FCC2FA2DC890}" srcOrd="0" destOrd="0" parTransId="{AE6F9554-3A8F-45AC-94E1-3962FAECBE90}" sibTransId="{02646FE6-724A-4D96-9DBA-535BA61CADA3}"/>
    <dgm:cxn modelId="{8DEFAE72-BD9F-42BD-BBB4-F5474264E402}" type="presParOf" srcId="{DC65F45A-8ED2-408A-965F-EE12BC5CD11F}" destId="{C300D126-BAA1-4390-9DD7-12683E7C50BA}" srcOrd="0" destOrd="0" presId="urn:microsoft.com/office/officeart/2005/8/layout/funnel1"/>
    <dgm:cxn modelId="{2E742632-7C82-4B51-B4C4-FE24CC87AF13}" type="presParOf" srcId="{DC65F45A-8ED2-408A-965F-EE12BC5CD11F}" destId="{7271E4CF-2B16-44F8-9635-97905CFE1F57}" srcOrd="1" destOrd="0" presId="urn:microsoft.com/office/officeart/2005/8/layout/funnel1"/>
    <dgm:cxn modelId="{D99D39D9-DB67-4CE9-9C42-52D165E13A46}" type="presParOf" srcId="{DC65F45A-8ED2-408A-965F-EE12BC5CD11F}" destId="{19281B50-6DD4-4F71-A65A-3D8B556DD9CB}" srcOrd="2" destOrd="0" presId="urn:microsoft.com/office/officeart/2005/8/layout/funnel1"/>
    <dgm:cxn modelId="{EEBBAB49-0FFE-4535-AA73-98720A0B1022}" type="presParOf" srcId="{DC65F45A-8ED2-408A-965F-EE12BC5CD11F}" destId="{3F73C24C-2154-44AF-97DA-03C017AAA813}" srcOrd="3" destOrd="0" presId="urn:microsoft.com/office/officeart/2005/8/layout/funnel1"/>
    <dgm:cxn modelId="{2F23A7F1-46DD-4FB4-BDFD-5AE07E82DBE4}" type="presParOf" srcId="{DC65F45A-8ED2-408A-965F-EE12BC5CD11F}" destId="{BD3DEE1C-0B95-46C6-8552-455EF75097C7}" srcOrd="4" destOrd="0" presId="urn:microsoft.com/office/officeart/2005/8/layout/funnel1"/>
    <dgm:cxn modelId="{DDFF0933-6F14-4CEC-8C33-770D99BAE858}" type="presParOf" srcId="{DC65F45A-8ED2-408A-965F-EE12BC5CD11F}" destId="{6C8DB2E7-E018-4665-A26D-D65A79CDD342}" srcOrd="5" destOrd="0" presId="urn:microsoft.com/office/officeart/2005/8/layout/funnel1"/>
    <dgm:cxn modelId="{10ED7AF9-DB48-4038-AAD6-D0320BD19F32}" type="presParOf" srcId="{DC65F45A-8ED2-408A-965F-EE12BC5CD11F}" destId="{F14762E7-D0D4-4D60-B8E2-E88F754B07DB}"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a:p>
      </dgm:t>
    </dgm:pt>
    <dgm:pt modelId="{A67CA5C9-401C-45EC-89E7-2BDC667DE92B}" type="parTrans" cxnId="{0484B995-3730-4D51-A452-CC1623A1B879}">
      <dgm:prSet/>
      <dgm:spPr/>
      <dgm:t>
        <a:bodyPr/>
        <a:lstStyle/>
        <a:p>
          <a:endParaRPr lang="en-CA"/>
        </a:p>
      </dgm:t>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Évaluation des résultats du programme</a:t>
          </a:r>
        </a:p>
      </dgm:t>
    </dgm:pt>
    <dgm:pt modelId="{1A55FC62-0038-46D9-802C-53CC2368A564}" type="sibTrans" cxnId="{0484B995-3730-4D51-A452-CC1623A1B879}">
      <dgm:prSet/>
      <dgm:spPr/>
      <dgm:t>
        <a:bodyPr/>
        <a:lstStyle/>
        <a:p>
          <a:endParaRPr lang="en-CA"/>
        </a:p>
      </dgm:t>
    </dgm:pt>
    <dgm:pt modelId="{FAB0DD00-68C9-45B2-8B0F-ED473EDFC3A0}" type="parTrans" cxnId="{53249523-6DD6-4BCF-974E-2AF7439E9F4F}">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Changements prévus (programme d’études, cours, mesure du rendement etc.)</a:t>
          </a:r>
        </a:p>
      </dgm:t>
    </dgm:pt>
    <dgm:pt modelId="{B86ADAA0-774D-4AEA-A2E6-6C693165D544}" type="sibTrans" cxnId="{53249523-6DD6-4BCF-974E-2AF7439E9F4F}">
      <dgm:prSet/>
      <dgm:spPr/>
      <dgm:t>
        <a:bodyPr/>
        <a:lstStyle/>
        <a:p>
          <a:endParaRPr lang="en-CA"/>
        </a:p>
      </dgm:t>
    </dgm:pt>
    <dgm:pt modelId="{7F1614E1-B595-4C2C-8F98-9F10E38C4707}" type="parTrans" cxnId="{8EF27CF6-8F1A-49F1-BEA0-FDEC8C5A211D}">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Mise en œuvre des changements</a:t>
          </a:r>
        </a:p>
      </dgm:t>
    </dgm:pt>
    <dgm:pt modelId="{F6AF19AF-9C1B-4D15-B2D5-98E80581B889}" type="sibTrans" cxnId="{8EF27CF6-8F1A-49F1-BEA0-FDEC8C5A211D}">
      <dgm:prSet/>
      <dgm:spPr/>
      <dgm:t>
        <a:bodyPr/>
        <a:lstStyle/>
        <a:p>
          <a:endParaRPr lang="en-CA"/>
        </a:p>
      </dgm:t>
    </dgm:pt>
    <dgm:pt modelId="{78099C14-0136-480C-AA21-115BF1981BFB}" type="parTrans" cxnId="{14CB7249-7024-469B-8E48-F33C1454E8EE}">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Collecte et évaluation des données</a:t>
          </a:r>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16296"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53249523-6DD6-4BCF-974E-2AF7439E9F4F}" srcId="{596ABCED-4B24-48DF-8ACD-35EF37C73DF7}" destId="{370EAB79-A373-4F18-B038-060E828D981F}" srcOrd="1" destOrd="0" parTransId="{FAB0DD00-68C9-45B2-8B0F-ED473EDFC3A0}" sibTransId="{B86ADAA0-774D-4AEA-A2E6-6C693165D544}"/>
    <dgm:cxn modelId="{763AD624-4401-46B5-9C0D-93FB3E868BC3}" type="presOf" srcId="{F6AF19AF-9C1B-4D15-B2D5-98E80581B889}" destId="{D525DF4B-9FE9-41FA-BCB5-A1F2EF07F13E}" srcOrd="0" destOrd="0" presId="urn:microsoft.com/office/officeart/2005/8/layout/cycle1"/>
    <dgm:cxn modelId="{8038CA38-B5ED-45D3-B05B-F3618D5567AE}" type="presOf" srcId="{845EEE4A-27BE-417C-B4E0-5A2FFC51294B}" destId="{5416AFCE-C9A3-4B52-BD06-8EE0C8753CD7}" srcOrd="0" destOrd="0" presId="urn:microsoft.com/office/officeart/2005/8/layout/cycle1"/>
    <dgm:cxn modelId="{2DB4B35F-4245-4124-878D-83F76B27F98F}" type="presOf" srcId="{1A55FC62-0038-46D9-802C-53CC2368A564}" destId="{156A3E65-26A8-4D1D-8E17-FB3DDCEE21D6}" srcOrd="0" destOrd="0" presId="urn:microsoft.com/office/officeart/2005/8/layout/cycle1"/>
    <dgm:cxn modelId="{EE2B2063-F9E4-43F0-BD0D-AA66C507CE7A}" type="presOf" srcId="{596ABCED-4B24-48DF-8ACD-35EF37C73DF7}" destId="{E502347D-EFFE-4625-B251-7A4CE8AA29D8}"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EC1E8B7E-43A5-4509-84FC-96B75EACFB6A}" type="presOf" srcId="{3F80236E-59D1-4EE4-8F01-2F076C398401}" destId="{3C4C46D4-B63B-42E7-8E6D-49B040281B81}"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8153789E-B625-4261-8DBC-DF05DA2B11BB}" type="presOf" srcId="{B86ADAA0-774D-4AEA-A2E6-6C693165D544}" destId="{B2B09FB1-4955-404A-9614-D2F2BFD1699B}" srcOrd="0" destOrd="0" presId="urn:microsoft.com/office/officeart/2005/8/layout/cycle1"/>
    <dgm:cxn modelId="{5D0798AC-7AA8-4751-9DB1-FF7B5E8260D2}" type="presOf" srcId="{B70C33FC-B557-4768-BD7E-D688064B086B}" destId="{5B7DF627-234B-43B6-B5E0-59B6C602982D}"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AE63DBF7-51FA-44FF-8F2E-EA5048A37A51}" type="presOf" srcId="{4435B3CC-AD38-4BA1-B047-965CCA36D067}" destId="{FD2C82B5-139F-4006-81B0-1550EAC1F29C}" srcOrd="0" destOrd="0" presId="urn:microsoft.com/office/officeart/2005/8/layout/cycle1"/>
    <dgm:cxn modelId="{5097C8FD-568F-42D7-810C-1665F7D1DA47}" type="presOf" srcId="{370EAB79-A373-4F18-B038-060E828D981F}" destId="{CF612E32-779A-4469-B9B2-1FCB9A6AA7C8}" srcOrd="0" destOrd="0" presId="urn:microsoft.com/office/officeart/2005/8/layout/cycle1"/>
    <dgm:cxn modelId="{95F9429E-2EC2-4535-A71E-C2497CD2BE6B}" type="presParOf" srcId="{E502347D-EFFE-4625-B251-7A4CE8AA29D8}" destId="{68C2E969-BD03-48CB-BC07-CBFE926202BF}" srcOrd="0" destOrd="0" presId="urn:microsoft.com/office/officeart/2005/8/layout/cycle1"/>
    <dgm:cxn modelId="{F5C6F84C-F8C7-48A5-8EFE-09DE087B4DB9}" type="presParOf" srcId="{E502347D-EFFE-4625-B251-7A4CE8AA29D8}" destId="{5416AFCE-C9A3-4B52-BD06-8EE0C8753CD7}" srcOrd="1" destOrd="0" presId="urn:microsoft.com/office/officeart/2005/8/layout/cycle1"/>
    <dgm:cxn modelId="{993AF605-4796-4485-8AE2-72000F7A9714}" type="presParOf" srcId="{E502347D-EFFE-4625-B251-7A4CE8AA29D8}" destId="{156A3E65-26A8-4D1D-8E17-FB3DDCEE21D6}" srcOrd="2" destOrd="0" presId="urn:microsoft.com/office/officeart/2005/8/layout/cycle1"/>
    <dgm:cxn modelId="{CB010981-3F69-48CC-B567-A967F05CA599}" type="presParOf" srcId="{E502347D-EFFE-4625-B251-7A4CE8AA29D8}" destId="{1623C625-3B68-4F8A-8B7F-F38E9364C411}" srcOrd="3" destOrd="0" presId="urn:microsoft.com/office/officeart/2005/8/layout/cycle1"/>
    <dgm:cxn modelId="{5576E02A-9CF8-4275-AFB6-45F36FFC7E74}" type="presParOf" srcId="{E502347D-EFFE-4625-B251-7A4CE8AA29D8}" destId="{CF612E32-779A-4469-B9B2-1FCB9A6AA7C8}" srcOrd="4" destOrd="0" presId="urn:microsoft.com/office/officeart/2005/8/layout/cycle1"/>
    <dgm:cxn modelId="{68A37560-2ACE-4CFE-A474-3667F2394AFE}" type="presParOf" srcId="{E502347D-EFFE-4625-B251-7A4CE8AA29D8}" destId="{B2B09FB1-4955-404A-9614-D2F2BFD1699B}" srcOrd="5" destOrd="0" presId="urn:microsoft.com/office/officeart/2005/8/layout/cycle1"/>
    <dgm:cxn modelId="{C0020828-C13D-4561-8407-6F27E3707A5E}" type="presParOf" srcId="{E502347D-EFFE-4625-B251-7A4CE8AA29D8}" destId="{826A022D-7AA9-4926-A854-54357491DD29}" srcOrd="6" destOrd="0" presId="urn:microsoft.com/office/officeart/2005/8/layout/cycle1"/>
    <dgm:cxn modelId="{E2DFA5EE-F534-4D24-B22C-AE13704FC447}" type="presParOf" srcId="{E502347D-EFFE-4625-B251-7A4CE8AA29D8}" destId="{FD2C82B5-139F-4006-81B0-1550EAC1F29C}" srcOrd="7" destOrd="0" presId="urn:microsoft.com/office/officeart/2005/8/layout/cycle1"/>
    <dgm:cxn modelId="{769F49E6-6CE8-4825-B3C7-6AB4845FEED3}" type="presParOf" srcId="{E502347D-EFFE-4625-B251-7A4CE8AA29D8}" destId="{D525DF4B-9FE9-41FA-BCB5-A1F2EF07F13E}" srcOrd="8" destOrd="0" presId="urn:microsoft.com/office/officeart/2005/8/layout/cycle1"/>
    <dgm:cxn modelId="{69E80C88-7378-46C2-9301-D2AEFBA53A64}" type="presParOf" srcId="{E502347D-EFFE-4625-B251-7A4CE8AA29D8}" destId="{5296ED6C-8948-4683-BA30-E8971C66781F}" srcOrd="9" destOrd="0" presId="urn:microsoft.com/office/officeart/2005/8/layout/cycle1"/>
    <dgm:cxn modelId="{25C743FE-8685-4213-B98F-D7603A4E0A3B}" type="presParOf" srcId="{E502347D-EFFE-4625-B251-7A4CE8AA29D8}" destId="{5B7DF627-234B-43B6-B5E0-59B6C602982D}" srcOrd="10" destOrd="0" presId="urn:microsoft.com/office/officeart/2005/8/layout/cycle1"/>
    <dgm:cxn modelId="{F0141E80-0B40-413B-9DF9-BFBC8AE4213A}"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a:p>
      </dgm:t>
    </dgm:pt>
    <dgm:pt modelId="{A67CA5C9-401C-45EC-89E7-2BDC667DE92B}" type="parTrans" cxnId="{0484B995-3730-4D51-A452-CC1623A1B879}">
      <dgm:prSet/>
      <dgm:spPr/>
      <dgm:t>
        <a:bodyPr/>
        <a:lstStyle/>
        <a:p>
          <a:endParaRPr lang="en-CA"/>
        </a:p>
      </dgm:t>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Évaluation des résultats du programme</a:t>
          </a:r>
        </a:p>
      </dgm:t>
    </dgm:pt>
    <dgm:pt modelId="{1A55FC62-0038-46D9-802C-53CC2368A564}" type="sibTrans" cxnId="{0484B995-3730-4D51-A452-CC1623A1B879}">
      <dgm:prSet/>
      <dgm:spPr/>
      <dgm:t>
        <a:bodyPr/>
        <a:lstStyle/>
        <a:p>
          <a:endParaRPr lang="en-CA"/>
        </a:p>
      </dgm:t>
    </dgm:pt>
    <dgm:pt modelId="{FAB0DD00-68C9-45B2-8B0F-ED473EDFC3A0}" type="parTrans" cxnId="{53249523-6DD6-4BCF-974E-2AF7439E9F4F}">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Changements prévus (programmes d’études cours, mesure du rendement, etc.)</a:t>
          </a:r>
        </a:p>
      </dgm:t>
    </dgm:pt>
    <dgm:pt modelId="{B86ADAA0-774D-4AEA-A2E6-6C693165D544}" type="sibTrans" cxnId="{53249523-6DD6-4BCF-974E-2AF7439E9F4F}">
      <dgm:prSet/>
      <dgm:spPr/>
      <dgm:t>
        <a:bodyPr/>
        <a:lstStyle/>
        <a:p>
          <a:endParaRPr lang="en-CA"/>
        </a:p>
      </dgm:t>
    </dgm:pt>
    <dgm:pt modelId="{7F1614E1-B595-4C2C-8F98-9F10E38C4707}" type="parTrans" cxnId="{8EF27CF6-8F1A-49F1-BEA0-FDEC8C5A211D}">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a:effectLst/>
              <a:latin typeface="Arial" charset="0"/>
            </a:rPr>
            <a:t>Mise </a:t>
          </a:r>
          <a:r>
            <a:rPr kumimoji="0" lang="fr-CA" sz="1200" b="1" i="0" u="none" strike="noStrike" cap="none" normalizeH="0" baseline="0" err="1">
              <a:effectLst/>
              <a:latin typeface="Arial" charset="0"/>
            </a:rPr>
            <a:t>en</a:t>
          </a:r>
          <a:r>
            <a:rPr kumimoji="0" lang="fr-CA" sz="1200" b="1" i="0" u="none" strike="noStrike" cap="none" normalizeH="0" baseline="0">
              <a:effectLst/>
              <a:latin typeface="Arial" charset="0"/>
            </a:rPr>
            <a:t> </a:t>
          </a:r>
          <a:r>
            <a:rPr kumimoji="0" lang="fr-CA" sz="1200" b="1" i="0" u="none" strike="noStrike" cap="none" normalizeH="0" baseline="0" noProof="0">
              <a:effectLst/>
              <a:latin typeface="Arial" charset="0"/>
            </a:rPr>
            <a:t>œuvre</a:t>
          </a:r>
          <a:r>
            <a:rPr kumimoji="0" lang="fr-CA" sz="1200" b="1" i="0" u="none" strike="noStrike" cap="none" normalizeH="0" baseline="0">
              <a:effectLst/>
              <a:latin typeface="Arial" charset="0"/>
            </a:rPr>
            <a:t> des </a:t>
          </a:r>
          <a:r>
            <a:rPr kumimoji="0" lang="fr-CA" sz="1200" b="1" i="0" u="none" strike="noStrike" cap="none" normalizeH="0" baseline="0" err="1">
              <a:effectLst/>
              <a:latin typeface="Arial" charset="0"/>
            </a:rPr>
            <a:t>changements</a:t>
          </a:r>
          <a:endParaRPr kumimoji="0" lang="fr-CA" sz="1200" b="1" i="0" u="none" strike="noStrike" cap="none" normalizeH="0" baseline="0">
            <a:effectLst/>
            <a:latin typeface="Arial" charset="0"/>
          </a:endParaRPr>
        </a:p>
      </dgm:t>
    </dgm:pt>
    <dgm:pt modelId="{F6AF19AF-9C1B-4D15-B2D5-98E80581B889}" type="sibTrans" cxnId="{8EF27CF6-8F1A-49F1-BEA0-FDEC8C5A211D}">
      <dgm:prSet/>
      <dgm:spPr/>
      <dgm:t>
        <a:bodyPr/>
        <a:lstStyle/>
        <a:p>
          <a:endParaRPr lang="en-CA"/>
        </a:p>
      </dgm:t>
    </dgm:pt>
    <dgm:pt modelId="{78099C14-0136-480C-AA21-115BF1981BFB}" type="parTrans" cxnId="{14CB7249-7024-469B-8E48-F33C1454E8EE}">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Collecte et évaluation des données</a:t>
          </a:r>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61863"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53249523-6DD6-4BCF-974E-2AF7439E9F4F}" srcId="{596ABCED-4B24-48DF-8ACD-35EF37C73DF7}" destId="{370EAB79-A373-4F18-B038-060E828D981F}" srcOrd="1" destOrd="0" parTransId="{FAB0DD00-68C9-45B2-8B0F-ED473EDFC3A0}" sibTransId="{B86ADAA0-774D-4AEA-A2E6-6C693165D544}"/>
    <dgm:cxn modelId="{2F93AE2E-1D6F-4963-B870-9318DD52FB1B}" type="presOf" srcId="{596ABCED-4B24-48DF-8ACD-35EF37C73DF7}" destId="{E502347D-EFFE-4625-B251-7A4CE8AA29D8}"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0E50B951-3A69-4536-80A7-F14C2C9E189E}" type="presOf" srcId="{B70C33FC-B557-4768-BD7E-D688064B086B}" destId="{5B7DF627-234B-43B6-B5E0-59B6C602982D}" srcOrd="0" destOrd="0" presId="urn:microsoft.com/office/officeart/2005/8/layout/cycle1"/>
    <dgm:cxn modelId="{E4C8EF71-0842-4E92-9ABC-772436C1684D}" type="presOf" srcId="{3F80236E-59D1-4EE4-8F01-2F076C398401}" destId="{3C4C46D4-B63B-42E7-8E6D-49B040281B81}" srcOrd="0" destOrd="0" presId="urn:microsoft.com/office/officeart/2005/8/layout/cycle1"/>
    <dgm:cxn modelId="{16FEEF57-2DCC-411E-A720-48650864AACF}" type="presOf" srcId="{370EAB79-A373-4F18-B038-060E828D981F}" destId="{CF612E32-779A-4469-B9B2-1FCB9A6AA7C8}" srcOrd="0" destOrd="0" presId="urn:microsoft.com/office/officeart/2005/8/layout/cycle1"/>
    <dgm:cxn modelId="{ECFFA295-C27E-46F2-A7AA-AE7979D65FA1}" type="presOf" srcId="{845EEE4A-27BE-417C-B4E0-5A2FFC51294B}" destId="{5416AFCE-C9A3-4B52-BD06-8EE0C8753CD7}"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AE10BBA9-C7E3-49C4-9952-47F7109EC0D7}" type="presOf" srcId="{1A55FC62-0038-46D9-802C-53CC2368A564}" destId="{156A3E65-26A8-4D1D-8E17-FB3DDCEE21D6}" srcOrd="0" destOrd="0" presId="urn:microsoft.com/office/officeart/2005/8/layout/cycle1"/>
    <dgm:cxn modelId="{D07863C5-026F-453B-8001-C9265B0F1CBB}" type="presOf" srcId="{4435B3CC-AD38-4BA1-B047-965CCA36D067}" destId="{FD2C82B5-139F-4006-81B0-1550EAC1F29C}" srcOrd="0" destOrd="0" presId="urn:microsoft.com/office/officeart/2005/8/layout/cycle1"/>
    <dgm:cxn modelId="{146BBAD6-794E-4BF0-AF85-757A42AEA9B4}" type="presOf" srcId="{F6AF19AF-9C1B-4D15-B2D5-98E80581B889}" destId="{D525DF4B-9FE9-41FA-BCB5-A1F2EF07F13E}" srcOrd="0" destOrd="0" presId="urn:microsoft.com/office/officeart/2005/8/layout/cycle1"/>
    <dgm:cxn modelId="{3CA906E0-2C02-44D9-80E1-A28A3149F7A8}" type="presOf" srcId="{B86ADAA0-774D-4AEA-A2E6-6C693165D544}" destId="{B2B09FB1-4955-404A-9614-D2F2BFD1699B}"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CD74966A-52EA-497F-893D-41ABE559E3ED}" type="presParOf" srcId="{E502347D-EFFE-4625-B251-7A4CE8AA29D8}" destId="{68C2E969-BD03-48CB-BC07-CBFE926202BF}" srcOrd="0" destOrd="0" presId="urn:microsoft.com/office/officeart/2005/8/layout/cycle1"/>
    <dgm:cxn modelId="{A407A3A5-9DB6-4E08-B16E-C1308D07E330}" type="presParOf" srcId="{E502347D-EFFE-4625-B251-7A4CE8AA29D8}" destId="{5416AFCE-C9A3-4B52-BD06-8EE0C8753CD7}" srcOrd="1" destOrd="0" presId="urn:microsoft.com/office/officeart/2005/8/layout/cycle1"/>
    <dgm:cxn modelId="{095D64CD-9558-449C-95F6-6E9E621306E9}" type="presParOf" srcId="{E502347D-EFFE-4625-B251-7A4CE8AA29D8}" destId="{156A3E65-26A8-4D1D-8E17-FB3DDCEE21D6}" srcOrd="2" destOrd="0" presId="urn:microsoft.com/office/officeart/2005/8/layout/cycle1"/>
    <dgm:cxn modelId="{53D24379-5CFA-4805-9475-D8FD1C55477A}" type="presParOf" srcId="{E502347D-EFFE-4625-B251-7A4CE8AA29D8}" destId="{1623C625-3B68-4F8A-8B7F-F38E9364C411}" srcOrd="3" destOrd="0" presId="urn:microsoft.com/office/officeart/2005/8/layout/cycle1"/>
    <dgm:cxn modelId="{DEAC1FE6-6DEA-4886-83E2-2EA98B244527}" type="presParOf" srcId="{E502347D-EFFE-4625-B251-7A4CE8AA29D8}" destId="{CF612E32-779A-4469-B9B2-1FCB9A6AA7C8}" srcOrd="4" destOrd="0" presId="urn:microsoft.com/office/officeart/2005/8/layout/cycle1"/>
    <dgm:cxn modelId="{E4A498A0-2EF9-41E4-8C65-3175428B04C1}" type="presParOf" srcId="{E502347D-EFFE-4625-B251-7A4CE8AA29D8}" destId="{B2B09FB1-4955-404A-9614-D2F2BFD1699B}" srcOrd="5" destOrd="0" presId="urn:microsoft.com/office/officeart/2005/8/layout/cycle1"/>
    <dgm:cxn modelId="{846DB6FB-A5AC-421E-BF11-FF13A285ADC8}" type="presParOf" srcId="{E502347D-EFFE-4625-B251-7A4CE8AA29D8}" destId="{826A022D-7AA9-4926-A854-54357491DD29}" srcOrd="6" destOrd="0" presId="urn:microsoft.com/office/officeart/2005/8/layout/cycle1"/>
    <dgm:cxn modelId="{9729E924-79D0-4708-8922-94569FADE726}" type="presParOf" srcId="{E502347D-EFFE-4625-B251-7A4CE8AA29D8}" destId="{FD2C82B5-139F-4006-81B0-1550EAC1F29C}" srcOrd="7" destOrd="0" presId="urn:microsoft.com/office/officeart/2005/8/layout/cycle1"/>
    <dgm:cxn modelId="{E8694ECB-5CB9-40CD-89D2-76442A1348EC}" type="presParOf" srcId="{E502347D-EFFE-4625-B251-7A4CE8AA29D8}" destId="{D525DF4B-9FE9-41FA-BCB5-A1F2EF07F13E}" srcOrd="8" destOrd="0" presId="urn:microsoft.com/office/officeart/2005/8/layout/cycle1"/>
    <dgm:cxn modelId="{1D7D521B-04F0-4CD0-9AC5-C67C47E2DD99}" type="presParOf" srcId="{E502347D-EFFE-4625-B251-7A4CE8AA29D8}" destId="{5296ED6C-8948-4683-BA30-E8971C66781F}" srcOrd="9" destOrd="0" presId="urn:microsoft.com/office/officeart/2005/8/layout/cycle1"/>
    <dgm:cxn modelId="{08196B47-16BA-4E17-BB9C-D79DD189CCF5}" type="presParOf" srcId="{E502347D-EFFE-4625-B251-7A4CE8AA29D8}" destId="{5B7DF627-234B-43B6-B5E0-59B6C602982D}" srcOrd="10" destOrd="0" presId="urn:microsoft.com/office/officeart/2005/8/layout/cycle1"/>
    <dgm:cxn modelId="{7E330689-5E0A-4730-B404-EF8669BCDC94}"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D126-BAA1-4390-9DD7-12683E7C50BA}">
      <dsp:nvSpPr>
        <dsp:cNvPr id="0" name=""/>
        <dsp:cNvSpPr/>
      </dsp:nvSpPr>
      <dsp:spPr>
        <a:xfrm>
          <a:off x="533878" y="166998"/>
          <a:ext cx="1951001" cy="6775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1E4CF-2B16-44F8-9635-97905CFE1F57}">
      <dsp:nvSpPr>
        <dsp:cNvPr id="0" name=""/>
        <dsp:cNvSpPr/>
      </dsp:nvSpPr>
      <dsp:spPr>
        <a:xfrm>
          <a:off x="1323353" y="1826105"/>
          <a:ext cx="378101" cy="24198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81B50-6DD4-4F71-A65A-3D8B556DD9CB}">
      <dsp:nvSpPr>
        <dsp:cNvPr id="0" name=""/>
        <dsp:cNvSpPr/>
      </dsp:nvSpPr>
      <dsp:spPr>
        <a:xfrm>
          <a:off x="67646" y="2103509"/>
          <a:ext cx="2889514" cy="45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r>
            <a:rPr lang="fr-CA" sz="1800" b="0" kern="1200" noProof="0">
              <a:solidFill>
                <a:srgbClr val="003C71"/>
              </a:solidFill>
            </a:rPr>
            <a:t>Décision d’agrément du </a:t>
          </a:r>
          <a:r>
            <a:rPr lang="en-US" sz="1800" b="0" kern="1200">
              <a:solidFill>
                <a:srgbClr val="003C71"/>
              </a:solidFill>
            </a:rPr>
            <a:t>BCAPG</a:t>
          </a:r>
        </a:p>
      </dsp:txBody>
      <dsp:txXfrm>
        <a:off x="67646" y="2103509"/>
        <a:ext cx="2889514" cy="453721"/>
      </dsp:txXfrm>
    </dsp:sp>
    <dsp:sp modelId="{3F73C24C-2154-44AF-97DA-03C017AAA813}">
      <dsp:nvSpPr>
        <dsp:cNvPr id="0" name=""/>
        <dsp:cNvSpPr/>
      </dsp:nvSpPr>
      <dsp:spPr>
        <a:xfrm>
          <a:off x="1243196" y="896884"/>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Rapport</a:t>
          </a:r>
        </a:p>
      </dsp:txBody>
      <dsp:txXfrm>
        <a:off x="1342865" y="996553"/>
        <a:ext cx="481243" cy="481243"/>
      </dsp:txXfrm>
    </dsp:sp>
    <dsp:sp modelId="{BD3DEE1C-0B95-46C6-8552-455EF75097C7}">
      <dsp:nvSpPr>
        <dsp:cNvPr id="0" name=""/>
        <dsp:cNvSpPr/>
      </dsp:nvSpPr>
      <dsp:spPr>
        <a:xfrm>
          <a:off x="756202" y="38629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err="1"/>
            <a:t>Visite</a:t>
          </a:r>
          <a:endParaRPr lang="en-US" sz="700" kern="1200"/>
        </a:p>
      </dsp:txBody>
      <dsp:txXfrm>
        <a:off x="855871" y="485966"/>
        <a:ext cx="481243" cy="481243"/>
      </dsp:txXfrm>
    </dsp:sp>
    <dsp:sp modelId="{6C8DB2E7-E018-4665-A26D-D65A79CDD342}">
      <dsp:nvSpPr>
        <dsp:cNvPr id="0" name=""/>
        <dsp:cNvSpPr/>
      </dsp:nvSpPr>
      <dsp:spPr>
        <a:xfrm>
          <a:off x="1451907" y="22174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Examen des documents</a:t>
          </a:r>
        </a:p>
      </dsp:txBody>
      <dsp:txXfrm>
        <a:off x="1551576" y="321416"/>
        <a:ext cx="481243" cy="481243"/>
      </dsp:txXfrm>
    </dsp:sp>
    <dsp:sp modelId="{F14762E7-D0D4-4D60-B8E2-E88F754B07DB}">
      <dsp:nvSpPr>
        <dsp:cNvPr id="0" name=""/>
        <dsp:cNvSpPr/>
      </dsp:nvSpPr>
      <dsp:spPr>
        <a:xfrm>
          <a:off x="453721" y="83816"/>
          <a:ext cx="2117365" cy="169389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50107"/>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Évaluation des résultats du programme</a:t>
          </a:r>
        </a:p>
      </dsp:txBody>
      <dsp:txXfrm>
        <a:off x="3172317" y="50107"/>
        <a:ext cx="1156185" cy="1156185"/>
      </dsp:txXfrm>
    </dsp:sp>
    <dsp:sp modelId="{156A3E65-26A8-4D1D-8E17-FB3DDCEE21D6}">
      <dsp:nvSpPr>
        <dsp:cNvPr id="0" name=""/>
        <dsp:cNvSpPr/>
      </dsp:nvSpPr>
      <dsp:spPr>
        <a:xfrm>
          <a:off x="1118265" y="-43837"/>
          <a:ext cx="3268876" cy="3268876"/>
        </a:xfrm>
        <a:prstGeom prst="circularArrow">
          <a:avLst>
            <a:gd name="adj1" fmla="val 6897"/>
            <a:gd name="adj2" fmla="val 464954"/>
            <a:gd name="adj3" fmla="val 317299"/>
            <a:gd name="adj4" fmla="val 2061891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898547"/>
          <a:ext cx="1156185" cy="132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Changements prévus (programme d’études, cours, mesure du rendement etc.)</a:t>
          </a:r>
        </a:p>
      </dsp:txBody>
      <dsp:txXfrm>
        <a:off x="3172317" y="1898547"/>
        <a:ext cx="1156185" cy="1320303"/>
      </dsp:txXfrm>
    </dsp:sp>
    <dsp:sp modelId="{B2B09FB1-4955-404A-9614-D2F2BFD1699B}">
      <dsp:nvSpPr>
        <dsp:cNvPr id="0" name=""/>
        <dsp:cNvSpPr/>
      </dsp:nvSpPr>
      <dsp:spPr>
        <a:xfrm>
          <a:off x="1086979" y="76425"/>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8061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Mise en œuvre des changements</a:t>
          </a:r>
        </a:p>
      </dsp:txBody>
      <dsp:txXfrm>
        <a:off x="1016130" y="1980619"/>
        <a:ext cx="1156185" cy="1156185"/>
      </dsp:txXfrm>
    </dsp:sp>
    <dsp:sp modelId="{D525DF4B-9FE9-41FA-BCB5-A1F2EF07F13E}">
      <dsp:nvSpPr>
        <dsp:cNvPr id="0" name=""/>
        <dsp:cNvSpPr/>
      </dsp:nvSpPr>
      <dsp:spPr>
        <a:xfrm>
          <a:off x="936467" y="-79341"/>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17410"/>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Collecte et évaluation des données</a:t>
          </a:r>
        </a:p>
      </dsp:txBody>
      <dsp:txXfrm>
        <a:off x="1016126" y="17410"/>
        <a:ext cx="1156185" cy="1156185"/>
      </dsp:txXfrm>
    </dsp:sp>
    <dsp:sp modelId="{3C4C46D4-B63B-42E7-8E6D-49B040281B81}">
      <dsp:nvSpPr>
        <dsp:cNvPr id="0" name=""/>
        <dsp:cNvSpPr/>
      </dsp:nvSpPr>
      <dsp:spPr>
        <a:xfrm>
          <a:off x="1057041" y="-110995"/>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032028"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Évaluation des résultats du programme</a:t>
          </a:r>
        </a:p>
      </dsp:txBody>
      <dsp:txXfrm>
        <a:off x="3032028" y="61066"/>
        <a:ext cx="1156185" cy="1156185"/>
      </dsp:txXfrm>
    </dsp:sp>
    <dsp:sp modelId="{156A3E65-26A8-4D1D-8E17-FB3DDCEE21D6}">
      <dsp:nvSpPr>
        <dsp:cNvPr id="0" name=""/>
        <dsp:cNvSpPr/>
      </dsp:nvSpPr>
      <dsp:spPr>
        <a:xfrm>
          <a:off x="978815"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2691308" y="1991565"/>
          <a:ext cx="1837623"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Changements prévus (programmes d’études cours, mesure du rendement, etc.)</a:t>
          </a:r>
        </a:p>
      </dsp:txBody>
      <dsp:txXfrm>
        <a:off x="2691308" y="1991565"/>
        <a:ext cx="1837623" cy="1156185"/>
      </dsp:txXfrm>
    </dsp:sp>
    <dsp:sp modelId="{B2B09FB1-4955-404A-9614-D2F2BFD1699B}">
      <dsp:nvSpPr>
        <dsp:cNvPr id="0" name=""/>
        <dsp:cNvSpPr/>
      </dsp:nvSpPr>
      <dsp:spPr>
        <a:xfrm>
          <a:off x="954457" y="90608"/>
          <a:ext cx="3209815" cy="3209815"/>
        </a:xfrm>
        <a:prstGeom prst="circularArrow">
          <a:avLst>
            <a:gd name="adj1" fmla="val 6897"/>
            <a:gd name="adj2" fmla="val 464954"/>
            <a:gd name="adj3" fmla="val 6298538"/>
            <a:gd name="adj4" fmla="val 5067199"/>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875841"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a:effectLst/>
              <a:latin typeface="Arial" charset="0"/>
            </a:rPr>
            <a:t>Mise </a:t>
          </a:r>
          <a:r>
            <a:rPr kumimoji="0" lang="fr-CA" sz="1200" b="1" i="0" u="none" strike="noStrike" kern="1200" cap="none" normalizeH="0" baseline="0" err="1">
              <a:effectLst/>
              <a:latin typeface="Arial" charset="0"/>
            </a:rPr>
            <a:t>en</a:t>
          </a:r>
          <a:r>
            <a:rPr kumimoji="0" lang="fr-CA" sz="1200" b="1" i="0" u="none" strike="noStrike" kern="1200" cap="none" normalizeH="0" baseline="0">
              <a:effectLst/>
              <a:latin typeface="Arial" charset="0"/>
            </a:rPr>
            <a:t> </a:t>
          </a:r>
          <a:r>
            <a:rPr kumimoji="0" lang="fr-CA" sz="1200" b="1" i="0" u="none" strike="noStrike" kern="1200" cap="none" normalizeH="0" baseline="0" noProof="0">
              <a:effectLst/>
              <a:latin typeface="Arial" charset="0"/>
            </a:rPr>
            <a:t>œuvre</a:t>
          </a:r>
          <a:r>
            <a:rPr kumimoji="0" lang="fr-CA" sz="1200" b="1" i="0" u="none" strike="noStrike" kern="1200" cap="none" normalizeH="0" baseline="0">
              <a:effectLst/>
              <a:latin typeface="Arial" charset="0"/>
            </a:rPr>
            <a:t> des </a:t>
          </a:r>
          <a:r>
            <a:rPr kumimoji="0" lang="fr-CA" sz="1200" b="1" i="0" u="none" strike="noStrike" kern="1200" cap="none" normalizeH="0" baseline="0" err="1">
              <a:effectLst/>
              <a:latin typeface="Arial" charset="0"/>
            </a:rPr>
            <a:t>changements</a:t>
          </a:r>
          <a:endParaRPr kumimoji="0" lang="fr-CA" sz="1200" b="1" i="0" u="none" strike="noStrike" kern="1200" cap="none" normalizeH="0" baseline="0">
            <a:effectLst/>
            <a:latin typeface="Arial" charset="0"/>
          </a:endParaRPr>
        </a:p>
      </dsp:txBody>
      <dsp:txXfrm>
        <a:off x="875841" y="1991578"/>
        <a:ext cx="1156185" cy="1156185"/>
      </dsp:txXfrm>
    </dsp:sp>
    <dsp:sp modelId="{D525DF4B-9FE9-41FA-BCB5-A1F2EF07F13E}">
      <dsp:nvSpPr>
        <dsp:cNvPr id="0" name=""/>
        <dsp:cNvSpPr/>
      </dsp:nvSpPr>
      <dsp:spPr>
        <a:xfrm>
          <a:off x="796178"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875837"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Collecte et évaluation des données</a:t>
          </a:r>
        </a:p>
      </dsp:txBody>
      <dsp:txXfrm>
        <a:off x="875837" y="28369"/>
        <a:ext cx="1156185" cy="1156185"/>
      </dsp:txXfrm>
    </dsp:sp>
    <dsp:sp modelId="{3C4C46D4-B63B-42E7-8E6D-49B040281B81}">
      <dsp:nvSpPr>
        <dsp:cNvPr id="0" name=""/>
        <dsp:cNvSpPr/>
      </dsp:nvSpPr>
      <dsp:spPr>
        <a:xfrm>
          <a:off x="916752"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DF17D-9138-41B8-BC64-9A6FBF7BAF08}"/>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88EB91D-5075-45AF-A534-E2EF38E390F6}"/>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96F9B8-332F-4015-BF25-27520265463F}" type="datetimeFigureOut">
              <a:rPr lang="en-CA" smtClean="0"/>
              <a:t>2022-09-07</a:t>
            </a:fld>
            <a:endParaRPr lang="en-CA"/>
          </a:p>
        </p:txBody>
      </p:sp>
      <p:sp>
        <p:nvSpPr>
          <p:cNvPr id="4" name="Footer Placeholder 3">
            <a:extLst>
              <a:ext uri="{FF2B5EF4-FFF2-40B4-BE49-F238E27FC236}">
                <a16:creationId xmlns:a16="http://schemas.microsoft.com/office/drawing/2014/main" id="{01489889-A5BA-4E64-8D71-FC622B8CD00B}"/>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91BAB48-016A-4485-AFD2-1CA00619880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39A8921-1C3C-46F4-9CA3-560243B325BE}" type="slidenum">
              <a:rPr lang="en-CA" smtClean="0"/>
              <a:t>‹#›</a:t>
            </a:fld>
            <a:endParaRPr lang="en-CA"/>
          </a:p>
        </p:txBody>
      </p:sp>
    </p:spTree>
    <p:extLst>
      <p:ext uri="{BB962C8B-B14F-4D97-AF65-F5344CB8AC3E}">
        <p14:creationId xmlns:p14="http://schemas.microsoft.com/office/powerpoint/2010/main" val="24739482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5:36:04.051"/>
    </inkml:context>
    <inkml:brush xml:id="br0">
      <inkml:brushProperty name="width" value="0.025" units="cm"/>
      <inkml:brushProperty name="height" value="0.025" units="cm"/>
      <inkml:brushProperty name="color" value="#00A0D7"/>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5:36:06.299"/>
    </inkml:context>
    <inkml:brush xml:id="br0">
      <inkml:brushProperty name="width" value="0.025" units="cm"/>
      <inkml:brushProperty name="height" value="0.025" units="cm"/>
      <inkml:brushProperty name="color" value="#00A0D7"/>
    </inkml:brush>
  </inkml:definitions>
  <inkml:trace contextRef="#ctx0" brushRef="#br0">0 0 24575,'4'0'0,"2"0"-8191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5:36:06.915"/>
    </inkml:context>
    <inkml:brush xml:id="br0">
      <inkml:brushProperty name="width" value="0.025" units="cm"/>
      <inkml:brushProperty name="height" value="0.025" units="cm"/>
      <inkml:brushProperty name="color" value="#00A0D7"/>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4AF9A62D-7271-43F3-95D8-503CB70887F4}" type="datetimeFigureOut">
              <a:rPr lang="en-CA" smtClean="0"/>
              <a:t>2022-09-07</a:t>
            </a:fld>
            <a:endParaRPr lang="en-CA"/>
          </a:p>
        </p:txBody>
      </p:sp>
      <p:sp>
        <p:nvSpPr>
          <p:cNvPr id="4" name="Slide Image Placeholder 3"/>
          <p:cNvSpPr>
            <a:spLocks noGrp="1" noRot="1" noChangeAspect="1"/>
          </p:cNvSpPr>
          <p:nvPr>
            <p:ph type="sldImg" idx="2"/>
          </p:nvPr>
        </p:nvSpPr>
        <p:spPr>
          <a:xfrm>
            <a:off x="330200" y="696913"/>
            <a:ext cx="6197600" cy="3487737"/>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36156972-B91D-4EFE-BBE6-780876B81408}" type="slidenum">
              <a:rPr lang="en-CA" smtClean="0"/>
              <a:t>‹#›</a:t>
            </a:fld>
            <a:endParaRPr lang="en-CA"/>
          </a:p>
        </p:txBody>
      </p:sp>
    </p:spTree>
    <p:extLst>
      <p:ext uri="{BB962C8B-B14F-4D97-AF65-F5344CB8AC3E}">
        <p14:creationId xmlns:p14="http://schemas.microsoft.com/office/powerpoint/2010/main" val="223759614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1</a:t>
            </a:fld>
            <a:endParaRPr lang="en-CA"/>
          </a:p>
        </p:txBody>
      </p:sp>
    </p:spTree>
    <p:extLst>
      <p:ext uri="{BB962C8B-B14F-4D97-AF65-F5344CB8AC3E}">
        <p14:creationId xmlns:p14="http://schemas.microsoft.com/office/powerpoint/2010/main" val="265950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a:t>Certains comparent le processus d’agrément à un « audit » :</a:t>
            </a:r>
          </a:p>
          <a:p>
            <a:r>
              <a:rPr lang="fr-CA" sz="1100" noProof="0"/>
              <a:t>Des équipes d’experts examinent l’information sur les programmes, à la fois sur papier et sur les lieux, puis colligent cette information dans un rapport</a:t>
            </a:r>
          </a:p>
          <a:p>
            <a:r>
              <a:rPr lang="fr-CA" sz="1100" noProof="0"/>
              <a:t>L’équipe compare les données du Questionnaire, des entrevues sur place et de l’examen des documents sur place. </a:t>
            </a:r>
          </a:p>
          <a:p>
            <a:r>
              <a:rPr lang="fr-CA" sz="1100" noProof="0"/>
              <a:t>Le Bureau d’agrément se fonde sur ce rapport et sur tous les autres renseignements pertinents, ainsi que sur son expérience collective pour prendre des décisions d’agrément</a:t>
            </a:r>
          </a:p>
          <a:p>
            <a:endParaRPr lang="en-CA" sz="1100"/>
          </a:p>
        </p:txBody>
      </p:sp>
      <p:sp>
        <p:nvSpPr>
          <p:cNvPr id="4" name="Slide Number Placeholder 3"/>
          <p:cNvSpPr>
            <a:spLocks noGrp="1"/>
          </p:cNvSpPr>
          <p:nvPr>
            <p:ph type="sldNum" sz="quarter" idx="10"/>
          </p:nvPr>
        </p:nvSpPr>
        <p:spPr/>
        <p:txBody>
          <a:bodyPr/>
          <a:lstStyle/>
          <a:p>
            <a:fld id="{36156972-B91D-4EFE-BBE6-780876B81408}" type="slidenum">
              <a:rPr lang="en-CA" smtClean="0"/>
              <a:t>10</a:t>
            </a:fld>
            <a:endParaRPr lang="en-CA"/>
          </a:p>
        </p:txBody>
      </p:sp>
    </p:spTree>
    <p:extLst>
      <p:ext uri="{BB962C8B-B14F-4D97-AF65-F5344CB8AC3E}">
        <p14:creationId xmlns:p14="http://schemas.microsoft.com/office/powerpoint/2010/main" val="346021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11</a:t>
            </a:fld>
            <a:endParaRPr lang="en-CA"/>
          </a:p>
        </p:txBody>
      </p:sp>
    </p:spTree>
    <p:extLst>
      <p:ext uri="{BB962C8B-B14F-4D97-AF65-F5344CB8AC3E}">
        <p14:creationId xmlns:p14="http://schemas.microsoft.com/office/powerpoint/2010/main" val="4359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À toutes les étapes : communication constante entre le doyen/doyenne ou responsable désigné et le président/la présidente de l'équipe</a:t>
            </a:r>
          </a:p>
        </p:txBody>
      </p:sp>
      <p:sp>
        <p:nvSpPr>
          <p:cNvPr id="4" name="Slide Number Placeholder 3"/>
          <p:cNvSpPr>
            <a:spLocks noGrp="1"/>
          </p:cNvSpPr>
          <p:nvPr>
            <p:ph type="sldNum" sz="quarter" idx="10"/>
          </p:nvPr>
        </p:nvSpPr>
        <p:spPr/>
        <p:txBody>
          <a:bodyPr/>
          <a:lstStyle/>
          <a:p>
            <a:fld id="{36156972-B91D-4EFE-BBE6-780876B81408}" type="slidenum">
              <a:rPr lang="en-CA" smtClean="0"/>
              <a:t>12</a:t>
            </a:fld>
            <a:endParaRPr lang="en-CA"/>
          </a:p>
        </p:txBody>
      </p:sp>
    </p:spTree>
    <p:extLst>
      <p:ext uri="{BB962C8B-B14F-4D97-AF65-F5344CB8AC3E}">
        <p14:creationId xmlns:p14="http://schemas.microsoft.com/office/powerpoint/2010/main" val="16801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13</a:t>
            </a:fld>
            <a:endParaRPr lang="en-CA"/>
          </a:p>
        </p:txBody>
      </p:sp>
    </p:spTree>
    <p:extLst>
      <p:ext uri="{BB962C8B-B14F-4D97-AF65-F5344CB8AC3E}">
        <p14:creationId xmlns:p14="http://schemas.microsoft.com/office/powerpoint/2010/main" val="158237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14</a:t>
            </a:fld>
            <a:endParaRPr lang="en-CA"/>
          </a:p>
        </p:txBody>
      </p:sp>
    </p:spTree>
    <p:extLst>
      <p:ext uri="{BB962C8B-B14F-4D97-AF65-F5344CB8AC3E}">
        <p14:creationId xmlns:p14="http://schemas.microsoft.com/office/powerpoint/2010/main" val="11914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46929"/>
          </a:xfrm>
        </p:spPr>
        <p:txBody>
          <a:bodyPr/>
          <a:lstStyle/>
          <a:p>
            <a:r>
              <a:rPr lang="fr-CA" sz="1100" noProof="0" dirty="0"/>
              <a:t>La visite d’agrément est un processus de constatation des faits. L’examen du questionnaire et des documents, et les observations faites pendant la visite permettent de cerner les points qui se posent. </a:t>
            </a:r>
          </a:p>
          <a:p>
            <a:endParaRPr lang="fr-CA" sz="1100" noProof="0" dirty="0"/>
          </a:p>
          <a:p>
            <a:r>
              <a:rPr lang="fr-CA" sz="1100" noProof="0" dirty="0"/>
              <a:t>Explications relatives aux chiffres de 2020 :</a:t>
            </a:r>
          </a:p>
          <a:p>
            <a:pPr marL="285750" indent="-285750">
              <a:buFont typeface="Arial" panose="020B0604020202020204" pitchFamily="34" charset="0"/>
              <a:buChar char="•"/>
            </a:pPr>
            <a:r>
              <a:rPr lang="fr-CA" sz="1100" noProof="0" dirty="0"/>
              <a:t>Les normes des QRD/AC ont été appliquées à de nombreux programmes pour la première fois. Par conséquent, c'était la première fois que ces établissements présentaient l'information relative aux QRD/AC et qu'ils ont été évaluées. Parallèlement, le BCAPG a acquis de l'expérience dans l'évaluation des normes des QRD/AC. Bon nombre de problèmes résolus étaient relatifs aux QRD, ce qui peut signifier qu'un EES n'a pas présenté toute l'information dans le Questionnaire qui aurait pu démontrer la conformité, ou que l'équipe de visiteurs a manqué ou mal interprété l'information présentée, ou encore que le programme a effectué des changements entre le moment de la visite et le rapport. Une combinaison des deux premières explications est ce qu’il y a de plus probable.</a:t>
            </a:r>
          </a:p>
          <a:p>
            <a:pPr marL="285750" indent="-285750">
              <a:buFont typeface="Arial" panose="020B0604020202020204" pitchFamily="34" charset="0"/>
              <a:buChar char="•"/>
            </a:pPr>
            <a:endParaRPr lang="fr-CA" sz="1100" noProof="0" dirty="0"/>
          </a:p>
          <a:p>
            <a:pPr marL="0" indent="0">
              <a:buFont typeface="Arial" panose="020B0604020202020204" pitchFamily="34" charset="0"/>
              <a:buNone/>
            </a:pPr>
            <a:r>
              <a:rPr lang="fr-CA" sz="1100" noProof="0" dirty="0"/>
              <a:t>Explications relatives aux chiffres de 2021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100" noProof="0" dirty="0"/>
              <a:t>Conformément à la décision du conseil d’Ingénieurs Canada de mai 2020, en raison des retards causés par la pandémie de COVID-19, les visites d’agrément du cycle de 2020-2021 ont été reportées d’un an, et tous les programmes ont vu la durée de leur agrément prolongée d’un an.  Ceci comprenait une prolongation d’un an des échéances des rapports.  Certains programmes ont présenté leur rapport selon le calendrier d’origine, ce qui explique ces chiffres.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sz="1100"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100" noProof="0" dirty="0"/>
              <a:t>Explications relatives aux chiffres de 2022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100" noProof="0" dirty="0"/>
              <a:t>Le cycle d’agrément de 2021-2022 a été tenu entièrement en mode virtuel, mais le nombre de programmes ayant fait l’objet de visites est revenu au niveau attendu.  </a:t>
            </a:r>
          </a:p>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15</a:t>
            </a:fld>
            <a:endParaRPr lang="en-CA"/>
          </a:p>
        </p:txBody>
      </p:sp>
    </p:spTree>
    <p:extLst>
      <p:ext uri="{BB962C8B-B14F-4D97-AF65-F5344CB8AC3E}">
        <p14:creationId xmlns:p14="http://schemas.microsoft.com/office/powerpoint/2010/main" val="290167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16</a:t>
            </a:fld>
            <a:endParaRPr lang="en-CA"/>
          </a:p>
        </p:txBody>
      </p:sp>
    </p:spTree>
    <p:extLst>
      <p:ext uri="{BB962C8B-B14F-4D97-AF65-F5344CB8AC3E}">
        <p14:creationId xmlns:p14="http://schemas.microsoft.com/office/powerpoint/2010/main" val="224090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fr-CA" sz="1100" noProof="0"/>
              <a:t>La liste d'objectifs de l'équipe de visiteurs est présentée plus en détail dans les « Normes et procédures d'agrément 2018 », y compris la liste des normes d'agrément regroupées dans les catégories suivantes :</a:t>
            </a:r>
          </a:p>
          <a:p>
            <a:pPr marL="173311" indent="-173311">
              <a:buFontTx/>
              <a:buChar char="-"/>
              <a:defRPr/>
            </a:pPr>
            <a:r>
              <a:rPr lang="fr-CA" sz="1100" noProof="0"/>
              <a:t>Amélioration continue</a:t>
            </a:r>
          </a:p>
          <a:p>
            <a:pPr marL="173311" indent="-173311">
              <a:buFontTx/>
              <a:buChar char="-"/>
              <a:defRPr/>
            </a:pPr>
            <a:r>
              <a:rPr lang="fr-CA" sz="1100" noProof="0"/>
              <a:t>Qualités requises des diplômés</a:t>
            </a:r>
          </a:p>
          <a:p>
            <a:pPr marL="173311" indent="-173311">
              <a:buFontTx/>
              <a:buChar char="-"/>
              <a:defRPr/>
            </a:pPr>
            <a:r>
              <a:rPr lang="fr-CA" sz="1100" noProof="0"/>
              <a:t>Étudiants</a:t>
            </a:r>
          </a:p>
          <a:p>
            <a:pPr marL="173311" indent="-173311">
              <a:buFontTx/>
              <a:buChar char="-"/>
              <a:defRPr/>
            </a:pPr>
            <a:r>
              <a:rPr lang="fr-CA" sz="1100" noProof="0"/>
              <a:t>Contenu du programme d'études</a:t>
            </a:r>
          </a:p>
          <a:p>
            <a:pPr marL="173311" indent="-173311">
              <a:buFontTx/>
              <a:buChar char="-"/>
              <a:defRPr/>
            </a:pPr>
            <a:r>
              <a:rPr lang="fr-CA" sz="1100" noProof="0"/>
              <a:t>Cadre de prestation du programme</a:t>
            </a:r>
          </a:p>
          <a:p>
            <a:pPr marL="173311" indent="-173311">
              <a:buFontTx/>
              <a:buChar char="-"/>
              <a:defRPr/>
            </a:pPr>
            <a:endParaRPr lang="fr-CA" sz="1100" noProof="0"/>
          </a:p>
          <a:p>
            <a:pPr>
              <a:defRPr/>
            </a:pPr>
            <a:r>
              <a:rPr lang="fr-CA" sz="1100" noProof="0"/>
              <a:t>Le modèle du rapport final, le produit livrable de la visite, est le « Modèle de rédaction du rapport de l'équipe de visiteurs ». Chaque visiteur de programme rédigera son propre rapport (ou un rapport de consensus lorsqu'il y a plus d'un visiteur pour un programme). Les observations du visiteur général, du vice-président et du président seront intégrées dans les rapports des visiteurs de programme et formeront les éléments préliminaires et définitifs du rapport. En outre, le visiteur général préparera un rapport à l’intention de l’organisme de réglementation compétent, pour documenter le processus de la visite, en utilisant le modèle « Rapport du visiteur général aux organismes provinciaux et territoriaux de réglementation du génie ».</a:t>
            </a:r>
          </a:p>
        </p:txBody>
      </p:sp>
      <p:sp>
        <p:nvSpPr>
          <p:cNvPr id="6963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963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18</a:t>
            </a:fld>
            <a:endParaRPr lang="en-CA"/>
          </a:p>
        </p:txBody>
      </p:sp>
    </p:spTree>
    <p:extLst>
      <p:ext uri="{BB962C8B-B14F-4D97-AF65-F5344CB8AC3E}">
        <p14:creationId xmlns:p14="http://schemas.microsoft.com/office/powerpoint/2010/main" val="9193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19</a:t>
            </a:fld>
            <a:endParaRPr lang="en-CA"/>
          </a:p>
        </p:txBody>
      </p:sp>
    </p:spTree>
    <p:extLst>
      <p:ext uri="{BB962C8B-B14F-4D97-AF65-F5344CB8AC3E}">
        <p14:creationId xmlns:p14="http://schemas.microsoft.com/office/powerpoint/2010/main" val="227666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a:p>
        </p:txBody>
      </p:sp>
      <p:sp>
        <p:nvSpPr>
          <p:cNvPr id="4" name="Slide Number Placeholder 3"/>
          <p:cNvSpPr>
            <a:spLocks noGrp="1"/>
          </p:cNvSpPr>
          <p:nvPr>
            <p:ph type="sldNum" sz="quarter" idx="10"/>
          </p:nvPr>
        </p:nvSpPr>
        <p:spPr/>
        <p:txBody>
          <a:bodyPr/>
          <a:lstStyle/>
          <a:p>
            <a:fld id="{36156972-B91D-4EFE-BBE6-780876B81408}" type="slidenum">
              <a:rPr lang="en-CA" smtClean="0"/>
              <a:t>2</a:t>
            </a:fld>
            <a:endParaRPr lang="en-CA"/>
          </a:p>
        </p:txBody>
      </p:sp>
    </p:spTree>
    <p:extLst>
      <p:ext uri="{BB962C8B-B14F-4D97-AF65-F5344CB8AC3E}">
        <p14:creationId xmlns:p14="http://schemas.microsoft.com/office/powerpoint/2010/main" val="133258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20</a:t>
            </a:fld>
            <a:endParaRPr lang="en-CA"/>
          </a:p>
        </p:txBody>
      </p:sp>
    </p:spTree>
    <p:extLst>
      <p:ext uri="{BB962C8B-B14F-4D97-AF65-F5344CB8AC3E}">
        <p14:creationId xmlns:p14="http://schemas.microsoft.com/office/powerpoint/2010/main" val="8724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21</a:t>
            </a:fld>
            <a:endParaRPr lang="en-CA"/>
          </a:p>
        </p:txBody>
      </p:sp>
    </p:spTree>
    <p:extLst>
      <p:ext uri="{BB962C8B-B14F-4D97-AF65-F5344CB8AC3E}">
        <p14:creationId xmlns:p14="http://schemas.microsoft.com/office/powerpoint/2010/main" val="3281454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CA" sz="1100" b="0">
                <a:solidFill>
                  <a:srgbClr val="000000"/>
                </a:solidFill>
                <a:latin typeface="Calibri" panose="020F0502020204030204" pitchFamily="34" charset="0"/>
              </a:rPr>
              <a:t>Insister sur </a:t>
            </a:r>
            <a:r>
              <a:rPr lang="en-CA" sz="1100" b="0" err="1">
                <a:solidFill>
                  <a:srgbClr val="000000"/>
                </a:solidFill>
                <a:latin typeface="Calibri" panose="020F0502020204030204" pitchFamily="34" charset="0"/>
              </a:rPr>
              <a:t>l’importance</a:t>
            </a:r>
            <a:r>
              <a:rPr lang="en-CA" sz="1100" b="0">
                <a:solidFill>
                  <a:srgbClr val="000000"/>
                </a:solidFill>
                <a:latin typeface="Calibri" panose="020F0502020204030204" pitchFamily="34" charset="0"/>
              </a:rPr>
              <a:t> de respecter le </a:t>
            </a:r>
            <a:r>
              <a:rPr lang="en-CA" sz="1100" b="0" err="1">
                <a:solidFill>
                  <a:srgbClr val="000000"/>
                </a:solidFill>
                <a:latin typeface="Calibri" panose="020F0502020204030204" pitchFamily="34" charset="0"/>
              </a:rPr>
              <a:t>calendrier</a:t>
            </a:r>
            <a:r>
              <a:rPr lang="en-CA" sz="1100" b="0">
                <a:solidFill>
                  <a:srgbClr val="000000"/>
                </a:solidFill>
                <a:latin typeface="Calibri" panose="020F0502020204030204" pitchFamily="34" charset="0"/>
              </a:rPr>
              <a:t> des </a:t>
            </a:r>
            <a:r>
              <a:rPr lang="en-CA" sz="1100" b="0" err="1">
                <a:solidFill>
                  <a:srgbClr val="000000"/>
                </a:solidFill>
                <a:latin typeface="Calibri" panose="020F0502020204030204" pitchFamily="34" charset="0"/>
              </a:rPr>
              <a:t>visites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établi</a:t>
            </a:r>
            <a:r>
              <a:rPr lang="en-CA" sz="1100" b="0">
                <a:solidFill>
                  <a:srgbClr val="000000"/>
                </a:solidFill>
                <a:latin typeface="Calibri" panose="020F0502020204030204" pitchFamily="34" charset="0"/>
              </a:rPr>
              <a:t> par le </a:t>
            </a:r>
            <a:r>
              <a:rPr lang="en-CA" sz="1100" b="0" err="1">
                <a:solidFill>
                  <a:srgbClr val="000000"/>
                </a:solidFill>
                <a:latin typeface="Calibri" panose="020F0502020204030204" pitchFamily="34" charset="0"/>
              </a:rPr>
              <a:t>président</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l’équipe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Même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si</a:t>
            </a:r>
            <a:r>
              <a:rPr lang="en-CA" sz="1100" b="0">
                <a:solidFill>
                  <a:srgbClr val="000000"/>
                </a:solidFill>
                <a:latin typeface="Calibri" panose="020F0502020204030204" pitchFamily="34" charset="0"/>
              </a:rPr>
              <a:t> les </a:t>
            </a:r>
            <a:r>
              <a:rPr lang="en-CA" sz="1100" b="0" err="1">
                <a:solidFill>
                  <a:srgbClr val="000000"/>
                </a:solidFill>
                <a:latin typeface="Calibri" panose="020F0502020204030204" pitchFamily="34" charset="0"/>
              </a:rPr>
              <a:t>visiteurs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ont</a:t>
            </a:r>
            <a:r>
              <a:rPr lang="en-CA" sz="1100" b="0">
                <a:solidFill>
                  <a:srgbClr val="000000"/>
                </a:solidFill>
                <a:latin typeface="Calibri" panose="020F0502020204030204" pitchFamily="34" charset="0"/>
              </a:rPr>
              <a:t> le temps </a:t>
            </a:r>
            <a:r>
              <a:rPr lang="en-CA" sz="1100" b="0" err="1">
                <a:solidFill>
                  <a:srgbClr val="000000"/>
                </a:solidFill>
                <a:latin typeface="Calibri" panose="020F0502020204030204" pitchFamily="34" charset="0"/>
              </a:rPr>
              <a:t>d’examiner</a:t>
            </a:r>
            <a:r>
              <a:rPr lang="en-CA" sz="1100" b="0">
                <a:solidFill>
                  <a:srgbClr val="000000"/>
                </a:solidFill>
                <a:latin typeface="Calibri" panose="020F0502020204030204" pitchFamily="34" charset="0"/>
              </a:rPr>
              <a:t> les documents sur place, </a:t>
            </a:r>
            <a:r>
              <a:rPr lang="en-CA" sz="1100" b="0" err="1">
                <a:solidFill>
                  <a:srgbClr val="000000"/>
                </a:solidFill>
                <a:latin typeface="Calibri" panose="020F0502020204030204" pitchFamily="34" charset="0"/>
              </a:rPr>
              <a:t>vous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pouvez</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maintenant</a:t>
            </a:r>
            <a:r>
              <a:rPr lang="en-CA" sz="1100" b="0">
                <a:solidFill>
                  <a:srgbClr val="000000"/>
                </a:solidFill>
                <a:latin typeface="Calibri" panose="020F0502020204030204" pitchFamily="34" charset="0"/>
              </a:rPr>
              <a:t> le faire à </a:t>
            </a:r>
            <a:r>
              <a:rPr lang="en-CA" sz="1100" b="0" err="1">
                <a:solidFill>
                  <a:srgbClr val="000000"/>
                </a:solidFill>
                <a:latin typeface="Calibri" panose="020F0502020204030204" pitchFamily="34" charset="0"/>
              </a:rPr>
              <a:t>l’avance</a:t>
            </a:r>
            <a:r>
              <a:rPr lang="en-CA" sz="1100" b="0">
                <a:solidFill>
                  <a:srgbClr val="000000"/>
                </a:solidFill>
                <a:latin typeface="Calibri" panose="020F0502020204030204" pitchFamily="34" charset="0"/>
              </a:rPr>
              <a:t> et de </a:t>
            </a:r>
            <a:r>
              <a:rPr lang="en-CA" sz="1100" b="0" err="1">
                <a:solidFill>
                  <a:srgbClr val="000000"/>
                </a:solidFill>
                <a:latin typeface="Calibri" panose="020F0502020204030204" pitchFamily="34" charset="0"/>
              </a:rPr>
              <a:t>façon</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itérative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avant</a:t>
            </a:r>
            <a:r>
              <a:rPr lang="en-CA" sz="1100" b="0">
                <a:solidFill>
                  <a:srgbClr val="000000"/>
                </a:solidFill>
                <a:latin typeface="Calibri" panose="020F0502020204030204" pitchFamily="34" charset="0"/>
              </a:rPr>
              <a:t>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étant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donné</a:t>
            </a:r>
            <a:r>
              <a:rPr lang="en-CA" sz="1100" b="0">
                <a:solidFill>
                  <a:srgbClr val="000000"/>
                </a:solidFill>
                <a:latin typeface="Calibri" panose="020F0502020204030204" pitchFamily="34" charset="0"/>
              </a:rPr>
              <a:t> que </a:t>
            </a:r>
            <a:r>
              <a:rPr lang="en-CA" sz="1100" b="0" err="1">
                <a:solidFill>
                  <a:srgbClr val="000000"/>
                </a:solidFill>
                <a:latin typeface="Calibri" panose="020F0502020204030204" pitchFamily="34" charset="0"/>
              </a:rPr>
              <a:t>tous</a:t>
            </a:r>
            <a:r>
              <a:rPr lang="en-CA" sz="1100" b="0">
                <a:solidFill>
                  <a:srgbClr val="000000"/>
                </a:solidFill>
                <a:latin typeface="Calibri" panose="020F0502020204030204" pitchFamily="34" charset="0"/>
              </a:rPr>
              <a:t> les documents </a:t>
            </a:r>
            <a:r>
              <a:rPr lang="en-CA" sz="1100" b="0" err="1">
                <a:solidFill>
                  <a:srgbClr val="000000"/>
                </a:solidFill>
                <a:latin typeface="Calibri" panose="020F0502020204030204" pitchFamily="34" charset="0"/>
              </a:rPr>
              <a:t>seront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soumis</a:t>
            </a:r>
            <a:r>
              <a:rPr lang="en-CA" sz="1100" b="0">
                <a:solidFill>
                  <a:srgbClr val="000000"/>
                </a:solidFill>
                <a:latin typeface="Calibri" panose="020F0502020204030204" pitchFamily="34" charset="0"/>
              </a:rPr>
              <a:t> par </a:t>
            </a:r>
            <a:r>
              <a:rPr lang="en-CA" sz="1100" b="0" err="1">
                <a:solidFill>
                  <a:srgbClr val="000000"/>
                </a:solidFill>
                <a:latin typeface="Calibri" panose="020F0502020204030204" pitchFamily="34" charset="0"/>
              </a:rPr>
              <a:t>voie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électronique</a:t>
            </a:r>
            <a:r>
              <a:rPr lang="en-CA" sz="1100" b="0">
                <a:solidFill>
                  <a:srgbClr val="000000"/>
                </a:solidFill>
                <a:latin typeface="Calibri" panose="020F0502020204030204" pitchFamily="34" charset="0"/>
              </a:rPr>
              <a:t> pour </a:t>
            </a:r>
            <a:r>
              <a:rPr lang="en-CA" sz="1100" b="0" err="1">
                <a:solidFill>
                  <a:srgbClr val="000000"/>
                </a:solidFill>
                <a:latin typeface="Calibri" panose="020F0502020204030204" pitchFamily="34" charset="0"/>
              </a:rPr>
              <a:t>ce</a:t>
            </a:r>
            <a:r>
              <a:rPr lang="en-CA" sz="1100" b="0">
                <a:solidFill>
                  <a:srgbClr val="000000"/>
                </a:solidFill>
                <a:latin typeface="Calibri" panose="020F0502020204030204" pitchFamily="34" charset="0"/>
              </a:rPr>
              <a:t> cycle. Les </a:t>
            </a:r>
            <a:r>
              <a:rPr lang="en-CA" sz="1100" b="0" err="1">
                <a:solidFill>
                  <a:srgbClr val="000000"/>
                </a:solidFill>
                <a:latin typeface="Calibri" panose="020F0502020204030204" pitchFamily="34" charset="0"/>
              </a:rPr>
              <a:t>réunions</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préparation</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l’équipe</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visiteurs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contribueront</a:t>
            </a:r>
            <a:r>
              <a:rPr lang="en-CA" sz="1100" b="0">
                <a:solidFill>
                  <a:srgbClr val="000000"/>
                </a:solidFill>
                <a:latin typeface="Calibri" panose="020F0502020204030204" pitchFamily="34" charset="0"/>
              </a:rPr>
              <a:t> à </a:t>
            </a:r>
            <a:r>
              <a:rPr lang="en-CA" sz="1100" b="0" err="1">
                <a:solidFill>
                  <a:srgbClr val="000000"/>
                </a:solidFill>
                <a:latin typeface="Calibri" panose="020F0502020204030204" pitchFamily="34" charset="0"/>
              </a:rPr>
              <a:t>l’examen</a:t>
            </a:r>
            <a:r>
              <a:rPr lang="en-CA" sz="1100" b="0">
                <a:solidFill>
                  <a:srgbClr val="000000"/>
                </a:solidFill>
                <a:latin typeface="Calibri" panose="020F0502020204030204" pitchFamily="34" charset="0"/>
              </a:rPr>
              <a:t> des documents, il </a:t>
            </a:r>
            <a:r>
              <a:rPr lang="en-CA" sz="1100" b="0" err="1">
                <a:solidFill>
                  <a:srgbClr val="000000"/>
                </a:solidFill>
                <a:latin typeface="Calibri" panose="020F0502020204030204" pitchFamily="34" charset="0"/>
              </a:rPr>
              <a:t>est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donc</a:t>
            </a:r>
            <a:r>
              <a:rPr lang="en-CA" sz="1100" b="0">
                <a:solidFill>
                  <a:srgbClr val="000000"/>
                </a:solidFill>
                <a:latin typeface="Calibri" panose="020F0502020204030204" pitchFamily="34" charset="0"/>
              </a:rPr>
              <a:t> important </a:t>
            </a:r>
            <a:r>
              <a:rPr lang="en-CA" sz="1100" b="0" err="1">
                <a:solidFill>
                  <a:srgbClr val="000000"/>
                </a:solidFill>
                <a:latin typeface="Calibri" panose="020F0502020204030204" pitchFamily="34" charset="0"/>
              </a:rPr>
              <a:t>d’y</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participer</a:t>
            </a:r>
            <a:r>
              <a:rPr lang="en-CA" sz="1100" b="0">
                <a:solidFill>
                  <a:srgbClr val="000000"/>
                </a:solidFill>
                <a:latin typeface="Calibri" panose="020F0502020204030204" pitchFamily="34" charset="0"/>
              </a:rPr>
              <a:t>. Pendant le cycle </a:t>
            </a:r>
            <a:r>
              <a:rPr lang="en-CA" sz="1100" b="0" err="1">
                <a:solidFill>
                  <a:srgbClr val="000000"/>
                </a:solidFill>
                <a:latin typeface="Calibri" panose="020F0502020204030204" pitchFamily="34" charset="0"/>
              </a:rPr>
              <a:t>d’agrément</a:t>
            </a:r>
            <a:r>
              <a:rPr lang="en-CA" sz="1100" b="0">
                <a:solidFill>
                  <a:srgbClr val="000000"/>
                </a:solidFill>
                <a:latin typeface="Calibri" panose="020F0502020204030204" pitchFamily="34" charset="0"/>
              </a:rPr>
              <a:t> 2020-2021, nous </a:t>
            </a:r>
            <a:r>
              <a:rPr lang="en-CA" sz="1100" b="0" err="1">
                <a:solidFill>
                  <a:srgbClr val="000000"/>
                </a:solidFill>
                <a:latin typeface="Calibri" panose="020F0502020204030204" pitchFamily="34" charset="0"/>
              </a:rPr>
              <a:t>avons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constaté</a:t>
            </a:r>
            <a:r>
              <a:rPr lang="en-CA" sz="1100" b="0">
                <a:solidFill>
                  <a:srgbClr val="000000"/>
                </a:solidFill>
                <a:latin typeface="Calibri" panose="020F0502020204030204" pitchFamily="34" charset="0"/>
              </a:rPr>
              <a:t> que les </a:t>
            </a:r>
            <a:r>
              <a:rPr lang="en-CA" sz="1100" b="0" err="1">
                <a:solidFill>
                  <a:srgbClr val="000000"/>
                </a:solidFill>
                <a:latin typeface="Calibri" panose="020F0502020204030204" pitchFamily="34" charset="0"/>
              </a:rPr>
              <a:t>présidents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ont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convoqué</a:t>
            </a:r>
            <a:r>
              <a:rPr lang="en-CA" sz="1100" b="0">
                <a:solidFill>
                  <a:srgbClr val="000000"/>
                </a:solidFill>
                <a:latin typeface="Calibri" panose="020F0502020204030204" pitchFamily="34" charset="0"/>
              </a:rPr>
              <a:t> un plus grand </a:t>
            </a:r>
            <a:r>
              <a:rPr lang="en-CA" sz="1100" b="0" err="1">
                <a:solidFill>
                  <a:srgbClr val="000000"/>
                </a:solidFill>
                <a:latin typeface="Calibri" panose="020F0502020204030204" pitchFamily="34" charset="0"/>
              </a:rPr>
              <a:t>nombre</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réunions</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préparation</a:t>
            </a:r>
            <a:r>
              <a:rPr lang="en-CA" sz="1100" b="0">
                <a:solidFill>
                  <a:srgbClr val="000000"/>
                </a:solidFill>
                <a:latin typeface="Calibri" panose="020F0502020204030204" pitchFamily="34" charset="0"/>
              </a:rPr>
              <a:t> que par le passé.  </a:t>
            </a:r>
            <a:r>
              <a:rPr lang="en-CA" sz="1100" b="0" err="1">
                <a:solidFill>
                  <a:srgbClr val="000000"/>
                </a:solidFill>
                <a:latin typeface="Calibri" panose="020F0502020204030204" pitchFamily="34" charset="0"/>
              </a:rPr>
              <a:t>Ils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estimaient</a:t>
            </a:r>
            <a:r>
              <a:rPr lang="en-CA" sz="1100" b="0">
                <a:solidFill>
                  <a:srgbClr val="000000"/>
                </a:solidFill>
                <a:latin typeface="Calibri" panose="020F0502020204030204" pitchFamily="34" charset="0"/>
              </a:rPr>
              <a:t> que </a:t>
            </a:r>
            <a:r>
              <a:rPr lang="en-CA" sz="1100" b="0" err="1">
                <a:solidFill>
                  <a:srgbClr val="000000"/>
                </a:solidFill>
                <a:latin typeface="Calibri" panose="020F0502020204030204" pitchFamily="34" charset="0"/>
              </a:rPr>
              <a:t>c’était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nécessaire</a:t>
            </a:r>
            <a:r>
              <a:rPr lang="en-CA" sz="1100" b="0">
                <a:solidFill>
                  <a:srgbClr val="000000"/>
                </a:solidFill>
                <a:latin typeface="Calibri" panose="020F0502020204030204" pitchFamily="34" charset="0"/>
              </a:rPr>
              <a:t> pour </a:t>
            </a:r>
            <a:r>
              <a:rPr lang="en-CA" sz="1100" b="0" err="1">
                <a:solidFill>
                  <a:srgbClr val="000000"/>
                </a:solidFill>
                <a:latin typeface="Calibri" panose="020F0502020204030204" pitchFamily="34" charset="0"/>
              </a:rPr>
              <a:t>préparer</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correctement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l’équipe</a:t>
            </a:r>
            <a:r>
              <a:rPr lang="en-CA" sz="1100" b="0">
                <a:solidFill>
                  <a:srgbClr val="000000"/>
                </a:solidFill>
                <a:latin typeface="Calibri" panose="020F0502020204030204" pitchFamily="34" charset="0"/>
              </a:rPr>
              <a:t> à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virtuelle</a:t>
            </a:r>
            <a:r>
              <a:rPr lang="en-CA" sz="1100" b="0">
                <a:solidFill>
                  <a:srgbClr val="000000"/>
                </a:solidFill>
                <a:latin typeface="Calibri" panose="020F0502020204030204" pitchFamily="34" charset="0"/>
              </a:rPr>
              <a:t>. Il y aura plus de travail </a:t>
            </a:r>
            <a:r>
              <a:rPr lang="en-CA" sz="1100" b="0" err="1">
                <a:solidFill>
                  <a:srgbClr val="000000"/>
                </a:solidFill>
                <a:latin typeface="Calibri" panose="020F0502020204030204" pitchFamily="34" charset="0"/>
              </a:rPr>
              <a:t>en</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amont</a:t>
            </a:r>
            <a:r>
              <a:rPr lang="en-CA" sz="1100" b="0">
                <a:solidFill>
                  <a:srgbClr val="000000"/>
                </a:solidFill>
                <a:latin typeface="Calibri" panose="020F0502020204030204" pitchFamily="34" charset="0"/>
              </a:rPr>
              <a:t> de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mais</a:t>
            </a:r>
            <a:r>
              <a:rPr lang="en-CA" sz="1100" b="0">
                <a:solidFill>
                  <a:srgbClr val="000000"/>
                </a:solidFill>
                <a:latin typeface="Calibri" panose="020F0502020204030204" pitchFamily="34" charset="0"/>
              </a:rPr>
              <a:t>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n’en</a:t>
            </a:r>
            <a:r>
              <a:rPr lang="en-CA" sz="1100" b="0">
                <a:solidFill>
                  <a:srgbClr val="000000"/>
                </a:solidFill>
                <a:latin typeface="Calibri" panose="020F0502020204030204" pitchFamily="34" charset="0"/>
              </a:rPr>
              <a:t> sera que plus facile, car </a:t>
            </a:r>
            <a:r>
              <a:rPr lang="en-CA" sz="1100" b="0" err="1">
                <a:solidFill>
                  <a:srgbClr val="000000"/>
                </a:solidFill>
                <a:latin typeface="Calibri" panose="020F0502020204030204" pitchFamily="34" charset="0"/>
              </a:rPr>
              <a:t>vous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serez</a:t>
            </a:r>
            <a:r>
              <a:rPr lang="en-CA" sz="1100" b="0">
                <a:solidFill>
                  <a:srgbClr val="000000"/>
                </a:solidFill>
                <a:latin typeface="Calibri" panose="020F0502020204030204" pitchFamily="34" charset="0"/>
              </a:rPr>
              <a:t> bien </a:t>
            </a:r>
            <a:r>
              <a:rPr lang="en-CA" sz="1100" b="0" err="1">
                <a:solidFill>
                  <a:srgbClr val="000000"/>
                </a:solidFill>
                <a:latin typeface="Calibri" panose="020F0502020204030204" pitchFamily="34" charset="0"/>
              </a:rPr>
              <a:t>préparé</a:t>
            </a:r>
            <a:r>
              <a:rPr lang="en-CA" sz="1100" b="0">
                <a:solidFill>
                  <a:srgbClr val="000000"/>
                </a:solidFill>
                <a:latin typeface="Calibri" panose="020F0502020204030204" pitchFamily="34" charset="0"/>
              </a:rPr>
              <a:t>. </a:t>
            </a:r>
          </a:p>
          <a:p>
            <a:endParaRPr lang="en-CA" sz="1100"/>
          </a:p>
          <a:p>
            <a:r>
              <a:rPr lang="en-CA" sz="1100"/>
              <a:t>La </a:t>
            </a:r>
            <a:r>
              <a:rPr lang="en-CA" sz="1100" err="1"/>
              <a:t>visite</a:t>
            </a:r>
            <a:r>
              <a:rPr lang="en-CA" sz="1100"/>
              <a:t> </a:t>
            </a:r>
            <a:r>
              <a:rPr lang="en-CA" sz="1100" err="1"/>
              <a:t>va</a:t>
            </a:r>
            <a:r>
              <a:rPr lang="en-CA" sz="1100"/>
              <a:t> commencer le </a:t>
            </a:r>
            <a:r>
              <a:rPr lang="en-CA" sz="1100" err="1"/>
              <a:t>dimanche</a:t>
            </a:r>
            <a:r>
              <a:rPr lang="en-CA" sz="1100"/>
              <a:t>, avec les programmes qui </a:t>
            </a:r>
            <a:r>
              <a:rPr lang="en-CA" sz="1100" err="1"/>
              <a:t>feront</a:t>
            </a:r>
            <a:r>
              <a:rPr lang="en-CA" sz="1100"/>
              <a:t> </a:t>
            </a:r>
            <a:r>
              <a:rPr lang="en-CA" sz="1100" err="1"/>
              <a:t>une</a:t>
            </a:r>
            <a:r>
              <a:rPr lang="en-CA" sz="1100"/>
              <a:t> </a:t>
            </a:r>
            <a:r>
              <a:rPr lang="en-CA" sz="1100" err="1"/>
              <a:t>présentation</a:t>
            </a:r>
            <a:r>
              <a:rPr lang="en-CA" sz="1100"/>
              <a:t> sur les QRD/AC. </a:t>
            </a:r>
            <a:r>
              <a:rPr lang="en-CA" sz="1100" err="1"/>
              <a:t>Cependant</a:t>
            </a:r>
            <a:r>
              <a:rPr lang="en-CA" sz="1100"/>
              <a:t>, la </a:t>
            </a:r>
            <a:r>
              <a:rPr lang="en-CA" sz="1100" err="1"/>
              <a:t>visite</a:t>
            </a:r>
            <a:r>
              <a:rPr lang="en-CA" sz="1100"/>
              <a:t> de </a:t>
            </a:r>
            <a:r>
              <a:rPr lang="en-CA" sz="1100" err="1"/>
              <a:t>préparation</a:t>
            </a:r>
            <a:r>
              <a:rPr lang="en-CA" sz="1100"/>
              <a:t> du </a:t>
            </a:r>
            <a:r>
              <a:rPr lang="en-CA" sz="1100" err="1"/>
              <a:t>samedi</a:t>
            </a:r>
            <a:r>
              <a:rPr lang="en-CA" sz="1100"/>
              <a:t> sera </a:t>
            </a:r>
            <a:r>
              <a:rPr lang="en-CA" sz="1100" err="1"/>
              <a:t>probablement</a:t>
            </a:r>
            <a:r>
              <a:rPr lang="en-CA" sz="1100"/>
              <a:t> </a:t>
            </a:r>
            <a:r>
              <a:rPr lang="en-CA" sz="1100" err="1"/>
              <a:t>annulée</a:t>
            </a:r>
            <a:r>
              <a:rPr lang="en-CA" sz="1100"/>
              <a:t> </a:t>
            </a:r>
            <a:r>
              <a:rPr lang="en-CA" sz="1100" err="1"/>
              <a:t>étant</a:t>
            </a:r>
            <a:r>
              <a:rPr lang="en-CA" sz="1100"/>
              <a:t> </a:t>
            </a:r>
            <a:r>
              <a:rPr lang="en-CA" sz="1100" err="1"/>
              <a:t>donné</a:t>
            </a:r>
            <a:r>
              <a:rPr lang="en-CA" sz="1100"/>
              <a:t> le </a:t>
            </a:r>
            <a:r>
              <a:rPr lang="en-CA" sz="1100" err="1"/>
              <a:t>calendrier</a:t>
            </a:r>
            <a:r>
              <a:rPr lang="en-CA" sz="1100"/>
              <a:t> des </a:t>
            </a:r>
            <a:r>
              <a:rPr lang="en-CA" sz="1100" err="1"/>
              <a:t>visites</a:t>
            </a:r>
            <a:r>
              <a:rPr lang="en-CA" sz="1100"/>
              <a:t> de </a:t>
            </a:r>
            <a:r>
              <a:rPr lang="en-CA" sz="1100" err="1"/>
              <a:t>préparation</a:t>
            </a:r>
            <a:r>
              <a:rPr lang="en-CA" sz="1100"/>
              <a:t> qui aura </a:t>
            </a:r>
            <a:r>
              <a:rPr lang="en-CA" sz="1100" err="1"/>
              <a:t>été</a:t>
            </a:r>
            <a:r>
              <a:rPr lang="en-CA" sz="1100"/>
              <a:t> </a:t>
            </a:r>
            <a:r>
              <a:rPr lang="en-CA" sz="1100" err="1"/>
              <a:t>établi</a:t>
            </a:r>
            <a:r>
              <a:rPr lang="en-CA" sz="1100"/>
              <a:t>.  </a:t>
            </a:r>
          </a:p>
        </p:txBody>
      </p:sp>
      <p:sp>
        <p:nvSpPr>
          <p:cNvPr id="4" name="Slide Number Placeholder 3"/>
          <p:cNvSpPr>
            <a:spLocks noGrp="1"/>
          </p:cNvSpPr>
          <p:nvPr>
            <p:ph type="sldNum" sz="quarter" idx="10"/>
          </p:nvPr>
        </p:nvSpPr>
        <p:spPr/>
        <p:txBody>
          <a:bodyPr/>
          <a:lstStyle/>
          <a:p>
            <a:fld id="{36156972-B91D-4EFE-BBE6-780876B81408}" type="slidenum">
              <a:rPr lang="en-CA" smtClean="0"/>
              <a:t>22</a:t>
            </a:fld>
            <a:endParaRPr lang="en-CA"/>
          </a:p>
        </p:txBody>
      </p:sp>
    </p:spTree>
    <p:extLst>
      <p:ext uri="{BB962C8B-B14F-4D97-AF65-F5344CB8AC3E}">
        <p14:creationId xmlns:p14="http://schemas.microsoft.com/office/powerpoint/2010/main" val="193618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23</a:t>
            </a:fld>
            <a:endParaRPr lang="en-CA"/>
          </a:p>
        </p:txBody>
      </p:sp>
    </p:spTree>
    <p:extLst>
      <p:ext uri="{BB962C8B-B14F-4D97-AF65-F5344CB8AC3E}">
        <p14:creationId xmlns:p14="http://schemas.microsoft.com/office/powerpoint/2010/main" val="34453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24</a:t>
            </a:fld>
            <a:endParaRPr lang="en-CA"/>
          </a:p>
        </p:txBody>
      </p:sp>
    </p:spTree>
    <p:extLst>
      <p:ext uri="{BB962C8B-B14F-4D97-AF65-F5344CB8AC3E}">
        <p14:creationId xmlns:p14="http://schemas.microsoft.com/office/powerpoint/2010/main" val="178637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25</a:t>
            </a:fld>
            <a:endParaRPr lang="en-CA"/>
          </a:p>
        </p:txBody>
      </p:sp>
    </p:spTree>
    <p:extLst>
      <p:ext uri="{BB962C8B-B14F-4D97-AF65-F5344CB8AC3E}">
        <p14:creationId xmlns:p14="http://schemas.microsoft.com/office/powerpoint/2010/main" val="8573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71076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9029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28</a:t>
            </a:fld>
            <a:endParaRPr lang="en-CA"/>
          </a:p>
        </p:txBody>
      </p:sp>
    </p:spTree>
    <p:extLst>
      <p:ext uri="{BB962C8B-B14F-4D97-AF65-F5344CB8AC3E}">
        <p14:creationId xmlns:p14="http://schemas.microsoft.com/office/powerpoint/2010/main" val="144381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100" noProof="0">
                <a:solidFill>
                  <a:srgbClr val="000000"/>
                </a:solidFill>
                <a:latin typeface="Calibri" panose="020F0502020204030204" pitchFamily="34" charset="0"/>
              </a:rPr>
              <a:t>Pour ce qui est des documents normalement mis à la disposition de l’équipe de visiteurs sur les lieux, le dimanche précédant une visite en personne (A1 et A2), l’EES doit s'assurer que les membres de l'équipe de visiteurs ont accès au matériel de cours et à la documentation sur les qualités des diplômés et l’amélioration continue, comme l’indique la section du Questionnaire portant sur la documentation devant être fournie sur les lieux. Ces documents peuvent être téléchargés avec les documents du Questionnaire décrits ci-dessus, ou l’EES peut les afficher sur son propre système de gestion de l'apprentissage. Si les programmes prévoient de mettre les documents à disposition via leur système de gestion de l’apprentissage ou une autre plateforme interne et qu’il faut créer des comptes personnalisés pour les visiteurs, l’EES devra s’assurer que tous les membres de l’équipe de visiteurs ont bel et bien accès à la plateforme. Ces documents doivent être disponibles </a:t>
            </a:r>
            <a:r>
              <a:rPr lang="fr-CA" sz="1100" b="1" noProof="0">
                <a:solidFill>
                  <a:srgbClr val="000000"/>
                </a:solidFill>
                <a:latin typeface="Calibri" panose="020F0502020204030204" pitchFamily="34" charset="0"/>
              </a:rPr>
              <a:t>quatre à six semaines </a:t>
            </a:r>
            <a:r>
              <a:rPr lang="fr-CA" sz="1100" noProof="0">
                <a:solidFill>
                  <a:srgbClr val="000000"/>
                </a:solidFill>
                <a:latin typeface="Calibri" panose="020F0502020204030204" pitchFamily="34" charset="0"/>
              </a:rPr>
              <a:t>avant la visite, en fonction de ce sur quoi le responsable désigné et le président de la visite se sont mis d'accord. </a:t>
            </a:r>
          </a:p>
          <a:p>
            <a:endParaRPr lang="en-CA" sz="1100"/>
          </a:p>
        </p:txBody>
      </p:sp>
      <p:sp>
        <p:nvSpPr>
          <p:cNvPr id="4" name="Slide Number Placeholder 3"/>
          <p:cNvSpPr>
            <a:spLocks noGrp="1"/>
          </p:cNvSpPr>
          <p:nvPr>
            <p:ph type="sldNum" sz="quarter" idx="10"/>
          </p:nvPr>
        </p:nvSpPr>
        <p:spPr/>
        <p:txBody>
          <a:bodyPr/>
          <a:lstStyle/>
          <a:p>
            <a:fld id="{36156972-B91D-4EFE-BBE6-780876B81408}" type="slidenum">
              <a:rPr lang="en-CA" smtClean="0"/>
              <a:t>29</a:t>
            </a:fld>
            <a:endParaRPr lang="en-CA"/>
          </a:p>
        </p:txBody>
      </p:sp>
    </p:spTree>
    <p:extLst>
      <p:ext uri="{BB962C8B-B14F-4D97-AF65-F5344CB8AC3E}">
        <p14:creationId xmlns:p14="http://schemas.microsoft.com/office/powerpoint/2010/main" val="263726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3</a:t>
            </a:fld>
            <a:endParaRPr lang="en-CA"/>
          </a:p>
        </p:txBody>
      </p:sp>
    </p:spTree>
    <p:extLst>
      <p:ext uri="{BB962C8B-B14F-4D97-AF65-F5344CB8AC3E}">
        <p14:creationId xmlns:p14="http://schemas.microsoft.com/office/powerpoint/2010/main" val="258779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Le président ou la présidente d'équipe communiquera avec le doyen ou le responsable désigné pour identifier les problèmes potentiels avant que l'équipe n'arrive sur place. Cela aide à réduire le stress de l'EES et rend la visite plus efficace. Parfois, de l'information complémentaire peut être fournie par le programme au visiteur, d'autres fois, ces discussions permettent d'aider au développement de l'horaire de visite. L'ouverture et la transparence avec l'EES sont primordiales. </a:t>
            </a:r>
          </a:p>
        </p:txBody>
      </p:sp>
      <p:sp>
        <p:nvSpPr>
          <p:cNvPr id="4" name="Slide Number Placeholder 3"/>
          <p:cNvSpPr>
            <a:spLocks noGrp="1"/>
          </p:cNvSpPr>
          <p:nvPr>
            <p:ph type="sldNum" sz="quarter" idx="10"/>
          </p:nvPr>
        </p:nvSpPr>
        <p:spPr/>
        <p:txBody>
          <a:bodyPr/>
          <a:lstStyle/>
          <a:p>
            <a:fld id="{36156972-B91D-4EFE-BBE6-780876B81408}" type="slidenum">
              <a:rPr lang="en-CA" smtClean="0"/>
              <a:t>30</a:t>
            </a:fld>
            <a:endParaRPr lang="en-CA"/>
          </a:p>
        </p:txBody>
      </p:sp>
    </p:spTree>
    <p:extLst>
      <p:ext uri="{BB962C8B-B14F-4D97-AF65-F5344CB8AC3E}">
        <p14:creationId xmlns:p14="http://schemas.microsoft.com/office/powerpoint/2010/main" val="3448839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31</a:t>
            </a:fld>
            <a:endParaRPr lang="en-CA"/>
          </a:p>
        </p:txBody>
      </p:sp>
    </p:spTree>
    <p:extLst>
      <p:ext uri="{BB962C8B-B14F-4D97-AF65-F5344CB8AC3E}">
        <p14:creationId xmlns:p14="http://schemas.microsoft.com/office/powerpoint/2010/main" val="725134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Il est demandé à tous les visiteurs de respecter ce format.</a:t>
            </a:r>
          </a:p>
        </p:txBody>
      </p:sp>
      <p:sp>
        <p:nvSpPr>
          <p:cNvPr id="4" name="Slide Number Placeholder 3"/>
          <p:cNvSpPr>
            <a:spLocks noGrp="1"/>
          </p:cNvSpPr>
          <p:nvPr>
            <p:ph type="sldNum" sz="quarter" idx="5"/>
          </p:nvPr>
        </p:nvSpPr>
        <p:spPr/>
        <p:txBody>
          <a:bodyPr/>
          <a:lstStyle/>
          <a:p>
            <a:fld id="{36156972-B91D-4EFE-BBE6-780876B81408}" type="slidenum">
              <a:rPr lang="en-CA" smtClean="0"/>
              <a:t>32</a:t>
            </a:fld>
            <a:endParaRPr lang="en-CA"/>
          </a:p>
        </p:txBody>
      </p:sp>
    </p:spTree>
    <p:extLst>
      <p:ext uri="{BB962C8B-B14F-4D97-AF65-F5344CB8AC3E}">
        <p14:creationId xmlns:p14="http://schemas.microsoft.com/office/powerpoint/2010/main" val="2969453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33</a:t>
            </a:fld>
            <a:endParaRPr lang="en-CA"/>
          </a:p>
        </p:txBody>
      </p:sp>
    </p:spTree>
    <p:extLst>
      <p:ext uri="{BB962C8B-B14F-4D97-AF65-F5344CB8AC3E}">
        <p14:creationId xmlns:p14="http://schemas.microsoft.com/office/powerpoint/2010/main" val="3492627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34</a:t>
            </a:fld>
            <a:endParaRPr lang="en-CA"/>
          </a:p>
        </p:txBody>
      </p:sp>
    </p:spTree>
    <p:extLst>
      <p:ext uri="{BB962C8B-B14F-4D97-AF65-F5344CB8AC3E}">
        <p14:creationId xmlns:p14="http://schemas.microsoft.com/office/powerpoint/2010/main" val="3108368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35</a:t>
            </a:fld>
            <a:endParaRPr lang="en-CA"/>
          </a:p>
        </p:txBody>
      </p:sp>
    </p:spTree>
    <p:extLst>
      <p:ext uri="{BB962C8B-B14F-4D97-AF65-F5344CB8AC3E}">
        <p14:creationId xmlns:p14="http://schemas.microsoft.com/office/powerpoint/2010/main" val="1217859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36</a:t>
            </a:fld>
            <a:endParaRPr lang="en-CA"/>
          </a:p>
        </p:txBody>
      </p:sp>
    </p:spTree>
    <p:extLst>
      <p:ext uri="{BB962C8B-B14F-4D97-AF65-F5344CB8AC3E}">
        <p14:creationId xmlns:p14="http://schemas.microsoft.com/office/powerpoint/2010/main" val="1220072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Normes axées sur les intrants et normes axées sur les résultats : pourquoi les deux ? Les EES souhaitent que l'on évolue d'un système d'évaluation des intrants vers un système d'évaluation des résultats. Mais les organismes de réglementation aiment les intrants. En gardant les deux, nous pensons pouvoir aider les établissements à fournir moins de travail. Les pays de l'Accord de Washington se dirigent tous vers une évaluation des résultats, alors nous devons les suivre pour rester membres de l’Accord. Le fait d'être membre de l’Accord est très important pour la mobilité des ingénieurs. Les organismes de réglementation le souhaitent aussi (si quelqu'un dépose une candidature en provenance d'un pays membre de l'accord, il y a une confiance).</a:t>
            </a:r>
          </a:p>
          <a:p>
            <a:r>
              <a:rPr lang="en-CA" sz="1100"/>
              <a:t> </a:t>
            </a:r>
          </a:p>
          <a:p>
            <a:r>
              <a:rPr lang="en-CA" sz="1100"/>
              <a:t>Démontrer que nous évaluons à la fois les intrants et les résultats, ce qui nécessite beaucoup moins de données d'entrée.</a:t>
            </a:r>
          </a:p>
          <a:p>
            <a:r>
              <a:rPr lang="en-CA" sz="1100"/>
              <a:t>Nos patrons sont les organismes de réglementation et ils sont à l'aise avec l'évaluation des intrants. Les résultats n'ont pas remplacé les intrants. Pendant les visites, nous regardons le processus en regard des résultats... pour faire gagner du temps aux EES dans leur explication au BA.</a:t>
            </a:r>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4185962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Cette liste n’est pas exhaustive.</a:t>
            </a:r>
          </a:p>
        </p:txBody>
      </p:sp>
      <p:sp>
        <p:nvSpPr>
          <p:cNvPr id="4" name="Slide Number Placeholder 3"/>
          <p:cNvSpPr>
            <a:spLocks noGrp="1"/>
          </p:cNvSpPr>
          <p:nvPr>
            <p:ph type="sldNum" sz="quarter" idx="10"/>
          </p:nvPr>
        </p:nvSpPr>
        <p:spPr/>
        <p:txBody>
          <a:bodyPr/>
          <a:lstStyle/>
          <a:p>
            <a:fld id="{36156972-B91D-4EFE-BBE6-780876B81408}" type="slidenum">
              <a:rPr lang="en-CA" smtClean="0"/>
              <a:t>38</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Les normes d'agrément sont décrites dans les « Normes et procédures d'agrément 20xx ».</a:t>
            </a:r>
          </a:p>
          <a:p>
            <a:endParaRPr lang="en-US" altLang="fr-FR" sz="1100"/>
          </a:p>
          <a:p>
            <a:r>
              <a:rPr lang="en-US" altLang="fr-FR" sz="1100"/>
              <a:t>Assurent le cheminement minimum.</a:t>
            </a:r>
          </a:p>
          <a:p>
            <a:endParaRPr lang="en-US" altLang="fr-FR" sz="1100"/>
          </a:p>
        </p:txBody>
      </p:sp>
      <p:sp>
        <p:nvSpPr>
          <p:cNvPr id="8806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a:t>
            </a:fld>
            <a:endParaRPr lang="en-CA"/>
          </a:p>
        </p:txBody>
      </p:sp>
    </p:spTree>
    <p:extLst>
      <p:ext uri="{BB962C8B-B14F-4D97-AF65-F5344CB8AC3E}">
        <p14:creationId xmlns:p14="http://schemas.microsoft.com/office/powerpoint/2010/main" val="3454854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latin typeface="+mn-lt"/>
              </a:rPr>
              <a:t>Une </a:t>
            </a:r>
            <a:r>
              <a:rPr lang="en-CA" sz="1100" err="1">
                <a:latin typeface="+mn-lt"/>
              </a:rPr>
              <a:t>réduction</a:t>
            </a:r>
            <a:r>
              <a:rPr lang="en-CA" sz="1100">
                <a:latin typeface="+mn-lt"/>
              </a:rPr>
              <a:t> de 1 950 AU a </a:t>
            </a:r>
            <a:r>
              <a:rPr lang="en-CA" sz="1100" err="1">
                <a:latin typeface="+mn-lt"/>
              </a:rPr>
              <a:t>été</a:t>
            </a:r>
            <a:r>
              <a:rPr lang="en-CA" sz="1100">
                <a:latin typeface="+mn-lt"/>
              </a:rPr>
              <a:t> mise </a:t>
            </a:r>
            <a:r>
              <a:rPr lang="en-CA" sz="1100" err="1">
                <a:latin typeface="+mn-lt"/>
              </a:rPr>
              <a:t>en</a:t>
            </a:r>
            <a:r>
              <a:rPr lang="en-CA" sz="1100">
                <a:latin typeface="+mn-lt"/>
              </a:rPr>
              <a:t> </a:t>
            </a:r>
            <a:r>
              <a:rPr lang="en-CA" sz="1100" err="1">
                <a:latin typeface="+mn-lt"/>
              </a:rPr>
              <a:t>œuvre</a:t>
            </a:r>
            <a:r>
              <a:rPr lang="en-CA" sz="1100">
                <a:latin typeface="+mn-lt"/>
              </a:rPr>
              <a:t> dans le </a:t>
            </a:r>
            <a:r>
              <a:rPr lang="en-CA" sz="1100" err="1">
                <a:latin typeface="+mn-lt"/>
              </a:rPr>
              <a:t>manuel</a:t>
            </a:r>
            <a:r>
              <a:rPr lang="en-CA" sz="1100">
                <a:latin typeface="+mn-lt"/>
              </a:rPr>
              <a:t> de 2020.</a:t>
            </a:r>
          </a:p>
          <a:p>
            <a:endParaRPr lang="en-CA" sz="1100">
              <a:latin typeface="+mn-lt"/>
            </a:endParaRPr>
          </a:p>
          <a:p>
            <a:r>
              <a:rPr lang="en-US" altLang="fr-FR" sz="1100">
                <a:latin typeface="+mn-lt"/>
              </a:rPr>
              <a:t>TRÈS IMPORTANT :</a:t>
            </a:r>
          </a:p>
          <a:p>
            <a:r>
              <a:rPr lang="en-US" altLang="fr-FR" sz="1100">
                <a:latin typeface="+mn-lt"/>
              </a:rPr>
              <a:t>La </a:t>
            </a:r>
            <a:r>
              <a:rPr lang="en-US" altLang="fr-FR" sz="1100" err="1">
                <a:latin typeface="+mn-lt"/>
              </a:rPr>
              <a:t>norme</a:t>
            </a:r>
            <a:r>
              <a:rPr lang="en-US" altLang="fr-FR" sz="1100">
                <a:latin typeface="+mn-lt"/>
              </a:rPr>
              <a:t> 3.4.6 stipule que le </a:t>
            </a:r>
            <a:r>
              <a:rPr lang="en-US" altLang="fr-FR" sz="1100" err="1">
                <a:latin typeface="+mn-lt"/>
              </a:rPr>
              <a:t>programme</a:t>
            </a:r>
            <a:r>
              <a:rPr lang="en-US" altLang="fr-FR" sz="1100">
                <a:latin typeface="+mn-lt"/>
              </a:rPr>
              <a:t> doit </a:t>
            </a:r>
            <a:r>
              <a:rPr lang="en-US" altLang="fr-FR" sz="1100" err="1">
                <a:latin typeface="+mn-lt"/>
              </a:rPr>
              <a:t>avoir</a:t>
            </a:r>
            <a:r>
              <a:rPr lang="en-US" altLang="fr-FR" sz="1100">
                <a:latin typeface="+mn-lt"/>
              </a:rPr>
              <a:t> un minimum de 1950 </a:t>
            </a:r>
            <a:r>
              <a:rPr lang="en-US" altLang="fr-FR" sz="1100" err="1">
                <a:latin typeface="+mn-lt"/>
              </a:rPr>
              <a:t>unités</a:t>
            </a:r>
            <a:r>
              <a:rPr lang="en-US" altLang="fr-FR" sz="1100">
                <a:latin typeface="+mn-lt"/>
              </a:rPr>
              <a:t> </a:t>
            </a:r>
            <a:r>
              <a:rPr lang="en-US" altLang="fr-FR" sz="1100" err="1">
                <a:latin typeface="+mn-lt"/>
              </a:rPr>
              <a:t>d’agrément</a:t>
            </a:r>
            <a:r>
              <a:rPr lang="en-US" altLang="fr-FR" sz="1100">
                <a:latin typeface="+mn-lt"/>
              </a:rPr>
              <a:t>, </a:t>
            </a:r>
            <a:r>
              <a:rPr lang="en-US" altLang="fr-FR" sz="1100" err="1">
                <a:latin typeface="+mn-lt"/>
              </a:rPr>
              <a:t>mais</a:t>
            </a:r>
            <a:r>
              <a:rPr lang="en-US" altLang="fr-FR" sz="1100">
                <a:latin typeface="+mn-lt"/>
              </a:rPr>
              <a:t> le Bureau </a:t>
            </a:r>
            <a:r>
              <a:rPr lang="en-US" altLang="fr-FR" sz="1100" err="1">
                <a:latin typeface="+mn-lt"/>
              </a:rPr>
              <a:t>d’agrément</a:t>
            </a:r>
            <a:r>
              <a:rPr lang="en-US" altLang="fr-FR" sz="1100">
                <a:latin typeface="+mn-lt"/>
              </a:rPr>
              <a:t> </a:t>
            </a:r>
            <a:r>
              <a:rPr lang="en-US" altLang="fr-FR" sz="1100" err="1">
                <a:latin typeface="+mn-lt"/>
              </a:rPr>
              <a:t>n’exige</a:t>
            </a:r>
            <a:r>
              <a:rPr lang="en-US" altLang="fr-FR" sz="1100">
                <a:latin typeface="+mn-lt"/>
              </a:rPr>
              <a:t> pas que le </a:t>
            </a:r>
            <a:r>
              <a:rPr lang="en-US" altLang="fr-FR" sz="1100" err="1">
                <a:latin typeface="+mn-lt"/>
              </a:rPr>
              <a:t>programme</a:t>
            </a:r>
            <a:r>
              <a:rPr lang="en-US" altLang="fr-FR" sz="1100">
                <a:latin typeface="+mn-lt"/>
              </a:rPr>
              <a:t> DÉPASSE </a:t>
            </a:r>
            <a:r>
              <a:rPr lang="en-US" altLang="fr-FR" sz="1100" err="1">
                <a:latin typeface="+mn-lt"/>
              </a:rPr>
              <a:t>ce</a:t>
            </a:r>
            <a:r>
              <a:rPr lang="en-US" altLang="fr-FR" sz="1100">
                <a:latin typeface="+mn-lt"/>
              </a:rPr>
              <a:t> minimum. Le BA </a:t>
            </a:r>
            <a:r>
              <a:rPr lang="en-US" altLang="fr-FR" sz="1100" err="1">
                <a:latin typeface="+mn-lt"/>
              </a:rPr>
              <a:t>n’oblige</a:t>
            </a:r>
            <a:r>
              <a:rPr lang="en-US" altLang="fr-FR" sz="1100">
                <a:latin typeface="+mn-lt"/>
              </a:rPr>
              <a:t> </a:t>
            </a:r>
            <a:r>
              <a:rPr lang="en-US" altLang="fr-FR" sz="1100" err="1">
                <a:latin typeface="+mn-lt"/>
              </a:rPr>
              <a:t>ni</a:t>
            </a:r>
            <a:r>
              <a:rPr lang="en-US" altLang="fr-FR" sz="1100">
                <a:latin typeface="+mn-lt"/>
              </a:rPr>
              <a:t> </a:t>
            </a:r>
            <a:r>
              <a:rPr lang="en-US" altLang="fr-FR" sz="1100" err="1">
                <a:latin typeface="+mn-lt"/>
              </a:rPr>
              <a:t>n’encourage</a:t>
            </a:r>
            <a:r>
              <a:rPr lang="en-US" altLang="fr-FR" sz="1100">
                <a:latin typeface="+mn-lt"/>
              </a:rPr>
              <a:t> les </a:t>
            </a:r>
            <a:r>
              <a:rPr lang="en-US" altLang="fr-FR" sz="1100" err="1">
                <a:latin typeface="+mn-lt"/>
              </a:rPr>
              <a:t>responsables</a:t>
            </a:r>
            <a:r>
              <a:rPr lang="en-US" altLang="fr-FR" sz="1100">
                <a:latin typeface="+mn-lt"/>
              </a:rPr>
              <a:t> des </a:t>
            </a:r>
            <a:r>
              <a:rPr lang="en-US" altLang="fr-FR" sz="1100" err="1">
                <a:latin typeface="+mn-lt"/>
              </a:rPr>
              <a:t>programmes</a:t>
            </a:r>
            <a:r>
              <a:rPr lang="en-US" altLang="fr-FR" sz="1100">
                <a:latin typeface="+mn-lt"/>
              </a:rPr>
              <a:t> à « </a:t>
            </a:r>
            <a:r>
              <a:rPr lang="en-US" altLang="fr-FR" sz="1100" err="1">
                <a:latin typeface="+mn-lt"/>
              </a:rPr>
              <a:t>gonfler</a:t>
            </a:r>
            <a:r>
              <a:rPr lang="en-US" altLang="fr-FR" sz="1100">
                <a:latin typeface="+mn-lt"/>
              </a:rPr>
              <a:t> » </a:t>
            </a:r>
            <a:r>
              <a:rPr lang="en-US" altLang="fr-FR" sz="1100" err="1">
                <a:latin typeface="+mn-lt"/>
              </a:rPr>
              <a:t>leurs</a:t>
            </a:r>
            <a:r>
              <a:rPr lang="en-US" altLang="fr-FR" sz="1100">
                <a:latin typeface="+mn-lt"/>
              </a:rPr>
              <a:t> </a:t>
            </a:r>
            <a:r>
              <a:rPr lang="en-US" altLang="fr-FR" sz="1100" err="1">
                <a:latin typeface="+mn-lt"/>
              </a:rPr>
              <a:t>comptes</a:t>
            </a:r>
            <a:r>
              <a:rPr lang="en-US" altLang="fr-FR" sz="1100">
                <a:latin typeface="+mn-lt"/>
              </a:rPr>
              <a:t> </a:t>
            </a:r>
            <a:r>
              <a:rPr lang="en-US" altLang="fr-FR" sz="1100" err="1">
                <a:latin typeface="+mn-lt"/>
              </a:rPr>
              <a:t>d’UA</a:t>
            </a:r>
            <a:r>
              <a:rPr lang="en-US" altLang="fr-FR" sz="1100">
                <a:latin typeface="+mn-lt"/>
              </a:rPr>
              <a:t>. Si le </a:t>
            </a:r>
            <a:r>
              <a:rPr lang="en-US" altLang="fr-FR" sz="1100" err="1">
                <a:latin typeface="+mn-lt"/>
              </a:rPr>
              <a:t>programme</a:t>
            </a:r>
            <a:r>
              <a:rPr lang="en-US" altLang="fr-FR" sz="1100">
                <a:latin typeface="+mn-lt"/>
              </a:rPr>
              <a:t> a 1950 UA, il </a:t>
            </a:r>
            <a:r>
              <a:rPr lang="en-US" altLang="fr-FR" sz="1100" err="1">
                <a:latin typeface="+mn-lt"/>
              </a:rPr>
              <a:t>satisfait</a:t>
            </a:r>
            <a:r>
              <a:rPr lang="en-US" altLang="fr-FR" sz="1100">
                <a:latin typeface="+mn-lt"/>
              </a:rPr>
              <a:t> à la </a:t>
            </a:r>
            <a:r>
              <a:rPr lang="en-US" altLang="fr-FR" sz="1100" err="1">
                <a:latin typeface="+mn-lt"/>
              </a:rPr>
              <a:t>norme</a:t>
            </a:r>
            <a:r>
              <a:rPr lang="en-US" altLang="fr-FR" sz="1100">
                <a:latin typeface="+mn-lt"/>
              </a:rPr>
              <a:t> 3.4.6.</a:t>
            </a:r>
          </a:p>
          <a:p>
            <a:endParaRPr lang="en-US" altLang="fr-FR" sz="1100">
              <a:latin typeface="+mn-lt"/>
            </a:endParaRPr>
          </a:p>
          <a:p>
            <a:r>
              <a:rPr lang="en-CA" sz="1100">
                <a:effectLst/>
                <a:latin typeface="+mn-lt"/>
                <a:ea typeface="Calibri" panose="020F0502020204030204" pitchFamily="34" charset="0"/>
                <a:cs typeface="Times New Roman" panose="02020603050405020304" pitchFamily="18" charset="0"/>
              </a:rPr>
              <a:t>Dans la </a:t>
            </a:r>
            <a:r>
              <a:rPr lang="en-CA" sz="1100" err="1">
                <a:effectLst/>
                <a:latin typeface="+mn-lt"/>
                <a:ea typeface="Calibri" panose="020F0502020204030204" pitchFamily="34" charset="0"/>
                <a:cs typeface="Times New Roman" panose="02020603050405020304" pitchFamily="18" charset="0"/>
              </a:rPr>
              <a:t>déclaration</a:t>
            </a:r>
            <a:r>
              <a:rPr lang="en-CA" sz="1100">
                <a:effectLst/>
                <a:latin typeface="+mn-lt"/>
                <a:ea typeface="Calibri" panose="020F0502020204030204" pitchFamily="34" charset="0"/>
                <a:cs typeface="Times New Roman" panose="02020603050405020304" pitchFamily="18" charset="0"/>
              </a:rPr>
              <a:t> sur les reports </a:t>
            </a:r>
            <a:r>
              <a:rPr lang="en-CA" sz="1100" err="1">
                <a:effectLst/>
                <a:latin typeface="+mn-lt"/>
                <a:ea typeface="Calibri" panose="020F0502020204030204" pitchFamily="34" charset="0"/>
                <a:cs typeface="Times New Roman" panose="02020603050405020304" pitchFamily="18" charset="0"/>
              </a:rPr>
              <a:t>liés</a:t>
            </a:r>
            <a:r>
              <a:rPr lang="en-CA" sz="1100">
                <a:effectLst/>
                <a:latin typeface="+mn-lt"/>
                <a:ea typeface="Calibri" panose="020F0502020204030204" pitchFamily="34" charset="0"/>
                <a:cs typeface="Times New Roman" panose="02020603050405020304" pitchFamily="18" charset="0"/>
              </a:rPr>
              <a:t> à la COVID, il </a:t>
            </a:r>
            <a:r>
              <a:rPr lang="en-CA" sz="1100" err="1">
                <a:effectLst/>
                <a:latin typeface="+mn-lt"/>
                <a:ea typeface="Calibri" panose="020F0502020204030204" pitchFamily="34" charset="0"/>
                <a:cs typeface="Times New Roman" panose="02020603050405020304" pitchFamily="18" charset="0"/>
              </a:rPr>
              <a:t>est</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indiqué</a:t>
            </a:r>
            <a:r>
              <a:rPr lang="en-CA" sz="1100">
                <a:effectLst/>
                <a:latin typeface="+mn-lt"/>
                <a:ea typeface="Calibri" panose="020F0502020204030204" pitchFamily="34" charset="0"/>
                <a:cs typeface="Times New Roman" panose="02020603050405020304" pitchFamily="18" charset="0"/>
              </a:rPr>
              <a:t> que les EES </a:t>
            </a:r>
            <a:r>
              <a:rPr lang="en-CA" sz="1100" err="1">
                <a:effectLst/>
                <a:latin typeface="+mn-lt"/>
                <a:ea typeface="Calibri" panose="020F0502020204030204" pitchFamily="34" charset="0"/>
                <a:cs typeface="Times New Roman" panose="02020603050405020304" pitchFamily="18" charset="0"/>
              </a:rPr>
              <a:t>peuvent</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choisir</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quel</a:t>
            </a:r>
            <a:r>
              <a:rPr lang="en-CA" sz="1100">
                <a:effectLst/>
                <a:latin typeface="+mn-lt"/>
                <a:ea typeface="Calibri" panose="020F0502020204030204" pitchFamily="34" charset="0"/>
                <a:cs typeface="Times New Roman" panose="02020603050405020304" pitchFamily="18" charset="0"/>
              </a:rPr>
              <a:t> ensemble de </a:t>
            </a:r>
            <a:r>
              <a:rPr lang="en-CA" sz="1100" err="1">
                <a:effectLst/>
                <a:latin typeface="+mn-lt"/>
                <a:ea typeface="Calibri" panose="020F0502020204030204" pitchFamily="34" charset="0"/>
                <a:cs typeface="Times New Roman" panose="02020603050405020304" pitchFamily="18" charset="0"/>
              </a:rPr>
              <a:t>normes</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ils</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utiliseront</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l’actuel</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ou</a:t>
            </a:r>
            <a:r>
              <a:rPr lang="en-CA" sz="1100">
                <a:effectLst/>
                <a:latin typeface="+mn-lt"/>
                <a:ea typeface="Calibri" panose="020F0502020204030204" pitchFamily="34" charset="0"/>
                <a:cs typeface="Times New Roman" panose="02020603050405020304" pitchFamily="18" charset="0"/>
              </a:rPr>
              <a:t> le nouveau); il </a:t>
            </a:r>
            <a:r>
              <a:rPr lang="en-CA" sz="1100" err="1">
                <a:effectLst/>
                <a:latin typeface="+mn-lt"/>
                <a:ea typeface="Calibri" panose="020F0502020204030204" pitchFamily="34" charset="0"/>
                <a:cs typeface="Times New Roman" panose="02020603050405020304" pitchFamily="18" charset="0"/>
              </a:rPr>
              <a:t>peut</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donc</a:t>
            </a:r>
            <a:r>
              <a:rPr lang="en-CA" sz="1100">
                <a:effectLst/>
                <a:latin typeface="+mn-lt"/>
                <a:ea typeface="Calibri" panose="020F0502020204030204" pitchFamily="34" charset="0"/>
                <a:cs typeface="Times New Roman" panose="02020603050405020304" pitchFamily="18" charset="0"/>
              </a:rPr>
              <a:t> y </a:t>
            </a:r>
            <a:r>
              <a:rPr lang="en-CA" sz="1100" err="1">
                <a:effectLst/>
                <a:latin typeface="+mn-lt"/>
                <a:ea typeface="Calibri" panose="020F0502020204030204" pitchFamily="34" charset="0"/>
                <a:cs typeface="Times New Roman" panose="02020603050405020304" pitchFamily="18" charset="0"/>
              </a:rPr>
              <a:t>avoir</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une</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différence</a:t>
            </a:r>
            <a:r>
              <a:rPr lang="en-CA" sz="1100">
                <a:effectLst/>
                <a:latin typeface="+mn-lt"/>
                <a:ea typeface="Calibri" panose="020F0502020204030204" pitchFamily="34" charset="0"/>
                <a:cs typeface="Times New Roman" panose="02020603050405020304" pitchFamily="18" charset="0"/>
              </a:rPr>
              <a:t> entre le </a:t>
            </a:r>
            <a:r>
              <a:rPr lang="en-CA" sz="1100" err="1">
                <a:effectLst/>
                <a:latin typeface="+mn-lt"/>
                <a:ea typeface="Calibri" panose="020F0502020204030204" pitchFamily="34" charset="0"/>
                <a:cs typeface="Times New Roman" panose="02020603050405020304" pitchFamily="18" charset="0"/>
              </a:rPr>
              <a:t>nombre</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d'UA</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requis</a:t>
            </a:r>
            <a:r>
              <a:rPr lang="en-CA" sz="1100">
                <a:effectLst/>
                <a:latin typeface="+mn-lt"/>
                <a:ea typeface="Calibri" panose="020F0502020204030204" pitchFamily="34" charset="0"/>
                <a:cs typeface="Times New Roman" panose="02020603050405020304" pitchFamily="18" charset="0"/>
              </a:rPr>
              <a:t> </a:t>
            </a:r>
            <a:r>
              <a:rPr lang="en-CA" sz="1100" err="1">
                <a:effectLst/>
                <a:latin typeface="+mn-lt"/>
                <a:ea typeface="Calibri" panose="020F0502020204030204" pitchFamily="34" charset="0"/>
                <a:cs typeface="Times New Roman" panose="02020603050405020304" pitchFamily="18" charset="0"/>
              </a:rPr>
              <a:t>stipulé</a:t>
            </a:r>
            <a:r>
              <a:rPr lang="en-CA" sz="1100">
                <a:effectLst/>
                <a:latin typeface="+mn-lt"/>
                <a:ea typeface="Calibri" panose="020F0502020204030204" pitchFamily="34" charset="0"/>
                <a:cs typeface="Times New Roman" panose="02020603050405020304" pitchFamily="18" charset="0"/>
              </a:rPr>
              <a:t> dans les </a:t>
            </a:r>
            <a:r>
              <a:rPr lang="en-CA" sz="1100" err="1">
                <a:effectLst/>
                <a:latin typeface="+mn-lt"/>
                <a:ea typeface="Calibri" panose="020F0502020204030204" pitchFamily="34" charset="0"/>
                <a:cs typeface="Times New Roman" panose="02020603050405020304" pitchFamily="18" charset="0"/>
              </a:rPr>
              <a:t>Normes</a:t>
            </a:r>
            <a:r>
              <a:rPr lang="en-CA" sz="1100">
                <a:effectLst/>
                <a:latin typeface="+mn-lt"/>
                <a:ea typeface="Calibri" panose="020F0502020204030204" pitchFamily="34" charset="0"/>
                <a:cs typeface="Times New Roman" panose="02020603050405020304" pitchFamily="18" charset="0"/>
              </a:rPr>
              <a:t> et </a:t>
            </a:r>
            <a:r>
              <a:rPr lang="en-CA" sz="1100" err="1">
                <a:effectLst/>
                <a:latin typeface="+mn-lt"/>
                <a:ea typeface="Calibri" panose="020F0502020204030204" pitchFamily="34" charset="0"/>
                <a:cs typeface="Times New Roman" panose="02020603050405020304" pitchFamily="18" charset="0"/>
              </a:rPr>
              <a:t>ce</a:t>
            </a:r>
            <a:r>
              <a:rPr lang="en-CA" sz="1100">
                <a:effectLst/>
                <a:latin typeface="+mn-lt"/>
                <a:ea typeface="Calibri" panose="020F0502020204030204" pitchFamily="34" charset="0"/>
                <a:cs typeface="Times New Roman" panose="02020603050405020304" pitchFamily="18" charset="0"/>
              </a:rPr>
              <a:t> que les programmes </a:t>
            </a:r>
            <a:r>
              <a:rPr lang="en-CA" sz="1100" err="1">
                <a:effectLst/>
                <a:latin typeface="+mn-lt"/>
                <a:ea typeface="Calibri" panose="020F0502020204030204" pitchFamily="34" charset="0"/>
                <a:cs typeface="Times New Roman" panose="02020603050405020304" pitchFamily="18" charset="0"/>
              </a:rPr>
              <a:t>déclarent</a:t>
            </a:r>
            <a:r>
              <a:rPr lang="en-CA" sz="1100">
                <a:effectLst/>
                <a:latin typeface="+mn-lt"/>
                <a:ea typeface="Calibri" panose="020F0502020204030204" pitchFamily="34" charset="0"/>
                <a:cs typeface="Times New Roman" panose="02020603050405020304" pitchFamily="18" charset="0"/>
              </a:rPr>
              <a:t>. </a:t>
            </a:r>
          </a:p>
          <a:p>
            <a:r>
              <a:rPr lang="en-CA" sz="1100">
                <a:latin typeface="+mn-lt"/>
              </a:rPr>
              <a:t> </a:t>
            </a:r>
          </a:p>
        </p:txBody>
      </p:sp>
      <p:sp>
        <p:nvSpPr>
          <p:cNvPr id="4" name="Slide Number Placeholder 3"/>
          <p:cNvSpPr>
            <a:spLocks noGrp="1"/>
          </p:cNvSpPr>
          <p:nvPr>
            <p:ph type="sldNum" sz="quarter" idx="5"/>
          </p:nvPr>
        </p:nvSpPr>
        <p:spPr/>
        <p:txBody>
          <a:bodyPr/>
          <a:lstStyle/>
          <a:p>
            <a:fld id="{94C345D2-5F75-4C67-BD7A-51D5C348478D}" type="slidenum">
              <a:rPr lang="en-CA" smtClean="0"/>
              <a:t>40</a:t>
            </a:fld>
            <a:endParaRPr lang="en-CA"/>
          </a:p>
        </p:txBody>
      </p:sp>
    </p:spTree>
    <p:extLst>
      <p:ext uri="{BB962C8B-B14F-4D97-AF65-F5344CB8AC3E}">
        <p14:creationId xmlns:p14="http://schemas.microsoft.com/office/powerpoint/2010/main" val="2685217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9011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Concernant le dernier point de cette diapositive, notez que certaines personnes, selon la province, détiendront un permis d'exercice (restreint ou restrictif), mais n’auront pas le titre ing. ou P.Eng.</a:t>
            </a:r>
          </a:p>
        </p:txBody>
      </p:sp>
      <p:sp>
        <p:nvSpPr>
          <p:cNvPr id="9114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a:p>
        </p:txBody>
      </p:sp>
      <p:sp>
        <p:nvSpPr>
          <p:cNvPr id="921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Normes QR/AC</a:t>
            </a:r>
          </a:p>
        </p:txBody>
      </p:sp>
      <p:sp>
        <p:nvSpPr>
          <p:cNvPr id="4" name="Slide Number Placeholder 3"/>
          <p:cNvSpPr>
            <a:spLocks noGrp="1"/>
          </p:cNvSpPr>
          <p:nvPr>
            <p:ph type="sldNum" sz="quarter" idx="5"/>
          </p:nvPr>
        </p:nvSpPr>
        <p:spPr/>
        <p:txBody>
          <a:bodyPr/>
          <a:lstStyle/>
          <a:p>
            <a:fld id="{36156972-B91D-4EFE-BBE6-780876B81408}" type="slidenum">
              <a:rPr lang="en-CA" smtClean="0"/>
              <a:t>47</a:t>
            </a:fld>
            <a:endParaRPr lang="en-CA"/>
          </a:p>
        </p:txBody>
      </p:sp>
    </p:spTree>
    <p:extLst>
      <p:ext uri="{BB962C8B-B14F-4D97-AF65-F5344CB8AC3E}">
        <p14:creationId xmlns:p14="http://schemas.microsoft.com/office/powerpoint/2010/main" val="4291664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b="1" noProof="0"/>
              <a:t>Renseignements supplémentaires concernant cette diapositive</a:t>
            </a:r>
          </a:p>
          <a:p>
            <a:endParaRPr lang="fr-CA" altLang="fr-FR" sz="1100" noProof="0"/>
          </a:p>
          <a:p>
            <a:r>
              <a:rPr lang="fr-CA" altLang="fr-FR" sz="1100" noProof="0"/>
              <a:t>Cette diapositive fournit seulement de l'information sommaire. L'établissement fournit les renseignements complets sur l'établissement et le programme visités dans le « Questionnaire » et le remet aux membres de l'équipe 8 semaines avant la visite.</a:t>
            </a:r>
          </a:p>
        </p:txBody>
      </p:sp>
      <p:sp>
        <p:nvSpPr>
          <p:cNvPr id="665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65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62"/>
              </a:spcBef>
            </a:pPr>
            <a:r>
              <a:rPr lang="en-US" altLang="fr-FR" sz="1100"/>
              <a:t>L'information dans la carte du programme de cours :</a:t>
            </a:r>
          </a:p>
          <a:p>
            <a:pPr lvl="1"/>
            <a:r>
              <a:rPr lang="en-US" altLang="fr-FR" sz="1100"/>
              <a:t>Est exacte, avec une certaine profondeur</a:t>
            </a:r>
          </a:p>
          <a:p>
            <a:pPr lvl="1"/>
            <a:r>
              <a:rPr lang="en-US" altLang="fr-FR" sz="1100"/>
              <a:t>Indique les résultats attendus des expériences d’apprentissage</a:t>
            </a:r>
          </a:p>
          <a:p>
            <a:pPr lvl="1"/>
            <a:r>
              <a:rPr lang="en-US" altLang="fr-FR" sz="1100"/>
              <a:t>Ne se limite pas à une liste des sujets traités</a:t>
            </a:r>
          </a:p>
          <a:p>
            <a:pPr>
              <a:spcBef>
                <a:spcPts val="2435"/>
              </a:spcBef>
            </a:pPr>
            <a:r>
              <a:rPr lang="en-US" altLang="fr-FR" sz="1100"/>
              <a:t>La carte fournit de l’information pour chaque qualité requise</a:t>
            </a:r>
          </a:p>
          <a:p>
            <a:pPr lvl="1"/>
            <a:r>
              <a:rPr lang="en-US" altLang="fr-FR" sz="1100"/>
              <a:t>Peut comprendre des expériences pédagogiques et d'autres expériences</a:t>
            </a:r>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sz="1100"/>
              <a:t>« Élément d’une QRD » : indication précise dans la description de la qualité requise dans la section 3 des « Normes et procédures d’agrément » (p. ex. : les mathématiques sont un élément de la description des connaissances en génie)</a:t>
            </a:r>
          </a:p>
          <a:p>
            <a:pPr marL="463784" indent="-463784">
              <a:buFont typeface="Arial" panose="020B0604020202020204" pitchFamily="34" charset="0"/>
              <a:buChar char="•"/>
            </a:pPr>
            <a:r>
              <a:rPr lang="en-US" sz="1100"/>
              <a:t>« Niveaux de performance » : Échelles de descripteurs des niveaux de performance correspondant à un indicateur particulier. Les niveaux de performance pour un groupe cohérent d’indicateurs correspondant aux étudiants individuels sont agrégés pour mesurer les niveaux d’acquisition des QRD. </a:t>
            </a:r>
          </a:p>
          <a:p>
            <a:pPr marL="463784" indent="-463784">
              <a:buFont typeface="Arial" panose="020B0604020202020204" pitchFamily="34" charset="0"/>
              <a:buChar char="•"/>
            </a:pPr>
            <a:r>
              <a:rPr lang="en-US" altLang="fr-FR" sz="1100"/>
              <a:t>Un indicateur est comme un détecteur : quels indicateurs le programme a-t-il choisis? </a:t>
            </a:r>
          </a:p>
          <a:p>
            <a:pPr marL="463784" indent="-463784">
              <a:buFont typeface="Arial" panose="020B0604020202020204" pitchFamily="34" charset="0"/>
              <a:buChar char="•"/>
            </a:pPr>
            <a:r>
              <a:rPr lang="en-US" altLang="fr-FR" sz="1100"/>
              <a:t>Où les indicateurs sont-ils placés? Où sont les points de collecte de données?</a:t>
            </a:r>
          </a:p>
          <a:p>
            <a:pPr marL="463784" indent="-463784">
              <a:buFont typeface="Arial" panose="020B0604020202020204" pitchFamily="34" charset="0"/>
              <a:buChar char="•"/>
            </a:pPr>
            <a:r>
              <a:rPr lang="en-US" altLang="fr-FR" sz="1100"/>
              <a:t>Le plan de collecte de données proposé est-il logique? (c.-à.-d., les indicateurs sont-ils bien choisis? Les points d'évaluation sont-ils bien choisis? La collecte de données proposée cible-t-elle des données valables et fiables? Le plan est-il cyclique, continu?)</a:t>
            </a:r>
          </a:p>
          <a:p>
            <a:pPr marL="463784" indent="-463784">
              <a:buFont typeface="Arial" panose="020B0604020202020204" pitchFamily="34" charset="0"/>
              <a:buChar char="•"/>
            </a:pPr>
            <a:r>
              <a:rPr lang="en-US" altLang="fr-FR" sz="1100"/>
              <a:t>Les indicateurs concordent bien avec les qualités et les questions.</a:t>
            </a:r>
          </a:p>
          <a:p>
            <a:pPr marL="463784" indent="-463784">
              <a:spcBef>
                <a:spcPts val="1662"/>
              </a:spcBef>
              <a:buFont typeface="Arial" panose="020B0604020202020204" pitchFamily="34" charset="0"/>
              <a:buChar char="•"/>
            </a:pPr>
            <a:r>
              <a:rPr lang="en-US" altLang="fr-FR" sz="1100"/>
              <a:t>Les indicateurs sont des «indicateurs avancés » : essentiels à la qualité; indiquent la compétence.</a:t>
            </a:r>
          </a:p>
          <a:p>
            <a:pPr marL="463784" indent="-463784">
              <a:spcBef>
                <a:spcPts val="1662"/>
              </a:spcBef>
              <a:buFont typeface="Arial" panose="020B0604020202020204" pitchFamily="34" charset="0"/>
              <a:buChar char="•"/>
            </a:pPr>
            <a:r>
              <a:rPr lang="en-US" altLang="fr-FR" sz="1100"/>
              <a:t>Il y a suffisamment d'indicateurs pour déterminer les points forts et les points faibles pour chaque qualité requise.</a:t>
            </a:r>
          </a:p>
          <a:p>
            <a:pPr marL="463784" indent="-463784">
              <a:spcBef>
                <a:spcPts val="1662"/>
              </a:spcBef>
              <a:buFont typeface="Arial" panose="020B0604020202020204" pitchFamily="34" charset="0"/>
              <a:buChar char="•"/>
            </a:pPr>
            <a:r>
              <a:rPr lang="en-US" altLang="fr-FR" sz="1100"/>
              <a:t>Il n'y a pas trop d'indicateurs, ce qui donne lieu à une grande quantité de données, mais à peu d'information pertinente.</a:t>
            </a:r>
          </a:p>
          <a:p>
            <a:pPr marL="463784" indent="-463784">
              <a:spcBef>
                <a:spcPts val="1662"/>
              </a:spcBef>
              <a:buFont typeface="Arial" panose="020B0604020202020204" pitchFamily="34" charset="0"/>
              <a:buChar char="•"/>
            </a:pPr>
            <a:r>
              <a:rPr lang="en-US" altLang="fr-FR" sz="1100"/>
              <a:t>Les indicateurs sont énoncés clairement et sont facilement mesurables.</a:t>
            </a:r>
          </a:p>
          <a:p>
            <a:endParaRPr lang="en-US" altLang="fr-FR" sz="110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fr-CA" altLang="fr-FR" sz="1100" noProof="0"/>
              <a:t>Sur quels aspects le programme propose-t-il de recueillir des données (indicateurs)? Quelles sont les méthodes proposées pour recueillir les données?</a:t>
            </a:r>
          </a:p>
          <a:p>
            <a:pPr marL="463784" indent="-463784">
              <a:buFont typeface="Arial" panose="020B0604020202020204" pitchFamily="34" charset="0"/>
              <a:buChar char="•"/>
            </a:pPr>
            <a:r>
              <a:rPr lang="fr-CA" altLang="fr-FR" sz="1100" noProof="0"/>
              <a:t>En règle générale, l'apprentissage est démontré par le biais :</a:t>
            </a:r>
          </a:p>
          <a:p>
            <a:pPr marL="927567" lvl="1" indent="-463784">
              <a:buFont typeface="Arial" panose="020B0604020202020204" pitchFamily="34" charset="0"/>
              <a:buChar char="•"/>
            </a:pPr>
            <a:r>
              <a:rPr lang="fr-CA" altLang="fr-FR" sz="1100" noProof="0"/>
              <a:t>de réalisations, p. ex., test écrit, rapport, projet construit</a:t>
            </a:r>
          </a:p>
          <a:p>
            <a:pPr marL="927567" lvl="1" indent="-463784">
              <a:buFont typeface="Arial" panose="020B0604020202020204" pitchFamily="34" charset="0"/>
              <a:buChar char="•"/>
            </a:pPr>
            <a:r>
              <a:rPr lang="fr-CA" altLang="fr-FR" sz="1100" noProof="0"/>
              <a:t>de prestations, p. ex., exposé oral, pratique observée</a:t>
            </a:r>
          </a:p>
          <a:p>
            <a:pPr marL="463784" indent="-463784">
              <a:buFont typeface="Arial" panose="020B0604020202020204" pitchFamily="34" charset="0"/>
              <a:buChar char="•"/>
            </a:pPr>
            <a:r>
              <a:rPr lang="fr-CA" altLang="fr-FR" sz="1100" noProof="0"/>
              <a:t>Les indicateurs concordent bien avec les points d'évaluation proposés</a:t>
            </a:r>
          </a:p>
          <a:p>
            <a:pPr marL="463784" indent="-463784">
              <a:buFont typeface="Arial" panose="020B0604020202020204" pitchFamily="34" charset="0"/>
              <a:buChar char="•"/>
            </a:pPr>
            <a:r>
              <a:rPr lang="fr-CA" altLang="fr-FR" sz="1100" noProof="0"/>
              <a:t>Il y a suffisamment de points d'évaluation</a:t>
            </a:r>
          </a:p>
          <a:p>
            <a:pPr marL="463784" indent="-463784">
              <a:buFont typeface="Arial" panose="020B0604020202020204" pitchFamily="34" charset="0"/>
              <a:buChar char="•"/>
            </a:pPr>
            <a:r>
              <a:rPr lang="fr-CA" altLang="fr-FR" sz="1100" noProof="0"/>
              <a:t>Les attentes quant à la qualité de la performance sont claires, c.-à-d., l'échelle est définie.</a:t>
            </a:r>
          </a:p>
          <a:p>
            <a:pPr>
              <a:spcBef>
                <a:spcPts val="1826"/>
              </a:spcBef>
            </a:pPr>
            <a:endParaRPr lang="fr-CA" altLang="fr-FR" sz="1100" noProof="0"/>
          </a:p>
          <a:p>
            <a:pPr>
              <a:spcBef>
                <a:spcPts val="1826"/>
              </a:spcBef>
            </a:pPr>
            <a:r>
              <a:rPr lang="fr-CA" altLang="fr-FR" sz="1100" noProof="0"/>
              <a:t>Définitions :</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Indicateurs valables : </a:t>
            </a:r>
            <a:r>
              <a:rPr lang="fr-CA" sz="1100" b="0" noProof="0"/>
              <a:t>mesurent ce qu'ils sont censés mesurer</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Indicateurs fiables : </a:t>
            </a:r>
            <a:r>
              <a:rPr lang="fr-CA" sz="1100" b="0" noProof="0"/>
              <a:t>Les résultats sont constants; les mesures sont les mêmes lorsqu'elles sont répétées avec les mêmes sujets dans les mêmes conditions.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Mesures directes : </a:t>
            </a:r>
            <a:r>
              <a:rPr lang="fr-CA" sz="1100" b="0" noProof="0"/>
              <a:t>L'évaluation de l'apprentissage des étudiants est directement observable ou mesurable.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Mesures indirectes : </a:t>
            </a:r>
            <a:r>
              <a:rPr lang="fr-CA" sz="1100" b="0" noProof="0"/>
              <a:t>Opinion ou auto-évaluation de l'apprentissage des étudiants ou de l'expérience éducative.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Si possible, utilisez des mesures directes et indirectes.</a:t>
            </a:r>
          </a:p>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fr-CA" sz="1100" noProof="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57</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fr-FR" altLang="fr-FR" sz="1100"/>
              <a:t>Triangulation des processus d’amélioration :</a:t>
            </a:r>
          </a:p>
          <a:p>
            <a:pPr marL="347838" indent="-347838">
              <a:spcBef>
                <a:spcPts val="1826"/>
              </a:spcBef>
              <a:buFont typeface="Arial" panose="020B0604020202020204" pitchFamily="34" charset="0"/>
              <a:buChar char="•"/>
            </a:pPr>
            <a:r>
              <a:rPr lang="en-US" altLang="fr-FR" sz="1100"/>
              <a:t>Des possibilités d'évaluation non officielle, d'auto-évaluation de l'apprentissage des étudiants et même de collecte non sollicitée de données auprès de superviseurs de stage ou d'employeurs sont-elles prévues?</a:t>
            </a:r>
          </a:p>
          <a:p>
            <a:pPr marL="347838" indent="-347838">
              <a:spcBef>
                <a:spcPts val="1826"/>
              </a:spcBef>
              <a:buFont typeface="Arial" panose="020B0604020202020204" pitchFamily="34" charset="0"/>
              <a:buChar char="•"/>
            </a:pPr>
            <a:r>
              <a:rPr lang="en-US" altLang="fr-FR" sz="1100"/>
              <a:t>Y a-t-il plusieurs types d'évaluation utilisés pour analyser les données?</a:t>
            </a:r>
          </a:p>
          <a:p>
            <a:pPr marL="347838" indent="-347838">
              <a:spcBef>
                <a:spcPts val="1826"/>
              </a:spcBef>
              <a:buFont typeface="Arial" panose="020B0604020202020204" pitchFamily="34" charset="0"/>
              <a:buChar char="•"/>
            </a:pPr>
            <a:r>
              <a:rPr lang="en-US" altLang="fr-FR" sz="1100"/>
              <a:t>Une importance est-elle accordée à toutes les évaluations, pas seulement aux principaux événements?</a:t>
            </a:r>
          </a:p>
          <a:p>
            <a:pPr marL="347838" indent="-347838">
              <a:spcBef>
                <a:spcPts val="1826"/>
              </a:spcBef>
              <a:buFont typeface="Arial" panose="020B0604020202020204" pitchFamily="34" charset="0"/>
              <a:buChar char="•"/>
            </a:pPr>
            <a:r>
              <a:rPr lang="en-US" altLang="fr-FR" sz="1100"/>
              <a:t>Les données de l'évaluation sont-elles utilisées pour répondre aux questions relatives à l'apprentissage authentique?</a:t>
            </a:r>
          </a:p>
          <a:p>
            <a:pPr marL="347838" indent="-347838">
              <a:spcBef>
                <a:spcPts val="1826"/>
              </a:spcBef>
              <a:buFont typeface="Arial" panose="020B0604020202020204" pitchFamily="34" charset="0"/>
              <a:buChar char="•"/>
            </a:pPr>
            <a:r>
              <a:rPr lang="en-US" altLang="fr-FR" sz="1100"/>
              <a:t>Les données sont-elles examinées à intervalles réguliers?</a:t>
            </a: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800" noProof="0">
                <a:effectLst/>
                <a:latin typeface="Calibri"/>
                <a:ea typeface="Calibri" panose="020F0502020204030204" pitchFamily="34" charset="0"/>
                <a:cs typeface="Calibri"/>
              </a:rPr>
              <a:t>Lors de sa réunion des 5 et 6 février, le BCAPG a discuté du format des visites de 2022-2023 compte tenu de la situation actuelle de la pandémie. Il a été décidé que toutes les visites du cycle 2022-2023 seraient menées en personne, sachant qu’elles pourraient devoir repasser au mode virtuel si de nouvelles consignes sanitaires l’exigeaient.</a:t>
            </a:r>
          </a:p>
          <a:p>
            <a:pPr>
              <a:lnSpc>
                <a:spcPct val="107000"/>
              </a:lnSpc>
              <a:spcAft>
                <a:spcPts val="800"/>
              </a:spcAft>
            </a:pPr>
            <a:endParaRPr lang="fr-CA" sz="1800" noProof="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800" noProof="0">
                <a:effectLst/>
                <a:latin typeface="Calibri" panose="020F0502020204030204" pitchFamily="34" charset="0"/>
                <a:ea typeface="Calibri" panose="020F0502020204030204" pitchFamily="34" charset="0"/>
                <a:cs typeface="Arial" panose="020B0604020202020204" pitchFamily="34" charset="0"/>
              </a:rPr>
              <a:t>Les programmes faisant l’objet de visites au cours du cycle de visites 2022-2023 doivent mettre à la disposition de l’équipe de visiteurs, par voie électronique, les « documents à fournir sur place » (conformément au questionnaire 2022-2023) quatre à six semaines avant la date de la visite, la date finale étant décidée par le président de l’équipe de visiteurs en concertation avec l’EES. Il s’agit des documents suivants :</a:t>
            </a:r>
          </a:p>
          <a:p>
            <a:pPr marL="457200">
              <a:lnSpc>
                <a:spcPct val="107000"/>
              </a:lnSpc>
              <a:spcAft>
                <a:spcPts val="800"/>
              </a:spcAft>
            </a:pPr>
            <a:r>
              <a:rPr lang="fr-CA" sz="1800" noProof="0">
                <a:effectLst/>
                <a:latin typeface="Calibri" panose="020F0502020204030204" pitchFamily="34" charset="0"/>
                <a:ea typeface="Calibri" panose="020F0502020204030204" pitchFamily="34" charset="0"/>
                <a:cs typeface="Arial" panose="020B0604020202020204" pitchFamily="34" charset="0"/>
              </a:rPr>
              <a:t>A. Documents de cours (y compris A1 et A2)</a:t>
            </a:r>
          </a:p>
          <a:p>
            <a:pPr marL="457200">
              <a:lnSpc>
                <a:spcPct val="107000"/>
              </a:lnSpc>
              <a:spcAft>
                <a:spcPts val="800"/>
              </a:spcAft>
            </a:pPr>
            <a:r>
              <a:rPr lang="fr-CA" sz="1800" noProof="0">
                <a:effectLst/>
                <a:latin typeface="Calibri" panose="020F0502020204030204" pitchFamily="34" charset="0"/>
                <a:ea typeface="Calibri" panose="020F0502020204030204" pitchFamily="34" charset="0"/>
                <a:cs typeface="Arial" panose="020B0604020202020204" pitchFamily="34" charset="0"/>
              </a:rPr>
              <a:t>B. Documentation à fournir sur place sur les qualités requises des diplômés et le processus d’amélioration continue</a:t>
            </a:r>
          </a:p>
          <a:p>
            <a:pPr marL="457200">
              <a:lnSpc>
                <a:spcPct val="107000"/>
              </a:lnSpc>
              <a:spcAft>
                <a:spcPts val="800"/>
              </a:spcAft>
            </a:pPr>
            <a:r>
              <a:rPr lang="fr-CA" sz="1800" noProof="0">
                <a:effectLst/>
                <a:latin typeface="Calibri" panose="020F0502020204030204" pitchFamily="34" charset="0"/>
                <a:ea typeface="Calibri" panose="020F0502020204030204" pitchFamily="34" charset="0"/>
                <a:cs typeface="Arial" panose="020B0604020202020204" pitchFamily="34" charset="0"/>
              </a:rPr>
              <a:t>D. Guides et procédures de sécurité</a:t>
            </a:r>
          </a:p>
          <a:p>
            <a:pPr>
              <a:lnSpc>
                <a:spcPct val="107000"/>
              </a:lnSpc>
              <a:spcAft>
                <a:spcPts val="800"/>
              </a:spcAft>
            </a:pPr>
            <a:endParaRPr lang="fr-CA" sz="1800" noProof="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800" noProof="0">
                <a:effectLst/>
                <a:latin typeface="Calibri" panose="020F0502020204030204" pitchFamily="34" charset="0"/>
                <a:ea typeface="Calibri" panose="020F0502020204030204" pitchFamily="34" charset="0"/>
                <a:cs typeface="Arial" panose="020B0604020202020204" pitchFamily="34" charset="0"/>
              </a:rPr>
              <a:t>Si les directives sanitaires mises en place dans votre région vous empêchent d’accueillir la visite d’agrément en personne, ou si ces dernières changent avant votre visite, veuillez en informer le président ou la présidente de l’équipe de visiteurs et le coordonnateur ou la coordinatrice de l’agrément le plus rapidement possible afin de prévoir des plans d’urgence. </a:t>
            </a:r>
          </a:p>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a:t>
            </a:fld>
            <a:endParaRPr lang="en-CA"/>
          </a:p>
        </p:txBody>
      </p:sp>
    </p:spTree>
    <p:extLst>
      <p:ext uri="{BB962C8B-B14F-4D97-AF65-F5344CB8AC3E}">
        <p14:creationId xmlns:p14="http://schemas.microsoft.com/office/powerpoint/2010/main" val="2529608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61</a:t>
            </a:fld>
            <a:endParaRPr lang="en-CA"/>
          </a:p>
        </p:txBody>
      </p:sp>
    </p:spTree>
    <p:extLst>
      <p:ext uri="{BB962C8B-B14F-4D97-AF65-F5344CB8AC3E}">
        <p14:creationId xmlns:p14="http://schemas.microsoft.com/office/powerpoint/2010/main" val="3819694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62</a:t>
            </a:fld>
            <a:endParaRPr lang="en-CA"/>
          </a:p>
        </p:txBody>
      </p:sp>
    </p:spTree>
    <p:extLst>
      <p:ext uri="{BB962C8B-B14F-4D97-AF65-F5344CB8AC3E}">
        <p14:creationId xmlns:p14="http://schemas.microsoft.com/office/powerpoint/2010/main" val="2676955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000"/>
              <a:t>Pemberton</a:t>
            </a:r>
          </a:p>
          <a:p>
            <a:endParaRPr lang="en-CA" sz="2000"/>
          </a:p>
          <a:p>
            <a:r>
              <a:rPr lang="fr-CA" noProof="0"/>
              <a:t>En collaboration avec DDIC, le Comité P et P et le BCAPG ont cherché à moderniser l’Énoncé d’interprétation sur les attentes et les exigences en matière de permis d’exercice en supprimant les limites sur les exigences minimales pour les UA qui peuvent être comptabilisées dans un cours.  Cette démarche respecte les pratiques pédagogiques actuelles qui voient le contenu intégré dans l’ensemble des programmes et les cours pour avoir un impact maximal sur les étudiants. </a:t>
            </a:r>
          </a:p>
        </p:txBody>
      </p:sp>
      <p:sp>
        <p:nvSpPr>
          <p:cNvPr id="4" name="Slide Number Placeholder 3"/>
          <p:cNvSpPr>
            <a:spLocks noGrp="1"/>
          </p:cNvSpPr>
          <p:nvPr>
            <p:ph type="sldNum" sz="quarter" idx="5"/>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4166746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Les qualités requises des diplômés demeurent un élément clé des normes d'agrément. </a:t>
            </a:r>
          </a:p>
          <a:p>
            <a:endParaRPr lang="en-US" sz="1100"/>
          </a:p>
          <a:p>
            <a:r>
              <a:rPr lang="en-US" sz="1100"/>
              <a:t>Il est toujours demandé aux responsables des programmes de fournir les derniers résultats d'évaluation pour chaque qualité requise, mais pas toutes les données d'évaluation pour chaque activité d'apprentissage.</a:t>
            </a:r>
          </a:p>
        </p:txBody>
      </p:sp>
      <p:sp>
        <p:nvSpPr>
          <p:cNvPr id="4" name="Slide Number Placeholder 3"/>
          <p:cNvSpPr>
            <a:spLocks noGrp="1"/>
          </p:cNvSpPr>
          <p:nvPr>
            <p:ph type="sldNum" sz="quarter" idx="5"/>
          </p:nvPr>
        </p:nvSpPr>
        <p:spPr/>
        <p:txBody>
          <a:bodyPr/>
          <a:lstStyle/>
          <a:p>
            <a:fld id="{94C345D2-5F75-4C67-BD7A-51D5C348478D}" type="slidenum">
              <a:rPr lang="en-CA" smtClean="0"/>
              <a:t>64</a:t>
            </a:fld>
            <a:endParaRPr lang="en-CA"/>
          </a:p>
        </p:txBody>
      </p:sp>
    </p:spTree>
    <p:extLst>
      <p:ext uri="{BB962C8B-B14F-4D97-AF65-F5344CB8AC3E}">
        <p14:creationId xmlns:p14="http://schemas.microsoft.com/office/powerpoint/2010/main" val="2879841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u="sng"/>
              <a:t>Tableau 1 :</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CA" sz="1100"/>
              <a:t>La documentation </a:t>
            </a:r>
            <a:r>
              <a:rPr lang="en-CA" sz="1100" err="1"/>
              <a:t>soumise</a:t>
            </a:r>
            <a:r>
              <a:rPr lang="en-CA" sz="1100"/>
              <a:t> </a:t>
            </a:r>
            <a:r>
              <a:rPr lang="en-CA" sz="1100" err="1"/>
              <a:t>avant</a:t>
            </a:r>
            <a:r>
              <a:rPr lang="en-CA" sz="1100"/>
              <a:t> la </a:t>
            </a:r>
            <a:r>
              <a:rPr lang="en-CA" sz="1100" err="1"/>
              <a:t>visite</a:t>
            </a:r>
            <a:r>
              <a:rPr lang="en-CA" sz="1100"/>
              <a:t> </a:t>
            </a:r>
            <a:r>
              <a:rPr lang="en-CA" sz="1100" err="1"/>
              <a:t>est</a:t>
            </a:r>
            <a:r>
              <a:rPr lang="en-CA" sz="1100"/>
              <a:t> </a:t>
            </a:r>
            <a:r>
              <a:rPr lang="en-CA" sz="1100" err="1"/>
              <a:t>axée</a:t>
            </a:r>
            <a:r>
              <a:rPr lang="en-CA" sz="1100"/>
              <a:t> sur le </a:t>
            </a:r>
            <a:r>
              <a:rPr lang="en-CA" sz="1100" err="1"/>
              <a:t>processus</a:t>
            </a:r>
            <a:r>
              <a:rPr lang="en-CA" sz="1100"/>
              <a:t> des QRD/AC et non sur les </a:t>
            </a:r>
            <a:r>
              <a:rPr lang="en-CA" sz="1100" err="1"/>
              <a:t>données</a:t>
            </a:r>
            <a:r>
              <a:rPr lang="en-CA" sz="1100"/>
              <a:t>.</a:t>
            </a:r>
          </a:p>
          <a:p>
            <a:pPr marL="285750" indent="-285750">
              <a:buFont typeface="Arial" panose="020B0604020202020204" pitchFamily="34" charset="0"/>
              <a:buChar char="•"/>
            </a:pPr>
            <a:r>
              <a:rPr lang="fr-CA" sz="1100" noProof="0"/>
              <a:t>Réduction de la documentation requise (avant, on demandait aux EES les données relatives à </a:t>
            </a:r>
            <a:r>
              <a:rPr lang="fr-CA" sz="1100" b="1" noProof="0"/>
              <a:t>CHAQUE COURS</a:t>
            </a:r>
            <a:r>
              <a:rPr lang="fr-CA" sz="1100" noProof="0"/>
              <a:t>. Aujourd'hui, on ne demande que des échantillons).</a:t>
            </a:r>
          </a:p>
          <a:p>
            <a:pPr marL="285750" indent="-285750">
              <a:buFont typeface="Arial" panose="020B0604020202020204" pitchFamily="34" charset="0"/>
              <a:buChar char="•"/>
            </a:pPr>
            <a:r>
              <a:rPr lang="fr-CA" sz="1100" b="0" noProof="0"/>
              <a:t>Nous regardons maintenant plus le processus et moins les données. Les données démontrent l'exécution d'un processus.</a:t>
            </a:r>
          </a:p>
          <a:p>
            <a:pPr marL="0" indent="0">
              <a:buFont typeface="Arial" panose="020B0604020202020204" pitchFamily="34" charset="0"/>
              <a:buNone/>
            </a:pPr>
            <a:endParaRPr lang="fr-CA" sz="1100" noProof="0"/>
          </a:p>
          <a:p>
            <a:pPr marL="0" indent="0">
              <a:buFont typeface="Arial" panose="020B0604020202020204" pitchFamily="34" charset="0"/>
              <a:buNone/>
            </a:pPr>
            <a:r>
              <a:rPr lang="fr-CA" sz="1100" u="sng" noProof="0"/>
              <a:t>Questionnaire :</a:t>
            </a:r>
          </a:p>
          <a:p>
            <a:pPr marL="285750" indent="-285750">
              <a:buFont typeface="Arial" panose="020B0604020202020204" pitchFamily="34" charset="0"/>
              <a:buChar char="•"/>
            </a:pPr>
            <a:r>
              <a:rPr lang="fr-CA" sz="1100" u="none" noProof="0"/>
              <a:t>Modifications au "dossier des QRD"</a:t>
            </a:r>
          </a:p>
          <a:p>
            <a:pPr marL="285750" indent="-285750">
              <a:buFont typeface="Arial" panose="020B0604020202020204" pitchFamily="34" charset="0"/>
              <a:buChar char="•"/>
            </a:pPr>
            <a:r>
              <a:rPr lang="fr-CA" sz="1100" u="none" noProof="0"/>
              <a:t>Les instructions actuelles sont vagues, ce qui entraîne une GRANDE quantité de données/documentation sur place.</a:t>
            </a:r>
          </a:p>
          <a:p>
            <a:pPr marL="285750" indent="-285750">
              <a:buFont typeface="Arial" panose="020B0604020202020204" pitchFamily="34" charset="0"/>
              <a:buChar char="•"/>
            </a:pPr>
            <a:r>
              <a:rPr lang="fr-CA" sz="1100" u="none" noProof="0"/>
              <a:t>Les instructions sur la documentation sur place pour les QRD/AC sont plus claires et ciblent ce dont l'équipe de visiteurs a vraiment besoin pour évaluer le </a:t>
            </a:r>
            <a:r>
              <a:rPr lang="fr-CA" sz="1100" b="1" u="none" noProof="0"/>
              <a:t>PROCESSUS</a:t>
            </a:r>
            <a:r>
              <a:rPr lang="fr-CA" sz="1100" u="none" noProof="0"/>
              <a:t>.</a:t>
            </a:r>
          </a:p>
          <a:p>
            <a:pPr marL="0" indent="0">
              <a:buFont typeface="Arial" panose="020B0604020202020204" pitchFamily="34" charset="0"/>
              <a:buNone/>
            </a:pPr>
            <a:endParaRPr lang="fr-CA" sz="1100" b="1" u="none" noProof="0"/>
          </a:p>
          <a:p>
            <a:pPr marL="0" indent="0">
              <a:buFont typeface="Arial" panose="020B0604020202020204" pitchFamily="34" charset="0"/>
              <a:buNone/>
            </a:pPr>
            <a:r>
              <a:rPr lang="fr-CA" sz="1100" b="0" u="sng" noProof="0"/>
              <a:t>Rubriques:</a:t>
            </a:r>
          </a:p>
          <a:p>
            <a:pPr marL="285750" indent="-285750">
              <a:buFont typeface="Arial" panose="020B0604020202020204" pitchFamily="34" charset="0"/>
              <a:buChar char="•"/>
            </a:pPr>
            <a:r>
              <a:rPr lang="fr-CA" sz="1100" noProof="0"/>
              <a:t>Les rubriques des QRD/AC guident l'équipe de visiteurs pour évaluer les normes des QRD/AC.</a:t>
            </a:r>
          </a:p>
          <a:p>
            <a:pPr marL="285750" indent="-285750">
              <a:buFont typeface="Arial" panose="020B0604020202020204" pitchFamily="34" charset="0"/>
              <a:buChar char="•"/>
            </a:pPr>
            <a:r>
              <a:rPr lang="fr-CA" sz="1100" noProof="0"/>
              <a:t>Elles aident l'équipe à décrire leurs observations au BCAPG.</a:t>
            </a:r>
          </a:p>
          <a:p>
            <a:endParaRPr lang="en-CA" sz="1100"/>
          </a:p>
        </p:txBody>
      </p:sp>
      <p:sp>
        <p:nvSpPr>
          <p:cNvPr id="4" name="Slide Number Placeholder 3"/>
          <p:cNvSpPr>
            <a:spLocks noGrp="1"/>
          </p:cNvSpPr>
          <p:nvPr>
            <p:ph type="sldNum" sz="quarter" idx="5"/>
          </p:nvPr>
        </p:nvSpPr>
        <p:spPr/>
        <p:txBody>
          <a:bodyPr/>
          <a:lstStyle/>
          <a:p>
            <a:fld id="{94C345D2-5F75-4C67-BD7A-51D5C348478D}" type="slidenum">
              <a:rPr lang="en-CA" smtClean="0"/>
              <a:t>65</a:t>
            </a:fld>
            <a:endParaRPr lang="en-CA"/>
          </a:p>
        </p:txBody>
      </p:sp>
    </p:spTree>
    <p:extLst>
      <p:ext uri="{BB962C8B-B14F-4D97-AF65-F5344CB8AC3E}">
        <p14:creationId xmlns:p14="http://schemas.microsoft.com/office/powerpoint/2010/main" val="7809099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a:solidFill>
                  <a:srgbClr val="000000"/>
                </a:solidFill>
                <a:latin typeface="+mn-lt"/>
              </a:rPr>
              <a:t>Pour mieux comprendre l’incidence de la pandémie de COVID-19 sur les programmes de formation de premier cycle en génie au Canada, les EES ont eu l’occasion de répondre aux questions suivantes. Ces questions permettront à l'équipe de visiteurs et au BCAPG de mieux comprendre comment les programmes canadiens ont réagi à la pandémie de COVID-19. </a:t>
            </a:r>
          </a:p>
          <a:p>
            <a:endParaRPr lang="fr-CA" sz="1100" noProof="0">
              <a:solidFill>
                <a:srgbClr val="000000"/>
              </a:solidFill>
              <a:latin typeface="+mn-lt"/>
            </a:endParaRPr>
          </a:p>
          <a:p>
            <a:pPr defTabSz="948507">
              <a:defRPr/>
            </a:pPr>
            <a:r>
              <a:rPr lang="fr-CA" sz="1100" noProof="0">
                <a:solidFill>
                  <a:srgbClr val="000000"/>
                </a:solidFill>
                <a:latin typeface="+mn-lt"/>
              </a:rPr>
              <a:t>L’objectif n’est pas d'évaluer dans quelle mesure les programmes se sont adaptés à la pandémie.  Nous cherchons à savoir ce qui s'est passé l’an dernier et quels sont les plans des programmes pour l'avenir. L’addenda a pour but de recueillir des informations contextuelles afin d'aider l'équipe de visiteurs à comprendre la situation d'un programme lorsque vous examinez leurs documents ou participez aux entretiens. </a:t>
            </a:r>
          </a:p>
          <a:p>
            <a:endParaRPr lang="fr-CA" sz="1100" noProof="0">
              <a:solidFill>
                <a:srgbClr val="000000"/>
              </a:solidFill>
              <a:latin typeface="+mn-lt"/>
            </a:endParaRPr>
          </a:p>
          <a:p>
            <a:r>
              <a:rPr lang="fr-CA" sz="1100" noProof="0">
                <a:solidFill>
                  <a:srgbClr val="000000"/>
                </a:solidFill>
                <a:latin typeface="+mn-lt"/>
              </a:rPr>
              <a:t>On a prié les EES de donner des réponses succinctes. Elles ne doivent pas dépasser cinq pages.  On a également indiqué aux EES que s’ils choisissent de remplir l’addenda, il doit être soumis avec le Questionnaire.  En outre, le fait de remplir ou non l’addenda n’aura pas d’incidence sur la visite d’agrément, mais les EES sont encouragées à le remplir s’ils ont l’impression que les renseignements supplémentaires aideront les membres de l’équipe de visiteurs à mieux comprendre le contexte du programme au cours de l’année choisie pour la vue d’ensemble. </a:t>
            </a:r>
          </a:p>
          <a:p>
            <a:endParaRPr lang="en-CA" sz="110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66</a:t>
            </a:fld>
            <a:endParaRPr lang="en-CA"/>
          </a:p>
        </p:txBody>
      </p:sp>
    </p:spTree>
    <p:extLst>
      <p:ext uri="{BB962C8B-B14F-4D97-AF65-F5344CB8AC3E}">
        <p14:creationId xmlns:p14="http://schemas.microsoft.com/office/powerpoint/2010/main" val="3521454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67</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100"/>
              <a:t>La </a:t>
            </a:r>
            <a:r>
              <a:rPr lang="en-CA" sz="1100" err="1"/>
              <a:t>visite</a:t>
            </a:r>
            <a:r>
              <a:rPr lang="en-CA" sz="1100"/>
              <a:t> commence </a:t>
            </a:r>
            <a:r>
              <a:rPr lang="en-CA" sz="1100" err="1"/>
              <a:t>généralement</a:t>
            </a:r>
            <a:r>
              <a:rPr lang="en-CA" sz="1100"/>
              <a:t> le </a:t>
            </a:r>
            <a:r>
              <a:rPr lang="en-CA" sz="1100" err="1"/>
              <a:t>dimanche</a:t>
            </a:r>
            <a:r>
              <a:rPr lang="en-CA" sz="1100"/>
              <a:t>, avec les programmes qui </a:t>
            </a:r>
            <a:r>
              <a:rPr lang="en-CA" sz="1100" err="1"/>
              <a:t>feront</a:t>
            </a:r>
            <a:r>
              <a:rPr lang="en-CA" sz="1100"/>
              <a:t> </a:t>
            </a:r>
            <a:r>
              <a:rPr lang="en-CA" sz="1100" err="1"/>
              <a:t>une</a:t>
            </a:r>
            <a:r>
              <a:rPr lang="en-CA" sz="1100"/>
              <a:t> </a:t>
            </a:r>
            <a:r>
              <a:rPr lang="en-CA" sz="1100" err="1"/>
              <a:t>présentation</a:t>
            </a:r>
            <a:r>
              <a:rPr lang="en-CA" sz="1100"/>
              <a:t> sur les QRD/AC. </a:t>
            </a:r>
            <a:r>
              <a:rPr lang="en-CA" sz="1100" err="1"/>
              <a:t>Cependant</a:t>
            </a:r>
            <a:r>
              <a:rPr lang="en-CA" sz="1100"/>
              <a:t>, la </a:t>
            </a:r>
            <a:r>
              <a:rPr lang="en-CA" sz="1100" err="1"/>
              <a:t>visite</a:t>
            </a:r>
            <a:r>
              <a:rPr lang="en-CA" sz="1100"/>
              <a:t> de </a:t>
            </a:r>
            <a:r>
              <a:rPr lang="en-CA" sz="1100" err="1"/>
              <a:t>préparation</a:t>
            </a:r>
            <a:r>
              <a:rPr lang="en-CA" sz="1100"/>
              <a:t> du </a:t>
            </a:r>
            <a:r>
              <a:rPr lang="en-CA" sz="1100" err="1"/>
              <a:t>samedi</a:t>
            </a:r>
            <a:r>
              <a:rPr lang="en-CA" sz="1100"/>
              <a:t> sera </a:t>
            </a:r>
            <a:r>
              <a:rPr lang="en-CA" sz="1100" err="1"/>
              <a:t>probablement</a:t>
            </a:r>
            <a:r>
              <a:rPr lang="en-CA" sz="1100"/>
              <a:t> </a:t>
            </a:r>
            <a:r>
              <a:rPr lang="en-CA" sz="1100" err="1"/>
              <a:t>annulée</a:t>
            </a:r>
            <a:r>
              <a:rPr lang="en-CA" sz="1100"/>
              <a:t> </a:t>
            </a:r>
            <a:r>
              <a:rPr lang="en-CA" sz="1100" err="1"/>
              <a:t>étant</a:t>
            </a:r>
            <a:r>
              <a:rPr lang="en-CA" sz="1100"/>
              <a:t> </a:t>
            </a:r>
            <a:r>
              <a:rPr lang="en-CA" sz="1100" err="1"/>
              <a:t>donné</a:t>
            </a:r>
            <a:r>
              <a:rPr lang="en-CA" sz="1100"/>
              <a:t> le </a:t>
            </a:r>
            <a:r>
              <a:rPr lang="en-CA" sz="1100" err="1"/>
              <a:t>calendrier</a:t>
            </a:r>
            <a:r>
              <a:rPr lang="en-CA" sz="1100"/>
              <a:t> des </a:t>
            </a:r>
            <a:r>
              <a:rPr lang="en-CA" sz="1100" err="1"/>
              <a:t>visites</a:t>
            </a:r>
            <a:r>
              <a:rPr lang="en-CA" sz="1100"/>
              <a:t> de </a:t>
            </a:r>
            <a:r>
              <a:rPr lang="en-CA" sz="1100" err="1"/>
              <a:t>préparation</a:t>
            </a:r>
            <a:r>
              <a:rPr lang="en-CA" sz="1100"/>
              <a:t> qui aura </a:t>
            </a:r>
            <a:r>
              <a:rPr lang="en-CA" sz="1100" err="1"/>
              <a:t>été</a:t>
            </a:r>
            <a:r>
              <a:rPr lang="en-CA" sz="1100"/>
              <a:t> </a:t>
            </a:r>
            <a:r>
              <a:rPr lang="en-CA" sz="1100" err="1"/>
              <a:t>établi</a:t>
            </a:r>
            <a:r>
              <a:rPr lang="en-CA" sz="1100"/>
              <a:t>.  </a:t>
            </a:r>
          </a:p>
          <a:p>
            <a:endParaRPr lang="en-US" altLang="fr-FR" sz="1100"/>
          </a:p>
          <a:p>
            <a:r>
              <a:rPr lang="en-US" altLang="fr-FR" sz="1100" err="1"/>
              <a:t>Certaines</a:t>
            </a:r>
            <a:r>
              <a:rPr lang="en-US" altLang="fr-FR" sz="1100"/>
              <a:t> rencontres et </a:t>
            </a:r>
            <a:r>
              <a:rPr lang="en-US" altLang="fr-FR" sz="1100" err="1"/>
              <a:t>réunions</a:t>
            </a:r>
            <a:r>
              <a:rPr lang="en-US" altLang="fr-FR" sz="1100"/>
              <a:t> </a:t>
            </a:r>
            <a:r>
              <a:rPr lang="en-US" altLang="fr-FR" sz="1100" err="1"/>
              <a:t>sont</a:t>
            </a:r>
            <a:r>
              <a:rPr lang="en-US" altLang="fr-FR" sz="1100"/>
              <a:t> </a:t>
            </a:r>
            <a:r>
              <a:rPr lang="en-US" altLang="fr-FR" sz="1100" err="1"/>
              <a:t>facultatives</a:t>
            </a:r>
            <a:r>
              <a:rPr lang="en-US" altLang="fr-FR" sz="1100"/>
              <a:t>, </a:t>
            </a:r>
            <a:r>
              <a:rPr lang="en-US" altLang="fr-FR" sz="1100" err="1"/>
              <a:t>selon</a:t>
            </a:r>
            <a:r>
              <a:rPr lang="en-US" altLang="fr-FR" sz="1100"/>
              <a:t> les </a:t>
            </a:r>
            <a:r>
              <a:rPr lang="en-US" altLang="fr-FR" sz="1100" err="1"/>
              <a:t>besoins</a:t>
            </a:r>
            <a:r>
              <a:rPr lang="en-US" altLang="fr-FR" sz="1100"/>
              <a:t> de </a:t>
            </a:r>
            <a:r>
              <a:rPr lang="en-US" altLang="fr-FR" sz="1100" err="1"/>
              <a:t>l’équipe</a:t>
            </a:r>
            <a:r>
              <a:rPr lang="en-US" altLang="fr-FR" sz="1100"/>
              <a:t> de </a:t>
            </a:r>
            <a:r>
              <a:rPr lang="en-US" altLang="fr-FR" sz="1100" err="1"/>
              <a:t>visiteurs</a:t>
            </a:r>
            <a:r>
              <a:rPr lang="en-US" altLang="fr-FR" sz="1100"/>
              <a:t> et de </a:t>
            </a:r>
            <a:r>
              <a:rPr lang="en-US" altLang="fr-FR" sz="1100" err="1"/>
              <a:t>l’EES</a:t>
            </a:r>
            <a:r>
              <a:rPr lang="en-US" altLang="fr-FR" sz="1100"/>
              <a:t>. </a:t>
            </a:r>
            <a:r>
              <a:rPr lang="en-US" altLang="fr-FR" sz="1100" err="1"/>
              <a:t>Lors</a:t>
            </a:r>
            <a:r>
              <a:rPr lang="en-US" altLang="fr-FR" sz="1100"/>
              <a:t> de la première </a:t>
            </a:r>
            <a:r>
              <a:rPr lang="en-US" altLang="fr-FR" sz="1100" err="1"/>
              <a:t>téléconférence</a:t>
            </a:r>
            <a:r>
              <a:rPr lang="en-US" altLang="fr-FR" sz="1100"/>
              <a:t> </a:t>
            </a:r>
            <a:r>
              <a:rPr lang="en-US" altLang="fr-FR" sz="1100" err="1"/>
              <a:t>préalable</a:t>
            </a:r>
            <a:r>
              <a:rPr lang="en-US" altLang="fr-FR" sz="1100"/>
              <a:t> à la </a:t>
            </a:r>
            <a:r>
              <a:rPr lang="en-US" altLang="fr-FR" sz="1100" err="1"/>
              <a:t>visite</a:t>
            </a:r>
            <a:r>
              <a:rPr lang="en-US" altLang="fr-FR" sz="1100"/>
              <a:t>, le </a:t>
            </a:r>
            <a:r>
              <a:rPr lang="en-US" altLang="fr-FR" sz="1100" err="1"/>
              <a:t>président</a:t>
            </a:r>
            <a:r>
              <a:rPr lang="en-US" altLang="fr-FR" sz="1100"/>
              <a:t> de </a:t>
            </a:r>
            <a:r>
              <a:rPr lang="en-US" altLang="fr-FR" sz="1100" err="1"/>
              <a:t>l’équipe</a:t>
            </a:r>
            <a:r>
              <a:rPr lang="en-US" altLang="fr-FR" sz="1100"/>
              <a:t> </a:t>
            </a:r>
            <a:r>
              <a:rPr lang="en-US" altLang="fr-FR" sz="1100" err="1"/>
              <a:t>est</a:t>
            </a:r>
            <a:r>
              <a:rPr lang="en-US" altLang="fr-FR" sz="1100"/>
              <a:t> </a:t>
            </a:r>
            <a:r>
              <a:rPr lang="en-US" altLang="fr-FR" sz="1100" err="1"/>
              <a:t>encouragé</a:t>
            </a:r>
            <a:r>
              <a:rPr lang="en-US" altLang="fr-FR" sz="1100"/>
              <a:t> à </a:t>
            </a:r>
            <a:r>
              <a:rPr lang="en-US" altLang="fr-FR" sz="1100" err="1"/>
              <a:t>discuter</a:t>
            </a:r>
            <a:r>
              <a:rPr lang="en-US" altLang="fr-FR" sz="1100"/>
              <a:t> avec les </a:t>
            </a:r>
            <a:r>
              <a:rPr lang="en-US" altLang="fr-FR" sz="1100" err="1"/>
              <a:t>membres</a:t>
            </a:r>
            <a:r>
              <a:rPr lang="en-US" altLang="fr-FR" sz="1100"/>
              <a:t> de </a:t>
            </a:r>
            <a:r>
              <a:rPr lang="en-US" altLang="fr-FR" sz="1100" err="1"/>
              <a:t>l’équipe</a:t>
            </a:r>
            <a:r>
              <a:rPr lang="en-US" altLang="fr-FR" sz="1100"/>
              <a:t> pour </a:t>
            </a:r>
            <a:r>
              <a:rPr lang="en-US" altLang="fr-FR" sz="1100" err="1"/>
              <a:t>déterminer</a:t>
            </a:r>
            <a:r>
              <a:rPr lang="en-US" altLang="fr-FR" sz="1100"/>
              <a:t> </a:t>
            </a:r>
            <a:r>
              <a:rPr lang="en-US" altLang="fr-FR" sz="1100" err="1"/>
              <a:t>lesquelles</a:t>
            </a:r>
            <a:r>
              <a:rPr lang="en-US" altLang="fr-FR" sz="1100"/>
              <a:t> des rencontres </a:t>
            </a:r>
            <a:r>
              <a:rPr lang="en-US" altLang="fr-FR" sz="1100" err="1"/>
              <a:t>facultatives</a:t>
            </a:r>
            <a:r>
              <a:rPr lang="en-US" altLang="fr-FR" sz="1100"/>
              <a:t> </a:t>
            </a:r>
            <a:r>
              <a:rPr lang="en-US" altLang="fr-FR" sz="1100" err="1"/>
              <a:t>devraient</a:t>
            </a:r>
            <a:r>
              <a:rPr lang="en-US" altLang="fr-FR" sz="1100"/>
              <a:t> </a:t>
            </a:r>
            <a:r>
              <a:rPr lang="en-US" altLang="fr-FR" sz="1100" err="1"/>
              <a:t>être</a:t>
            </a:r>
            <a:r>
              <a:rPr lang="en-US" altLang="fr-FR" sz="1100"/>
              <a:t> </a:t>
            </a:r>
            <a:r>
              <a:rPr lang="en-US" altLang="fr-FR" sz="1100" err="1"/>
              <a:t>incluses</a:t>
            </a:r>
            <a:r>
              <a:rPr lang="en-US" altLang="fr-FR" sz="1100"/>
              <a:t> dans </a:t>
            </a:r>
            <a:r>
              <a:rPr lang="en-US" altLang="fr-FR" sz="1100" err="1"/>
              <a:t>l’horaire</a:t>
            </a:r>
            <a:r>
              <a:rPr lang="en-US" altLang="fr-FR" sz="1100"/>
              <a:t> de la </a:t>
            </a:r>
            <a:r>
              <a:rPr lang="en-US" altLang="fr-FR" sz="1100" err="1"/>
              <a:t>visite</a:t>
            </a:r>
            <a:r>
              <a:rPr lang="en-US" altLang="fr-FR" sz="1100"/>
              <a:t>. Le principal </a:t>
            </a:r>
            <a:r>
              <a:rPr lang="en-US" altLang="fr-FR" sz="1100" err="1"/>
              <a:t>objectif</a:t>
            </a:r>
            <a:r>
              <a:rPr lang="en-US" altLang="fr-FR" sz="1100"/>
              <a:t> de la </a:t>
            </a:r>
            <a:r>
              <a:rPr lang="en-US" altLang="fr-FR" sz="1100" err="1"/>
              <a:t>visite</a:t>
            </a:r>
            <a:r>
              <a:rPr lang="en-US" altLang="fr-FR" sz="1100"/>
              <a:t> </a:t>
            </a:r>
            <a:r>
              <a:rPr lang="en-US" altLang="fr-FR" sz="1100" err="1"/>
              <a:t>est</a:t>
            </a:r>
            <a:r>
              <a:rPr lang="en-US" altLang="fr-FR" sz="1100"/>
              <a:t> de </a:t>
            </a:r>
            <a:r>
              <a:rPr lang="en-US" altLang="fr-FR" sz="1100" err="1"/>
              <a:t>valider</a:t>
            </a:r>
            <a:r>
              <a:rPr lang="en-US" altLang="fr-FR" sz="1100"/>
              <a:t> les </a:t>
            </a:r>
            <a:r>
              <a:rPr lang="en-US" altLang="fr-FR" sz="1100" err="1"/>
              <a:t>détails</a:t>
            </a:r>
            <a:r>
              <a:rPr lang="en-US" altLang="fr-FR" sz="1100"/>
              <a:t> du </a:t>
            </a:r>
            <a:r>
              <a:rPr lang="en-US" altLang="fr-FR" sz="1100" err="1"/>
              <a:t>programme</a:t>
            </a:r>
            <a:r>
              <a:rPr lang="en-US" altLang="fr-FR" sz="1100"/>
              <a:t> et </a:t>
            </a:r>
            <a:r>
              <a:rPr lang="en-US" altLang="fr-FR" sz="1100" err="1"/>
              <a:t>d’obtenir</a:t>
            </a:r>
            <a:r>
              <a:rPr lang="en-US" altLang="fr-FR" sz="1100"/>
              <a:t> des </a:t>
            </a:r>
            <a:r>
              <a:rPr lang="en-US" altLang="fr-FR" sz="1100" err="1"/>
              <a:t>précisions</a:t>
            </a:r>
            <a:r>
              <a:rPr lang="en-US" altLang="fr-FR" sz="1100"/>
              <a:t> </a:t>
            </a:r>
            <a:r>
              <a:rPr lang="en-US" altLang="fr-FR" sz="1100" err="1"/>
              <a:t>en</a:t>
            </a:r>
            <a:r>
              <a:rPr lang="en-US" altLang="fr-FR" sz="1100"/>
              <a:t> examinant le Questionnaire </a:t>
            </a:r>
            <a:r>
              <a:rPr lang="en-US" altLang="fr-FR" sz="1100" err="1"/>
              <a:t>rempli</a:t>
            </a:r>
            <a:r>
              <a:rPr lang="en-US" altLang="fr-FR" sz="1100"/>
              <a:t> par </a:t>
            </a:r>
            <a:r>
              <a:rPr lang="en-US" altLang="fr-FR" sz="1100" err="1"/>
              <a:t>l’établissement</a:t>
            </a:r>
            <a:r>
              <a:rPr lang="en-US" altLang="fr-FR" sz="1100"/>
              <a:t>. Les </a:t>
            </a:r>
            <a:r>
              <a:rPr lang="en-US" altLang="fr-FR" sz="1100" err="1"/>
              <a:t>membres</a:t>
            </a:r>
            <a:r>
              <a:rPr lang="en-US" altLang="fr-FR" sz="1100"/>
              <a:t> de </a:t>
            </a:r>
            <a:r>
              <a:rPr lang="en-US" altLang="fr-FR" sz="1100" err="1"/>
              <a:t>l’équipe</a:t>
            </a:r>
            <a:r>
              <a:rPr lang="en-US" altLang="fr-FR" sz="1100"/>
              <a:t> </a:t>
            </a:r>
            <a:r>
              <a:rPr lang="en-US" altLang="fr-FR" sz="1100" err="1"/>
              <a:t>devraient</a:t>
            </a:r>
            <a:r>
              <a:rPr lang="en-US" altLang="fr-FR" sz="1100"/>
              <a:t> </a:t>
            </a:r>
            <a:r>
              <a:rPr lang="en-US" altLang="fr-FR" sz="1100" err="1"/>
              <a:t>réfléchir</a:t>
            </a:r>
            <a:r>
              <a:rPr lang="en-US" altLang="fr-FR" sz="1100"/>
              <a:t> à </a:t>
            </a:r>
            <a:r>
              <a:rPr lang="en-US" altLang="fr-FR" sz="1100" err="1"/>
              <a:t>l’information</a:t>
            </a:r>
            <a:r>
              <a:rPr lang="en-US" altLang="fr-FR" sz="1100"/>
              <a:t> </a:t>
            </a:r>
            <a:r>
              <a:rPr lang="en-US" altLang="fr-FR" sz="1100" err="1"/>
              <a:t>qu’ils</a:t>
            </a:r>
            <a:r>
              <a:rPr lang="en-US" altLang="fr-FR" sz="1100"/>
              <a:t> </a:t>
            </a:r>
            <a:r>
              <a:rPr lang="en-US" altLang="fr-FR" sz="1100" err="1"/>
              <a:t>doivent</a:t>
            </a:r>
            <a:r>
              <a:rPr lang="en-US" altLang="fr-FR" sz="1100"/>
              <a:t> </a:t>
            </a:r>
            <a:r>
              <a:rPr lang="en-US" altLang="fr-FR" sz="1100" err="1"/>
              <a:t>obtenir</a:t>
            </a:r>
            <a:r>
              <a:rPr lang="en-US" altLang="fr-FR" sz="1100"/>
              <a:t> des </a:t>
            </a:r>
            <a:r>
              <a:rPr lang="en-US" altLang="fr-FR" sz="1100" err="1"/>
              <a:t>différents</a:t>
            </a:r>
            <a:r>
              <a:rPr lang="en-US" altLang="fr-FR" sz="1100"/>
              <a:t> </a:t>
            </a:r>
            <a:r>
              <a:rPr lang="en-US" altLang="fr-FR" sz="1100" err="1"/>
              <a:t>interlocuteurs</a:t>
            </a:r>
            <a:r>
              <a:rPr lang="en-US" altLang="fr-FR" sz="1100"/>
              <a:t> pour </a:t>
            </a:r>
            <a:r>
              <a:rPr lang="en-US" altLang="fr-FR" sz="1100" err="1"/>
              <a:t>évaluer</a:t>
            </a:r>
            <a:r>
              <a:rPr lang="en-US" altLang="fr-FR" sz="1100"/>
              <a:t> la </a:t>
            </a:r>
            <a:r>
              <a:rPr lang="en-US" altLang="fr-FR" sz="1100" err="1"/>
              <a:t>conformité</a:t>
            </a:r>
            <a:r>
              <a:rPr lang="en-US" altLang="fr-FR" sz="1100"/>
              <a:t> du </a:t>
            </a:r>
            <a:r>
              <a:rPr lang="en-US" altLang="fr-FR" sz="1100" err="1"/>
              <a:t>programme</a:t>
            </a:r>
            <a:r>
              <a:rPr lang="en-US" altLang="fr-FR" sz="1100"/>
              <a:t> aux </a:t>
            </a:r>
            <a:r>
              <a:rPr lang="en-US" altLang="fr-FR" sz="1100" err="1"/>
              <a:t>normes</a:t>
            </a:r>
            <a:r>
              <a:rPr lang="en-US" altLang="fr-FR" sz="1100"/>
              <a:t> du BA, et </a:t>
            </a:r>
            <a:r>
              <a:rPr lang="en-US" altLang="fr-FR" sz="1100" err="1"/>
              <a:t>l’horaire</a:t>
            </a:r>
            <a:r>
              <a:rPr lang="en-US" altLang="fr-FR" sz="1100"/>
              <a:t> </a:t>
            </a:r>
            <a:r>
              <a:rPr lang="en-US" altLang="fr-FR" sz="1100" err="1"/>
              <a:t>devrait</a:t>
            </a:r>
            <a:r>
              <a:rPr lang="en-US" altLang="fr-FR" sz="1100"/>
              <a:t> </a:t>
            </a:r>
            <a:r>
              <a:rPr lang="en-US" altLang="fr-FR" sz="1100" err="1"/>
              <a:t>être</a:t>
            </a:r>
            <a:r>
              <a:rPr lang="en-US" altLang="fr-FR" sz="1100"/>
              <a:t> </a:t>
            </a:r>
            <a:r>
              <a:rPr lang="en-US" altLang="fr-FR" sz="1100" err="1"/>
              <a:t>établi</a:t>
            </a:r>
            <a:r>
              <a:rPr lang="en-US" altLang="fr-FR" sz="1100"/>
              <a:t> </a:t>
            </a:r>
            <a:r>
              <a:rPr lang="en-US" altLang="fr-FR" sz="1100" err="1"/>
              <a:t>en</a:t>
            </a:r>
            <a:r>
              <a:rPr lang="en-US" altLang="fr-FR" sz="1100"/>
              <a:t> </a:t>
            </a:r>
            <a:r>
              <a:rPr lang="en-US" altLang="fr-FR" sz="1100" err="1"/>
              <a:t>fonction</a:t>
            </a:r>
            <a:r>
              <a:rPr lang="en-US" altLang="fr-FR" sz="1100"/>
              <a:t> de la </a:t>
            </a:r>
            <a:r>
              <a:rPr lang="en-US" altLang="fr-FR" sz="1100" err="1"/>
              <a:t>réalisation</a:t>
            </a:r>
            <a:r>
              <a:rPr lang="en-US" altLang="fr-FR" sz="1100"/>
              <a:t> de </a:t>
            </a:r>
            <a:r>
              <a:rPr lang="en-US" altLang="fr-FR" sz="1100" err="1"/>
              <a:t>cet</a:t>
            </a:r>
            <a:r>
              <a:rPr lang="en-US" altLang="fr-FR" sz="1100"/>
              <a:t> </a:t>
            </a:r>
            <a:r>
              <a:rPr lang="en-US" altLang="fr-FR" sz="1100" err="1"/>
              <a:t>objectif</a:t>
            </a:r>
            <a:r>
              <a:rPr lang="en-US" altLang="fr-FR" sz="1100"/>
              <a:t>.</a:t>
            </a:r>
          </a:p>
          <a:p>
            <a:endParaRPr lang="en-US" altLang="fr-FR" sz="110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795521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noProof="0"/>
              <a:t>Les « Suggestions de questions d'entrevue dans le cadre des visites du Bureau d'agrément » et la description des normes d'agrément fournie dans les « Normes et procédures d'agrément » sont des ressources utiles pour l'exécution des tâches énumérées sur cette diapositive.</a:t>
            </a:r>
          </a:p>
          <a:p>
            <a:endParaRPr lang="fr-CA" altLang="fr-FR" sz="1100" noProof="0"/>
          </a:p>
          <a:p>
            <a:r>
              <a:rPr lang="fr-CA" sz="1100" noProof="0"/>
              <a:t>On ne s’attend pas à ce que les visiteurs de programme posent chaque question textuellement. Ils devraient plutôt songer aux questions qu’ils aimeraient poser lors de l’examen du questionnaire rempli par l’EES. Ce guide n’est pas une liste de contrôle, c’est un outil destiné à aider les visiteurs de programme à trianguler les données sur la visite. </a:t>
            </a:r>
          </a:p>
          <a:p>
            <a:endParaRPr lang="fr-CA" sz="1100" noProof="0"/>
          </a:p>
          <a:p>
            <a:r>
              <a:rPr lang="fr-CA" sz="1100" noProof="0"/>
              <a:t>Les questions qui seront posées durant la visite se rapportent aux aspects sur lesquels l’équipe a besoin de plus d’information pour documenter ses constatations. Si aucune question n’est posée au sujet d’une initiative ou d’un aspect particulier, cela ne signale pas un manque d’intérêt de la part du Bureau d’agrément.</a:t>
            </a:r>
          </a:p>
          <a:p>
            <a:endParaRPr lang="fr-CA" altLang="fr-FR" sz="1100" noProof="0"/>
          </a:p>
          <a:p>
            <a:endParaRPr lang="en-US" altLang="fr-FR" sz="1100"/>
          </a:p>
          <a:p>
            <a:endParaRPr lang="en-US" altLang="fr-FR" sz="1100"/>
          </a:p>
          <a:p>
            <a:endParaRPr lang="en-US" altLang="fr-FR" sz="1100"/>
          </a:p>
        </p:txBody>
      </p:sp>
      <p:sp>
        <p:nvSpPr>
          <p:cNvPr id="7270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0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271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1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0551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7</a:t>
            </a:fld>
            <a:endParaRPr lang="en-CA"/>
          </a:p>
        </p:txBody>
      </p:sp>
    </p:spTree>
    <p:extLst>
      <p:ext uri="{BB962C8B-B14F-4D97-AF65-F5344CB8AC3E}">
        <p14:creationId xmlns:p14="http://schemas.microsoft.com/office/powerpoint/2010/main" val="1789400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Pour les </a:t>
            </a:r>
            <a:r>
              <a:rPr lang="en-US" altLang="fr-FR" sz="1100" err="1"/>
              <a:t>tâches</a:t>
            </a:r>
            <a:r>
              <a:rPr lang="en-US" altLang="fr-FR" sz="1100"/>
              <a:t> </a:t>
            </a:r>
            <a:r>
              <a:rPr lang="en-US" altLang="fr-FR" sz="1100" err="1"/>
              <a:t>liées</a:t>
            </a:r>
            <a:r>
              <a:rPr lang="en-US" altLang="fr-FR" sz="1100"/>
              <a:t> à </a:t>
            </a:r>
            <a:r>
              <a:rPr lang="en-US" altLang="fr-FR" sz="1100" err="1"/>
              <a:t>l'examen</a:t>
            </a:r>
            <a:r>
              <a:rPr lang="en-US" altLang="fr-FR" sz="1100"/>
              <a:t> des documents de </a:t>
            </a:r>
            <a:r>
              <a:rPr lang="en-US" altLang="fr-FR" sz="1100" err="1"/>
              <a:t>programme</a:t>
            </a:r>
            <a:r>
              <a:rPr lang="en-US" altLang="fr-FR" sz="1100"/>
              <a:t>, les </a:t>
            </a:r>
            <a:r>
              <a:rPr lang="en-US" altLang="fr-FR" sz="1100" err="1"/>
              <a:t>visiteurs</a:t>
            </a:r>
            <a:r>
              <a:rPr lang="en-US" altLang="fr-FR" sz="1100"/>
              <a:t> se </a:t>
            </a:r>
            <a:r>
              <a:rPr lang="en-US" altLang="fr-FR" sz="1100" err="1"/>
              <a:t>fient</a:t>
            </a:r>
            <a:r>
              <a:rPr lang="en-US" altLang="fr-FR" sz="1100"/>
              <a:t> à </a:t>
            </a:r>
            <a:r>
              <a:rPr lang="en-US" altLang="fr-FR" sz="1100" err="1"/>
              <a:t>leur</a:t>
            </a:r>
            <a:r>
              <a:rPr lang="en-US" altLang="fr-FR" sz="1100"/>
              <a:t> propre </a:t>
            </a:r>
            <a:r>
              <a:rPr lang="en-US" altLang="fr-FR" sz="1100" err="1"/>
              <a:t>expérience</a:t>
            </a:r>
            <a:r>
              <a:rPr lang="en-US" altLang="fr-FR" sz="1100"/>
              <a:t> des documents de </a:t>
            </a:r>
            <a:r>
              <a:rPr lang="en-US" altLang="fr-FR" sz="1100" err="1"/>
              <a:t>cours</a:t>
            </a:r>
            <a:r>
              <a:rPr lang="en-US" altLang="fr-FR" sz="1100"/>
              <a:t>. Le </a:t>
            </a:r>
            <a:r>
              <a:rPr lang="en-US" altLang="fr-FR" sz="1100" err="1"/>
              <a:t>programme</a:t>
            </a:r>
            <a:r>
              <a:rPr lang="en-US" altLang="fr-FR" sz="1100"/>
              <a:t> </a:t>
            </a:r>
            <a:r>
              <a:rPr lang="en-US" altLang="fr-FR" sz="1100" err="1"/>
              <a:t>d’examens</a:t>
            </a:r>
            <a:r>
              <a:rPr lang="en-US" altLang="fr-FR" sz="1100"/>
              <a:t> </a:t>
            </a:r>
            <a:r>
              <a:rPr lang="en-US" altLang="fr-FR" sz="1100" err="1"/>
              <a:t>d'Ingénieurs</a:t>
            </a:r>
            <a:r>
              <a:rPr lang="en-US" altLang="fr-FR" sz="1100"/>
              <a:t> Canada </a:t>
            </a:r>
            <a:r>
              <a:rPr lang="en-US" altLang="fr-FR" sz="1100" err="1"/>
              <a:t>constitue</a:t>
            </a:r>
            <a:r>
              <a:rPr lang="en-US" altLang="fr-FR" sz="1100"/>
              <a:t> </a:t>
            </a:r>
            <a:r>
              <a:rPr lang="en-US" altLang="fr-FR" sz="1100" err="1"/>
              <a:t>également</a:t>
            </a:r>
            <a:r>
              <a:rPr lang="en-US" altLang="fr-FR" sz="1100"/>
              <a:t> </a:t>
            </a:r>
            <a:r>
              <a:rPr lang="en-US" altLang="fr-FR" sz="1100" err="1"/>
              <a:t>une</a:t>
            </a:r>
            <a:r>
              <a:rPr lang="en-US" altLang="fr-FR" sz="1100"/>
              <a:t> </a:t>
            </a:r>
            <a:r>
              <a:rPr lang="en-US" altLang="fr-FR" sz="1100" err="1"/>
              <a:t>ressource</a:t>
            </a:r>
            <a:r>
              <a:rPr lang="en-US" altLang="fr-FR" sz="1100"/>
              <a:t>. </a:t>
            </a:r>
          </a:p>
          <a:p>
            <a:r>
              <a:rPr lang="en-US" altLang="fr-FR" sz="1100"/>
              <a:t>Le </a:t>
            </a:r>
            <a:r>
              <a:rPr lang="en-US" altLang="fr-FR" sz="1100" err="1"/>
              <a:t>visiteur</a:t>
            </a:r>
            <a:r>
              <a:rPr lang="en-US" altLang="fr-FR" sz="1100"/>
              <a:t> </a:t>
            </a:r>
            <a:r>
              <a:rPr lang="en-US" altLang="fr-FR" sz="1100" err="1"/>
              <a:t>général</a:t>
            </a:r>
            <a:r>
              <a:rPr lang="en-US" altLang="fr-FR" sz="1100"/>
              <a:t> </a:t>
            </a:r>
            <a:r>
              <a:rPr lang="en-US" altLang="fr-FR" sz="1100" err="1"/>
              <a:t>peut</a:t>
            </a:r>
            <a:r>
              <a:rPr lang="en-US" altLang="fr-FR" sz="1100"/>
              <a:t> consulter le « Manuel du </a:t>
            </a:r>
            <a:r>
              <a:rPr lang="en-US" altLang="fr-FR" sz="1100" err="1"/>
              <a:t>visiteur</a:t>
            </a:r>
            <a:r>
              <a:rPr lang="en-US" altLang="fr-FR" sz="1100"/>
              <a:t> </a:t>
            </a:r>
            <a:r>
              <a:rPr lang="en-US" altLang="fr-FR" sz="1100" err="1"/>
              <a:t>général</a:t>
            </a:r>
            <a:r>
              <a:rPr lang="en-US" altLang="fr-FR" sz="1100"/>
              <a:t> » </a:t>
            </a:r>
            <a:r>
              <a:rPr lang="en-US" altLang="fr-FR" sz="1100" err="1"/>
              <a:t>lors</a:t>
            </a:r>
            <a:r>
              <a:rPr lang="en-US" altLang="fr-FR" sz="1100"/>
              <a:t> de </a:t>
            </a:r>
            <a:r>
              <a:rPr lang="en-US" altLang="fr-FR" sz="1100" err="1"/>
              <a:t>l'évaluation</a:t>
            </a:r>
            <a:r>
              <a:rPr lang="en-US" altLang="fr-FR" sz="1100"/>
              <a:t> des installations physiques.</a:t>
            </a:r>
          </a:p>
          <a:p>
            <a:r>
              <a:rPr lang="en-US" altLang="fr-FR" sz="1100"/>
              <a:t>Pour </a:t>
            </a:r>
            <a:r>
              <a:rPr lang="en-US" altLang="fr-FR" sz="1100" err="1"/>
              <a:t>l'examen</a:t>
            </a:r>
            <a:r>
              <a:rPr lang="en-US" altLang="fr-FR" sz="1100"/>
              <a:t> des </a:t>
            </a:r>
            <a:r>
              <a:rPr lang="en-US" altLang="fr-FR" sz="1100" err="1"/>
              <a:t>relevés</a:t>
            </a:r>
            <a:r>
              <a:rPr lang="en-US" altLang="fr-FR" sz="1100"/>
              <a:t> de notes </a:t>
            </a:r>
            <a:r>
              <a:rPr lang="en-US" altLang="fr-FR" sz="1100" err="1"/>
              <a:t>d'étudiants</a:t>
            </a:r>
            <a:r>
              <a:rPr lang="en-US" altLang="fr-FR" sz="1100"/>
              <a:t>, le </a:t>
            </a:r>
            <a:r>
              <a:rPr lang="en-US" altLang="fr-FR" sz="1100" err="1"/>
              <a:t>président</a:t>
            </a:r>
            <a:r>
              <a:rPr lang="en-US" altLang="fr-FR" sz="1100"/>
              <a:t> et le vice-</a:t>
            </a:r>
            <a:r>
              <a:rPr lang="en-US" altLang="fr-FR" sz="1100" err="1"/>
              <a:t>président</a:t>
            </a:r>
            <a:r>
              <a:rPr lang="en-US" altLang="fr-FR" sz="1100"/>
              <a:t> </a:t>
            </a:r>
            <a:r>
              <a:rPr lang="en-US" altLang="fr-FR" sz="1100" err="1"/>
              <a:t>peuvent</a:t>
            </a:r>
            <a:r>
              <a:rPr lang="en-US" altLang="fr-FR" sz="1100"/>
              <a:t> consulter les « </a:t>
            </a:r>
            <a:r>
              <a:rPr lang="en-US" altLang="fr-FR" sz="1100" err="1"/>
              <a:t>Normes</a:t>
            </a:r>
            <a:r>
              <a:rPr lang="en-US" altLang="fr-FR" sz="1100"/>
              <a:t> et </a:t>
            </a:r>
            <a:r>
              <a:rPr lang="en-US" altLang="fr-FR" sz="1100" err="1"/>
              <a:t>procédures</a:t>
            </a:r>
            <a:r>
              <a:rPr lang="en-US" altLang="fr-FR" sz="1100"/>
              <a:t> </a:t>
            </a:r>
            <a:r>
              <a:rPr lang="en-US" altLang="fr-FR" sz="1100" err="1"/>
              <a:t>d'agrément</a:t>
            </a:r>
            <a:r>
              <a:rPr lang="en-US" altLang="fr-FR" sz="1100"/>
              <a:t> », y </a:t>
            </a:r>
            <a:r>
              <a:rPr lang="en-US" altLang="fr-FR" sz="1100" err="1"/>
              <a:t>compris</a:t>
            </a:r>
            <a:r>
              <a:rPr lang="en-US" altLang="fr-FR" sz="1100"/>
              <a:t> les « </a:t>
            </a:r>
            <a:r>
              <a:rPr lang="en-US" altLang="fr-FR" sz="1100" err="1"/>
              <a:t>Règlements</a:t>
            </a:r>
            <a:r>
              <a:rPr lang="en-US" altLang="fr-FR" sz="1100"/>
              <a:t> pour </a:t>
            </a:r>
            <a:r>
              <a:rPr lang="en-US" altLang="fr-FR" sz="1100" err="1"/>
              <a:t>l'octroi</a:t>
            </a:r>
            <a:r>
              <a:rPr lang="en-US" altLang="fr-FR" sz="1100"/>
              <a:t> de </a:t>
            </a:r>
            <a:r>
              <a:rPr lang="en-US" altLang="fr-FR" sz="1100" err="1"/>
              <a:t>crédits</a:t>
            </a:r>
            <a:r>
              <a:rPr lang="en-US" altLang="fr-FR" sz="1100"/>
              <a:t> de </a:t>
            </a:r>
            <a:r>
              <a:rPr lang="en-US" altLang="fr-FR" sz="1100" err="1"/>
              <a:t>transfert</a:t>
            </a:r>
            <a:r>
              <a:rPr lang="en-US" altLang="fr-FR" sz="1100"/>
              <a:t> ».</a:t>
            </a:r>
          </a:p>
        </p:txBody>
      </p:sp>
      <p:sp>
        <p:nvSpPr>
          <p:cNvPr id="737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37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1354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578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Les membres de l'équipe examineront ensemble la liste combinée des points à considérer que chacun à dressée sur le formulaire « Suivi des points à considérer dans le programme d'études : Document de travail ». </a:t>
            </a:r>
          </a:p>
          <a:p>
            <a:endParaRPr lang="en-US" altLang="fr-FR" sz="1100"/>
          </a:p>
          <a:p>
            <a:r>
              <a:rPr lang="en-US" altLang="fr-FR" sz="1100"/>
              <a:t>Chaque membre de l'équipe révise l'ébauche préliminaire de sa contribution au « Rapport de l'équipe de visiteurs du Bureau d'agrément ».</a:t>
            </a:r>
          </a:p>
          <a:p>
            <a:endParaRPr lang="en-US" altLang="fr-FR" sz="1100"/>
          </a:p>
          <a:p>
            <a:r>
              <a:rPr lang="en-US" altLang="fr-FR" sz="1100"/>
              <a:t>*Cette présentation se fera selon la préférence des responsables du programme.  Ils peuvent la soumettre à l’avance par voie électronique ou la faire en direct. </a:t>
            </a:r>
          </a:p>
          <a:p>
            <a:endParaRPr lang="en-US" altLang="fr-FR" sz="110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7"/>
              </a:spcBef>
            </a:pPr>
            <a:r>
              <a:rPr lang="en-US" altLang="fr-FR" sz="1100"/>
              <a:t>Pendant la réunion de fin de visite, rappeler que les décisions en matière d’agrément sont prises uniquement par le Bureau d’agrément. Répéter l'échéancier du processus qui suivra. Insister sur la confidentialité. Résumer tous les points à considérer et énoncer les points forts. Remercier le doyen et le personnel de leur hospitalité et des dispositions prises pour la visite.</a:t>
            </a:r>
          </a:p>
          <a:p>
            <a:endParaRPr lang="en-US" altLang="fr-FR" sz="110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75</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en-US" altLang="fr-FR" sz="1100"/>
              <a:t>Des rapports précis des équipes de visiteurs sont un élément essentiel du système global canadien en vue d’améliorer les programmes agréés en génie. Lorsque des points à considérer sont cernés et signalés au cours d’une visite, l’établissement est motivé à apporter les modifications nécessaires. Le cycle d'amélioration comprend la possibilité pour l'établissement de résoudre les points à considérer afin d'éviter de perdre l'agrément. Si vous n'êtes pas certain.e de devoir mettre en évidence un point apparent, demandez l'aide du président/de la présidente de votre équipe.</a:t>
            </a:r>
          </a:p>
          <a:p>
            <a:pPr defTabSz="927567">
              <a:defRPr/>
            </a:pPr>
            <a:r>
              <a:rPr lang="en-GB" altLang="fr-FR" sz="1100"/>
              <a:t>Essayez de cerner tous les aspects de la situation et décrivez-les dans votre rapport.</a:t>
            </a:r>
          </a:p>
          <a:p>
            <a:endParaRPr lang="en-US" altLang="fr-FR" sz="1100"/>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77</a:t>
            </a:fld>
            <a:endParaRPr lang="en-CA"/>
          </a:p>
        </p:txBody>
      </p:sp>
    </p:spTree>
    <p:extLst>
      <p:ext uri="{BB962C8B-B14F-4D97-AF65-F5344CB8AC3E}">
        <p14:creationId xmlns:p14="http://schemas.microsoft.com/office/powerpoint/2010/main" val="4037459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Il est demandé à tous les visiteurs de respecter ce format.</a:t>
            </a:r>
          </a:p>
        </p:txBody>
      </p:sp>
      <p:sp>
        <p:nvSpPr>
          <p:cNvPr id="4" name="Slide Number Placeholder 3"/>
          <p:cNvSpPr>
            <a:spLocks noGrp="1"/>
          </p:cNvSpPr>
          <p:nvPr>
            <p:ph type="sldNum" sz="quarter" idx="5"/>
          </p:nvPr>
        </p:nvSpPr>
        <p:spPr/>
        <p:txBody>
          <a:bodyPr/>
          <a:lstStyle/>
          <a:p>
            <a:fld id="{36156972-B91D-4EFE-BBE6-780876B81408}" type="slidenum">
              <a:rPr lang="en-CA" smtClean="0"/>
              <a:t>78</a:t>
            </a:fld>
            <a:endParaRPr lang="en-CA"/>
          </a:p>
        </p:txBody>
      </p:sp>
    </p:spTree>
    <p:extLst>
      <p:ext uri="{BB962C8B-B14F-4D97-AF65-F5344CB8AC3E}">
        <p14:creationId xmlns:p14="http://schemas.microsoft.com/office/powerpoint/2010/main" val="26618940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79</a:t>
            </a:fld>
            <a:endParaRPr lang="en-CA"/>
          </a:p>
        </p:txBody>
      </p:sp>
    </p:spTree>
    <p:extLst>
      <p:ext uri="{BB962C8B-B14F-4D97-AF65-F5344CB8AC3E}">
        <p14:creationId xmlns:p14="http://schemas.microsoft.com/office/powerpoint/2010/main" val="153476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a:p>
          <a:p>
            <a:endParaRPr lang="en-CA" sz="2800"/>
          </a:p>
        </p:txBody>
      </p:sp>
      <p:sp>
        <p:nvSpPr>
          <p:cNvPr id="4" name="Slide Number Placeholder 3"/>
          <p:cNvSpPr>
            <a:spLocks noGrp="1"/>
          </p:cNvSpPr>
          <p:nvPr>
            <p:ph type="sldNum" sz="quarter" idx="10"/>
          </p:nvPr>
        </p:nvSpPr>
        <p:spPr/>
        <p:txBody>
          <a:bodyPr/>
          <a:lstStyle/>
          <a:p>
            <a:fld id="{36156972-B91D-4EFE-BBE6-780876B81408}" type="slidenum">
              <a:rPr lang="en-CA" smtClean="0"/>
              <a:t>8</a:t>
            </a:fld>
            <a:endParaRPr lang="en-CA"/>
          </a:p>
        </p:txBody>
      </p:sp>
    </p:spTree>
    <p:extLst>
      <p:ext uri="{BB962C8B-B14F-4D97-AF65-F5344CB8AC3E}">
        <p14:creationId xmlns:p14="http://schemas.microsoft.com/office/powerpoint/2010/main" val="1459404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80</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81</a:t>
            </a:fld>
            <a:endParaRPr lang="en-CA"/>
          </a:p>
        </p:txBody>
      </p:sp>
    </p:spTree>
    <p:extLst>
      <p:ext uri="{BB962C8B-B14F-4D97-AF65-F5344CB8AC3E}">
        <p14:creationId xmlns:p14="http://schemas.microsoft.com/office/powerpoint/2010/main" val="19187134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82</a:t>
            </a:fld>
            <a:endParaRPr lang="en-CA"/>
          </a:p>
        </p:txBody>
      </p:sp>
    </p:spTree>
    <p:extLst>
      <p:ext uri="{BB962C8B-B14F-4D97-AF65-F5344CB8AC3E}">
        <p14:creationId xmlns:p14="http://schemas.microsoft.com/office/powerpoint/2010/main" val="29887770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CA" sz="1100" b="0">
                <a:solidFill>
                  <a:srgbClr val="000000"/>
                </a:solidFill>
                <a:latin typeface="Calibri" panose="020F0502020204030204" pitchFamily="34" charset="0"/>
              </a:rPr>
              <a:t>Insister sur </a:t>
            </a:r>
            <a:r>
              <a:rPr lang="en-CA" sz="1100" b="0" err="1">
                <a:solidFill>
                  <a:srgbClr val="000000"/>
                </a:solidFill>
                <a:latin typeface="Calibri" panose="020F0502020204030204" pitchFamily="34" charset="0"/>
              </a:rPr>
              <a:t>l’importance</a:t>
            </a:r>
            <a:r>
              <a:rPr lang="en-CA" sz="1100" b="0">
                <a:solidFill>
                  <a:srgbClr val="000000"/>
                </a:solidFill>
                <a:latin typeface="Calibri" panose="020F0502020204030204" pitchFamily="34" charset="0"/>
              </a:rPr>
              <a:t> de respecter le </a:t>
            </a:r>
            <a:r>
              <a:rPr lang="en-CA" sz="1100" b="0" err="1">
                <a:solidFill>
                  <a:srgbClr val="000000"/>
                </a:solidFill>
                <a:latin typeface="Calibri" panose="020F0502020204030204" pitchFamily="34" charset="0"/>
              </a:rPr>
              <a:t>calendrier</a:t>
            </a:r>
            <a:r>
              <a:rPr lang="en-CA" sz="1100" b="0">
                <a:solidFill>
                  <a:srgbClr val="000000"/>
                </a:solidFill>
                <a:latin typeface="Calibri" panose="020F0502020204030204" pitchFamily="34" charset="0"/>
              </a:rPr>
              <a:t> des </a:t>
            </a:r>
            <a:r>
              <a:rPr lang="en-CA" sz="1100" b="0" err="1">
                <a:solidFill>
                  <a:srgbClr val="000000"/>
                </a:solidFill>
                <a:latin typeface="Calibri" panose="020F0502020204030204" pitchFamily="34" charset="0"/>
              </a:rPr>
              <a:t>visites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établi</a:t>
            </a:r>
            <a:r>
              <a:rPr lang="en-CA" sz="1100" b="0">
                <a:solidFill>
                  <a:srgbClr val="000000"/>
                </a:solidFill>
                <a:latin typeface="Calibri" panose="020F0502020204030204" pitchFamily="34" charset="0"/>
              </a:rPr>
              <a:t> par le </a:t>
            </a:r>
            <a:r>
              <a:rPr lang="en-CA" sz="1100" b="0" err="1">
                <a:solidFill>
                  <a:srgbClr val="000000"/>
                </a:solidFill>
                <a:latin typeface="Calibri" panose="020F0502020204030204" pitchFamily="34" charset="0"/>
              </a:rPr>
              <a:t>président</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l’équipe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Auparavant</a:t>
            </a:r>
            <a:r>
              <a:rPr lang="en-CA" sz="1100" b="0">
                <a:solidFill>
                  <a:srgbClr val="000000"/>
                </a:solidFill>
                <a:latin typeface="Calibri" panose="020F0502020204030204" pitchFamily="34" charset="0"/>
              </a:rPr>
              <a:t>, les </a:t>
            </a:r>
            <a:r>
              <a:rPr lang="en-CA" sz="1100" b="0" err="1">
                <a:solidFill>
                  <a:srgbClr val="000000"/>
                </a:solidFill>
                <a:latin typeface="Calibri" panose="020F0502020204030204" pitchFamily="34" charset="0"/>
              </a:rPr>
              <a:t>visiteurs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avaient</a:t>
            </a:r>
            <a:r>
              <a:rPr lang="en-CA" sz="1100" b="0">
                <a:solidFill>
                  <a:srgbClr val="000000"/>
                </a:solidFill>
                <a:latin typeface="Calibri" panose="020F0502020204030204" pitchFamily="34" charset="0"/>
              </a:rPr>
              <a:t> le temps de passer les documents </a:t>
            </a:r>
            <a:r>
              <a:rPr lang="en-CA" sz="1100" b="0" err="1">
                <a:solidFill>
                  <a:srgbClr val="000000"/>
                </a:solidFill>
                <a:latin typeface="Calibri" panose="020F0502020204030204" pitchFamily="34" charset="0"/>
              </a:rPr>
              <a:t>en</a:t>
            </a:r>
            <a:r>
              <a:rPr lang="en-CA" sz="1100" b="0">
                <a:solidFill>
                  <a:srgbClr val="000000"/>
                </a:solidFill>
                <a:latin typeface="Calibri" panose="020F0502020204030204" pitchFamily="34" charset="0"/>
              </a:rPr>
              <a:t> revue sur place. </a:t>
            </a:r>
            <a:r>
              <a:rPr lang="en-CA" sz="1100" b="0" err="1">
                <a:solidFill>
                  <a:srgbClr val="000000"/>
                </a:solidFill>
                <a:latin typeface="Calibri" panose="020F0502020204030204" pitchFamily="34" charset="0"/>
              </a:rPr>
              <a:t>Maintenant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ils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devront</a:t>
            </a:r>
            <a:r>
              <a:rPr lang="en-CA" sz="1100" b="0">
                <a:solidFill>
                  <a:srgbClr val="000000"/>
                </a:solidFill>
                <a:latin typeface="Calibri" panose="020F0502020204030204" pitchFamily="34" charset="0"/>
              </a:rPr>
              <a:t> le faire </a:t>
            </a:r>
            <a:r>
              <a:rPr lang="en-CA" sz="1100" b="0" err="1">
                <a:solidFill>
                  <a:srgbClr val="000000"/>
                </a:solidFill>
                <a:latin typeface="Calibri" panose="020F0502020204030204" pitchFamily="34" charset="0"/>
              </a:rPr>
              <a:t>avant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chaque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Les </a:t>
            </a:r>
            <a:r>
              <a:rPr lang="en-CA" sz="1100" b="0" err="1">
                <a:solidFill>
                  <a:srgbClr val="000000"/>
                </a:solidFill>
                <a:latin typeface="Calibri" panose="020F0502020204030204" pitchFamily="34" charset="0"/>
              </a:rPr>
              <a:t>réunions</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préparation</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l’équipe</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visiteurs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contribueront</a:t>
            </a:r>
            <a:r>
              <a:rPr lang="en-CA" sz="1100" b="0">
                <a:solidFill>
                  <a:srgbClr val="000000"/>
                </a:solidFill>
                <a:latin typeface="Calibri" panose="020F0502020204030204" pitchFamily="34" charset="0"/>
              </a:rPr>
              <a:t> à </a:t>
            </a:r>
            <a:r>
              <a:rPr lang="en-CA" sz="1100" b="0" err="1">
                <a:solidFill>
                  <a:srgbClr val="000000"/>
                </a:solidFill>
                <a:latin typeface="Calibri" panose="020F0502020204030204" pitchFamily="34" charset="0"/>
              </a:rPr>
              <a:t>l’examen</a:t>
            </a:r>
            <a:r>
              <a:rPr lang="en-CA" sz="1100" b="0">
                <a:solidFill>
                  <a:srgbClr val="000000"/>
                </a:solidFill>
                <a:latin typeface="Calibri" panose="020F0502020204030204" pitchFamily="34" charset="0"/>
              </a:rPr>
              <a:t> des documents, il </a:t>
            </a:r>
            <a:r>
              <a:rPr lang="en-CA" sz="1100" b="0" err="1">
                <a:solidFill>
                  <a:srgbClr val="000000"/>
                </a:solidFill>
                <a:latin typeface="Calibri" panose="020F0502020204030204" pitchFamily="34" charset="0"/>
              </a:rPr>
              <a:t>est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donc</a:t>
            </a:r>
            <a:r>
              <a:rPr lang="en-CA" sz="1100" b="0">
                <a:solidFill>
                  <a:srgbClr val="000000"/>
                </a:solidFill>
                <a:latin typeface="Calibri" panose="020F0502020204030204" pitchFamily="34" charset="0"/>
              </a:rPr>
              <a:t> important </a:t>
            </a:r>
            <a:r>
              <a:rPr lang="en-CA" sz="1100" b="0" err="1">
                <a:solidFill>
                  <a:srgbClr val="000000"/>
                </a:solidFill>
                <a:latin typeface="Calibri" panose="020F0502020204030204" pitchFamily="34" charset="0"/>
              </a:rPr>
              <a:t>d’y</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participer</a:t>
            </a:r>
            <a:r>
              <a:rPr lang="en-CA" sz="1100" b="0">
                <a:solidFill>
                  <a:srgbClr val="000000"/>
                </a:solidFill>
                <a:latin typeface="Calibri" panose="020F0502020204030204" pitchFamily="34" charset="0"/>
              </a:rPr>
              <a:t>. Pendant le cycle </a:t>
            </a:r>
            <a:r>
              <a:rPr lang="en-CA" sz="1100" b="0" err="1">
                <a:solidFill>
                  <a:srgbClr val="000000"/>
                </a:solidFill>
                <a:latin typeface="Calibri" panose="020F0502020204030204" pitchFamily="34" charset="0"/>
              </a:rPr>
              <a:t>d’agrément</a:t>
            </a:r>
            <a:r>
              <a:rPr lang="en-CA" sz="1100" b="0">
                <a:solidFill>
                  <a:srgbClr val="000000"/>
                </a:solidFill>
                <a:latin typeface="Calibri" panose="020F0502020204030204" pitchFamily="34" charset="0"/>
              </a:rPr>
              <a:t> 2020-2021, nous </a:t>
            </a:r>
            <a:r>
              <a:rPr lang="en-CA" sz="1100" b="0" err="1">
                <a:solidFill>
                  <a:srgbClr val="000000"/>
                </a:solidFill>
                <a:latin typeface="Calibri" panose="020F0502020204030204" pitchFamily="34" charset="0"/>
              </a:rPr>
              <a:t>avons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constaté</a:t>
            </a:r>
            <a:r>
              <a:rPr lang="en-CA" sz="1100" b="0">
                <a:solidFill>
                  <a:srgbClr val="000000"/>
                </a:solidFill>
                <a:latin typeface="Calibri" panose="020F0502020204030204" pitchFamily="34" charset="0"/>
              </a:rPr>
              <a:t> que les </a:t>
            </a:r>
            <a:r>
              <a:rPr lang="en-CA" sz="1100" b="0" err="1">
                <a:solidFill>
                  <a:srgbClr val="000000"/>
                </a:solidFill>
                <a:latin typeface="Calibri" panose="020F0502020204030204" pitchFamily="34" charset="0"/>
              </a:rPr>
              <a:t>présidents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ont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convoqué</a:t>
            </a:r>
            <a:r>
              <a:rPr lang="en-CA" sz="1100" b="0">
                <a:solidFill>
                  <a:srgbClr val="000000"/>
                </a:solidFill>
                <a:latin typeface="Calibri" panose="020F0502020204030204" pitchFamily="34" charset="0"/>
              </a:rPr>
              <a:t> un plus grand </a:t>
            </a:r>
            <a:r>
              <a:rPr lang="en-CA" sz="1100" b="0" err="1">
                <a:solidFill>
                  <a:srgbClr val="000000"/>
                </a:solidFill>
                <a:latin typeface="Calibri" panose="020F0502020204030204" pitchFamily="34" charset="0"/>
              </a:rPr>
              <a:t>nombre</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réunions</a:t>
            </a:r>
            <a:r>
              <a:rPr lang="en-CA" sz="1100" b="0">
                <a:solidFill>
                  <a:srgbClr val="000000"/>
                </a:solidFill>
                <a:latin typeface="Calibri" panose="020F0502020204030204" pitchFamily="34" charset="0"/>
              </a:rPr>
              <a:t> de </a:t>
            </a:r>
            <a:r>
              <a:rPr lang="en-CA" sz="1100" b="0" err="1">
                <a:solidFill>
                  <a:srgbClr val="000000"/>
                </a:solidFill>
                <a:latin typeface="Calibri" panose="020F0502020204030204" pitchFamily="34" charset="0"/>
              </a:rPr>
              <a:t>préparation</a:t>
            </a:r>
            <a:r>
              <a:rPr lang="en-CA" sz="1100" b="0">
                <a:solidFill>
                  <a:srgbClr val="000000"/>
                </a:solidFill>
                <a:latin typeface="Calibri" panose="020F0502020204030204" pitchFamily="34" charset="0"/>
              </a:rPr>
              <a:t> que par le passé.  </a:t>
            </a:r>
            <a:r>
              <a:rPr lang="en-CA" sz="1100" b="0" err="1">
                <a:solidFill>
                  <a:srgbClr val="000000"/>
                </a:solidFill>
                <a:latin typeface="Calibri" panose="020F0502020204030204" pitchFamily="34" charset="0"/>
              </a:rPr>
              <a:t>Ils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estimaient</a:t>
            </a:r>
            <a:r>
              <a:rPr lang="en-CA" sz="1100" b="0">
                <a:solidFill>
                  <a:srgbClr val="000000"/>
                </a:solidFill>
                <a:latin typeface="Calibri" panose="020F0502020204030204" pitchFamily="34" charset="0"/>
              </a:rPr>
              <a:t> que </a:t>
            </a:r>
            <a:r>
              <a:rPr lang="en-CA" sz="1100" b="0" err="1">
                <a:solidFill>
                  <a:srgbClr val="000000"/>
                </a:solidFill>
                <a:latin typeface="Calibri" panose="020F0502020204030204" pitchFamily="34" charset="0"/>
              </a:rPr>
              <a:t>c’était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nécessaire</a:t>
            </a:r>
            <a:r>
              <a:rPr lang="en-CA" sz="1100" b="0">
                <a:solidFill>
                  <a:srgbClr val="000000"/>
                </a:solidFill>
                <a:latin typeface="Calibri" panose="020F0502020204030204" pitchFamily="34" charset="0"/>
              </a:rPr>
              <a:t> pour </a:t>
            </a:r>
            <a:r>
              <a:rPr lang="en-CA" sz="1100" b="0" err="1">
                <a:solidFill>
                  <a:srgbClr val="000000"/>
                </a:solidFill>
                <a:latin typeface="Calibri" panose="020F0502020204030204" pitchFamily="34" charset="0"/>
              </a:rPr>
              <a:t>préparer</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correctement</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l’équipe</a:t>
            </a:r>
            <a:r>
              <a:rPr lang="en-CA" sz="1100" b="0">
                <a:solidFill>
                  <a:srgbClr val="000000"/>
                </a:solidFill>
                <a:latin typeface="Calibri" panose="020F0502020204030204" pitchFamily="34" charset="0"/>
              </a:rPr>
              <a:t> à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virtuelle</a:t>
            </a:r>
            <a:r>
              <a:rPr lang="en-CA" sz="1100" b="0">
                <a:solidFill>
                  <a:srgbClr val="000000"/>
                </a:solidFill>
                <a:latin typeface="Calibri" panose="020F0502020204030204" pitchFamily="34" charset="0"/>
              </a:rPr>
              <a:t>. Il y aura plus de travail </a:t>
            </a:r>
            <a:r>
              <a:rPr lang="en-CA" sz="1100" b="0" err="1">
                <a:solidFill>
                  <a:srgbClr val="000000"/>
                </a:solidFill>
                <a:latin typeface="Calibri" panose="020F0502020204030204" pitchFamily="34" charset="0"/>
              </a:rPr>
              <a:t>en</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amont</a:t>
            </a:r>
            <a:r>
              <a:rPr lang="en-CA" sz="1100" b="0">
                <a:solidFill>
                  <a:srgbClr val="000000"/>
                </a:solidFill>
                <a:latin typeface="Calibri" panose="020F0502020204030204" pitchFamily="34" charset="0"/>
              </a:rPr>
              <a:t> de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virtuelle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mais</a:t>
            </a:r>
            <a:r>
              <a:rPr lang="en-CA" sz="1100" b="0">
                <a:solidFill>
                  <a:srgbClr val="000000"/>
                </a:solidFill>
                <a:latin typeface="Calibri" panose="020F0502020204030204" pitchFamily="34" charset="0"/>
              </a:rPr>
              <a:t> la </a:t>
            </a:r>
            <a:r>
              <a:rPr lang="en-CA" sz="1100" b="0" err="1">
                <a:solidFill>
                  <a:srgbClr val="000000"/>
                </a:solidFill>
                <a:latin typeface="Calibri" panose="020F0502020204030204" pitchFamily="34" charset="0"/>
              </a:rPr>
              <a:t>visite</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n’en</a:t>
            </a:r>
            <a:r>
              <a:rPr lang="en-CA" sz="1100" b="0">
                <a:solidFill>
                  <a:srgbClr val="000000"/>
                </a:solidFill>
                <a:latin typeface="Calibri" panose="020F0502020204030204" pitchFamily="34" charset="0"/>
              </a:rPr>
              <a:t> sera que plus facile, car </a:t>
            </a:r>
            <a:r>
              <a:rPr lang="en-CA" sz="1100" b="0" err="1">
                <a:solidFill>
                  <a:srgbClr val="000000"/>
                </a:solidFill>
                <a:latin typeface="Calibri" panose="020F0502020204030204" pitchFamily="34" charset="0"/>
              </a:rPr>
              <a:t>vous</a:t>
            </a:r>
            <a:r>
              <a:rPr lang="en-CA" sz="1100" b="0">
                <a:solidFill>
                  <a:srgbClr val="000000"/>
                </a:solidFill>
                <a:latin typeface="Calibri" panose="020F0502020204030204" pitchFamily="34" charset="0"/>
              </a:rPr>
              <a:t> </a:t>
            </a:r>
            <a:r>
              <a:rPr lang="en-CA" sz="1100" b="0" err="1">
                <a:solidFill>
                  <a:srgbClr val="000000"/>
                </a:solidFill>
                <a:latin typeface="Calibri" panose="020F0502020204030204" pitchFamily="34" charset="0"/>
              </a:rPr>
              <a:t>serez</a:t>
            </a:r>
            <a:r>
              <a:rPr lang="en-CA" sz="1100" b="0">
                <a:solidFill>
                  <a:srgbClr val="000000"/>
                </a:solidFill>
                <a:latin typeface="Calibri" panose="020F0502020204030204" pitchFamily="34" charset="0"/>
              </a:rPr>
              <a:t> bien </a:t>
            </a:r>
            <a:r>
              <a:rPr lang="en-CA" sz="1100" b="0" err="1">
                <a:solidFill>
                  <a:srgbClr val="000000"/>
                </a:solidFill>
                <a:latin typeface="Calibri" panose="020F0502020204030204" pitchFamily="34" charset="0"/>
              </a:rPr>
              <a:t>préparé</a:t>
            </a:r>
            <a:r>
              <a:rPr lang="en-CA" sz="1100" b="0">
                <a:solidFill>
                  <a:srgbClr val="000000"/>
                </a:solidFill>
                <a:latin typeface="Calibri" panose="020F0502020204030204" pitchFamily="34" charset="0"/>
              </a:rPr>
              <a:t>. </a:t>
            </a:r>
          </a:p>
          <a:p>
            <a:endParaRPr lang="en-CA" sz="1100"/>
          </a:p>
          <a:p>
            <a:r>
              <a:rPr lang="en-CA" sz="1100" err="1"/>
              <a:t>Étant</a:t>
            </a:r>
            <a:r>
              <a:rPr lang="en-CA" sz="1100"/>
              <a:t> </a:t>
            </a:r>
            <a:r>
              <a:rPr lang="en-CA" sz="1100" err="1"/>
              <a:t>donné</a:t>
            </a:r>
            <a:r>
              <a:rPr lang="en-CA" sz="1100"/>
              <a:t> que </a:t>
            </a:r>
            <a:r>
              <a:rPr lang="en-CA" sz="1100" err="1"/>
              <a:t>toutes</a:t>
            </a:r>
            <a:r>
              <a:rPr lang="en-CA" sz="1100"/>
              <a:t> les </a:t>
            </a:r>
            <a:r>
              <a:rPr lang="en-CA" sz="1100" err="1"/>
              <a:t>visites</a:t>
            </a:r>
            <a:r>
              <a:rPr lang="en-CA" sz="1100"/>
              <a:t> </a:t>
            </a:r>
            <a:r>
              <a:rPr lang="en-CA" sz="1100" err="1"/>
              <a:t>seront</a:t>
            </a:r>
            <a:r>
              <a:rPr lang="en-CA" sz="1100"/>
              <a:t> </a:t>
            </a:r>
            <a:r>
              <a:rPr lang="en-CA" sz="1100" err="1"/>
              <a:t>virtuelles</a:t>
            </a:r>
            <a:r>
              <a:rPr lang="en-CA" sz="1100"/>
              <a:t>, </a:t>
            </a:r>
            <a:r>
              <a:rPr lang="en-CA" sz="1100" err="1"/>
              <a:t>vous</a:t>
            </a:r>
            <a:r>
              <a:rPr lang="en-CA" sz="1100"/>
              <a:t> </a:t>
            </a:r>
            <a:r>
              <a:rPr lang="en-CA" sz="1100" err="1"/>
              <a:t>n’aurez</a:t>
            </a:r>
            <a:r>
              <a:rPr lang="en-CA" sz="1100"/>
              <a:t> pas à </a:t>
            </a:r>
            <a:r>
              <a:rPr lang="en-CA" sz="1100" err="1"/>
              <a:t>prévoir</a:t>
            </a:r>
            <a:r>
              <a:rPr lang="en-CA" sz="1100"/>
              <a:t> de temps de </a:t>
            </a:r>
            <a:r>
              <a:rPr lang="en-CA" sz="1100" err="1"/>
              <a:t>déplacement</a:t>
            </a:r>
            <a:r>
              <a:rPr lang="en-CA" sz="1100"/>
              <a:t>.</a:t>
            </a:r>
          </a:p>
          <a:p>
            <a:endParaRPr lang="en-CA" sz="1100"/>
          </a:p>
          <a:p>
            <a:r>
              <a:rPr lang="en-CA" sz="1100"/>
              <a:t>La </a:t>
            </a:r>
            <a:r>
              <a:rPr lang="en-CA" sz="1100" err="1"/>
              <a:t>visite</a:t>
            </a:r>
            <a:r>
              <a:rPr lang="en-CA" sz="1100"/>
              <a:t> </a:t>
            </a:r>
            <a:r>
              <a:rPr lang="en-CA" sz="1100" err="1"/>
              <a:t>va</a:t>
            </a:r>
            <a:r>
              <a:rPr lang="en-CA" sz="1100"/>
              <a:t> commencer le </a:t>
            </a:r>
            <a:r>
              <a:rPr lang="en-CA" sz="1100" err="1"/>
              <a:t>dimanche</a:t>
            </a:r>
            <a:r>
              <a:rPr lang="en-CA" sz="1100"/>
              <a:t>, avec les programmes qui </a:t>
            </a:r>
            <a:r>
              <a:rPr lang="en-CA" sz="1100" err="1"/>
              <a:t>feront</a:t>
            </a:r>
            <a:r>
              <a:rPr lang="en-CA" sz="1100"/>
              <a:t> </a:t>
            </a:r>
            <a:r>
              <a:rPr lang="en-CA" sz="1100" err="1"/>
              <a:t>une</a:t>
            </a:r>
            <a:r>
              <a:rPr lang="en-CA" sz="1100"/>
              <a:t> </a:t>
            </a:r>
            <a:r>
              <a:rPr lang="en-CA" sz="1100" err="1"/>
              <a:t>présentation</a:t>
            </a:r>
            <a:r>
              <a:rPr lang="en-CA" sz="1100"/>
              <a:t> sur les QRD/AC. </a:t>
            </a:r>
            <a:r>
              <a:rPr lang="en-CA" sz="1100" err="1"/>
              <a:t>Cependant</a:t>
            </a:r>
            <a:r>
              <a:rPr lang="en-CA" sz="1100"/>
              <a:t>, la </a:t>
            </a:r>
            <a:r>
              <a:rPr lang="en-CA" sz="1100" err="1"/>
              <a:t>visite</a:t>
            </a:r>
            <a:r>
              <a:rPr lang="en-CA" sz="1100"/>
              <a:t> de </a:t>
            </a:r>
            <a:r>
              <a:rPr lang="en-CA" sz="1100" err="1"/>
              <a:t>préparation</a:t>
            </a:r>
            <a:r>
              <a:rPr lang="en-CA" sz="1100"/>
              <a:t> du </a:t>
            </a:r>
            <a:r>
              <a:rPr lang="en-CA" sz="1100" err="1"/>
              <a:t>samedi</a:t>
            </a:r>
            <a:r>
              <a:rPr lang="en-CA" sz="1100"/>
              <a:t> sera </a:t>
            </a:r>
            <a:r>
              <a:rPr lang="en-CA" sz="1100" err="1"/>
              <a:t>probablement</a:t>
            </a:r>
            <a:r>
              <a:rPr lang="en-CA" sz="1100"/>
              <a:t> </a:t>
            </a:r>
            <a:r>
              <a:rPr lang="en-CA" sz="1100" err="1"/>
              <a:t>annulée</a:t>
            </a:r>
            <a:r>
              <a:rPr lang="en-CA" sz="1100"/>
              <a:t> </a:t>
            </a:r>
            <a:r>
              <a:rPr lang="en-CA" sz="1100" err="1"/>
              <a:t>étant</a:t>
            </a:r>
            <a:r>
              <a:rPr lang="en-CA" sz="1100"/>
              <a:t> </a:t>
            </a:r>
            <a:r>
              <a:rPr lang="en-CA" sz="1100" err="1"/>
              <a:t>donné</a:t>
            </a:r>
            <a:r>
              <a:rPr lang="en-CA" sz="1100"/>
              <a:t> le </a:t>
            </a:r>
            <a:r>
              <a:rPr lang="en-CA" sz="1100" err="1"/>
              <a:t>calendrier</a:t>
            </a:r>
            <a:r>
              <a:rPr lang="en-CA" sz="1100"/>
              <a:t> des </a:t>
            </a:r>
            <a:r>
              <a:rPr lang="en-CA" sz="1100" err="1"/>
              <a:t>visites</a:t>
            </a:r>
            <a:r>
              <a:rPr lang="en-CA" sz="1100"/>
              <a:t> de </a:t>
            </a:r>
            <a:r>
              <a:rPr lang="en-CA" sz="1100" err="1"/>
              <a:t>préparation</a:t>
            </a:r>
            <a:r>
              <a:rPr lang="en-CA" sz="1100"/>
              <a:t> qui aura </a:t>
            </a:r>
            <a:r>
              <a:rPr lang="en-CA" sz="1100" err="1"/>
              <a:t>été</a:t>
            </a:r>
            <a:r>
              <a:rPr lang="en-CA" sz="1100"/>
              <a:t> </a:t>
            </a:r>
            <a:r>
              <a:rPr lang="en-CA" sz="1100" err="1"/>
              <a:t>établi</a:t>
            </a:r>
            <a:r>
              <a:rPr lang="en-CA" sz="1100"/>
              <a:t>.  </a:t>
            </a:r>
          </a:p>
          <a:p>
            <a:endParaRPr lang="en-CA" sz="1100"/>
          </a:p>
          <a:p>
            <a:r>
              <a:rPr lang="en-CA" sz="1100"/>
              <a:t>*On ne vise pas </a:t>
            </a:r>
            <a:r>
              <a:rPr lang="en-CA" sz="1100" err="1"/>
              <a:t>ici</a:t>
            </a:r>
            <a:r>
              <a:rPr lang="en-CA" sz="1100"/>
              <a:t> à prolonger la durée des </a:t>
            </a:r>
            <a:r>
              <a:rPr lang="en-CA" sz="1100" err="1"/>
              <a:t>entretiens</a:t>
            </a:r>
            <a:r>
              <a:rPr lang="en-CA" sz="1100"/>
              <a:t> et de la </a:t>
            </a:r>
            <a:r>
              <a:rPr lang="en-CA" sz="1100" err="1"/>
              <a:t>visite</a:t>
            </a:r>
            <a:r>
              <a:rPr lang="en-CA" sz="1100"/>
              <a:t>.  </a:t>
            </a:r>
            <a:r>
              <a:rPr lang="en-CA" sz="1100" err="1"/>
              <a:t>Toutefois</a:t>
            </a:r>
            <a:r>
              <a:rPr lang="en-CA" sz="1100"/>
              <a:t>, </a:t>
            </a:r>
            <a:r>
              <a:rPr lang="en-CA" sz="1100" err="1"/>
              <a:t>en</a:t>
            </a:r>
            <a:r>
              <a:rPr lang="en-CA" sz="1100"/>
              <a:t> raison des </a:t>
            </a:r>
            <a:r>
              <a:rPr lang="en-CA" sz="1100" err="1"/>
              <a:t>fuseaux</a:t>
            </a:r>
            <a:r>
              <a:rPr lang="en-CA" sz="1100"/>
              <a:t> </a:t>
            </a:r>
            <a:r>
              <a:rPr lang="en-CA" sz="1100" err="1"/>
              <a:t>horaires</a:t>
            </a:r>
            <a:r>
              <a:rPr lang="en-CA" sz="1100"/>
              <a:t>, il </a:t>
            </a:r>
            <a:r>
              <a:rPr lang="en-CA" sz="1100" err="1"/>
              <a:t>est</a:t>
            </a:r>
            <a:r>
              <a:rPr lang="en-CA" sz="1100"/>
              <a:t> possible que </a:t>
            </a:r>
            <a:r>
              <a:rPr lang="en-CA" sz="1100" err="1"/>
              <a:t>l’on</a:t>
            </a:r>
            <a:r>
              <a:rPr lang="en-CA" sz="1100"/>
              <a:t> </a:t>
            </a:r>
            <a:r>
              <a:rPr lang="en-CA" sz="1100" err="1"/>
              <a:t>doive</a:t>
            </a:r>
            <a:r>
              <a:rPr lang="en-CA" sz="1100"/>
              <a:t> </a:t>
            </a:r>
            <a:r>
              <a:rPr lang="en-CA" sz="1100" err="1"/>
              <a:t>ajouter</a:t>
            </a:r>
            <a:r>
              <a:rPr lang="en-CA" sz="1100"/>
              <a:t> un jour civil au </a:t>
            </a:r>
            <a:r>
              <a:rPr lang="en-CA" sz="1100" err="1"/>
              <a:t>calendrier</a:t>
            </a:r>
            <a:r>
              <a:rPr lang="en-CA" sz="1100"/>
              <a:t>. </a:t>
            </a:r>
          </a:p>
        </p:txBody>
      </p:sp>
      <p:sp>
        <p:nvSpPr>
          <p:cNvPr id="4" name="Slide Number Placeholder 3"/>
          <p:cNvSpPr>
            <a:spLocks noGrp="1"/>
          </p:cNvSpPr>
          <p:nvPr>
            <p:ph type="sldNum" sz="quarter" idx="10"/>
          </p:nvPr>
        </p:nvSpPr>
        <p:spPr/>
        <p:txBody>
          <a:bodyPr/>
          <a:lstStyle/>
          <a:p>
            <a:fld id="{36156972-B91D-4EFE-BBE6-780876B81408}" type="slidenum">
              <a:rPr lang="en-CA" smtClean="0"/>
              <a:t>83</a:t>
            </a:fld>
            <a:endParaRPr lang="en-CA"/>
          </a:p>
        </p:txBody>
      </p:sp>
    </p:spTree>
    <p:extLst>
      <p:ext uri="{BB962C8B-B14F-4D97-AF65-F5344CB8AC3E}">
        <p14:creationId xmlns:p14="http://schemas.microsoft.com/office/powerpoint/2010/main" val="34674380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mn-lt"/>
              </a:rPr>
              <a:t>Les restrictions de voyage et les exigences de distanciation sociale dues à la pandémie de COVID 19 ont exigé que le cycle d'agrément 2020/2021 du BCAPG s'adapte. Là où une visite aurait dû se dérouler en personne, le BCAPG a formé un groupe de travail pour développer une approche des visites d'agrément virtuelle. Le Guide pour l'évaluation virtuelle d'un programme de génie sert de point de départ pour aider les programmes à préparer leur visite et fournir à l'équipe de visiteurs les données dont elle a besoin pour réaliser leur évaluation.</a:t>
            </a:r>
          </a:p>
          <a:p>
            <a:endParaRPr lang="en-US" sz="1100" i="0">
              <a:latin typeface="+mn-lt"/>
            </a:endParaRPr>
          </a:p>
          <a:p>
            <a:r>
              <a:rPr lang="en-US" sz="1100" i="0">
                <a:latin typeface="+mn-lt"/>
              </a:rPr>
              <a:t>Ce guide a été distribué à l'établissement qui fait l'objet de la visite. Le président/la présidente d'équipe et le responsable désigné sont en contact régulier pour affiner les détails logistiques de la visite.</a:t>
            </a:r>
          </a:p>
          <a:p>
            <a:endParaRPr lang="en-US" sz="1100" i="0">
              <a:latin typeface="+mn-lt"/>
            </a:endParaRPr>
          </a:p>
          <a:p>
            <a:r>
              <a:rPr lang="en-US" sz="1100" i="0">
                <a:latin typeface="+mn-lt"/>
              </a:rPr>
              <a:t>Tous les membres de l'équipe devraient lire ce document.</a:t>
            </a:r>
          </a:p>
          <a:p>
            <a:endParaRPr lang="en-US" sz="1100" i="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en-CA" sz="1100">
                <a:effectLst/>
                <a:latin typeface="+mn-lt"/>
                <a:ea typeface="Calibri" panose="020F0502020204030204" pitchFamily="34" charset="0"/>
                <a:cs typeface="Times New Roman" panose="02020603050405020304" pitchFamily="18" charset="0"/>
              </a:rPr>
              <a:t>Le BCAPG fera preuve de souplesse en ce qui concerne les données de « vue d’ensemble » de l’année que les responsables de programmes soumettent à l’équipe de visiteurs. Les programmes qui ont recueilli des données pendant l'année universitaire 2019-2020 pour le cycle de visites 2020-2021 seront autorisés à soumettre ces données à l'équipe de visiteurs pendant le cycle de visites 2021-2022. (Déclaration du BCAPG au sujet de la COVID-19 en avril 2020)</a:t>
            </a:r>
          </a:p>
          <a:p>
            <a:pPr marL="0" marR="0" lvl="0" indent="0" algn="l" defTabSz="914400" rtl="0" eaLnBrk="1" fontAlgn="auto" latinLnBrk="0" hangingPunct="1">
              <a:lnSpc>
                <a:spcPct val="100000"/>
              </a:lnSpc>
              <a:spcBef>
                <a:spcPct val="0"/>
              </a:spcBef>
              <a:spcAft>
                <a:spcPct val="0"/>
              </a:spcAft>
              <a:buClrTx/>
              <a:buSzTx/>
              <a:buFontTx/>
              <a:buNone/>
              <a:defRPr/>
            </a:pPr>
            <a:endParaRPr lang="en-CA" sz="110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CA" sz="1100">
              <a:effectLst/>
              <a:latin typeface="+mn-lt"/>
              <a:ea typeface="Calibri" panose="020F0502020204030204" pitchFamily="34" charset="0"/>
              <a:cs typeface="Times New Roman" panose="02020603050405020304" pitchFamily="18" charset="0"/>
            </a:endParaRPr>
          </a:p>
          <a:p>
            <a:endParaRPr lang="en-CA" sz="110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84</a:t>
            </a:fld>
            <a:endParaRPr lang="en-CA"/>
          </a:p>
        </p:txBody>
      </p:sp>
    </p:spTree>
    <p:extLst>
      <p:ext uri="{BB962C8B-B14F-4D97-AF65-F5344CB8AC3E}">
        <p14:creationId xmlns:p14="http://schemas.microsoft.com/office/powerpoint/2010/main" val="39807711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85</a:t>
            </a:fld>
            <a:endParaRPr lang="en-CA"/>
          </a:p>
        </p:txBody>
      </p:sp>
    </p:spTree>
    <p:extLst>
      <p:ext uri="{BB962C8B-B14F-4D97-AF65-F5344CB8AC3E}">
        <p14:creationId xmlns:p14="http://schemas.microsoft.com/office/powerpoint/2010/main" val="1588593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100" b="1">
                <a:latin typeface="+mn-lt"/>
              </a:rPr>
              <a:t>Réunions</a:t>
            </a:r>
          </a:p>
          <a:p>
            <a:pPr marL="296408" indent="-296408">
              <a:buFont typeface="Arial" panose="020B0604020202020204" pitchFamily="34" charset="0"/>
              <a:buChar char="•"/>
            </a:pPr>
            <a:r>
              <a:rPr lang="en-CA" sz="1100">
                <a:solidFill>
                  <a:srgbClr val="000000"/>
                </a:solidFill>
                <a:latin typeface="+mn-lt"/>
              </a:rPr>
              <a:t>Les réunions auxquelles participent des représentants de l’EES auront lieu au moyen de la plateforme de vidéoconférence de l’EES (à moins que d’autres dispositions ne soient nécessaires, conformément à la section du Guide concernant les vidéoconférences). </a:t>
            </a:r>
          </a:p>
          <a:p>
            <a:pPr marL="296408" indent="-296408">
              <a:buFont typeface="Arial" panose="020B0604020202020204" pitchFamily="34" charset="0"/>
              <a:buChar char="•"/>
            </a:pPr>
            <a:r>
              <a:rPr lang="en-CA" sz="1100">
                <a:solidFill>
                  <a:srgbClr val="000000"/>
                </a:solidFill>
                <a:latin typeface="+mn-lt"/>
              </a:rPr>
              <a:t>Toutes les réunions qui ne concernent que l’équipe de visiteurs auront lieu via la plateforme d’Ingénieurs Canada. </a:t>
            </a:r>
          </a:p>
          <a:p>
            <a:pPr marL="296408" indent="-296408">
              <a:buFont typeface="Arial" panose="020B0604020202020204" pitchFamily="34" charset="0"/>
              <a:buChar char="•"/>
            </a:pPr>
            <a:r>
              <a:rPr lang="en-US" sz="1100">
                <a:latin typeface="+mn-lt"/>
              </a:rPr>
              <a:t>Tous les participants à des entrevues virtuelles sont invités à faire preuve de souplesse et de compréhension envers les autres intervenants qui pourraient participer à la rencontre depuis leur domicile; des bruits ambiants – enfants, animaux domestiques, etc. – pourraient être inévitables, même si les participants doivent s’efforcer de les limiter. </a:t>
            </a:r>
          </a:p>
          <a:p>
            <a:endParaRPr lang="en-CA" sz="1100">
              <a:latin typeface="+mn-lt"/>
            </a:endParaRPr>
          </a:p>
          <a:p>
            <a:r>
              <a:rPr lang="en-CA" sz="1100" b="1">
                <a:latin typeface="+mn-lt"/>
              </a:rPr>
              <a:t>Équipement</a:t>
            </a:r>
          </a:p>
          <a:p>
            <a:pPr marL="296408" indent="-296408">
              <a:buFont typeface="Arial" panose="020B0604020202020204" pitchFamily="34" charset="0"/>
              <a:buChar char="•"/>
            </a:pPr>
            <a:r>
              <a:rPr lang="en-CA" sz="1100">
                <a:solidFill>
                  <a:srgbClr val="000000"/>
                </a:solidFill>
                <a:latin typeface="+mn-lt"/>
              </a:rPr>
              <a:t>Nous vous demandons d’avoir une connexion Internet stable pendant la durée de la visite virtuelle. Les connexions filaires sont recommandées, mais une connexion Wi-Fi stable est également acceptable.</a:t>
            </a:r>
          </a:p>
          <a:p>
            <a:pPr marL="296408" indent="-296408">
              <a:buFont typeface="Arial" panose="020B0604020202020204" pitchFamily="34" charset="0"/>
              <a:buChar char="•"/>
            </a:pPr>
            <a:r>
              <a:rPr lang="en-CA" sz="1100">
                <a:solidFill>
                  <a:srgbClr val="000000"/>
                </a:solidFill>
                <a:latin typeface="+mn-lt"/>
              </a:rPr>
              <a:t>Les réseaux à haut débit (LTE ou 4G+) ne doivent être utilisés qu'en cas de défaillance des connexions Internet ordinaires. </a:t>
            </a:r>
          </a:p>
          <a:p>
            <a:pPr marL="296408" indent="-296408">
              <a:buFont typeface="Arial" panose="020B0604020202020204" pitchFamily="34" charset="0"/>
              <a:buChar char="•"/>
            </a:pPr>
            <a:r>
              <a:rPr lang="en-CA" sz="1100">
                <a:solidFill>
                  <a:srgbClr val="000000"/>
                </a:solidFill>
                <a:latin typeface="+mn-lt"/>
              </a:rPr>
              <a:t>Vous serez filmé.e pendant une grande partie de la visite, alors assurez-vous d’avoir une caméra intégrée à votre ordinateur ou pouvant être branchée. </a:t>
            </a:r>
          </a:p>
          <a:p>
            <a:pPr marL="296408" indent="-296408">
              <a:buFont typeface="Arial" panose="020B0604020202020204" pitchFamily="34" charset="0"/>
              <a:buChar char="•"/>
            </a:pPr>
            <a:r>
              <a:rPr lang="en-CA" sz="1100">
                <a:solidFill>
                  <a:srgbClr val="000000"/>
                </a:solidFill>
                <a:latin typeface="+mn-lt"/>
              </a:rPr>
              <a:t>L’audio sera important!  Si vous devez participer à des réunions dans un environnement bruyant, assurez-vous d'avoir un casque et un microphone fiables et de haute qualité. </a:t>
            </a:r>
          </a:p>
          <a:p>
            <a:endParaRPr lang="en-CA" sz="1100" b="1">
              <a:latin typeface="+mn-lt"/>
            </a:endParaRPr>
          </a:p>
          <a:p>
            <a:r>
              <a:rPr lang="en-CA" sz="1100" b="1">
                <a:latin typeface="+mn-lt"/>
              </a:rPr>
              <a:t>Marque</a:t>
            </a:r>
          </a:p>
          <a:p>
            <a:pPr defTabSz="948507">
              <a:defRPr/>
            </a:pPr>
            <a:r>
              <a:rPr lang="en-US" sz="1100">
                <a:latin typeface="+mn-lt"/>
              </a:rPr>
              <a:t>Nous vous demandons d’afficher l’arrière-plan virtuel d'Ingénieurs Canada pendant toute la durée de la visite.  Votre coordonnateur de l’agrément vous transmettra les fichiers nécessaires. </a:t>
            </a:r>
          </a:p>
          <a:p>
            <a:endParaRPr lang="en-CA" sz="110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86</a:t>
            </a:fld>
            <a:endParaRPr lang="en-CA"/>
          </a:p>
        </p:txBody>
      </p:sp>
    </p:spTree>
    <p:extLst>
      <p:ext uri="{BB962C8B-B14F-4D97-AF65-F5344CB8AC3E}">
        <p14:creationId xmlns:p14="http://schemas.microsoft.com/office/powerpoint/2010/main" val="39273029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a:solidFill>
                  <a:srgbClr val="000000"/>
                </a:solidFill>
                <a:latin typeface="Calibri" panose="020F0502020204030204" pitchFamily="34" charset="0"/>
              </a:rPr>
              <a:t>Si, lors de votre évaluation des documents, vous avez des questions ou souhaitez voir des documents supplémentaires, parlez-en au président de votre équipe de visite. Il se chargera de faire la demande au responsable du programme. </a:t>
            </a:r>
          </a:p>
          <a:p>
            <a:endParaRPr lang="en-CA" sz="1100" b="1">
              <a:solidFill>
                <a:srgbClr val="000000"/>
              </a:solidFill>
              <a:latin typeface="Calibri" panose="020F0502020204030204" pitchFamily="34" charset="0"/>
            </a:endParaRPr>
          </a:p>
          <a:p>
            <a:r>
              <a:rPr lang="en-CA" sz="1100">
                <a:solidFill>
                  <a:srgbClr val="000000"/>
                </a:solidFill>
                <a:latin typeface="Calibri" panose="020F0502020204030204" pitchFamily="34" charset="0"/>
              </a:rPr>
              <a:t>N’oubliez pas que la pandémie a sûrement eu un effet sur l’exécution du programme et sur la capacité à recueillir des données. Par conséquent, les documents qui vous seront présentés contiendront peut-être des données anormales. Le BCAPG a déjà indiqué aux EES qu’il ferait preuve de souplesse quant à la vue d’ensemble du programme pour l’année. Veuillez être conscient.e de cette possibilité, et faire preuve de souplesse lorsque vous abordez cette question dans votre examen des documents. </a:t>
            </a:r>
          </a:p>
          <a:p>
            <a:endParaRPr lang="en-CA" sz="1100"/>
          </a:p>
        </p:txBody>
      </p:sp>
      <p:sp>
        <p:nvSpPr>
          <p:cNvPr id="4" name="Slide Number Placeholder 3"/>
          <p:cNvSpPr>
            <a:spLocks noGrp="1"/>
          </p:cNvSpPr>
          <p:nvPr>
            <p:ph type="sldNum" sz="quarter" idx="5"/>
          </p:nvPr>
        </p:nvSpPr>
        <p:spPr/>
        <p:txBody>
          <a:bodyPr/>
          <a:lstStyle/>
          <a:p>
            <a:fld id="{36156972-B91D-4EFE-BBE6-780876B81408}" type="slidenum">
              <a:rPr lang="en-CA" smtClean="0"/>
              <a:t>87</a:t>
            </a:fld>
            <a:endParaRPr lang="en-CA"/>
          </a:p>
        </p:txBody>
      </p:sp>
    </p:spTree>
    <p:extLst>
      <p:ext uri="{BB962C8B-B14F-4D97-AF65-F5344CB8AC3E}">
        <p14:creationId xmlns:p14="http://schemas.microsoft.com/office/powerpoint/2010/main" val="3049364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effectLst/>
                <a:latin typeface="Calibri" panose="020F0502020204030204" pitchFamily="34" charset="0"/>
                <a:ea typeface="Calibri" panose="020F0502020204030204" pitchFamily="34" charset="0"/>
              </a:rPr>
              <a:t>Pour </a:t>
            </a:r>
            <a:r>
              <a:rPr lang="en-CA" sz="1100" err="1">
                <a:effectLst/>
                <a:latin typeface="Calibri" panose="020F0502020204030204" pitchFamily="34" charset="0"/>
                <a:ea typeface="Calibri" panose="020F0502020204030204" pitchFamily="34" charset="0"/>
              </a:rPr>
              <a:t>faciliter</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votre</a:t>
            </a:r>
            <a:r>
              <a:rPr lang="en-CA" sz="1100">
                <a:effectLst/>
                <a:latin typeface="Calibri" panose="020F0502020204030204" pitchFamily="34" charset="0"/>
                <a:ea typeface="Calibri" panose="020F0502020204030204" pitchFamily="34" charset="0"/>
              </a:rPr>
              <a:t> participation au sein de </a:t>
            </a:r>
            <a:r>
              <a:rPr lang="en-CA" sz="1100" err="1">
                <a:effectLst/>
                <a:latin typeface="Calibri" panose="020F0502020204030204" pitchFamily="34" charset="0"/>
                <a:ea typeface="Calibri" panose="020F0502020204030204" pitchFamily="34" charset="0"/>
              </a:rPr>
              <a:t>l’équipe</a:t>
            </a:r>
            <a:r>
              <a:rPr lang="en-CA" sz="1100">
                <a:effectLst/>
                <a:latin typeface="Calibri" panose="020F0502020204030204" pitchFamily="34" charset="0"/>
                <a:ea typeface="Calibri" panose="020F0502020204030204" pitchFamily="34" charset="0"/>
              </a:rPr>
              <a:t> de </a:t>
            </a:r>
            <a:r>
              <a:rPr lang="en-CA" sz="1100" err="1">
                <a:effectLst/>
                <a:latin typeface="Calibri" panose="020F0502020204030204" pitchFamily="34" charset="0"/>
                <a:ea typeface="Calibri" panose="020F0502020204030204" pitchFamily="34" charset="0"/>
              </a:rPr>
              <a:t>visiteurs</a:t>
            </a:r>
            <a:r>
              <a:rPr lang="en-CA" sz="1100">
                <a:effectLst/>
                <a:latin typeface="Calibri" panose="020F0502020204030204" pitchFamily="34" charset="0"/>
                <a:ea typeface="Calibri" panose="020F0502020204030204" pitchFamily="34" charset="0"/>
              </a:rPr>
              <a:t>, nous </a:t>
            </a:r>
            <a:r>
              <a:rPr lang="en-CA" sz="1100" err="1">
                <a:effectLst/>
                <a:latin typeface="Calibri" panose="020F0502020204030204" pitchFamily="34" charset="0"/>
                <a:ea typeface="Calibri" panose="020F0502020204030204" pitchFamily="34" charset="0"/>
              </a:rPr>
              <a:t>vous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invitons</a:t>
            </a:r>
            <a:r>
              <a:rPr lang="en-CA" sz="1100">
                <a:effectLst/>
                <a:latin typeface="Calibri" panose="020F0502020204030204" pitchFamily="34" charset="0"/>
                <a:ea typeface="Calibri" panose="020F0502020204030204" pitchFamily="34" charset="0"/>
              </a:rPr>
              <a:t> à commander un déjeuner </a:t>
            </a:r>
            <a:r>
              <a:rPr lang="en-CA" sz="1100" err="1">
                <a:effectLst/>
                <a:latin typeface="Calibri" panose="020F0502020204030204" pitchFamily="34" charset="0"/>
                <a:ea typeface="Calibri" panose="020F0502020204030204" pitchFamily="34" charset="0"/>
              </a:rPr>
              <a:t>ou</a:t>
            </a:r>
            <a:r>
              <a:rPr lang="en-CA" sz="1100">
                <a:effectLst/>
                <a:latin typeface="Calibri" panose="020F0502020204030204" pitchFamily="34" charset="0"/>
                <a:ea typeface="Calibri" panose="020F0502020204030204" pitchFamily="34" charset="0"/>
              </a:rPr>
              <a:t> un </a:t>
            </a:r>
            <a:r>
              <a:rPr lang="en-CA" sz="1100" err="1">
                <a:effectLst/>
                <a:latin typeface="Calibri" panose="020F0502020204030204" pitchFamily="34" charset="0"/>
                <a:ea typeface="Calibri" panose="020F0502020204030204" pitchFamily="34" charset="0"/>
              </a:rPr>
              <a:t>dîner</a:t>
            </a:r>
            <a:r>
              <a:rPr lang="en-CA" sz="1100">
                <a:effectLst/>
                <a:latin typeface="Calibri" panose="020F0502020204030204" pitchFamily="34" charset="0"/>
                <a:ea typeface="Calibri" panose="020F0502020204030204" pitchFamily="34" charset="0"/>
              </a:rPr>
              <a:t> et à </a:t>
            </a:r>
            <a:r>
              <a:rPr lang="en-CA" sz="1100" err="1">
                <a:effectLst/>
                <a:latin typeface="Calibri" panose="020F0502020204030204" pitchFamily="34" charset="0"/>
                <a:ea typeface="Calibri" panose="020F0502020204030204" pitchFamily="34" charset="0"/>
              </a:rPr>
              <a:t>en</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facturer</a:t>
            </a:r>
            <a:r>
              <a:rPr lang="en-CA" sz="1100">
                <a:effectLst/>
                <a:latin typeface="Calibri" panose="020F0502020204030204" pitchFamily="34" charset="0"/>
                <a:ea typeface="Calibri" panose="020F0502020204030204" pitchFamily="34" charset="0"/>
              </a:rPr>
              <a:t> le </a:t>
            </a:r>
            <a:r>
              <a:rPr lang="en-CA" sz="1100" err="1">
                <a:effectLst/>
                <a:latin typeface="Calibri" panose="020F0502020204030204" pitchFamily="34" charset="0"/>
                <a:ea typeface="Calibri" panose="020F0502020204030204" pitchFamily="34" charset="0"/>
              </a:rPr>
              <a:t>coût</a:t>
            </a:r>
            <a:r>
              <a:rPr lang="en-CA" sz="1100">
                <a:effectLst/>
                <a:latin typeface="Calibri" panose="020F0502020204030204" pitchFamily="34" charset="0"/>
                <a:ea typeface="Calibri" panose="020F0502020204030204" pitchFamily="34" charset="0"/>
              </a:rPr>
              <a:t> à Ingénieurs Canada les </a:t>
            </a:r>
            <a:r>
              <a:rPr lang="en-CA" sz="1100" err="1">
                <a:effectLst/>
                <a:latin typeface="Calibri" panose="020F0502020204030204" pitchFamily="34" charset="0"/>
                <a:ea typeface="Calibri" panose="020F0502020204030204" pitchFamily="34" charset="0"/>
              </a:rPr>
              <a:t>jours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où</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vous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rencontrez</a:t>
            </a:r>
            <a:r>
              <a:rPr lang="en-CA" sz="1100">
                <a:effectLst/>
                <a:latin typeface="Calibri" panose="020F0502020204030204" pitchFamily="34" charset="0"/>
                <a:ea typeface="Calibri" panose="020F0502020204030204" pitchFamily="34" charset="0"/>
              </a:rPr>
              <a:t> les </a:t>
            </a:r>
            <a:r>
              <a:rPr lang="en-CA" sz="1100" err="1">
                <a:effectLst/>
                <a:latin typeface="Calibri" panose="020F0502020204030204" pitchFamily="34" charset="0"/>
                <a:ea typeface="Calibri" panose="020F0502020204030204" pitchFamily="34" charset="0"/>
              </a:rPr>
              <a:t>responsables</a:t>
            </a:r>
            <a:r>
              <a:rPr lang="en-CA" sz="1100">
                <a:effectLst/>
                <a:latin typeface="Calibri" panose="020F0502020204030204" pitchFamily="34" charset="0"/>
                <a:ea typeface="Calibri" panose="020F0502020204030204" pitchFamily="34" charset="0"/>
              </a:rPr>
              <a:t> de </a:t>
            </a:r>
            <a:r>
              <a:rPr lang="en-CA" sz="1100" err="1">
                <a:effectLst/>
                <a:latin typeface="Calibri" panose="020F0502020204030204" pitchFamily="34" charset="0"/>
                <a:ea typeface="Calibri" panose="020F0502020204030204" pitchFamily="34" charset="0"/>
              </a:rPr>
              <a:t>votre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équipe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ou</a:t>
            </a:r>
            <a:r>
              <a:rPr lang="en-CA" sz="1100">
                <a:effectLst/>
                <a:latin typeface="Calibri" panose="020F0502020204030204" pitchFamily="34" charset="0"/>
                <a:ea typeface="Calibri" panose="020F0502020204030204" pitchFamily="34" charset="0"/>
              </a:rPr>
              <a:t> du programme et les </a:t>
            </a:r>
            <a:r>
              <a:rPr lang="en-CA" sz="1100" err="1">
                <a:effectLst/>
                <a:latin typeface="Calibri" panose="020F0502020204030204" pitchFamily="34" charset="0"/>
                <a:ea typeface="Calibri" panose="020F0502020204030204" pitchFamily="34" charset="0"/>
              </a:rPr>
              <a:t>intervenants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Conformément</a:t>
            </a:r>
            <a:r>
              <a:rPr lang="en-CA" sz="1100">
                <a:effectLst/>
                <a:latin typeface="Calibri" panose="020F0502020204030204" pitchFamily="34" charset="0"/>
                <a:ea typeface="Calibri" panose="020F0502020204030204" pitchFamily="34" charset="0"/>
              </a:rPr>
              <a:t> à </a:t>
            </a:r>
            <a:r>
              <a:rPr lang="en-CA" sz="1100" err="1">
                <a:effectLst/>
                <a:latin typeface="Calibri" panose="020F0502020204030204" pitchFamily="34" charset="0"/>
                <a:ea typeface="Calibri" panose="020F0502020204030204" pitchFamily="34" charset="0"/>
              </a:rPr>
              <a:t>notre</a:t>
            </a:r>
            <a:r>
              <a:rPr lang="en-CA" sz="1100">
                <a:effectLst/>
                <a:latin typeface="Calibri" panose="020F0502020204030204" pitchFamily="34" charset="0"/>
                <a:ea typeface="Calibri" panose="020F0502020204030204" pitchFamily="34" charset="0"/>
              </a:rPr>
              <a:t> politique de </a:t>
            </a:r>
            <a:r>
              <a:rPr lang="en-CA" sz="1100" err="1">
                <a:effectLst/>
                <a:latin typeface="Calibri" panose="020F0502020204030204" pitchFamily="34" charset="0"/>
                <a:ea typeface="Calibri" panose="020F0502020204030204" pitchFamily="34" charset="0"/>
              </a:rPr>
              <a:t>dépenses</a:t>
            </a:r>
            <a:r>
              <a:rPr lang="en-CA" sz="1100">
                <a:effectLst/>
                <a:latin typeface="Calibri" panose="020F0502020204030204" pitchFamily="34" charset="0"/>
                <a:ea typeface="Calibri" panose="020F0502020204030204" pitchFamily="34" charset="0"/>
              </a:rPr>
              <a:t>, le total </a:t>
            </a:r>
            <a:r>
              <a:rPr lang="en-CA" sz="1100" err="1">
                <a:effectLst/>
                <a:latin typeface="Calibri" panose="020F0502020204030204" pitchFamily="34" charset="0"/>
                <a:ea typeface="Calibri" panose="020F0502020204030204" pitchFamily="34" charset="0"/>
              </a:rPr>
              <a:t>partiel</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suggéré</a:t>
            </a:r>
            <a:r>
              <a:rPr lang="en-CA" sz="1100">
                <a:effectLst/>
                <a:latin typeface="Calibri" panose="020F0502020204030204" pitchFamily="34" charset="0"/>
                <a:ea typeface="Calibri" panose="020F0502020204030204" pitchFamily="34" charset="0"/>
              </a:rPr>
              <a:t> pour le déjeuner du midi </a:t>
            </a:r>
            <a:r>
              <a:rPr lang="en-CA" sz="1100" err="1">
                <a:effectLst/>
                <a:latin typeface="Calibri" panose="020F0502020204030204" pitchFamily="34" charset="0"/>
                <a:ea typeface="Calibri" panose="020F0502020204030204" pitchFamily="34" charset="0"/>
              </a:rPr>
              <a:t>est</a:t>
            </a:r>
            <a:r>
              <a:rPr lang="en-CA" sz="1100">
                <a:effectLst/>
                <a:latin typeface="Calibri" panose="020F0502020204030204" pitchFamily="34" charset="0"/>
                <a:ea typeface="Calibri" panose="020F0502020204030204" pitchFamily="34" charset="0"/>
              </a:rPr>
              <a:t> de 21 $ et de 52 $ pour le souper. Ce </a:t>
            </a:r>
            <a:r>
              <a:rPr lang="en-CA" sz="1100" err="1">
                <a:effectLst/>
                <a:latin typeface="Calibri" panose="020F0502020204030204" pitchFamily="34" charset="0"/>
                <a:ea typeface="Calibri" panose="020F0502020204030204" pitchFamily="34" charset="0"/>
              </a:rPr>
              <a:t>montant</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suggéré</a:t>
            </a:r>
            <a:r>
              <a:rPr lang="en-CA" sz="1100">
                <a:effectLst/>
                <a:latin typeface="Calibri" panose="020F0502020204030204" pitchFamily="34" charset="0"/>
                <a:ea typeface="Calibri" panose="020F0502020204030204" pitchFamily="34" charset="0"/>
              </a:rPr>
              <a:t> ne </a:t>
            </a:r>
            <a:r>
              <a:rPr lang="en-CA" sz="1100" err="1">
                <a:effectLst/>
                <a:latin typeface="Calibri" panose="020F0502020204030204" pitchFamily="34" charset="0"/>
                <a:ea typeface="Calibri" panose="020F0502020204030204" pitchFamily="34" charset="0"/>
              </a:rPr>
              <a:t>comprend</a:t>
            </a:r>
            <a:r>
              <a:rPr lang="en-CA" sz="1100">
                <a:effectLst/>
                <a:latin typeface="Calibri" panose="020F0502020204030204" pitchFamily="34" charset="0"/>
                <a:ea typeface="Calibri" panose="020F0502020204030204" pitchFamily="34" charset="0"/>
              </a:rPr>
              <a:t> pas les taxes, les pourboires, les frais de livraison </a:t>
            </a:r>
            <a:r>
              <a:rPr lang="en-CA" sz="1100" err="1">
                <a:effectLst/>
                <a:latin typeface="Calibri" panose="020F0502020204030204" pitchFamily="34" charset="0"/>
                <a:ea typeface="Calibri" panose="020F0502020204030204" pitchFamily="34" charset="0"/>
              </a:rPr>
              <a:t>ou</a:t>
            </a:r>
            <a:r>
              <a:rPr lang="en-CA" sz="1100">
                <a:effectLst/>
                <a:latin typeface="Calibri" panose="020F0502020204030204" pitchFamily="34" charset="0"/>
                <a:ea typeface="Calibri" panose="020F0502020204030204" pitchFamily="34" charset="0"/>
              </a:rPr>
              <a:t> de service </a:t>
            </a:r>
            <a:r>
              <a:rPr lang="en-CA" sz="1100" err="1">
                <a:effectLst/>
                <a:latin typeface="Calibri" panose="020F0502020204030204" pitchFamily="34" charset="0"/>
                <a:ea typeface="Calibri" panose="020F0502020204030204" pitchFamily="34" charset="0"/>
              </a:rPr>
              <a:t>encourus</a:t>
            </a:r>
            <a:r>
              <a:rPr lang="en-CA" sz="1100">
                <a:effectLst/>
                <a:latin typeface="Calibri" panose="020F0502020204030204" pitchFamily="34" charset="0"/>
                <a:ea typeface="Calibri" panose="020F0502020204030204" pitchFamily="34" charset="0"/>
              </a:rPr>
              <a:t> pour que </a:t>
            </a:r>
            <a:r>
              <a:rPr lang="en-CA" sz="1100" err="1">
                <a:effectLst/>
                <a:latin typeface="Calibri" panose="020F0502020204030204" pitchFamily="34" charset="0"/>
                <a:ea typeface="Calibri" panose="020F0502020204030204" pitchFamily="34" charset="0"/>
              </a:rPr>
              <a:t>votre</a:t>
            </a:r>
            <a:r>
              <a:rPr lang="en-CA" sz="1100">
                <a:effectLst/>
                <a:latin typeface="Calibri" panose="020F0502020204030204" pitchFamily="34" charset="0"/>
                <a:ea typeface="Calibri" panose="020F0502020204030204" pitchFamily="34" charset="0"/>
              </a:rPr>
              <a:t> repas </a:t>
            </a:r>
            <a:r>
              <a:rPr lang="en-CA" sz="1100" err="1">
                <a:effectLst/>
                <a:latin typeface="Calibri" panose="020F0502020204030204" pitchFamily="34" charset="0"/>
                <a:ea typeface="Calibri" panose="020F0502020204030204" pitchFamily="34" charset="0"/>
              </a:rPr>
              <a:t>soit</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livré</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en</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toute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sécurité</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En</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outre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toute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dépense</a:t>
            </a:r>
            <a:r>
              <a:rPr lang="en-CA" sz="1100">
                <a:effectLst/>
                <a:latin typeface="Calibri" panose="020F0502020204030204" pitchFamily="34" charset="0"/>
                <a:ea typeface="Calibri" panose="020F0502020204030204" pitchFamily="34" charset="0"/>
              </a:rPr>
              <a:t> que </a:t>
            </a:r>
            <a:r>
              <a:rPr lang="en-CA" sz="1100" err="1">
                <a:effectLst/>
                <a:latin typeface="Calibri" panose="020F0502020204030204" pitchFamily="34" charset="0"/>
                <a:ea typeface="Calibri" panose="020F0502020204030204" pitchFamily="34" charset="0"/>
              </a:rPr>
              <a:t>vous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pourriez</a:t>
            </a:r>
            <a:r>
              <a:rPr lang="en-CA" sz="1100">
                <a:effectLst/>
                <a:latin typeface="Calibri" panose="020F0502020204030204" pitchFamily="34" charset="0"/>
                <a:ea typeface="Calibri" panose="020F0502020204030204" pitchFamily="34" charset="0"/>
              </a:rPr>
              <a:t> engager </a:t>
            </a:r>
            <a:r>
              <a:rPr lang="en-CA" sz="1100" err="1">
                <a:effectLst/>
                <a:latin typeface="Calibri" panose="020F0502020204030204" pitchFamily="34" charset="0"/>
                <a:ea typeface="Calibri" panose="020F0502020204030204" pitchFamily="34" charset="0"/>
              </a:rPr>
              <a:t>pourrait</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être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remboursée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conformément</a:t>
            </a:r>
            <a:r>
              <a:rPr lang="en-CA" sz="1100">
                <a:effectLst/>
                <a:latin typeface="Calibri" panose="020F0502020204030204" pitchFamily="34" charset="0"/>
                <a:ea typeface="Calibri" panose="020F0502020204030204" pitchFamily="34" charset="0"/>
              </a:rPr>
              <a:t> à </a:t>
            </a:r>
            <a:r>
              <a:rPr lang="en-CA" sz="1100" err="1">
                <a:effectLst/>
                <a:latin typeface="Calibri" panose="020F0502020204030204" pitchFamily="34" charset="0"/>
                <a:ea typeface="Calibri" panose="020F0502020204030204" pitchFamily="34" charset="0"/>
              </a:rPr>
              <a:t>nos</a:t>
            </a:r>
            <a:r>
              <a:rPr lang="en-CA" sz="1100">
                <a:effectLst/>
                <a:latin typeface="Calibri" panose="020F0502020204030204" pitchFamily="34" charset="0"/>
                <a:ea typeface="Calibri" panose="020F0502020204030204" pitchFamily="34" charset="0"/>
              </a:rPr>
              <a:t> politiques.  Si </a:t>
            </a:r>
            <a:r>
              <a:rPr lang="en-CA" sz="1100" err="1">
                <a:effectLst/>
                <a:latin typeface="Calibri" panose="020F0502020204030204" pitchFamily="34" charset="0"/>
                <a:ea typeface="Calibri" panose="020F0502020204030204" pitchFamily="34" charset="0"/>
              </a:rPr>
              <a:t>vous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avez</a:t>
            </a:r>
            <a:r>
              <a:rPr lang="en-CA" sz="1100">
                <a:effectLst/>
                <a:latin typeface="Calibri" panose="020F0502020204030204" pitchFamily="34" charset="0"/>
                <a:ea typeface="Calibri" panose="020F0502020204030204" pitchFamily="34" charset="0"/>
              </a:rPr>
              <a:t> des questions, </a:t>
            </a:r>
            <a:r>
              <a:rPr lang="en-CA" sz="1100" err="1">
                <a:effectLst/>
                <a:latin typeface="Calibri" panose="020F0502020204030204" pitchFamily="34" charset="0"/>
                <a:ea typeface="Calibri" panose="020F0502020204030204" pitchFamily="34" charset="0"/>
              </a:rPr>
              <a:t>veuillez</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contacter</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votre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coordonnateur</a:t>
            </a:r>
            <a:r>
              <a:rPr lang="en-CA" sz="1100">
                <a:effectLst/>
                <a:latin typeface="Calibri" panose="020F0502020204030204" pitchFamily="34" charset="0"/>
                <a:ea typeface="Calibri" panose="020F0502020204030204" pitchFamily="34" charset="0"/>
              </a:rPr>
              <a:t> de </a:t>
            </a:r>
            <a:r>
              <a:rPr lang="en-CA" sz="1100" err="1">
                <a:effectLst/>
                <a:latin typeface="Calibri" panose="020F0502020204030204" pitchFamily="34" charset="0"/>
                <a:ea typeface="Calibri" panose="020F0502020204030204" pitchFamily="34" charset="0"/>
              </a:rPr>
              <a:t>l’agrément</a:t>
            </a:r>
            <a:r>
              <a:rPr lang="en-CA" sz="110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CA" sz="1100">
                <a:effectLst/>
                <a:latin typeface="Calibri" panose="020F0502020204030204" pitchFamily="34" charset="0"/>
                <a:ea typeface="Calibri" panose="020F0502020204030204" pitchFamily="34" charset="0"/>
              </a:rPr>
              <a:t>Lien </a:t>
            </a:r>
            <a:r>
              <a:rPr lang="en-CA" sz="1100" err="1">
                <a:effectLst/>
                <a:latin typeface="Calibri" panose="020F0502020204030204" pitchFamily="34" charset="0"/>
                <a:ea typeface="Calibri" panose="020F0502020204030204" pitchFamily="34" charset="0"/>
              </a:rPr>
              <a:t>vers</a:t>
            </a:r>
            <a:r>
              <a:rPr lang="en-CA" sz="1100">
                <a:effectLst/>
                <a:latin typeface="Calibri" panose="020F0502020204030204" pitchFamily="34" charset="0"/>
                <a:ea typeface="Calibri" panose="020F0502020204030204" pitchFamily="34" charset="0"/>
              </a:rPr>
              <a:t> la politique et le </a:t>
            </a:r>
            <a:r>
              <a:rPr lang="en-CA" sz="1100" err="1">
                <a:effectLst/>
                <a:latin typeface="Calibri" panose="020F0502020204030204" pitchFamily="34" charset="0"/>
                <a:ea typeface="Calibri" panose="020F0502020204030204" pitchFamily="34" charset="0"/>
              </a:rPr>
              <a:t>formulaire</a:t>
            </a:r>
            <a:r>
              <a:rPr lang="en-CA" sz="1100">
                <a:effectLst/>
                <a:latin typeface="Calibri" panose="020F0502020204030204" pitchFamily="34" charset="0"/>
                <a:ea typeface="Calibri" panose="020F0502020204030204" pitchFamily="34" charset="0"/>
              </a:rPr>
              <a:t> de </a:t>
            </a:r>
            <a:r>
              <a:rPr lang="en-CA" sz="1100" err="1">
                <a:effectLst/>
                <a:latin typeface="Calibri" panose="020F0502020204030204" pitchFamily="34" charset="0"/>
                <a:ea typeface="Calibri" panose="020F0502020204030204" pitchFamily="34" charset="0"/>
              </a:rPr>
              <a:t>demande</a:t>
            </a:r>
            <a:r>
              <a:rPr lang="en-CA" sz="1100">
                <a:effectLst/>
                <a:latin typeface="Calibri" panose="020F0502020204030204" pitchFamily="34" charset="0"/>
                <a:ea typeface="Calibri" panose="020F0502020204030204" pitchFamily="34" charset="0"/>
              </a:rPr>
              <a:t> de </a:t>
            </a:r>
            <a:r>
              <a:rPr lang="en-CA" sz="1100" err="1">
                <a:effectLst/>
                <a:latin typeface="Calibri" panose="020F0502020204030204" pitchFamily="34" charset="0"/>
                <a:ea typeface="Calibri" panose="020F0502020204030204" pitchFamily="34" charset="0"/>
              </a:rPr>
              <a:t>remboursement</a:t>
            </a:r>
            <a:r>
              <a:rPr lang="en-CA" sz="1100">
                <a:effectLst/>
                <a:latin typeface="Calibri" panose="020F0502020204030204" pitchFamily="34" charset="0"/>
                <a:ea typeface="Calibri" panose="020F0502020204030204" pitchFamily="34" charset="0"/>
              </a:rPr>
              <a:t> : https://engineerscanada.ca/fr/remboursement-des-depenses</a:t>
            </a:r>
          </a:p>
          <a:p>
            <a:pPr marL="285750" indent="-285750">
              <a:buFont typeface="Arial" panose="020B0604020202020204" pitchFamily="34" charset="0"/>
              <a:buChar char="•"/>
            </a:pPr>
            <a:endParaRPr lang="en-CA"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CA" sz="1100">
                <a:effectLst/>
                <a:latin typeface="Calibri" panose="020F0502020204030204" pitchFamily="34" charset="0"/>
                <a:ea typeface="Calibri" panose="020F0502020204030204" pitchFamily="34" charset="0"/>
              </a:rPr>
              <a:t>Dans les </a:t>
            </a:r>
            <a:r>
              <a:rPr lang="en-CA" sz="1100" err="1">
                <a:effectLst/>
                <a:latin typeface="Calibri" panose="020F0502020204030204" pitchFamily="34" charset="0"/>
                <a:ea typeface="Calibri" panose="020F0502020204030204" pitchFamily="34" charset="0"/>
              </a:rPr>
              <a:t>mois</a:t>
            </a:r>
            <a:r>
              <a:rPr lang="en-CA" sz="1100">
                <a:effectLst/>
                <a:latin typeface="Calibri" panose="020F0502020204030204" pitchFamily="34" charset="0"/>
                <a:ea typeface="Calibri" panose="020F0502020204030204" pitchFamily="34" charset="0"/>
              </a:rPr>
              <a:t> à </a:t>
            </a:r>
            <a:r>
              <a:rPr lang="en-CA" sz="1100" err="1">
                <a:effectLst/>
                <a:latin typeface="Calibri" panose="020F0502020204030204" pitchFamily="34" charset="0"/>
                <a:ea typeface="Calibri" panose="020F0502020204030204" pitchFamily="34" charset="0"/>
              </a:rPr>
              <a:t>venir</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toutes</a:t>
            </a:r>
            <a:r>
              <a:rPr lang="en-CA" sz="1100">
                <a:effectLst/>
                <a:latin typeface="Calibri" panose="020F0502020204030204" pitchFamily="34" charset="0"/>
                <a:ea typeface="Calibri" panose="020F0502020204030204" pitchFamily="34" charset="0"/>
              </a:rPr>
              <a:t> les parties </a:t>
            </a:r>
            <a:r>
              <a:rPr lang="en-CA" sz="1100" err="1">
                <a:effectLst/>
                <a:latin typeface="Calibri" panose="020F0502020204030204" pitchFamily="34" charset="0"/>
                <a:ea typeface="Calibri" panose="020F0502020204030204" pitchFamily="34" charset="0"/>
              </a:rPr>
              <a:t>prenantes</a:t>
            </a:r>
            <a:r>
              <a:rPr lang="en-CA" sz="1100">
                <a:effectLst/>
                <a:latin typeface="Calibri" panose="020F0502020204030204" pitchFamily="34" charset="0"/>
                <a:ea typeface="Calibri" panose="020F0502020204030204" pitchFamily="34" charset="0"/>
              </a:rPr>
              <a:t> au </a:t>
            </a:r>
            <a:r>
              <a:rPr lang="en-CA" sz="1100" err="1">
                <a:effectLst/>
                <a:latin typeface="Calibri" panose="020F0502020204030204" pitchFamily="34" charset="0"/>
                <a:ea typeface="Calibri" panose="020F0502020204030204" pitchFamily="34" charset="0"/>
              </a:rPr>
              <a:t>système</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d’agrément</a:t>
            </a:r>
            <a:r>
              <a:rPr lang="en-CA" sz="1100">
                <a:effectLst/>
                <a:latin typeface="Calibri" panose="020F0502020204030204" pitchFamily="34" charset="0"/>
                <a:ea typeface="Calibri" panose="020F0502020204030204" pitchFamily="34" charset="0"/>
              </a:rPr>
              <a:t> se </a:t>
            </a:r>
            <a:r>
              <a:rPr lang="en-CA" sz="1100" err="1">
                <a:effectLst/>
                <a:latin typeface="Calibri" panose="020F0502020204030204" pitchFamily="34" charset="0"/>
                <a:ea typeface="Calibri" panose="020F0502020204030204" pitchFamily="34" charset="0"/>
              </a:rPr>
              <a:t>verront</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offrir</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d’autres</a:t>
            </a:r>
            <a:r>
              <a:rPr lang="en-CA" sz="1100">
                <a:effectLst/>
                <a:latin typeface="Calibri" panose="020F0502020204030204" pitchFamily="34" charset="0"/>
                <a:ea typeface="Calibri" panose="020F0502020204030204" pitchFamily="34" charset="0"/>
              </a:rPr>
              <a:t> formations.  </a:t>
            </a:r>
            <a:r>
              <a:rPr lang="en-CA" sz="1100" err="1">
                <a:effectLst/>
                <a:latin typeface="Calibri" panose="020F0502020204030204" pitchFamily="34" charset="0"/>
                <a:ea typeface="Calibri" panose="020F0502020204030204" pitchFamily="34" charset="0"/>
              </a:rPr>
              <a:t>Veuillez</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visiter</a:t>
            </a:r>
            <a:r>
              <a:rPr lang="en-CA" sz="1100">
                <a:effectLst/>
                <a:latin typeface="Calibri" panose="020F0502020204030204" pitchFamily="34" charset="0"/>
                <a:ea typeface="Calibri" panose="020F0502020204030204" pitchFamily="34" charset="0"/>
              </a:rPr>
              <a:t> la page des </a:t>
            </a:r>
            <a:r>
              <a:rPr lang="en-CA" sz="1100" err="1">
                <a:effectLst/>
                <a:latin typeface="Calibri" panose="020F0502020204030204" pitchFamily="34" charset="0"/>
                <a:ea typeface="Calibri" panose="020F0502020204030204" pitchFamily="34" charset="0"/>
              </a:rPr>
              <a:t>ressources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d’agrément</a:t>
            </a:r>
            <a:r>
              <a:rPr lang="en-CA" sz="1100">
                <a:effectLst/>
                <a:latin typeface="Calibri" panose="020F0502020204030204" pitchFamily="34" charset="0"/>
                <a:ea typeface="Calibri" panose="020F0502020204030204" pitchFamily="34" charset="0"/>
              </a:rPr>
              <a:t> pour le cycle 2021-2022 </a:t>
            </a:r>
            <a:r>
              <a:rPr lang="en-CA" sz="1100" err="1">
                <a:effectLst/>
                <a:latin typeface="Calibri" panose="020F0502020204030204" pitchFamily="34" charset="0"/>
                <a:ea typeface="Calibri" panose="020F0502020204030204" pitchFamily="34" charset="0"/>
              </a:rPr>
              <a:t>afin</a:t>
            </a:r>
            <a:r>
              <a:rPr lang="en-CA" sz="1100">
                <a:effectLst/>
                <a:latin typeface="Calibri" panose="020F0502020204030204" pitchFamily="34" charset="0"/>
                <a:ea typeface="Calibri" panose="020F0502020204030204" pitchFamily="34" charset="0"/>
              </a:rPr>
              <a:t> de prendre </a:t>
            </a:r>
            <a:r>
              <a:rPr lang="en-CA" sz="1100" err="1">
                <a:effectLst/>
                <a:latin typeface="Calibri" panose="020F0502020204030204" pitchFamily="34" charset="0"/>
                <a:ea typeface="Calibri" panose="020F0502020204030204" pitchFamily="34" charset="0"/>
              </a:rPr>
              <a:t>connaissance</a:t>
            </a:r>
            <a:r>
              <a:rPr lang="en-CA" sz="1100">
                <a:effectLst/>
                <a:latin typeface="Calibri" panose="020F0502020204030204" pitchFamily="34" charset="0"/>
                <a:ea typeface="Calibri" panose="020F0502020204030204" pitchFamily="34" charset="0"/>
              </a:rPr>
              <a:t> du </a:t>
            </a:r>
            <a:r>
              <a:rPr lang="en-CA" sz="1100" err="1">
                <a:effectLst/>
                <a:latin typeface="Calibri" panose="020F0502020204030204" pitchFamily="34" charset="0"/>
                <a:ea typeface="Calibri" panose="020F0502020204030204" pitchFamily="34" charset="0"/>
              </a:rPr>
              <a:t>calendrier</a:t>
            </a:r>
            <a:r>
              <a:rPr lang="en-CA" sz="1100">
                <a:effectLst/>
                <a:latin typeface="Calibri" panose="020F0502020204030204" pitchFamily="34" charset="0"/>
                <a:ea typeface="Calibri" panose="020F0502020204030204" pitchFamily="34" charset="0"/>
              </a:rPr>
              <a:t> des </a:t>
            </a:r>
            <a:r>
              <a:rPr lang="en-CA" sz="1100" err="1">
                <a:effectLst/>
                <a:latin typeface="Calibri" panose="020F0502020204030204" pitchFamily="34" charset="0"/>
                <a:ea typeface="Calibri" panose="020F0502020204030204" pitchFamily="34" charset="0"/>
              </a:rPr>
              <a:t>événements</a:t>
            </a:r>
            <a:r>
              <a:rPr lang="en-CA" sz="1100">
                <a:effectLst/>
                <a:latin typeface="Calibri" panose="020F0502020204030204" pitchFamily="34" charset="0"/>
                <a:ea typeface="Calibri" panose="020F0502020204030204" pitchFamily="34" charset="0"/>
              </a:rPr>
              <a:t> et des </a:t>
            </a:r>
            <a:r>
              <a:rPr lang="en-CA" sz="1100" err="1">
                <a:effectLst/>
                <a:latin typeface="Calibri" panose="020F0502020204030204" pitchFamily="34" charset="0"/>
                <a:ea typeface="Calibri" panose="020F0502020204030204" pitchFamily="34" charset="0"/>
              </a:rPr>
              <a:t>webinaires</a:t>
            </a:r>
            <a:r>
              <a:rPr lang="en-CA" sz="1100">
                <a:effectLst/>
                <a:latin typeface="Calibri" panose="020F0502020204030204" pitchFamily="34" charset="0"/>
                <a:ea typeface="Calibri" panose="020F0502020204030204" pitchFamily="34" charset="0"/>
              </a:rPr>
              <a:t> </a:t>
            </a:r>
            <a:r>
              <a:rPr lang="en-CA" sz="1100" err="1">
                <a:effectLst/>
                <a:latin typeface="Calibri" panose="020F0502020204030204" pitchFamily="34" charset="0"/>
                <a:ea typeface="Calibri" panose="020F0502020204030204" pitchFamily="34" charset="0"/>
              </a:rPr>
              <a:t>enregistrés</a:t>
            </a:r>
            <a:r>
              <a:rPr lang="en-CA" sz="1100">
                <a:effectLst/>
                <a:latin typeface="Calibri" panose="020F0502020204030204" pitchFamily="34" charset="0"/>
                <a:ea typeface="Calibri" panose="020F0502020204030204" pitchFamily="34" charset="0"/>
              </a:rPr>
              <a:t> à </a:t>
            </a:r>
            <a:r>
              <a:rPr lang="en-CA" sz="1100" err="1">
                <a:effectLst/>
                <a:latin typeface="Calibri" panose="020F0502020204030204" pitchFamily="34" charset="0"/>
                <a:ea typeface="Calibri" panose="020F0502020204030204" pitchFamily="34" charset="0"/>
              </a:rPr>
              <a:t>l’avance</a:t>
            </a:r>
            <a:r>
              <a:rPr lang="en-CA" sz="110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36156972-B91D-4EFE-BBE6-780876B81408}" type="slidenum">
              <a:rPr lang="en-CA" smtClean="0"/>
              <a:t>88</a:t>
            </a:fld>
            <a:endParaRPr lang="en-CA"/>
          </a:p>
        </p:txBody>
      </p:sp>
    </p:spTree>
    <p:extLst>
      <p:ext uri="{BB962C8B-B14F-4D97-AF65-F5344CB8AC3E}">
        <p14:creationId xmlns:p14="http://schemas.microsoft.com/office/powerpoint/2010/main" val="39898167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CA" sz="110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89</a:t>
            </a:fld>
            <a:endParaRPr lang="en-CA"/>
          </a:p>
        </p:txBody>
      </p:sp>
    </p:spTree>
    <p:extLst>
      <p:ext uri="{BB962C8B-B14F-4D97-AF65-F5344CB8AC3E}">
        <p14:creationId xmlns:p14="http://schemas.microsoft.com/office/powerpoint/2010/main" val="174806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Le BCAPG se compose de 20 membres qui proviennent du milieu universitaire et de l’industrie, avec une représentation de tout le Canada. Ses membres sont des hommes et des femmes, anglophones et francophones.</a:t>
            </a:r>
          </a:p>
        </p:txBody>
      </p:sp>
      <p:sp>
        <p:nvSpPr>
          <p:cNvPr id="4" name="Slide Number Placeholder 3"/>
          <p:cNvSpPr>
            <a:spLocks noGrp="1"/>
          </p:cNvSpPr>
          <p:nvPr>
            <p:ph type="sldNum" sz="quarter" idx="10"/>
          </p:nvPr>
        </p:nvSpPr>
        <p:spPr/>
        <p:txBody>
          <a:bodyPr/>
          <a:lstStyle/>
          <a:p>
            <a:fld id="{36156972-B91D-4EFE-BBE6-780876B81408}" type="slidenum">
              <a:rPr lang="en-CA" smtClean="0"/>
              <a:t>9</a:t>
            </a:fld>
            <a:endParaRPr lang="en-CA"/>
          </a:p>
        </p:txBody>
      </p:sp>
    </p:spTree>
    <p:extLst>
      <p:ext uri="{BB962C8B-B14F-4D97-AF65-F5344CB8AC3E}">
        <p14:creationId xmlns:p14="http://schemas.microsoft.com/office/powerpoint/2010/main" val="16250050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0" u="none" strike="noStrike" baseline="0">
                <a:solidFill>
                  <a:srgbClr val="000000"/>
                </a:solidFill>
                <a:latin typeface="Calibri" panose="020F0502020204030204" pitchFamily="34" charset="0"/>
              </a:rPr>
              <a:t>Pour la première étape, le programme doit fournir l’enregistrement d’une visite guidée virtuelle des installations avant la date de la visite. Cette vidéo devra être remise avec le Questionnaire, au moins quatre semaines avant la visite. Il faudrait discuter des dates d’échéance avec le président de l’équipe de visiteurs. </a:t>
            </a:r>
          </a:p>
          <a:p>
            <a:endParaRPr lang="en-CA" sz="1100" b="0" i="0" u="none" strike="noStrike" baseline="0">
              <a:solidFill>
                <a:srgbClr val="000000"/>
              </a:solidFill>
              <a:latin typeface="Calibri" panose="020F0502020204030204" pitchFamily="34" charset="0"/>
            </a:endParaRPr>
          </a:p>
          <a:p>
            <a:r>
              <a:rPr lang="en-CA" sz="1100" b="0" i="0" u="none" strike="noStrike" baseline="0">
                <a:solidFill>
                  <a:srgbClr val="000000"/>
                </a:solidFill>
                <a:latin typeface="Calibri" panose="020F0502020204030204" pitchFamily="34" charset="0"/>
              </a:rPr>
              <a:t>Dans un second temps, le doyen ou le responsable désigné fera faire à l’équipe de visiteurs et au président une visite guidée en direct des espaces indiqués. Le temps consacré à cet exercice ne devrait pas dépasser une heure. L'objectif de cette deuxième étape est de permettre aux visiteurs de se concentrer sur des aspects particuliers du ou des lieux de prestation du programme et de poser des questions sur les installations qui pourraient découler de leur examen de la visite préenregistrée décrite dans la première étape. </a:t>
            </a:r>
          </a:p>
          <a:p>
            <a:endParaRPr lang="en-CA" sz="1100" b="0" i="0" u="none" strike="noStrike" baseline="0">
              <a:solidFill>
                <a:srgbClr val="000000"/>
              </a:solidFill>
              <a:latin typeface="Calibri" panose="020F0502020204030204" pitchFamily="34" charset="0"/>
            </a:endParaRPr>
          </a:p>
          <a:p>
            <a:r>
              <a:rPr lang="en-CA" sz="1100" b="0" i="0" u="none" strike="noStrike" baseline="0">
                <a:solidFill>
                  <a:srgbClr val="000000"/>
                </a:solidFill>
                <a:latin typeface="Calibri" panose="020F0502020204030204" pitchFamily="34" charset="0"/>
              </a:rPr>
              <a:t>Cette vidéo, préparée par l’ABET porte sur l'examen de leurs programmes. Elle vous donnera une idée de la forme que peut prendre une visite virtuelle. [Démarrez la vidéo, avancez de quelques minutes et laissez-la tourner pendant 30 à 45 secondes]</a:t>
            </a:r>
          </a:p>
        </p:txBody>
      </p:sp>
      <p:sp>
        <p:nvSpPr>
          <p:cNvPr id="4" name="Slide Number Placeholder 3"/>
          <p:cNvSpPr>
            <a:spLocks noGrp="1"/>
          </p:cNvSpPr>
          <p:nvPr>
            <p:ph type="sldNum" sz="quarter" idx="5"/>
          </p:nvPr>
        </p:nvSpPr>
        <p:spPr/>
        <p:txBody>
          <a:bodyPr/>
          <a:lstStyle/>
          <a:p>
            <a:fld id="{94C345D2-5F75-4C67-BD7A-51D5C348478D}" type="slidenum">
              <a:rPr lang="en-CA" smtClean="0"/>
              <a:t>90</a:t>
            </a:fld>
            <a:endParaRPr lang="en-CA"/>
          </a:p>
        </p:txBody>
      </p:sp>
    </p:spTree>
    <p:extLst>
      <p:ext uri="{BB962C8B-B14F-4D97-AF65-F5344CB8AC3E}">
        <p14:creationId xmlns:p14="http://schemas.microsoft.com/office/powerpoint/2010/main" val="201989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userDrawn="1"/>
        </p:nvPicPr>
        <p:blipFill>
          <a:blip r:embed="rId2"/>
          <a:srcRect/>
          <a:stretch>
            <a:fill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a:srcRect/>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343136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userDrawn="1"/>
        </p:nvPicPr>
        <p:blipFill>
          <a:blip r:embed="rId2"/>
          <a:srcRect/>
          <a:stretch>
            <a:fill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userDrawn="1"/>
        </p:nvPicPr>
        <p:blipFill>
          <a:blip r:embed="rId3"/>
          <a:srcRect/>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0565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Highlights - Gradient">
    <p:bg>
      <p:bgPr>
        <a:gradFill>
          <a:gsLst>
            <a:gs pos="100000">
              <a:srgbClr val="F0F5FA"/>
            </a:gs>
            <a:gs pos="0">
              <a:schemeClr val="accent3">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a:blip r:embed="rId3">
            <a:alphaModFix amt="30000"/>
          </a:blip>
          <a:srcRect/>
          <a:stretch>
            <a:fill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userDrawn="1"/>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userDrawn="1"/>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userDrawn="1"/>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176295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a:blip r:embed="rId2">
            <a:alphaModFix amt="30000"/>
          </a:blip>
          <a:srcRect/>
          <a:stretch>
            <a:fill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userDrawn="1"/>
        </p:nvPicPr>
        <p:blipFill>
          <a:blip r:embed="rId3"/>
          <a:srcRect/>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211045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a:blip r:embed="rId2">
            <a:alphaModFix amt="30000"/>
          </a:blip>
          <a:srcRect/>
          <a:stretch>
            <a:fill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userDrawn="1"/>
        </p:nvPicPr>
        <p:blipFill>
          <a:blip r:embed="rId3"/>
          <a:srcRect/>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90943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a:blip r:embed="rId2">
            <a:alphaModFix amt="30000"/>
          </a:blip>
          <a:srcRect/>
          <a:stretch>
            <a:fill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userDrawn="1"/>
        </p:nvPicPr>
        <p:blipFill>
          <a:blip r:embed="rId3"/>
          <a:srcRect/>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3656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userDrawn="1"/>
        </p:nvPicPr>
        <p:blipFill>
          <a:blip r:embed="rId2"/>
          <a:srcRect/>
          <a:stretch>
            <a:fill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userDrawn="1"/>
        </p:nvPicPr>
        <p:blipFill>
          <a:blip r:embed="rId3"/>
          <a:srcRect/>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41700395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userDrawn="1"/>
        </p:nvPicPr>
        <p:blipFill>
          <a:blip r:embed="rId2"/>
          <a:srcRect/>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57276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401830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281351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8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a:blip r:embed="rId2"/>
          <a:srcRect/>
          <a:stretch>
            <a:fill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a:srcRect/>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1829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20392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270874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5107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71861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a:blip r:embed="rId2"/>
          <a:srcRect/>
          <a:stretch>
            <a:fill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a:srcRect/>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88025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tileRect/>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a:blip r:embed="rId2"/>
          <a:srcRect/>
          <a:stretch>
            <a:fill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a:srcRect/>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a:blip r:embed="rId4">
            <a:alphaModFix amt="30000"/>
          </a:blip>
          <a:srcRect/>
          <a:stretch>
            <a:fillRect/>
          </a:stretch>
        </p:blipFill>
        <p:spPr>
          <a:xfrm>
            <a:off x="4484527" y="1701168"/>
            <a:ext cx="4659473" cy="3441377"/>
          </a:xfrm>
          <a:prstGeom prst="rect">
            <a:avLst/>
          </a:prstGeom>
        </p:spPr>
      </p:pic>
    </p:spTree>
    <p:extLst>
      <p:ext uri="{BB962C8B-B14F-4D97-AF65-F5344CB8AC3E}">
        <p14:creationId xmlns:p14="http://schemas.microsoft.com/office/powerpoint/2010/main" val="16935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a:blip r:embed="rId2">
            <a:alphaModFix amt="30000"/>
          </a:blip>
          <a:srcRect/>
          <a:stretch>
            <a:fill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a:srcRect/>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5369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a:blip r:embed="rId2">
            <a:alphaModFix amt="30000"/>
          </a:blip>
          <a:srcRect/>
          <a:stretch>
            <a:fill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a:srcRect/>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82999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a:blip r:embed="rId2">
            <a:alphaModFix amt="30000"/>
          </a:blip>
          <a:srcRect/>
          <a:stretch>
            <a:fill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a:srcRect/>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42770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userDrawn="1"/>
        </p:nvPicPr>
        <p:blipFill>
          <a:blip r:embed="rId2"/>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5234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Highlights - Gradient">
    <p:bg>
      <p:bgPr>
        <a:gradFill>
          <a:gsLst>
            <a:gs pos="100000">
              <a:srgbClr val="F0F5FA"/>
            </a:gs>
            <a:gs pos="0">
              <a:schemeClr val="accent3">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a:blip r:embed="rId3">
            <a:alphaModFix amt="30000"/>
          </a:blip>
          <a:srcRect/>
          <a:stretch>
            <a:fill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160426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spTree>
    <p:extLst>
      <p:ext uri="{BB962C8B-B14F-4D97-AF65-F5344CB8AC3E}">
        <p14:creationId xmlns:p14="http://schemas.microsoft.com/office/powerpoint/2010/main" val="219746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10.xml"/><Relationship Id="rId18" Type="http://schemas.openxmlformats.org/officeDocument/2006/relationships/diagramLayout" Target="../diagrams/layout1.xml"/><Relationship Id="rId3" Type="http://schemas.openxmlformats.org/officeDocument/2006/relationships/tags" Target="../tags/tag41.xml"/><Relationship Id="rId21" Type="http://schemas.microsoft.com/office/2007/relationships/diagramDrawing" Target="../diagrams/drawing1.xml"/><Relationship Id="rId7" Type="http://schemas.openxmlformats.org/officeDocument/2006/relationships/tags" Target="../tags/tag45.xml"/><Relationship Id="rId12" Type="http://schemas.openxmlformats.org/officeDocument/2006/relationships/slideLayout" Target="../slideLayouts/slideLayout2.xml"/><Relationship Id="rId17" Type="http://schemas.openxmlformats.org/officeDocument/2006/relationships/diagramData" Target="../diagrams/data1.xml"/><Relationship Id="rId2" Type="http://schemas.openxmlformats.org/officeDocument/2006/relationships/tags" Target="../tags/tag40.xml"/><Relationship Id="rId16" Type="http://schemas.openxmlformats.org/officeDocument/2006/relationships/image" Target="../media/image12.png"/><Relationship Id="rId20" Type="http://schemas.openxmlformats.org/officeDocument/2006/relationships/diagramColors" Target="../diagrams/colors1.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1.png"/><Relationship Id="rId10" Type="http://schemas.openxmlformats.org/officeDocument/2006/relationships/tags" Target="../tags/tag48.xml"/><Relationship Id="rId19" Type="http://schemas.openxmlformats.org/officeDocument/2006/relationships/diagramQuickStyle" Target="../diagrams/quickStyle1.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tags" Target="../tags/tag55.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notesSlide" Target="../notesSlides/notesSlide12.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microsoft.com/office/2007/relationships/diagramDrawing" Target="../diagrams/drawing2.xml"/><Relationship Id="rId3" Type="http://schemas.openxmlformats.org/officeDocument/2006/relationships/tags" Target="../tags/tag58.xml"/><Relationship Id="rId7" Type="http://schemas.openxmlformats.org/officeDocument/2006/relationships/slideLayout" Target="../slideLayouts/slideLayout2.xml"/><Relationship Id="rId12" Type="http://schemas.openxmlformats.org/officeDocument/2006/relationships/diagramColors" Target="../diagrams/colors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diagramQuickStyle" Target="../diagrams/quickStyle2.xml"/><Relationship Id="rId5" Type="http://schemas.openxmlformats.org/officeDocument/2006/relationships/tags" Target="../tags/tag60.xml"/><Relationship Id="rId10" Type="http://schemas.openxmlformats.org/officeDocument/2006/relationships/diagramLayout" Target="../diagrams/layout2.xml"/><Relationship Id="rId4" Type="http://schemas.openxmlformats.org/officeDocument/2006/relationships/tags" Target="../tags/tag59.xml"/><Relationship Id="rId9"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8.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23.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2.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86.xml"/><Relationship Id="rId7"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24.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25.jpe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10.xml"/><Relationship Id="rId7"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image" Target="../media/image27.png"/><Relationship Id="rId4" Type="http://schemas.openxmlformats.org/officeDocument/2006/relationships/tags" Target="../tags/tag111.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hyperlink" Target="https://engineerscanada.ca/sites/default/files/2022-02/Board-Policy-Manual-Combined-f.pdf#page=16" TargetMode="Externa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28.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29.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customXml" Target="../ink/ink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29.png"/><Relationship Id="rId17" Type="http://schemas.openxmlformats.org/officeDocument/2006/relationships/customXml" Target="../ink/ink3.xml"/><Relationship Id="rId2" Type="http://schemas.openxmlformats.org/officeDocument/2006/relationships/tags" Target="../tags/tag125.xml"/><Relationship Id="rId16" Type="http://schemas.openxmlformats.org/officeDocument/2006/relationships/image" Target="../media/image32.pn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notesSlide" Target="../notesSlides/notesSlide30.xml"/><Relationship Id="rId5" Type="http://schemas.openxmlformats.org/officeDocument/2006/relationships/tags" Target="../tags/tag128.xml"/><Relationship Id="rId15" Type="http://schemas.openxmlformats.org/officeDocument/2006/relationships/customXml" Target="../ink/ink2.xml"/><Relationship Id="rId10" Type="http://schemas.openxmlformats.org/officeDocument/2006/relationships/slideLayout" Target="../slideLayouts/slideLayout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29.png"/><Relationship Id="rId4" Type="http://schemas.openxmlformats.org/officeDocument/2006/relationships/tags" Target="../tags/tag136.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24.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36.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notesSlide" Target="../notesSlides/notesSlide37.xml"/><Relationship Id="rId26" Type="http://schemas.openxmlformats.org/officeDocument/2006/relationships/image" Target="../media/image39.png"/><Relationship Id="rId3" Type="http://schemas.openxmlformats.org/officeDocument/2006/relationships/tags" Target="../tags/tag157.xml"/><Relationship Id="rId21" Type="http://schemas.openxmlformats.org/officeDocument/2006/relationships/image" Target="../media/image34.png"/><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slideLayout" Target="../slideLayouts/slideLayout19.xml"/><Relationship Id="rId25" Type="http://schemas.openxmlformats.org/officeDocument/2006/relationships/image" Target="../media/image38.png"/><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image" Target="../media/image33.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image" Target="../media/image37.png"/><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image" Target="../media/image36.png"/><Relationship Id="rId10" Type="http://schemas.openxmlformats.org/officeDocument/2006/relationships/tags" Target="../tags/tag164.xml"/><Relationship Id="rId19" Type="http://schemas.openxmlformats.org/officeDocument/2006/relationships/image" Target="../media/image30.png"/><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38.xml"/><Relationship Id="rId5" Type="http://schemas.openxmlformats.org/officeDocument/2006/relationships/slideLayout" Target="../slideLayouts/slideLayout19.xml"/><Relationship Id="rId4" Type="http://schemas.openxmlformats.org/officeDocument/2006/relationships/tags" Target="../tags/tag174.xml"/></Relationships>
</file>

<file path=ppt/slides/_rels/slide39.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4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41.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notesSlide" Target="../notesSlides/notesSlide48.xml"/><Relationship Id="rId5" Type="http://schemas.openxmlformats.org/officeDocument/2006/relationships/slideLayout" Target="../slideLayouts/slideLayout16.xml"/><Relationship Id="rId4" Type="http://schemas.openxmlformats.org/officeDocument/2006/relationships/tags" Target="../tags/tag212.xml"/></Relationships>
</file>

<file path=ppt/slides/_rels/slide49.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hyperlink" Target="https://engineerscanada.ca/sites/default/files/accreditation/2021-2022-cycle/2021-rubriques_des_qrd_et_ac_fr.pdf" TargetMode="Externa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216.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50.xml"/><Relationship Id="rId3" Type="http://schemas.openxmlformats.org/officeDocument/2006/relationships/tags" Target="../tags/tag219.xml"/><Relationship Id="rId7"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3" Type="http://schemas.openxmlformats.org/officeDocument/2006/relationships/tags" Target="../tags/tag225.xml"/><Relationship Id="rId7" Type="http://schemas.openxmlformats.org/officeDocument/2006/relationships/slideLayout" Target="../slideLayouts/slideLayout2.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231.xml"/><Relationship Id="rId7" Type="http://schemas.openxmlformats.org/officeDocument/2006/relationships/slideLayout" Target="../slideLayouts/slideLayout2.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53.xml"/><Relationship Id="rId3" Type="http://schemas.openxmlformats.org/officeDocument/2006/relationships/tags" Target="../tags/tag237.xml"/><Relationship Id="rId7"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s>
</file>

<file path=ppt/slides/_rels/slide54.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44.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5.xml"/><Relationship Id="rId3" Type="http://schemas.openxmlformats.org/officeDocument/2006/relationships/tags" Target="../tags/tag247.xml"/><Relationship Id="rId7"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56.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256.xml"/><Relationship Id="rId7" Type="http://schemas.openxmlformats.org/officeDocument/2006/relationships/notesSlide" Target="../notesSlides/notesSlide57.xml"/><Relationship Id="rId12" Type="http://schemas.microsoft.com/office/2007/relationships/diagramDrawing" Target="../diagrams/drawing3.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2.xml"/><Relationship Id="rId11" Type="http://schemas.openxmlformats.org/officeDocument/2006/relationships/diagramColors" Target="../diagrams/colors3.xml"/><Relationship Id="rId5" Type="http://schemas.openxmlformats.org/officeDocument/2006/relationships/tags" Target="../tags/tag258.xml"/><Relationship Id="rId10" Type="http://schemas.openxmlformats.org/officeDocument/2006/relationships/diagramQuickStyle" Target="../diagrams/quickStyle3.xml"/><Relationship Id="rId4" Type="http://schemas.openxmlformats.org/officeDocument/2006/relationships/tags" Target="../tags/tag257.xml"/><Relationship Id="rId9"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3" Type="http://schemas.openxmlformats.org/officeDocument/2006/relationships/tags" Target="../tags/tag261.xml"/><Relationship Id="rId7"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267.xml"/><Relationship Id="rId7" Type="http://schemas.openxmlformats.org/officeDocument/2006/relationships/slideLayout" Target="../slideLayouts/slideLayout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60.xml"/><Relationship Id="rId3" Type="http://schemas.openxmlformats.org/officeDocument/2006/relationships/tags" Target="../tags/tag273.xml"/><Relationship Id="rId7" Type="http://schemas.openxmlformats.org/officeDocument/2006/relationships/slideLayout" Target="../slideLayouts/slideLayout2.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s>
</file>

<file path=ppt/slides/_rels/slide6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notesSlide" Target="../notesSlides/notesSlide62.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tags" Target="../tags/tag293.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image" Target="../media/image38.png"/><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notesSlide" Target="../notesSlides/notesSlide64.xml"/><Relationship Id="rId5" Type="http://schemas.openxmlformats.org/officeDocument/2006/relationships/tags" Target="../tags/tag290.xml"/><Relationship Id="rId10" Type="http://schemas.openxmlformats.org/officeDocument/2006/relationships/slideLayout" Target="../slideLayouts/slideLayout2.xml"/><Relationship Id="rId4" Type="http://schemas.openxmlformats.org/officeDocument/2006/relationships/tags" Target="../tags/tag289.xml"/><Relationship Id="rId9" Type="http://schemas.openxmlformats.org/officeDocument/2006/relationships/tags" Target="../tags/tag294.xml"/></Relationships>
</file>

<file path=ppt/slides/_rels/slide65.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notesSlide" Target="../notesSlides/notesSlide65.xml"/><Relationship Id="rId5" Type="http://schemas.openxmlformats.org/officeDocument/2006/relationships/slideLayout" Target="../slideLayouts/slideLayout2.xml"/><Relationship Id="rId4" Type="http://schemas.openxmlformats.org/officeDocument/2006/relationships/tags" Target="../tags/tag298.xml"/></Relationships>
</file>

<file path=ppt/slides/_rels/slide66.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06.xml"/><Relationship Id="rId7" Type="http://schemas.openxmlformats.org/officeDocument/2006/relationships/notesSlide" Target="../notesSlides/notesSlide68.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slideLayout" Target="../slideLayouts/slideLayout2.xml"/><Relationship Id="rId5" Type="http://schemas.openxmlformats.org/officeDocument/2006/relationships/tags" Target="../tags/tag308.xml"/><Relationship Id="rId4" Type="http://schemas.openxmlformats.org/officeDocument/2006/relationships/tags" Target="../tags/tag307.xml"/></Relationships>
</file>

<file path=ppt/slides/_rels/slide69.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41.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notesSlide" Target="../notesSlides/notesSlide69.xml"/><Relationship Id="rId5" Type="http://schemas.openxmlformats.org/officeDocument/2006/relationships/slideLayout" Target="../slideLayouts/slideLayout2.xml"/><Relationship Id="rId4" Type="http://schemas.openxmlformats.org/officeDocument/2006/relationships/tags" Target="../tags/tag3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18.xml"/><Relationship Id="rId7" Type="http://schemas.openxmlformats.org/officeDocument/2006/relationships/notesSlide" Target="../notesSlides/notesSlide71.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slideLayout" Target="../slideLayouts/slideLayout2.xml"/><Relationship Id="rId5" Type="http://schemas.openxmlformats.org/officeDocument/2006/relationships/tags" Target="../tags/tag320.xml"/><Relationship Id="rId4" Type="http://schemas.openxmlformats.org/officeDocument/2006/relationships/tags" Target="../tags/tag319.xml"/></Relationships>
</file>

<file path=ppt/slides/_rels/slide72.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notesSlide" Target="../notesSlides/notesSlide72.xml"/><Relationship Id="rId5" Type="http://schemas.openxmlformats.org/officeDocument/2006/relationships/slideLayout" Target="../slideLayouts/slideLayout2.xml"/><Relationship Id="rId4" Type="http://schemas.openxmlformats.org/officeDocument/2006/relationships/tags" Target="../tags/tag324.xml"/></Relationships>
</file>

<file path=ppt/slides/_rels/slide73.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74.xml"/><Relationship Id="rId3" Type="http://schemas.openxmlformats.org/officeDocument/2006/relationships/tags" Target="../tags/tag330.xml"/><Relationship Id="rId7" Type="http://schemas.openxmlformats.org/officeDocument/2006/relationships/slideLayout" Target="../slideLayouts/slideLayout2.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339.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2.xml"/><Relationship Id="rId7" Type="http://schemas.openxmlformats.org/officeDocument/2006/relationships/tags" Target="../tags/tag346.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5" Type="http://schemas.openxmlformats.org/officeDocument/2006/relationships/tags" Target="../tags/tag344.xml"/><Relationship Id="rId10" Type="http://schemas.openxmlformats.org/officeDocument/2006/relationships/image" Target="../media/image29.png"/><Relationship Id="rId4" Type="http://schemas.openxmlformats.org/officeDocument/2006/relationships/tags" Target="../tags/tag343.xml"/><Relationship Id="rId9"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notesSlide" Target="../notesSlides/notesSlide7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80.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5" Type="http://schemas.openxmlformats.org/officeDocument/2006/relationships/notesSlide" Target="../notesSlides/notesSlide81.xml"/><Relationship Id="rId4"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notesSlide" Target="../notesSlides/notesSlide82.xml"/><Relationship Id="rId4"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5" Type="http://schemas.openxmlformats.org/officeDocument/2006/relationships/notesSlide" Target="../notesSlides/notesSlide83.xml"/><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67.xml"/><Relationship Id="rId7" Type="http://schemas.openxmlformats.org/officeDocument/2006/relationships/image" Target="../media/image42.png"/><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368.xml"/></Relationships>
</file>

<file path=ppt/slides/_rels/slide85.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5" Type="http://schemas.openxmlformats.org/officeDocument/2006/relationships/notesSlide" Target="../notesSlides/notesSlide85.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375.xml"/></Relationships>
</file>

<file path=ppt/slides/_rels/slide87.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notesSlide" Target="../notesSlides/notesSlide87.xml"/><Relationship Id="rId5" Type="http://schemas.openxmlformats.org/officeDocument/2006/relationships/slideLayout" Target="../slideLayouts/slideLayout2.xml"/><Relationship Id="rId4" Type="http://schemas.openxmlformats.org/officeDocument/2006/relationships/tags" Target="../tags/tag379.xml"/></Relationships>
</file>

<file path=ppt/slides/_rels/slide88.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5" Type="http://schemas.openxmlformats.org/officeDocument/2006/relationships/notesSlide" Target="../notesSlides/notesSlide88.xml"/><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tags" Target="../tags/tag385.xml"/><Relationship Id="rId7" Type="http://schemas.openxmlformats.org/officeDocument/2006/relationships/hyperlink" Target="https://engineerscanada.ca/fr/agrement/ressources-en-matiere-dagrement/cycle-dagrement-2021-2022/webinaires-du-bcapg-formation-sur-les-visites-virtuelles" TargetMode="Externa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hyperlink" Target="https://engineerscanada.ca/sites/default/files/2021-02/Guide-pour-evaluation-virtuelle-Finale-Francais.pdf" TargetMode="External"/><Relationship Id="rId5" Type="http://schemas.openxmlformats.org/officeDocument/2006/relationships/notesSlide" Target="../notesSlides/notesSlide8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9.png"/></Relationships>
</file>

<file path=ppt/slides/_rels/slide90.xml.rels><?xml version="1.0" encoding="UTF-8" standalone="yes"?>
<Relationships xmlns="http://schemas.openxmlformats.org/package/2006/relationships"><Relationship Id="rId8" Type="http://schemas.openxmlformats.org/officeDocument/2006/relationships/notesSlide" Target="../notesSlides/notesSlide90.xml"/><Relationship Id="rId3" Type="http://schemas.openxmlformats.org/officeDocument/2006/relationships/tags" Target="../tags/tag388.xml"/><Relationship Id="rId7" Type="http://schemas.openxmlformats.org/officeDocument/2006/relationships/slideLayout" Target="../slideLayouts/slideLayout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0.xml"/><Relationship Id="rId5" Type="http://schemas.openxmlformats.org/officeDocument/2006/relationships/video" Target="https://player.vimeo.com/video/440364471?app_id=122963" TargetMode="External"/><Relationship Id="rId4" Type="http://schemas.openxmlformats.org/officeDocument/2006/relationships/tags" Target="../tags/tag389.xm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p:txBody>
          <a:bodyPr/>
          <a:lstStyle/>
          <a:p>
            <a:r>
              <a:rPr lang="fr-CA" noProof="0"/>
              <a:t>À propos de cette présentation</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custDataLst>
              <p:tags r:id="rId2"/>
            </p:custDataLst>
          </p:nvPr>
        </p:nvSpPr>
        <p:spPr/>
        <p:txBody>
          <a:bodyPr>
            <a:normAutofit fontScale="87500" lnSpcReduction="10000"/>
          </a:bodyPr>
          <a:lstStyle/>
          <a:p>
            <a:r>
              <a:rPr lang="fr-CA" sz="1400" noProof="0"/>
              <a:t>La présentation du président de l’équipe de visiteurs est conçue pour être présentée dans son intégralité ou en plusieurs parties. Le président déterminera combien de réunions préalables à la visite auront lieu et quel contenu sera traité à chacune de ces réunions. La répartition suivante est suggérée :</a:t>
            </a:r>
          </a:p>
          <a:p>
            <a:pPr lvl="1"/>
            <a:r>
              <a:rPr lang="fr-CA" sz="1400" noProof="0"/>
              <a:t>Diapos 1 à 74 durant une réunion en ligne ou téléconférence préliminaire de l’équipe;</a:t>
            </a:r>
          </a:p>
          <a:p>
            <a:pPr lvl="1"/>
            <a:r>
              <a:rPr lang="fr-CA" sz="1400" noProof="0"/>
              <a:t>Diapos 74 à 81 durant la première réunion en personne de l’équipe.</a:t>
            </a:r>
          </a:p>
          <a:p>
            <a:pPr lvl="1"/>
            <a:r>
              <a:rPr lang="fr-CA" sz="1400" noProof="0"/>
              <a:t>Récapitulatif des diapos 35 à 73 plus les diapos 82 à 87 et lors de la première réunion en personne de l’équipe.</a:t>
            </a:r>
          </a:p>
          <a:p>
            <a:pPr lvl="1"/>
            <a:r>
              <a:rPr lang="fr-CA" sz="1400" noProof="0"/>
              <a:t>Le contenu de certaines diapositives est tiré des webinaires de formation aux visites virtuelles de l’été et de l’automne.</a:t>
            </a:r>
          </a:p>
          <a:p>
            <a:r>
              <a:rPr lang="fr-CA" sz="1400" noProof="0"/>
              <a:t>Cette présentation vise à permettre aux présidents d’équipes de donner une formation uniforme aux visiteurs de programmes.</a:t>
            </a:r>
          </a:p>
          <a:p>
            <a:r>
              <a:rPr lang="fr-CA" sz="1400" noProof="0"/>
              <a:t>Les responsables des programmes faisant l’objet d’une visite voudront peut-être examiner cette présentation pour s’informer, ou la communiquer aux enseignants et membres du personnel qui seront visés par la visite.</a:t>
            </a:r>
          </a:p>
          <a:p>
            <a:r>
              <a:rPr lang="fr-CA" sz="1400" noProof="0"/>
              <a:t>Cette présentation sera actualisée chaque année en fonction des améliorations continues apportées aux normes, politiques et procédures d’agrément.</a:t>
            </a:r>
          </a:p>
        </p:txBody>
      </p:sp>
      <p:sp>
        <p:nvSpPr>
          <p:cNvPr id="5" name="Slide Number Placeholder 4">
            <a:extLst>
              <a:ext uri="{FF2B5EF4-FFF2-40B4-BE49-F238E27FC236}">
                <a16:creationId xmlns:a16="http://schemas.microsoft.com/office/drawing/2014/main" id="{F76B9545-C6C8-4580-827F-66C7326C799C}"/>
              </a:ext>
            </a:extLst>
          </p:cNvPr>
          <p:cNvSpPr>
            <a:spLocks noGrp="1"/>
          </p:cNvSpPr>
          <p:nvPr>
            <p:ph type="sldNum" sz="quarter" idx="4"/>
            <p:custDataLst>
              <p:tags r:id="rId3"/>
            </p:custDataLst>
          </p:nvPr>
        </p:nvSpPr>
        <p:spPr/>
        <p:txBody>
          <a:bodyPr/>
          <a:lstStyle/>
          <a:p>
            <a:r>
              <a:rPr lang="en-CA"/>
              <a:t>1</a:t>
            </a:r>
          </a:p>
        </p:txBody>
      </p:sp>
    </p:spTree>
    <p:extLst>
      <p:ext uri="{BB962C8B-B14F-4D97-AF65-F5344CB8AC3E}">
        <p14:creationId xmlns:p14="http://schemas.microsoft.com/office/powerpoint/2010/main" val="25197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normAutofit fontScale="90000"/>
          </a:bodyPr>
          <a:lstStyle/>
          <a:p>
            <a:r>
              <a:rPr lang="fr-CA" noProof="0">
                <a:solidFill>
                  <a:srgbClr val="003C71"/>
                </a:solidFill>
              </a:rPr>
              <a:t>Que fait le Bureau d’agrément?</a:t>
            </a:r>
            <a:br>
              <a:rPr lang="fr-CA" noProof="0">
                <a:solidFill>
                  <a:srgbClr val="003C71"/>
                </a:solidFill>
              </a:rPr>
            </a:br>
            <a:endParaRPr lang="fr-CA" noProof="0">
              <a:solidFill>
                <a:srgbClr val="003C71"/>
              </a:solidFill>
            </a:endParaRPr>
          </a:p>
        </p:txBody>
      </p:sp>
      <p:sp>
        <p:nvSpPr>
          <p:cNvPr id="5" name="Slide Number Placeholder 4">
            <a:extLst>
              <a:ext uri="{FF2B5EF4-FFF2-40B4-BE49-F238E27FC236}">
                <a16:creationId xmlns:a16="http://schemas.microsoft.com/office/drawing/2014/main" id="{C6EC2779-9E85-46EE-AF5E-DA2B606E8289}"/>
              </a:ext>
            </a:extLst>
          </p:cNvPr>
          <p:cNvSpPr>
            <a:spLocks noGrp="1"/>
          </p:cNvSpPr>
          <p:nvPr>
            <p:ph type="sldNum" sz="quarter" idx="4"/>
            <p:custDataLst>
              <p:tags r:id="rId2"/>
            </p:custDataLst>
          </p:nvPr>
        </p:nvSpPr>
        <p:spPr/>
        <p:txBody>
          <a:bodyPr/>
          <a:lstStyle/>
          <a:p>
            <a:fld id="{E302F59B-0BD3-41A1-B162-A2719253D228}" type="slidenum">
              <a:rPr lang="en-CA" smtClean="0"/>
              <a:t>10</a:t>
            </a:fld>
            <a:endParaRPr lang="en-CA"/>
          </a:p>
        </p:txBody>
      </p:sp>
      <p:pic>
        <p:nvPicPr>
          <p:cNvPr id="13" name="Graphic 12" descr="Users">
            <a:extLst>
              <a:ext uri="{FF2B5EF4-FFF2-40B4-BE49-F238E27FC236}">
                <a16:creationId xmlns:a16="http://schemas.microsoft.com/office/drawing/2014/main" id="{BCF781A5-2047-4CB4-985E-291118C8B5E1}"/>
              </a:ext>
            </a:extLst>
          </p:cNvPr>
          <p:cNvPicPr>
            <a:picLocks noChangeAspect="1"/>
          </p:cNvPicPr>
          <p:nvPr>
            <p:custDataLst>
              <p:tags r:id="rId3"/>
            </p:custDataLst>
          </p:nvPr>
        </p:nvPicPr>
        <p:blipFill>
          <a:blip r:embed="rId14"/>
          <a:srcRect/>
          <a:stretch>
            <a:fillRect/>
          </a:stretch>
        </p:blipFill>
        <p:spPr>
          <a:xfrm>
            <a:off x="533804" y="1325910"/>
            <a:ext cx="1944216" cy="1944216"/>
          </a:xfrm>
          <a:prstGeom prst="rect">
            <a:avLst/>
          </a:prstGeom>
        </p:spPr>
      </p:pic>
      <p:pic>
        <p:nvPicPr>
          <p:cNvPr id="14" name="Graphic 13" descr="Magnifying glass">
            <a:extLst>
              <a:ext uri="{FF2B5EF4-FFF2-40B4-BE49-F238E27FC236}">
                <a16:creationId xmlns:a16="http://schemas.microsoft.com/office/drawing/2014/main" id="{C793DEF2-B655-40D5-A991-A32C24CEE100}"/>
              </a:ext>
            </a:extLst>
          </p:cNvPr>
          <p:cNvPicPr>
            <a:picLocks noChangeAspect="1"/>
          </p:cNvPicPr>
          <p:nvPr>
            <p:custDataLst>
              <p:tags r:id="rId4"/>
            </p:custDataLst>
          </p:nvPr>
        </p:nvPicPr>
        <p:blipFill>
          <a:blip r:embed="rId15"/>
          <a:srcRect/>
          <a:stretch>
            <a:fillRect/>
          </a:stretch>
        </p:blipFill>
        <p:spPr>
          <a:xfrm rot="5684237">
            <a:off x="2756950" y="1590753"/>
            <a:ext cx="914400" cy="914400"/>
          </a:xfrm>
          <a:prstGeom prst="rect">
            <a:avLst/>
          </a:prstGeom>
        </p:spPr>
      </p:pic>
      <p:sp>
        <p:nvSpPr>
          <p:cNvPr id="15" name="Arrow: Right 14">
            <a:extLst>
              <a:ext uri="{FF2B5EF4-FFF2-40B4-BE49-F238E27FC236}">
                <a16:creationId xmlns:a16="http://schemas.microsoft.com/office/drawing/2014/main" id="{CFFCC923-69EA-41BA-8C2A-D1F4FC968D51}"/>
              </a:ext>
            </a:extLst>
          </p:cNvPr>
          <p:cNvSpPr/>
          <p:nvPr>
            <p:custDataLst>
              <p:tags r:id="rId5"/>
            </p:custDataLst>
          </p:nvPr>
        </p:nvSpPr>
        <p:spPr>
          <a:xfrm>
            <a:off x="4860032" y="1925573"/>
            <a:ext cx="978408" cy="484632"/>
          </a:xfrm>
          <a:prstGeom prst="rightArrow">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FB3D0898-F771-463F-A767-8812E19916BF}"/>
              </a:ext>
            </a:extLst>
          </p:cNvPr>
          <p:cNvSpPr txBox="1"/>
          <p:nvPr>
            <p:custDataLst>
              <p:tags r:id="rId6"/>
            </p:custDataLst>
          </p:nvPr>
        </p:nvSpPr>
        <p:spPr>
          <a:xfrm>
            <a:off x="466500" y="1414727"/>
            <a:ext cx="2090320" cy="640720"/>
          </a:xfrm>
          <a:prstGeom prst="rect">
            <a:avLst/>
          </a:prstGeom>
          <a:noFill/>
        </p:spPr>
        <p:txBody>
          <a:bodyPr wrap="square" rtlCol="0">
            <a:spAutoFit/>
          </a:bodyPr>
          <a:lstStyle/>
          <a:p>
            <a:pPr algn="ctr"/>
            <a:r>
              <a:rPr lang="en-US">
                <a:solidFill>
                  <a:srgbClr val="003C71"/>
                </a:solidFill>
              </a:rPr>
              <a:t>L’équipe de visiteurs</a:t>
            </a:r>
          </a:p>
        </p:txBody>
      </p:sp>
      <p:sp>
        <p:nvSpPr>
          <p:cNvPr id="17" name="TextBox 16">
            <a:extLst>
              <a:ext uri="{FF2B5EF4-FFF2-40B4-BE49-F238E27FC236}">
                <a16:creationId xmlns:a16="http://schemas.microsoft.com/office/drawing/2014/main" id="{657E0297-5313-46E9-ADD7-4C1B48F7371A}"/>
              </a:ext>
            </a:extLst>
          </p:cNvPr>
          <p:cNvSpPr txBox="1"/>
          <p:nvPr>
            <p:custDataLst>
              <p:tags r:id="rId7"/>
            </p:custDataLst>
          </p:nvPr>
        </p:nvSpPr>
        <p:spPr>
          <a:xfrm>
            <a:off x="2682041" y="2672493"/>
            <a:ext cx="3321434" cy="640720"/>
          </a:xfrm>
          <a:prstGeom prst="rect">
            <a:avLst/>
          </a:prstGeom>
          <a:noFill/>
        </p:spPr>
        <p:txBody>
          <a:bodyPr wrap="square" rtlCol="0">
            <a:spAutoFit/>
          </a:bodyPr>
          <a:lstStyle/>
          <a:p>
            <a:pPr algn="ctr"/>
            <a:r>
              <a:rPr lang="en-US">
                <a:solidFill>
                  <a:srgbClr val="003C71"/>
                </a:solidFill>
              </a:rPr>
              <a:t>Collecte et examen de l’information sur les programmes</a:t>
            </a:r>
          </a:p>
        </p:txBody>
      </p:sp>
      <p:sp>
        <p:nvSpPr>
          <p:cNvPr id="18" name="Oval 17">
            <a:extLst>
              <a:ext uri="{FF2B5EF4-FFF2-40B4-BE49-F238E27FC236}">
                <a16:creationId xmlns:a16="http://schemas.microsoft.com/office/drawing/2014/main" id="{D5788CC7-9D0C-4CB8-B46A-E298A233F174}"/>
              </a:ext>
            </a:extLst>
          </p:cNvPr>
          <p:cNvSpPr/>
          <p:nvPr>
            <p:custDataLst>
              <p:tags r:id="rId8"/>
            </p:custDataLst>
          </p:nvPr>
        </p:nvSpPr>
        <p:spPr>
          <a:xfrm>
            <a:off x="6083696" y="3795536"/>
            <a:ext cx="2442524" cy="792088"/>
          </a:xfrm>
          <a:prstGeom prst="ellipse">
            <a:avLst/>
          </a:prstGeom>
          <a:noFill/>
          <a:ln w="12700" cap="flat"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Users">
            <a:extLst>
              <a:ext uri="{FF2B5EF4-FFF2-40B4-BE49-F238E27FC236}">
                <a16:creationId xmlns:a16="http://schemas.microsoft.com/office/drawing/2014/main" id="{71D0DE4D-935E-4AAB-9FE5-04B941D9BC10}"/>
              </a:ext>
            </a:extLst>
          </p:cNvPr>
          <p:cNvPicPr>
            <a:picLocks noChangeAspect="1"/>
          </p:cNvPicPr>
          <p:nvPr>
            <p:custDataLst>
              <p:tags r:id="rId9"/>
            </p:custDataLst>
          </p:nvPr>
        </p:nvPicPr>
        <p:blipFill>
          <a:blip r:embed="rId16"/>
          <a:srcRect/>
          <a:stretch>
            <a:fillRect/>
          </a:stretch>
        </p:blipFill>
        <p:spPr>
          <a:xfrm>
            <a:off x="6640026" y="2643408"/>
            <a:ext cx="1368152" cy="1368152"/>
          </a:xfrm>
          <a:prstGeom prst="rect">
            <a:avLst/>
          </a:prstGeom>
        </p:spPr>
      </p:pic>
      <p:graphicFrame>
        <p:nvGraphicFramePr>
          <p:cNvPr id="20" name="Diagram 19">
            <a:extLst>
              <a:ext uri="{FF2B5EF4-FFF2-40B4-BE49-F238E27FC236}">
                <a16:creationId xmlns:a16="http://schemas.microsoft.com/office/drawing/2014/main" id="{8FBF7851-B23D-4026-9C9A-AF1A6253A545}"/>
              </a:ext>
            </a:extLst>
          </p:cNvPr>
          <p:cNvGraphicFramePr/>
          <p:nvPr>
            <p:custDataLst>
              <p:tags r:id="rId10"/>
            </p:custDataLst>
            <p:extLst>
              <p:ext uri="{D42A27DB-BD31-4B8C-83A1-F6EECF244321}">
                <p14:modId xmlns:p14="http://schemas.microsoft.com/office/powerpoint/2010/main" val="1546423627"/>
              </p:ext>
            </p:extLst>
          </p:nvPr>
        </p:nvGraphicFramePr>
        <p:xfrm>
          <a:off x="5795664" y="987574"/>
          <a:ext cx="3024808" cy="2557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Box 11">
            <a:extLst>
              <a:ext uri="{FF2B5EF4-FFF2-40B4-BE49-F238E27FC236}">
                <a16:creationId xmlns:a16="http://schemas.microsoft.com/office/drawing/2014/main" id="{46568FF2-EF9A-42A1-AA6D-A8396DE611FE}"/>
              </a:ext>
            </a:extLst>
          </p:cNvPr>
          <p:cNvSpPr txBox="1"/>
          <p:nvPr>
            <p:custDataLst>
              <p:tags r:id="rId11"/>
            </p:custDataLst>
          </p:nvPr>
        </p:nvSpPr>
        <p:spPr>
          <a:xfrm>
            <a:off x="456156" y="3157468"/>
            <a:ext cx="2090320" cy="732252"/>
          </a:xfrm>
          <a:prstGeom prst="rect">
            <a:avLst/>
          </a:prstGeom>
          <a:noFill/>
        </p:spPr>
        <p:txBody>
          <a:bodyPr wrap="square" rtlCol="0">
            <a:spAutoFit/>
          </a:bodyPr>
          <a:lstStyle/>
          <a:p>
            <a:pPr algn="ctr"/>
            <a:r>
              <a:rPr lang="en-US" sz="1400" i="1">
                <a:solidFill>
                  <a:srgbClr val="003C71"/>
                </a:solidFill>
              </a:rPr>
              <a:t>L’équipe de visiteurs n’est pas responsable des visites d’agrément</a:t>
            </a:r>
          </a:p>
        </p:txBody>
      </p:sp>
    </p:spTree>
    <p:extLst>
      <p:ext uri="{BB962C8B-B14F-4D97-AF65-F5344CB8AC3E}">
        <p14:creationId xmlns:p14="http://schemas.microsoft.com/office/powerpoint/2010/main" val="46199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6A56-F135-444F-ADEC-9941390A2CE7}"/>
              </a:ext>
            </a:extLst>
          </p:cNvPr>
          <p:cNvSpPr>
            <a:spLocks noGrp="1"/>
          </p:cNvSpPr>
          <p:nvPr>
            <p:ph type="title"/>
            <p:custDataLst>
              <p:tags r:id="rId1"/>
            </p:custDataLst>
          </p:nvPr>
        </p:nvSpPr>
        <p:spPr>
          <a:xfrm>
            <a:off x="457200" y="51470"/>
            <a:ext cx="8229600" cy="857250"/>
          </a:xfrm>
        </p:spPr>
        <p:txBody>
          <a:bodyPr/>
          <a:lstStyle/>
          <a:p>
            <a:r>
              <a:rPr lang="fr-CA" altLang="fr-FR" noProof="0">
                <a:solidFill>
                  <a:srgbClr val="003C71"/>
                </a:solidFill>
              </a:rPr>
              <a:t>Remarques générales sur l’agrément</a:t>
            </a:r>
          </a:p>
        </p:txBody>
      </p:sp>
      <p:sp>
        <p:nvSpPr>
          <p:cNvPr id="3" name="Content Placeholder 2">
            <a:extLst>
              <a:ext uri="{FF2B5EF4-FFF2-40B4-BE49-F238E27FC236}">
                <a16:creationId xmlns:a16="http://schemas.microsoft.com/office/drawing/2014/main" id="{BA9AA3E0-A494-42D0-B4DD-B8A5A279B5A7}"/>
              </a:ext>
            </a:extLst>
          </p:cNvPr>
          <p:cNvSpPr>
            <a:spLocks noGrp="1"/>
          </p:cNvSpPr>
          <p:nvPr>
            <p:ph idx="1"/>
            <p:custDataLst>
              <p:tags r:id="rId2"/>
            </p:custDataLst>
          </p:nvPr>
        </p:nvSpPr>
        <p:spPr>
          <a:xfrm>
            <a:off x="457200" y="939998"/>
            <a:ext cx="7886700" cy="3263504"/>
          </a:xfrm>
        </p:spPr>
        <p:txBody>
          <a:bodyPr>
            <a:noAutofit/>
          </a:bodyPr>
          <a:lstStyle/>
          <a:p>
            <a:pPr marL="0" indent="0">
              <a:spcBef>
                <a:spcPct val="0"/>
              </a:spcBef>
              <a:spcAft>
                <a:spcPts val="500"/>
              </a:spcAft>
              <a:buNone/>
            </a:pPr>
            <a:r>
              <a:rPr lang="fr-CA" altLang="fr-FR" sz="2200" noProof="0"/>
              <a:t>L’agrément :</a:t>
            </a:r>
          </a:p>
          <a:p>
            <a:pPr>
              <a:spcBef>
                <a:spcPct val="0"/>
              </a:spcBef>
              <a:spcAft>
                <a:spcPts val="500"/>
              </a:spcAft>
            </a:pPr>
            <a:r>
              <a:rPr lang="fr-CA" altLang="fr-FR" sz="2000" noProof="0"/>
              <a:t>S’applique uniquement aux </a:t>
            </a:r>
            <a:r>
              <a:rPr lang="fr-CA" altLang="fr-FR" sz="2000" b="1" noProof="0"/>
              <a:t>programmes</a:t>
            </a:r>
            <a:r>
              <a:rPr lang="fr-CA" altLang="fr-FR" sz="2000" noProof="0"/>
              <a:t> (pas aux départements ni aux facultés)</a:t>
            </a:r>
          </a:p>
          <a:p>
            <a:pPr>
              <a:spcBef>
                <a:spcPct val="0"/>
              </a:spcBef>
              <a:spcAft>
                <a:spcPts val="500"/>
              </a:spcAft>
            </a:pPr>
            <a:r>
              <a:rPr lang="fr-CA" altLang="fr-FR" sz="2000" noProof="0"/>
              <a:t>L'évaluation n'est entreprise qu'à la demande de l'établissement d'enseignement et avec le consentement de l'ordre compétent</a:t>
            </a:r>
          </a:p>
          <a:p>
            <a:pPr>
              <a:spcBef>
                <a:spcPct val="0"/>
              </a:spcBef>
              <a:spcAft>
                <a:spcPts val="500"/>
              </a:spcAft>
            </a:pPr>
            <a:r>
              <a:rPr lang="fr-CA" altLang="fr-FR" sz="2000" noProof="0"/>
              <a:t>Constitue :</a:t>
            </a:r>
          </a:p>
          <a:p>
            <a:pPr lvl="1">
              <a:spcBef>
                <a:spcPct val="0"/>
              </a:spcBef>
            </a:pPr>
            <a:r>
              <a:rPr lang="fr-CA" altLang="fr-FR" sz="1600" noProof="0"/>
              <a:t>une évaluation quantitative et qualitative du programme d'études</a:t>
            </a:r>
          </a:p>
          <a:p>
            <a:pPr lvl="1">
              <a:spcBef>
                <a:spcPct val="0"/>
              </a:spcBef>
            </a:pPr>
            <a:r>
              <a:rPr lang="fr-CA" altLang="fr-FR" sz="1600" noProof="0"/>
              <a:t>une évaluation qualitative du cadre de prestation du programme</a:t>
            </a:r>
          </a:p>
          <a:p>
            <a:pPr>
              <a:spcBef>
                <a:spcPct val="0"/>
              </a:spcBef>
              <a:spcAft>
                <a:spcPts val="500"/>
              </a:spcAft>
            </a:pPr>
            <a:r>
              <a:rPr lang="fr-CA" altLang="fr-FR" sz="2000" noProof="0"/>
              <a:t>Est accordé pour une </a:t>
            </a:r>
            <a:r>
              <a:rPr lang="fr-CA" altLang="fr-FR" sz="2000" noProof="0">
                <a:highlight>
                  <a:srgbClr val="FFFF00"/>
                </a:highlight>
              </a:rPr>
              <a:t>période maximale </a:t>
            </a:r>
            <a:r>
              <a:rPr lang="fr-CA" altLang="fr-FR" sz="2000" noProof="0"/>
              <a:t>de </a:t>
            </a:r>
            <a:r>
              <a:rPr lang="fr-CA" altLang="fr-FR" sz="2000" b="1" noProof="0"/>
              <a:t>six ans</a:t>
            </a:r>
          </a:p>
          <a:p>
            <a:pPr>
              <a:spcBef>
                <a:spcPct val="0"/>
              </a:spcBef>
              <a:spcAft>
                <a:spcPts val="500"/>
              </a:spcAft>
            </a:pPr>
            <a:endParaRPr lang="fr-CA" sz="2000" noProof="0"/>
          </a:p>
        </p:txBody>
      </p:sp>
      <p:sp>
        <p:nvSpPr>
          <p:cNvPr id="6" name="Slide Number Placeholder 5">
            <a:extLst>
              <a:ext uri="{FF2B5EF4-FFF2-40B4-BE49-F238E27FC236}">
                <a16:creationId xmlns:a16="http://schemas.microsoft.com/office/drawing/2014/main" id="{461E9E68-E36A-4E39-B546-7F44D8D20893}"/>
              </a:ext>
            </a:extLst>
          </p:cNvPr>
          <p:cNvSpPr>
            <a:spLocks noGrp="1"/>
          </p:cNvSpPr>
          <p:nvPr>
            <p:ph type="sldNum" sz="quarter" idx="4"/>
            <p:custDataLst>
              <p:tags r:id="rId3"/>
            </p:custDataLst>
          </p:nvPr>
        </p:nvSpPr>
        <p:spPr/>
        <p:txBody>
          <a:bodyPr/>
          <a:lstStyle/>
          <a:p>
            <a:fld id="{3BAC25AB-8551-46C6-A7B2-91A1121A670C}" type="slidenum">
              <a:rPr lang="en-CA" smtClean="0"/>
              <a:t>11</a:t>
            </a:fld>
            <a:endParaRPr lang="en-CA"/>
          </a:p>
        </p:txBody>
      </p:sp>
    </p:spTree>
    <p:extLst>
      <p:ext uri="{BB962C8B-B14F-4D97-AF65-F5344CB8AC3E}">
        <p14:creationId xmlns:p14="http://schemas.microsoft.com/office/powerpoint/2010/main" val="10414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8D1D55-5D05-4AE9-B87A-0A76888BDA58}"/>
              </a:ext>
            </a:extLst>
          </p:cNvPr>
          <p:cNvGrpSpPr/>
          <p:nvPr>
            <p:custDataLst>
              <p:tags r:id="rId1"/>
            </p:custDataLst>
          </p:nvPr>
        </p:nvGrpSpPr>
        <p:grpSpPr>
          <a:xfrm>
            <a:off x="1474629" y="497017"/>
            <a:ext cx="6610052" cy="4547197"/>
            <a:chOff x="2712880" y="1340304"/>
            <a:chExt cx="6610052" cy="4547197"/>
          </a:xfrm>
        </p:grpSpPr>
        <p:grpSp>
          <p:nvGrpSpPr>
            <p:cNvPr id="6" name="Group 5">
              <a:extLst>
                <a:ext uri="{FF2B5EF4-FFF2-40B4-BE49-F238E27FC236}">
                  <a16:creationId xmlns:a16="http://schemas.microsoft.com/office/drawing/2014/main" id="{4E135CF0-AFCC-4B7E-834A-C776C4D64713}"/>
                </a:ext>
              </a:extLst>
            </p:cNvPr>
            <p:cNvGrpSpPr/>
            <p:nvPr/>
          </p:nvGrpSpPr>
          <p:grpSpPr>
            <a:xfrm>
              <a:off x="4562170" y="1724949"/>
              <a:ext cx="3299949" cy="3299951"/>
              <a:chOff x="4458931" y="1452104"/>
              <a:chExt cx="3299949" cy="3299951"/>
            </a:xfrm>
          </p:grpSpPr>
          <p:grpSp>
            <p:nvGrpSpPr>
              <p:cNvPr id="66" name="Group 65">
                <a:extLst>
                  <a:ext uri="{FF2B5EF4-FFF2-40B4-BE49-F238E27FC236}">
                    <a16:creationId xmlns:a16="http://schemas.microsoft.com/office/drawing/2014/main" id="{EB4AB03C-2B33-4F4B-A2A2-5308FE95E395}"/>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99" name="Rectangle: Rounded Corners 98">
                  <a:extLst>
                    <a:ext uri="{FF2B5EF4-FFF2-40B4-BE49-F238E27FC236}">
                      <a16:creationId xmlns:a16="http://schemas.microsoft.com/office/drawing/2014/main" id="{D970DAF6-BE64-44B9-98A2-3B1CB82F2CDA}"/>
                    </a:ext>
                  </a:extLst>
                </p:cNvPr>
                <p:cNvSpPr/>
                <p:nvPr/>
              </p:nvSpPr>
              <p:spPr>
                <a:xfrm>
                  <a:off x="4645743" y="2757948"/>
                  <a:ext cx="1460090" cy="663678"/>
                </a:xfrm>
                <a:prstGeom prst="roundRect">
                  <a:avLst>
                    <a:gd name="adj" fmla="val 50000"/>
                  </a:avLst>
                </a:prstGeom>
                <a:solidFill>
                  <a:srgbClr val="9E652E">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0" name="Rectangle: Rounded Corners 99">
                  <a:extLst>
                    <a:ext uri="{FF2B5EF4-FFF2-40B4-BE49-F238E27FC236}">
                      <a16:creationId xmlns:a16="http://schemas.microsoft.com/office/drawing/2014/main" id="{B341355A-6205-4E1C-8A06-8AC4B2F29BAD}"/>
                    </a:ext>
                  </a:extLst>
                </p:cNvPr>
                <p:cNvSpPr/>
                <p:nvPr/>
              </p:nvSpPr>
              <p:spPr>
                <a:xfrm>
                  <a:off x="6485602" y="2757948"/>
                  <a:ext cx="1460090" cy="663678"/>
                </a:xfrm>
                <a:prstGeom prst="roundRect">
                  <a:avLst>
                    <a:gd name="adj" fmla="val 50000"/>
                  </a:avLst>
                </a:prstGeom>
                <a:solidFill>
                  <a:srgbClr val="9D223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1" name="Oval 100">
                  <a:extLst>
                    <a:ext uri="{FF2B5EF4-FFF2-40B4-BE49-F238E27FC236}">
                      <a16:creationId xmlns:a16="http://schemas.microsoft.com/office/drawing/2014/main" id="{8E5249F2-6E7A-452D-8680-BF7AEA95132C}"/>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102" name="Oval 101">
                  <a:extLst>
                    <a:ext uri="{FF2B5EF4-FFF2-40B4-BE49-F238E27FC236}">
                      <a16:creationId xmlns:a16="http://schemas.microsoft.com/office/drawing/2014/main" id="{B6E619B9-B172-46F2-A01E-9911AE3B5A11}"/>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7" name="Group 66">
                <a:extLst>
                  <a:ext uri="{FF2B5EF4-FFF2-40B4-BE49-F238E27FC236}">
                    <a16:creationId xmlns:a16="http://schemas.microsoft.com/office/drawing/2014/main" id="{6189EE98-199D-4C97-8F20-A5F2FF23260C}"/>
                  </a:ext>
                </a:extLst>
              </p:cNvPr>
              <p:cNvGrpSpPr/>
              <p:nvPr/>
            </p:nvGrpSpPr>
            <p:grpSpPr>
              <a:xfrm rot="5400000">
                <a:off x="4458933" y="2770242"/>
                <a:ext cx="3299949" cy="663678"/>
                <a:chOff x="4645743" y="2757948"/>
                <a:chExt cx="3299949" cy="663678"/>
              </a:xfrm>
              <a:scene3d>
                <a:camera prst="orthographicFront">
                  <a:rot lat="0" lon="0" rev="0"/>
                </a:camera>
                <a:lightRig rig="contrasting" dir="t">
                  <a:rot lat="0" lon="0" rev="7800000"/>
                </a:lightRig>
              </a:scene3d>
            </p:grpSpPr>
            <p:sp>
              <p:nvSpPr>
                <p:cNvPr id="95" name="Rectangle: Rounded Corners 94">
                  <a:extLst>
                    <a:ext uri="{FF2B5EF4-FFF2-40B4-BE49-F238E27FC236}">
                      <a16:creationId xmlns:a16="http://schemas.microsoft.com/office/drawing/2014/main" id="{D16A9326-109B-4F05-B813-EA75C4BF742A}"/>
                    </a:ext>
                  </a:extLst>
                </p:cNvPr>
                <p:cNvSpPr/>
                <p:nvPr/>
              </p:nvSpPr>
              <p:spPr>
                <a:xfrm>
                  <a:off x="4645743" y="2757948"/>
                  <a:ext cx="1460090" cy="663678"/>
                </a:xfrm>
                <a:prstGeom prst="roundRect">
                  <a:avLst>
                    <a:gd name="adj" fmla="val 50000"/>
                  </a:avLst>
                </a:prstGeom>
                <a:solidFill>
                  <a:srgbClr val="003C71">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6" name="Rectangle: Rounded Corners 95">
                  <a:extLst>
                    <a:ext uri="{FF2B5EF4-FFF2-40B4-BE49-F238E27FC236}">
                      <a16:creationId xmlns:a16="http://schemas.microsoft.com/office/drawing/2014/main" id="{445824E2-46B3-43E8-ADC0-2F282BEB328F}"/>
                    </a:ext>
                  </a:extLst>
                </p:cNvPr>
                <p:cNvSpPr/>
                <p:nvPr/>
              </p:nvSpPr>
              <p:spPr>
                <a:xfrm>
                  <a:off x="6485602" y="2757948"/>
                  <a:ext cx="1460090" cy="663678"/>
                </a:xfrm>
                <a:prstGeom prst="roundRect">
                  <a:avLst>
                    <a:gd name="adj" fmla="val 50000"/>
                  </a:avLst>
                </a:prstGeom>
                <a:solidFill>
                  <a:srgbClr val="65316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7" name="Oval 96">
                  <a:extLst>
                    <a:ext uri="{FF2B5EF4-FFF2-40B4-BE49-F238E27FC236}">
                      <a16:creationId xmlns:a16="http://schemas.microsoft.com/office/drawing/2014/main" id="{2AF7899B-5E8F-4D6E-9704-BF530B55EAA2}"/>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8" name="Oval 97">
                  <a:extLst>
                    <a:ext uri="{FF2B5EF4-FFF2-40B4-BE49-F238E27FC236}">
                      <a16:creationId xmlns:a16="http://schemas.microsoft.com/office/drawing/2014/main" id="{8E36AED1-C461-4F26-B870-658980044EE9}"/>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8" name="Group 67">
                <a:extLst>
                  <a:ext uri="{FF2B5EF4-FFF2-40B4-BE49-F238E27FC236}">
                    <a16:creationId xmlns:a16="http://schemas.microsoft.com/office/drawing/2014/main" id="{44FA78BB-FC85-4652-81B1-446548A4380A}"/>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1" name="Rectangle: Rounded Corners 90">
                  <a:extLst>
                    <a:ext uri="{FF2B5EF4-FFF2-40B4-BE49-F238E27FC236}">
                      <a16:creationId xmlns:a16="http://schemas.microsoft.com/office/drawing/2014/main" id="{BB958046-F59A-491E-BE50-3E86F2CCF66D}"/>
                    </a:ext>
                  </a:extLst>
                </p:cNvPr>
                <p:cNvSpPr/>
                <p:nvPr/>
              </p:nvSpPr>
              <p:spPr>
                <a:xfrm>
                  <a:off x="4645743" y="2757948"/>
                  <a:ext cx="1460090" cy="663678"/>
                </a:xfrm>
                <a:prstGeom prst="roundRect">
                  <a:avLst>
                    <a:gd name="adj" fmla="val 50000"/>
                  </a:avLst>
                </a:prstGeom>
                <a:solidFill>
                  <a:srgbClr val="B7C9D3">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2" name="Rectangle: Rounded Corners 91">
                  <a:extLst>
                    <a:ext uri="{FF2B5EF4-FFF2-40B4-BE49-F238E27FC236}">
                      <a16:creationId xmlns:a16="http://schemas.microsoft.com/office/drawing/2014/main" id="{BB595EBF-E595-4B6E-92C2-74CE5A61D533}"/>
                    </a:ext>
                  </a:extLst>
                </p:cNvPr>
                <p:cNvSpPr/>
                <p:nvPr/>
              </p:nvSpPr>
              <p:spPr>
                <a:xfrm>
                  <a:off x="6485602" y="2757948"/>
                  <a:ext cx="1460090" cy="663678"/>
                </a:xfrm>
                <a:prstGeom prst="roundRect">
                  <a:avLst>
                    <a:gd name="adj" fmla="val 50000"/>
                  </a:avLst>
                </a:prstGeom>
                <a:solidFill>
                  <a:srgbClr val="CF7F00">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3" name="Oval 92">
                  <a:extLst>
                    <a:ext uri="{FF2B5EF4-FFF2-40B4-BE49-F238E27FC236}">
                      <a16:creationId xmlns:a16="http://schemas.microsoft.com/office/drawing/2014/main" id="{167D2BBE-42FE-4B90-BB2A-4BA7B171580D}"/>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4" name="Oval 93">
                  <a:extLst>
                    <a:ext uri="{FF2B5EF4-FFF2-40B4-BE49-F238E27FC236}">
                      <a16:creationId xmlns:a16="http://schemas.microsoft.com/office/drawing/2014/main" id="{E5EAFFDC-21EA-4DE1-A8F0-89EB6485266B}"/>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9" name="Group 68">
                <a:extLst>
                  <a:ext uri="{FF2B5EF4-FFF2-40B4-BE49-F238E27FC236}">
                    <a16:creationId xmlns:a16="http://schemas.microsoft.com/office/drawing/2014/main" id="{79B10929-FC10-47EA-9AB7-F5B201D156BE}"/>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87" name="Rectangle: Rounded Corners 86">
                  <a:extLst>
                    <a:ext uri="{FF2B5EF4-FFF2-40B4-BE49-F238E27FC236}">
                      <a16:creationId xmlns:a16="http://schemas.microsoft.com/office/drawing/2014/main" id="{C7BA913A-79CD-4474-82A8-2CF4271EBF48}"/>
                    </a:ext>
                  </a:extLst>
                </p:cNvPr>
                <p:cNvSpPr/>
                <p:nvPr/>
              </p:nvSpPr>
              <p:spPr>
                <a:xfrm>
                  <a:off x="4645743" y="2757948"/>
                  <a:ext cx="1460090" cy="663678"/>
                </a:xfrm>
                <a:prstGeom prst="roundRect">
                  <a:avLst>
                    <a:gd name="adj" fmla="val 50000"/>
                  </a:avLst>
                </a:prstGeom>
                <a:solidFill>
                  <a:srgbClr val="67823A">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8" name="Rectangle: Rounded Corners 87">
                  <a:extLst>
                    <a:ext uri="{FF2B5EF4-FFF2-40B4-BE49-F238E27FC236}">
                      <a16:creationId xmlns:a16="http://schemas.microsoft.com/office/drawing/2014/main" id="{0F32A808-ADC4-442F-B230-C07DD239C4DE}"/>
                    </a:ext>
                  </a:extLst>
                </p:cNvPr>
                <p:cNvSpPr/>
                <p:nvPr/>
              </p:nvSpPr>
              <p:spPr>
                <a:xfrm>
                  <a:off x="6485602" y="2757948"/>
                  <a:ext cx="1460090" cy="663678"/>
                </a:xfrm>
                <a:prstGeom prst="roundRect">
                  <a:avLst>
                    <a:gd name="adj" fmla="val 50000"/>
                  </a:avLst>
                </a:prstGeom>
                <a:solidFill>
                  <a:srgbClr val="696158">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9" name="Oval 88">
                  <a:extLst>
                    <a:ext uri="{FF2B5EF4-FFF2-40B4-BE49-F238E27FC236}">
                      <a16:creationId xmlns:a16="http://schemas.microsoft.com/office/drawing/2014/main" id="{7844034D-9F07-4B5D-8792-80889542E057}"/>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0" name="Oval 89">
                  <a:extLst>
                    <a:ext uri="{FF2B5EF4-FFF2-40B4-BE49-F238E27FC236}">
                      <a16:creationId xmlns:a16="http://schemas.microsoft.com/office/drawing/2014/main" id="{EEE35DFD-9E9F-4D92-93C9-3BDF56055E92}"/>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sp>
            <p:nvSpPr>
              <p:cNvPr id="70" name="TextBox 69">
                <a:extLst>
                  <a:ext uri="{FF2B5EF4-FFF2-40B4-BE49-F238E27FC236}">
                    <a16:creationId xmlns:a16="http://schemas.microsoft.com/office/drawing/2014/main" id="{45813026-C3E5-4079-AEA3-F85109A9213C}"/>
                  </a:ext>
                </a:extLst>
              </p:cNvPr>
              <p:cNvSpPr txBox="1"/>
              <p:nvPr/>
            </p:nvSpPr>
            <p:spPr>
              <a:xfrm>
                <a:off x="5951694" y="1508638"/>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71" name="TextBox 70">
                <a:extLst>
                  <a:ext uri="{FF2B5EF4-FFF2-40B4-BE49-F238E27FC236}">
                    <a16:creationId xmlns:a16="http://schemas.microsoft.com/office/drawing/2014/main" id="{6AD50349-4060-464B-9C1A-8259F565A91B}"/>
                  </a:ext>
                </a:extLst>
              </p:cNvPr>
              <p:cNvSpPr txBox="1"/>
              <p:nvPr/>
            </p:nvSpPr>
            <p:spPr>
              <a:xfrm>
                <a:off x="6978545" y="1915759"/>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0D377C14-0AE0-4315-AD65-1E5B4FDD1D1C}"/>
                  </a:ext>
                </a:extLst>
              </p:cNvPr>
              <p:cNvSpPr txBox="1"/>
              <p:nvPr/>
            </p:nvSpPr>
            <p:spPr>
              <a:xfrm>
                <a:off x="7398624"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73" name="TextBox 72">
                <a:extLst>
                  <a:ext uri="{FF2B5EF4-FFF2-40B4-BE49-F238E27FC236}">
                    <a16:creationId xmlns:a16="http://schemas.microsoft.com/office/drawing/2014/main" id="{1269A9E2-84E8-45BA-B547-2916A1030DD6}"/>
                  </a:ext>
                </a:extLst>
              </p:cNvPr>
              <p:cNvSpPr txBox="1"/>
              <p:nvPr/>
            </p:nvSpPr>
            <p:spPr>
              <a:xfrm>
                <a:off x="6964111" y="394289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6B6EB3A6-45F3-4032-9008-6CB4920670B2}"/>
                  </a:ext>
                </a:extLst>
              </p:cNvPr>
              <p:cNvSpPr txBox="1"/>
              <p:nvPr/>
            </p:nvSpPr>
            <p:spPr>
              <a:xfrm>
                <a:off x="5969004" y="436892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75" name="TextBox 74">
                <a:extLst>
                  <a:ext uri="{FF2B5EF4-FFF2-40B4-BE49-F238E27FC236}">
                    <a16:creationId xmlns:a16="http://schemas.microsoft.com/office/drawing/2014/main" id="{400C4651-C886-4030-AED7-D3D7A586FC37}"/>
                  </a:ext>
                </a:extLst>
              </p:cNvPr>
              <p:cNvSpPr txBox="1"/>
              <p:nvPr/>
            </p:nvSpPr>
            <p:spPr>
              <a:xfrm>
                <a:off x="4949502" y="394984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76" name="TextBox 75">
                <a:extLst>
                  <a:ext uri="{FF2B5EF4-FFF2-40B4-BE49-F238E27FC236}">
                    <a16:creationId xmlns:a16="http://schemas.microsoft.com/office/drawing/2014/main" id="{BFDAD0DB-AAEA-47D9-A4BE-A01CD40DA77A}"/>
                  </a:ext>
                </a:extLst>
              </p:cNvPr>
              <p:cNvSpPr txBox="1"/>
              <p:nvPr/>
            </p:nvSpPr>
            <p:spPr>
              <a:xfrm>
                <a:off x="4520230"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3A7D6919-4F59-4882-B388-325701E943E4}"/>
                  </a:ext>
                </a:extLst>
              </p:cNvPr>
              <p:cNvSpPr txBox="1"/>
              <p:nvPr/>
            </p:nvSpPr>
            <p:spPr>
              <a:xfrm>
                <a:off x="4959438" y="193378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78" name="Oval 77">
                <a:extLst>
                  <a:ext uri="{FF2B5EF4-FFF2-40B4-BE49-F238E27FC236}">
                    <a16:creationId xmlns:a16="http://schemas.microsoft.com/office/drawing/2014/main" id="{0EB9D8EC-0831-4E3B-9377-486255EC88F2}"/>
                  </a:ext>
                </a:extLst>
              </p:cNvPr>
              <p:cNvSpPr/>
              <p:nvPr/>
            </p:nvSpPr>
            <p:spPr>
              <a:xfrm>
                <a:off x="5781410" y="2754346"/>
                <a:ext cx="663678" cy="663678"/>
              </a:xfrm>
              <a:prstGeom prst="ellipse">
                <a:avLst/>
              </a:prstGeom>
              <a:solidFill>
                <a:schemeClr val="bg1"/>
              </a:solidFill>
              <a:ln w="12700" cap="flat" algn="ctr">
                <a:no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79" name="Graphic 78" descr="Meeting">
                <a:extLst>
                  <a:ext uri="{FF2B5EF4-FFF2-40B4-BE49-F238E27FC236}">
                    <a16:creationId xmlns:a16="http://schemas.microsoft.com/office/drawing/2014/main" id="{8E3355C5-AEEE-4619-99C2-9A718384DB06}"/>
                  </a:ext>
                </a:extLst>
              </p:cNvPr>
              <p:cNvPicPr>
                <a:picLocks noChangeAspect="1"/>
              </p:cNvPicPr>
              <p:nvPr/>
            </p:nvPicPr>
            <p:blipFill>
              <a:blip r:embed="rId6"/>
              <a:srcRect/>
              <a:stretch>
                <a:fillRect/>
              </a:stretch>
            </p:blipFill>
            <p:spPr>
              <a:xfrm>
                <a:off x="6552171" y="2428048"/>
                <a:ext cx="216000" cy="216000"/>
              </a:xfrm>
              <a:prstGeom prst="rect">
                <a:avLst/>
              </a:prstGeom>
            </p:spPr>
          </p:pic>
          <p:pic>
            <p:nvPicPr>
              <p:cNvPr id="80" name="Graphic 79" descr="Email">
                <a:extLst>
                  <a:ext uri="{FF2B5EF4-FFF2-40B4-BE49-F238E27FC236}">
                    <a16:creationId xmlns:a16="http://schemas.microsoft.com/office/drawing/2014/main" id="{1298DFC9-A52E-4319-83BF-1DBEDA63EE79}"/>
                  </a:ext>
                </a:extLst>
              </p:cNvPr>
              <p:cNvPicPr>
                <a:picLocks noChangeAspect="1"/>
              </p:cNvPicPr>
              <p:nvPr/>
            </p:nvPicPr>
            <p:blipFill>
              <a:blip r:embed="rId7"/>
              <a:srcRect/>
              <a:stretch>
                <a:fillRect/>
              </a:stretch>
            </p:blipFill>
            <p:spPr>
              <a:xfrm>
                <a:off x="5979115" y="2159124"/>
                <a:ext cx="216000" cy="216000"/>
              </a:xfrm>
              <a:prstGeom prst="rect">
                <a:avLst/>
              </a:prstGeom>
            </p:spPr>
          </p:pic>
          <p:pic>
            <p:nvPicPr>
              <p:cNvPr id="81" name="Graphic 80" descr="Open Folder">
                <a:extLst>
                  <a:ext uri="{FF2B5EF4-FFF2-40B4-BE49-F238E27FC236}">
                    <a16:creationId xmlns:a16="http://schemas.microsoft.com/office/drawing/2014/main" id="{19C3801C-63EF-40DC-90A6-AE535DAD414B}"/>
                  </a:ext>
                </a:extLst>
              </p:cNvPr>
              <p:cNvPicPr>
                <a:picLocks noChangeAspect="1"/>
              </p:cNvPicPr>
              <p:nvPr/>
            </p:nvPicPr>
            <p:blipFill>
              <a:blip r:embed="rId8"/>
              <a:srcRect/>
              <a:stretch>
                <a:fillRect/>
              </a:stretch>
            </p:blipFill>
            <p:spPr>
              <a:xfrm>
                <a:off x="6531984" y="3538731"/>
                <a:ext cx="216000" cy="216000"/>
              </a:xfrm>
              <a:prstGeom prst="rect">
                <a:avLst/>
              </a:prstGeom>
            </p:spPr>
          </p:pic>
          <p:pic>
            <p:nvPicPr>
              <p:cNvPr id="82" name="Graphic 81" descr="List">
                <a:extLst>
                  <a:ext uri="{FF2B5EF4-FFF2-40B4-BE49-F238E27FC236}">
                    <a16:creationId xmlns:a16="http://schemas.microsoft.com/office/drawing/2014/main" id="{4785FF33-71E7-4AFB-AFEE-84178FE82649}"/>
                  </a:ext>
                </a:extLst>
              </p:cNvPr>
              <p:cNvPicPr>
                <a:picLocks noChangeAspect="1"/>
              </p:cNvPicPr>
              <p:nvPr/>
            </p:nvPicPr>
            <p:blipFill>
              <a:blip r:embed="rId9"/>
              <a:srcRect/>
              <a:stretch>
                <a:fillRect/>
              </a:stretch>
            </p:blipFill>
            <p:spPr>
              <a:xfrm>
                <a:off x="5148636" y="2992845"/>
                <a:ext cx="216000" cy="216000"/>
              </a:xfrm>
              <a:prstGeom prst="rect">
                <a:avLst/>
              </a:prstGeom>
            </p:spPr>
          </p:pic>
          <p:pic>
            <p:nvPicPr>
              <p:cNvPr id="83" name="Graphic 82" descr="Clipboard">
                <a:extLst>
                  <a:ext uri="{FF2B5EF4-FFF2-40B4-BE49-F238E27FC236}">
                    <a16:creationId xmlns:a16="http://schemas.microsoft.com/office/drawing/2014/main" id="{E9E21801-2E92-4BCB-B544-9C9FE7D30A23}"/>
                  </a:ext>
                </a:extLst>
              </p:cNvPr>
              <p:cNvPicPr>
                <a:picLocks noChangeAspect="1"/>
              </p:cNvPicPr>
              <p:nvPr/>
            </p:nvPicPr>
            <p:blipFill>
              <a:blip r:embed="rId10"/>
              <a:srcRect/>
              <a:stretch>
                <a:fillRect/>
              </a:stretch>
            </p:blipFill>
            <p:spPr>
              <a:xfrm>
                <a:off x="6762335" y="2974777"/>
                <a:ext cx="216000" cy="216000"/>
              </a:xfrm>
              <a:prstGeom prst="rect">
                <a:avLst/>
              </a:prstGeom>
            </p:spPr>
          </p:pic>
          <p:pic>
            <p:nvPicPr>
              <p:cNvPr id="84" name="Graphic 83" descr="Radio microphone">
                <a:extLst>
                  <a:ext uri="{FF2B5EF4-FFF2-40B4-BE49-F238E27FC236}">
                    <a16:creationId xmlns:a16="http://schemas.microsoft.com/office/drawing/2014/main" id="{7F1DC010-A712-41E4-A638-E7E1A643717A}"/>
                  </a:ext>
                </a:extLst>
              </p:cNvPr>
              <p:cNvPicPr>
                <a:picLocks noChangeAspect="1"/>
              </p:cNvPicPr>
              <p:nvPr/>
            </p:nvPicPr>
            <p:blipFill>
              <a:blip r:embed="rId11"/>
              <a:srcRect/>
              <a:stretch>
                <a:fillRect/>
              </a:stretch>
            </p:blipFill>
            <p:spPr>
              <a:xfrm>
                <a:off x="5981686" y="3788259"/>
                <a:ext cx="216000" cy="216000"/>
              </a:xfrm>
              <a:prstGeom prst="rect">
                <a:avLst/>
              </a:prstGeom>
            </p:spPr>
          </p:pic>
          <p:pic>
            <p:nvPicPr>
              <p:cNvPr id="85" name="Graphic 84" descr="Document">
                <a:extLst>
                  <a:ext uri="{FF2B5EF4-FFF2-40B4-BE49-F238E27FC236}">
                    <a16:creationId xmlns:a16="http://schemas.microsoft.com/office/drawing/2014/main" id="{EBC640D6-B3AA-4415-8D66-D8BB290854EE}"/>
                  </a:ext>
                </a:extLst>
              </p:cNvPr>
              <p:cNvPicPr>
                <a:picLocks noChangeAspect="1"/>
              </p:cNvPicPr>
              <p:nvPr/>
            </p:nvPicPr>
            <p:blipFill>
              <a:blip r:embed="rId12"/>
              <a:srcRect/>
              <a:stretch>
                <a:fillRect/>
              </a:stretch>
            </p:blipFill>
            <p:spPr>
              <a:xfrm>
                <a:off x="5448052" y="3557882"/>
                <a:ext cx="216000" cy="216000"/>
              </a:xfrm>
              <a:prstGeom prst="rect">
                <a:avLst/>
              </a:prstGeom>
            </p:spPr>
          </p:pic>
          <p:pic>
            <p:nvPicPr>
              <p:cNvPr id="86" name="Graphic 85" descr="Head with Gears">
                <a:extLst>
                  <a:ext uri="{FF2B5EF4-FFF2-40B4-BE49-F238E27FC236}">
                    <a16:creationId xmlns:a16="http://schemas.microsoft.com/office/drawing/2014/main" id="{943848C4-82C5-4DE3-9D99-7795F00A6CFC}"/>
                  </a:ext>
                </a:extLst>
              </p:cNvPr>
              <p:cNvPicPr>
                <a:picLocks noChangeAspect="1"/>
              </p:cNvPicPr>
              <p:nvPr/>
            </p:nvPicPr>
            <p:blipFill>
              <a:blip r:embed="rId13"/>
              <a:srcRect/>
              <a:stretch>
                <a:fillRect/>
              </a:stretch>
            </p:blipFill>
            <p:spPr>
              <a:xfrm>
                <a:off x="5458688" y="2432590"/>
                <a:ext cx="216000" cy="216000"/>
              </a:xfrm>
              <a:prstGeom prst="rect">
                <a:avLst/>
              </a:prstGeom>
            </p:spPr>
          </p:pic>
        </p:grpSp>
        <p:grpSp>
          <p:nvGrpSpPr>
            <p:cNvPr id="7" name="Group 6">
              <a:extLst>
                <a:ext uri="{FF2B5EF4-FFF2-40B4-BE49-F238E27FC236}">
                  <a16:creationId xmlns:a16="http://schemas.microsoft.com/office/drawing/2014/main" id="{93D3CE1D-76A2-461F-BDB5-AE67A066D498}"/>
                </a:ext>
              </a:extLst>
            </p:cNvPr>
            <p:cNvGrpSpPr/>
            <p:nvPr/>
          </p:nvGrpSpPr>
          <p:grpSpPr>
            <a:xfrm>
              <a:off x="7171600" y="2060159"/>
              <a:ext cx="1678157" cy="400669"/>
              <a:chOff x="7067350" y="2065911"/>
              <a:chExt cx="1810756" cy="400669"/>
            </a:xfrm>
          </p:grpSpPr>
          <p:cxnSp>
            <p:nvCxnSpPr>
              <p:cNvPr id="63" name="Straight Connector 62">
                <a:extLst>
                  <a:ext uri="{FF2B5EF4-FFF2-40B4-BE49-F238E27FC236}">
                    <a16:creationId xmlns:a16="http://schemas.microsoft.com/office/drawing/2014/main" id="{BF1BD0A2-B11B-4F34-873F-12283DBF493E}"/>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93EDE4B-A27C-4829-BFAA-925948B19FCB}"/>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D3F3-8C7A-491A-A1F3-2288725BF306}"/>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A4781F8-E632-422A-9F89-2088A4D86E2D}"/>
                </a:ext>
              </a:extLst>
            </p:cNvPr>
            <p:cNvGrpSpPr/>
            <p:nvPr/>
          </p:nvGrpSpPr>
          <p:grpSpPr>
            <a:xfrm>
              <a:off x="7579328" y="3074632"/>
              <a:ext cx="1678157" cy="400669"/>
              <a:chOff x="7067350" y="2065911"/>
              <a:chExt cx="1810756" cy="400669"/>
            </a:xfrm>
          </p:grpSpPr>
          <p:cxnSp>
            <p:nvCxnSpPr>
              <p:cNvPr id="60" name="Straight Connector 59">
                <a:extLst>
                  <a:ext uri="{FF2B5EF4-FFF2-40B4-BE49-F238E27FC236}">
                    <a16:creationId xmlns:a16="http://schemas.microsoft.com/office/drawing/2014/main" id="{0C07B360-F5A1-4C80-A655-F6EF4E635B0B}"/>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C410D61-B2E8-4C0E-882D-6020CD70FE52}"/>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1F322C-3CA7-4C4B-AA48-852446A6FF68}"/>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1AC2EE4-C592-4582-9996-5F16F0EE3F3D}"/>
                </a:ext>
              </a:extLst>
            </p:cNvPr>
            <p:cNvGrpSpPr/>
            <p:nvPr/>
          </p:nvGrpSpPr>
          <p:grpSpPr>
            <a:xfrm>
              <a:off x="7152067" y="4076066"/>
              <a:ext cx="1678157" cy="400669"/>
              <a:chOff x="7067350" y="2065911"/>
              <a:chExt cx="1810756" cy="400669"/>
            </a:xfrm>
          </p:grpSpPr>
          <p:cxnSp>
            <p:nvCxnSpPr>
              <p:cNvPr id="57" name="Straight Connector 56">
                <a:extLst>
                  <a:ext uri="{FF2B5EF4-FFF2-40B4-BE49-F238E27FC236}">
                    <a16:creationId xmlns:a16="http://schemas.microsoft.com/office/drawing/2014/main" id="{E5D3A178-A3D9-4855-96F6-84B685AB0182}"/>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312E7B8-02F5-40AB-82BA-E06D399ADB2E}"/>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A0FC84-94FE-4F6A-ACF7-EFBF49F8F4B9}"/>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F2BF90B-3BEC-4E04-ACDB-017F6E4C06CD}"/>
                </a:ext>
              </a:extLst>
            </p:cNvPr>
            <p:cNvGrpSpPr/>
            <p:nvPr/>
          </p:nvGrpSpPr>
          <p:grpSpPr>
            <a:xfrm rot="10800000">
              <a:off x="3640667" y="4491731"/>
              <a:ext cx="1678157" cy="400669"/>
              <a:chOff x="7067350" y="2065911"/>
              <a:chExt cx="1810756" cy="400669"/>
            </a:xfrm>
          </p:grpSpPr>
          <p:cxnSp>
            <p:nvCxnSpPr>
              <p:cNvPr id="54" name="Straight Connector 53">
                <a:extLst>
                  <a:ext uri="{FF2B5EF4-FFF2-40B4-BE49-F238E27FC236}">
                    <a16:creationId xmlns:a16="http://schemas.microsoft.com/office/drawing/2014/main" id="{FAC8E2C9-3D44-45B2-AB28-E61B95A1C005}"/>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2678FAB-07A6-4ED1-B2ED-72D1021B3DF1}"/>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04B8E-310F-411F-A7BC-41826DBB7D91}"/>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505654-82AC-45F5-9862-6C455F00411F}"/>
                </a:ext>
              </a:extLst>
            </p:cNvPr>
            <p:cNvGrpSpPr/>
            <p:nvPr/>
          </p:nvGrpSpPr>
          <p:grpSpPr>
            <a:xfrm rot="10800000">
              <a:off x="3137234" y="3468377"/>
              <a:ext cx="1678157" cy="400669"/>
              <a:chOff x="7067350" y="2065911"/>
              <a:chExt cx="1810756" cy="400669"/>
            </a:xfrm>
          </p:grpSpPr>
          <p:cxnSp>
            <p:nvCxnSpPr>
              <p:cNvPr id="51" name="Straight Connector 50">
                <a:extLst>
                  <a:ext uri="{FF2B5EF4-FFF2-40B4-BE49-F238E27FC236}">
                    <a16:creationId xmlns:a16="http://schemas.microsoft.com/office/drawing/2014/main" id="{85BBCADA-A86A-48F3-AD52-144C6759F138}"/>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EBE4E60-9177-4779-BC65-4628F92E088F}"/>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330976-84C4-4BE0-A51A-E47D62C8A7B1}"/>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F4751F1-0DA7-4890-A9D0-F2FFFE89DB46}"/>
                </a:ext>
              </a:extLst>
            </p:cNvPr>
            <p:cNvGrpSpPr/>
            <p:nvPr/>
          </p:nvGrpSpPr>
          <p:grpSpPr>
            <a:xfrm rot="10800000">
              <a:off x="3601030" y="2474773"/>
              <a:ext cx="1678157" cy="400669"/>
              <a:chOff x="7067350" y="2065911"/>
              <a:chExt cx="1810756" cy="400669"/>
            </a:xfrm>
          </p:grpSpPr>
          <p:cxnSp>
            <p:nvCxnSpPr>
              <p:cNvPr id="48" name="Straight Connector 47">
                <a:extLst>
                  <a:ext uri="{FF2B5EF4-FFF2-40B4-BE49-F238E27FC236}">
                    <a16:creationId xmlns:a16="http://schemas.microsoft.com/office/drawing/2014/main" id="{67B15710-5EE6-4D8C-AEAE-2A7ED551C1C7}"/>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184C364-A370-4455-8DC8-26D93B488ABA}"/>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DF7513-DCED-4930-A4AA-D7E869F5903E}"/>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9BAFCBE-DAB0-4272-AA09-BBA8DDF82337}"/>
                </a:ext>
              </a:extLst>
            </p:cNvPr>
            <p:cNvGrpSpPr/>
            <p:nvPr/>
          </p:nvGrpSpPr>
          <p:grpSpPr>
            <a:xfrm flipV="1">
              <a:off x="6141970" y="4898853"/>
              <a:ext cx="2390880" cy="400669"/>
              <a:chOff x="7067350" y="2065911"/>
              <a:chExt cx="2579794" cy="400669"/>
            </a:xfrm>
          </p:grpSpPr>
          <p:cxnSp>
            <p:nvCxnSpPr>
              <p:cNvPr id="45" name="Straight Connector 44">
                <a:extLst>
                  <a:ext uri="{FF2B5EF4-FFF2-40B4-BE49-F238E27FC236}">
                    <a16:creationId xmlns:a16="http://schemas.microsoft.com/office/drawing/2014/main" id="{EC6DF40B-1C83-4B74-B7E4-E615FB3BBEF0}"/>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599D966-8378-4A20-AE49-C91204EC5A29}"/>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9CC26D-A622-487E-817D-9FDC361D2C8B}"/>
                  </a:ext>
                </a:extLst>
              </p:cNvPr>
              <p:cNvCxnSpPr/>
              <p:nvPr/>
            </p:nvCxnSpPr>
            <p:spPr>
              <a:xfrm flipV="1">
                <a:off x="7621119" y="2065911"/>
                <a:ext cx="2026025"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29DA238-858C-42CA-86AC-F9686ABA9038}"/>
                </a:ext>
              </a:extLst>
            </p:cNvPr>
            <p:cNvGrpSpPr/>
            <p:nvPr/>
          </p:nvGrpSpPr>
          <p:grpSpPr>
            <a:xfrm rot="10800000" flipV="1">
              <a:off x="4608980" y="1622166"/>
              <a:ext cx="1678157" cy="400669"/>
              <a:chOff x="7067350" y="2065911"/>
              <a:chExt cx="1810756" cy="400669"/>
            </a:xfrm>
          </p:grpSpPr>
          <p:cxnSp>
            <p:nvCxnSpPr>
              <p:cNvPr id="42" name="Straight Connector 41">
                <a:extLst>
                  <a:ext uri="{FF2B5EF4-FFF2-40B4-BE49-F238E27FC236}">
                    <a16:creationId xmlns:a16="http://schemas.microsoft.com/office/drawing/2014/main" id="{7668116F-0149-4241-9345-EB6BF76E2F5D}"/>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922456D-DFCC-4492-A429-193EB65AF26F}"/>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821772-2ED4-416C-8A59-10520DB85E27}"/>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C47B7CD-2BAF-4A2B-A865-2B678CC465B7}"/>
                </a:ext>
              </a:extLst>
            </p:cNvPr>
            <p:cNvSpPr txBox="1"/>
            <p:nvPr/>
          </p:nvSpPr>
          <p:spPr>
            <a:xfrm>
              <a:off x="4517983" y="1340304"/>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AD1C514A-BDE8-4611-9170-21554FD8DA52}"/>
                </a:ext>
              </a:extLst>
            </p:cNvPr>
            <p:cNvSpPr txBox="1"/>
            <p:nvPr/>
          </p:nvSpPr>
          <p:spPr>
            <a:xfrm>
              <a:off x="7609753" y="1790253"/>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AFD8F1EE-17C5-41AD-8370-E0004C2599ED}"/>
                </a:ext>
              </a:extLst>
            </p:cNvPr>
            <p:cNvSpPr txBox="1"/>
            <p:nvPr/>
          </p:nvSpPr>
          <p:spPr>
            <a:xfrm>
              <a:off x="8001112" y="280329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4DC72E0-F5D1-475F-B444-D96A006B65C8}"/>
                </a:ext>
              </a:extLst>
            </p:cNvPr>
            <p:cNvSpPr txBox="1"/>
            <p:nvPr/>
          </p:nvSpPr>
          <p:spPr>
            <a:xfrm>
              <a:off x="7579776" y="380850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137FC209-A061-4A18-9C99-7F0F29B5EAA4}"/>
                </a:ext>
              </a:extLst>
            </p:cNvPr>
            <p:cNvSpPr txBox="1"/>
            <p:nvPr/>
          </p:nvSpPr>
          <p:spPr>
            <a:xfrm>
              <a:off x="6578603" y="501431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258D37E1-094A-42CB-A521-C7464D0FA391}"/>
                </a:ext>
              </a:extLst>
            </p:cNvPr>
            <p:cNvSpPr txBox="1"/>
            <p:nvPr/>
          </p:nvSpPr>
          <p:spPr>
            <a:xfrm>
              <a:off x="3562855" y="462812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9E094AB1-64A6-4CB4-9584-E3A86FDED5BC}"/>
                </a:ext>
              </a:extLst>
            </p:cNvPr>
            <p:cNvSpPr txBox="1"/>
            <p:nvPr/>
          </p:nvSpPr>
          <p:spPr>
            <a:xfrm>
              <a:off x="3047726" y="359843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3C659CFA-F59D-4130-BC80-2C90EB5B2A81}"/>
                </a:ext>
              </a:extLst>
            </p:cNvPr>
            <p:cNvSpPr txBox="1"/>
            <p:nvPr/>
          </p:nvSpPr>
          <p:spPr>
            <a:xfrm>
              <a:off x="3514734" y="260535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69897CE1-B882-4A69-AD9E-15D3E6252329}"/>
                </a:ext>
              </a:extLst>
            </p:cNvPr>
            <p:cNvSpPr txBox="1"/>
            <p:nvPr/>
          </p:nvSpPr>
          <p:spPr>
            <a:xfrm>
              <a:off x="4641374" y="1391230"/>
              <a:ext cx="1331973" cy="244084"/>
            </a:xfrm>
            <a:prstGeom prst="rect">
              <a:avLst/>
            </a:prstGeom>
            <a:noFill/>
          </p:spPr>
          <p:txBody>
            <a:bodyPr wrap="none" rtlCol="0">
              <a:spAutoFit/>
            </a:bodyPr>
            <a:lstStyle/>
            <a:p>
              <a:r>
                <a:rPr lang="en-US" sz="1000" b="1"/>
                <a:t>Demande d’agrément</a:t>
              </a:r>
            </a:p>
          </p:txBody>
        </p:sp>
        <p:sp>
          <p:nvSpPr>
            <p:cNvPr id="24" name="TextBox 23">
              <a:extLst>
                <a:ext uri="{FF2B5EF4-FFF2-40B4-BE49-F238E27FC236}">
                  <a16:creationId xmlns:a16="http://schemas.microsoft.com/office/drawing/2014/main" id="{55F51FD0-26BD-465B-B362-10930C43BC4C}"/>
                </a:ext>
              </a:extLst>
            </p:cNvPr>
            <p:cNvSpPr txBox="1"/>
            <p:nvPr/>
          </p:nvSpPr>
          <p:spPr>
            <a:xfrm>
              <a:off x="7751828" y="1836419"/>
              <a:ext cx="1886565" cy="244084"/>
            </a:xfrm>
            <a:prstGeom prst="rect">
              <a:avLst/>
            </a:prstGeom>
            <a:noFill/>
          </p:spPr>
          <p:txBody>
            <a:bodyPr wrap="none" rtlCol="0">
              <a:spAutoFit/>
            </a:bodyPr>
            <a:lstStyle/>
            <a:p>
              <a:r>
                <a:rPr lang="en-US" sz="1000" b="1"/>
                <a:t>Création de l’équipe de visiteurs</a:t>
              </a:r>
            </a:p>
          </p:txBody>
        </p:sp>
        <p:sp>
          <p:nvSpPr>
            <p:cNvPr id="25" name="TextBox 24">
              <a:extLst>
                <a:ext uri="{FF2B5EF4-FFF2-40B4-BE49-F238E27FC236}">
                  <a16:creationId xmlns:a16="http://schemas.microsoft.com/office/drawing/2014/main" id="{D7EC82BB-DB8E-4A4A-A8AE-51C59A359F60}"/>
                </a:ext>
              </a:extLst>
            </p:cNvPr>
            <p:cNvSpPr txBox="1"/>
            <p:nvPr/>
          </p:nvSpPr>
          <p:spPr>
            <a:xfrm>
              <a:off x="8147515" y="2871271"/>
              <a:ext cx="944489" cy="246221"/>
            </a:xfrm>
            <a:prstGeom prst="rect">
              <a:avLst/>
            </a:prstGeom>
            <a:noFill/>
          </p:spPr>
          <p:txBody>
            <a:bodyPr wrap="none" rtlCol="0">
              <a:spAutoFit/>
            </a:bodyPr>
            <a:lstStyle/>
            <a:p>
              <a:r>
                <a:rPr lang="en-US" sz="1000" b="1"/>
                <a:t>Questionnaire</a:t>
              </a:r>
              <a:endParaRPr lang="en-CA" sz="1000" b="1"/>
            </a:p>
          </p:txBody>
        </p:sp>
        <p:sp>
          <p:nvSpPr>
            <p:cNvPr id="26" name="TextBox 25">
              <a:extLst>
                <a:ext uri="{FF2B5EF4-FFF2-40B4-BE49-F238E27FC236}">
                  <a16:creationId xmlns:a16="http://schemas.microsoft.com/office/drawing/2014/main" id="{2433656D-A9CF-43DB-A3CF-A71BFB07A8CE}"/>
                </a:ext>
              </a:extLst>
            </p:cNvPr>
            <p:cNvSpPr txBox="1"/>
            <p:nvPr/>
          </p:nvSpPr>
          <p:spPr>
            <a:xfrm>
              <a:off x="7720228" y="3865533"/>
              <a:ext cx="1745136" cy="244084"/>
            </a:xfrm>
            <a:prstGeom prst="rect">
              <a:avLst/>
            </a:prstGeom>
            <a:noFill/>
          </p:spPr>
          <p:txBody>
            <a:bodyPr wrap="none" rtlCol="0">
              <a:spAutoFit/>
            </a:bodyPr>
            <a:lstStyle/>
            <a:p>
              <a:r>
                <a:rPr lang="en-US" sz="1000" b="1"/>
                <a:t>Documents sur le programme</a:t>
              </a:r>
            </a:p>
          </p:txBody>
        </p:sp>
        <p:sp>
          <p:nvSpPr>
            <p:cNvPr id="27" name="TextBox 26">
              <a:extLst>
                <a:ext uri="{FF2B5EF4-FFF2-40B4-BE49-F238E27FC236}">
                  <a16:creationId xmlns:a16="http://schemas.microsoft.com/office/drawing/2014/main" id="{53E47312-351B-4E38-B379-23E1B55CE273}"/>
                </a:ext>
              </a:extLst>
            </p:cNvPr>
            <p:cNvSpPr txBox="1"/>
            <p:nvPr/>
          </p:nvSpPr>
          <p:spPr>
            <a:xfrm>
              <a:off x="6718277" y="5082519"/>
              <a:ext cx="1571925" cy="244084"/>
            </a:xfrm>
            <a:prstGeom prst="rect">
              <a:avLst/>
            </a:prstGeom>
            <a:noFill/>
          </p:spPr>
          <p:txBody>
            <a:bodyPr wrap="none" rtlCol="0">
              <a:spAutoFit/>
            </a:bodyPr>
            <a:lstStyle/>
            <a:p>
              <a:r>
                <a:rPr lang="en-US" sz="1000" b="1"/>
                <a:t>Entretiens et observations</a:t>
              </a:r>
            </a:p>
          </p:txBody>
        </p:sp>
        <p:sp>
          <p:nvSpPr>
            <p:cNvPr id="28" name="TextBox 27">
              <a:extLst>
                <a:ext uri="{FF2B5EF4-FFF2-40B4-BE49-F238E27FC236}">
                  <a16:creationId xmlns:a16="http://schemas.microsoft.com/office/drawing/2014/main" id="{D3CF7E32-D7BD-497E-88CA-CBF85E16AFF1}"/>
                </a:ext>
              </a:extLst>
            </p:cNvPr>
            <p:cNvSpPr txBox="1"/>
            <p:nvPr/>
          </p:nvSpPr>
          <p:spPr>
            <a:xfrm>
              <a:off x="3702821" y="4680784"/>
              <a:ext cx="1308137" cy="244084"/>
            </a:xfrm>
            <a:prstGeom prst="rect">
              <a:avLst/>
            </a:prstGeom>
            <a:noFill/>
          </p:spPr>
          <p:txBody>
            <a:bodyPr wrap="none" rtlCol="0">
              <a:spAutoFit/>
            </a:bodyPr>
            <a:lstStyle/>
            <a:p>
              <a:r>
                <a:rPr lang="en-US" sz="1000" b="1"/>
                <a:t>Rédaction du rapport</a:t>
              </a:r>
            </a:p>
          </p:txBody>
        </p:sp>
        <p:sp>
          <p:nvSpPr>
            <p:cNvPr id="29" name="TextBox 28">
              <a:extLst>
                <a:ext uri="{FF2B5EF4-FFF2-40B4-BE49-F238E27FC236}">
                  <a16:creationId xmlns:a16="http://schemas.microsoft.com/office/drawing/2014/main" id="{FDE3BED1-7CA4-4B98-9DCA-5ADB5DC72B01}"/>
                </a:ext>
              </a:extLst>
            </p:cNvPr>
            <p:cNvSpPr txBox="1"/>
            <p:nvPr/>
          </p:nvSpPr>
          <p:spPr>
            <a:xfrm>
              <a:off x="3176926" y="3644596"/>
              <a:ext cx="1204846" cy="244084"/>
            </a:xfrm>
            <a:prstGeom prst="rect">
              <a:avLst/>
            </a:prstGeom>
            <a:noFill/>
          </p:spPr>
          <p:txBody>
            <a:bodyPr wrap="none" rtlCol="0">
              <a:spAutoFit/>
            </a:bodyPr>
            <a:lstStyle/>
            <a:p>
              <a:r>
                <a:rPr lang="en-US" sz="1000" b="1"/>
                <a:t>Rapport de la visite</a:t>
              </a:r>
            </a:p>
          </p:txBody>
        </p:sp>
        <p:sp>
          <p:nvSpPr>
            <p:cNvPr id="30" name="TextBox 29">
              <a:extLst>
                <a:ext uri="{FF2B5EF4-FFF2-40B4-BE49-F238E27FC236}">
                  <a16:creationId xmlns:a16="http://schemas.microsoft.com/office/drawing/2014/main" id="{D20B873C-C79C-4C2D-B70A-CFCF3B45FEA2}"/>
                </a:ext>
              </a:extLst>
            </p:cNvPr>
            <p:cNvSpPr txBox="1"/>
            <p:nvPr/>
          </p:nvSpPr>
          <p:spPr>
            <a:xfrm>
              <a:off x="3661136" y="2651523"/>
              <a:ext cx="971250" cy="244084"/>
            </a:xfrm>
            <a:prstGeom prst="rect">
              <a:avLst/>
            </a:prstGeom>
            <a:noFill/>
          </p:spPr>
          <p:txBody>
            <a:bodyPr wrap="none" rtlCol="0">
              <a:spAutoFit/>
            </a:bodyPr>
            <a:lstStyle/>
            <a:p>
              <a:r>
                <a:rPr lang="en-US" sz="1000" b="1"/>
                <a:t>Décision du BA</a:t>
              </a:r>
            </a:p>
          </p:txBody>
        </p:sp>
        <p:sp>
          <p:nvSpPr>
            <p:cNvPr id="31" name="TextBox 30">
              <a:extLst>
                <a:ext uri="{FF2B5EF4-FFF2-40B4-BE49-F238E27FC236}">
                  <a16:creationId xmlns:a16="http://schemas.microsoft.com/office/drawing/2014/main" id="{C208A25B-EF22-400B-AA2E-4D4ED3449965}"/>
                </a:ext>
              </a:extLst>
            </p:cNvPr>
            <p:cNvSpPr txBox="1"/>
            <p:nvPr/>
          </p:nvSpPr>
          <p:spPr>
            <a:xfrm>
              <a:off x="4551214" y="1632205"/>
              <a:ext cx="1220964" cy="518678"/>
            </a:xfrm>
            <a:prstGeom prst="rect">
              <a:avLst/>
            </a:prstGeom>
            <a:noFill/>
          </p:spPr>
          <p:txBody>
            <a:bodyPr wrap="square" rtlCol="0">
              <a:spAutoFit/>
            </a:bodyPr>
            <a:lstStyle/>
            <a:p>
              <a:pPr marL="171450" indent="-171450">
                <a:buFont typeface="Wingdings" panose="05000000000000000000" pitchFamily="2" charset="2"/>
                <a:buChar char="Ø"/>
              </a:pPr>
              <a:r>
                <a:rPr lang="en-US" sz="700"/>
                <a:t>L’EES soumet la demande d’agrément</a:t>
              </a:r>
            </a:p>
            <a:p>
              <a:pPr marL="171450" indent="-171450">
                <a:buFont typeface="Wingdings" panose="05000000000000000000" pitchFamily="2" charset="2"/>
                <a:buChar char="Ø"/>
              </a:pPr>
              <a:r>
                <a:rPr lang="en-US" sz="700"/>
                <a:t>L’EES remplit le questionnaire</a:t>
              </a:r>
            </a:p>
          </p:txBody>
        </p:sp>
        <p:sp>
          <p:nvSpPr>
            <p:cNvPr id="32" name="TextBox 31">
              <a:extLst>
                <a:ext uri="{FF2B5EF4-FFF2-40B4-BE49-F238E27FC236}">
                  <a16:creationId xmlns:a16="http://schemas.microsoft.com/office/drawing/2014/main" id="{4B3A2267-6A36-4C39-99EE-844557AEFDB9}"/>
                </a:ext>
              </a:extLst>
            </p:cNvPr>
            <p:cNvSpPr txBox="1"/>
            <p:nvPr/>
          </p:nvSpPr>
          <p:spPr>
            <a:xfrm>
              <a:off x="7693648" y="2056445"/>
              <a:ext cx="1503234"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Nomination du président et sélection de l’équipe</a:t>
              </a:r>
            </a:p>
            <a:p>
              <a:pPr marL="171450" indent="-171450">
                <a:buFont typeface="Wingdings" panose="05000000000000000000" pitchFamily="2" charset="2"/>
                <a:buChar char="Ø"/>
              </a:pPr>
              <a:r>
                <a:rPr lang="en-US" sz="700"/>
                <a:t>Approbation de l’équipe par l’EES</a:t>
              </a:r>
            </a:p>
            <a:p>
              <a:pPr marL="171450" indent="-171450">
                <a:buFont typeface="Wingdings" panose="05000000000000000000" pitchFamily="2" charset="2"/>
                <a:buChar char="Ø"/>
              </a:pPr>
              <a:r>
                <a:rPr lang="en-US" sz="700"/>
                <a:t>Téléconférences préparatoires</a:t>
              </a:r>
            </a:p>
            <a:p>
              <a:pPr marL="171450" indent="-171450">
                <a:buFont typeface="Wingdings" panose="05000000000000000000" pitchFamily="2" charset="2"/>
                <a:buChar char="Ø"/>
              </a:pPr>
              <a:r>
                <a:rPr lang="en-US" sz="700"/>
                <a:t>Sélection de la date de la visite</a:t>
              </a:r>
            </a:p>
          </p:txBody>
        </p:sp>
        <p:sp>
          <p:nvSpPr>
            <p:cNvPr id="33" name="TextBox 32">
              <a:extLst>
                <a:ext uri="{FF2B5EF4-FFF2-40B4-BE49-F238E27FC236}">
                  <a16:creationId xmlns:a16="http://schemas.microsoft.com/office/drawing/2014/main" id="{21678CAF-FFF2-4578-A9A2-2244C5BD4BA0}"/>
                </a:ext>
              </a:extLst>
            </p:cNvPr>
            <p:cNvSpPr txBox="1"/>
            <p:nvPr/>
          </p:nvSpPr>
          <p:spPr>
            <a:xfrm>
              <a:off x="8103186" y="3070126"/>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L’EES remplit le questionnaire et le soumet 8 semaines avant la visite</a:t>
              </a:r>
            </a:p>
            <a:p>
              <a:pPr marL="171450" indent="-171450">
                <a:buFont typeface="Wingdings" panose="05000000000000000000" pitchFamily="2" charset="2"/>
                <a:buChar char="Ø"/>
              </a:pPr>
              <a:r>
                <a:rPr lang="en-US" sz="700"/>
                <a:t>Établissement de l’horaire de la visite</a:t>
              </a:r>
            </a:p>
          </p:txBody>
        </p:sp>
        <p:sp>
          <p:nvSpPr>
            <p:cNvPr id="34" name="TextBox 33">
              <a:extLst>
                <a:ext uri="{FF2B5EF4-FFF2-40B4-BE49-F238E27FC236}">
                  <a16:creationId xmlns:a16="http://schemas.microsoft.com/office/drawing/2014/main" id="{4A051ADA-DF51-4D3F-B79F-DBF6ED554D2D}"/>
                </a:ext>
              </a:extLst>
            </p:cNvPr>
            <p:cNvSpPr txBox="1"/>
            <p:nvPr/>
          </p:nvSpPr>
          <p:spPr>
            <a:xfrm>
              <a:off x="7668709" y="4076091"/>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L’EES met de la documentation sur le programme et les cours à la disposition des visiteurs pendant la visite sur les lieux</a:t>
              </a:r>
            </a:p>
          </p:txBody>
        </p:sp>
        <p:sp>
          <p:nvSpPr>
            <p:cNvPr id="35" name="TextBox 34">
              <a:extLst>
                <a:ext uri="{FF2B5EF4-FFF2-40B4-BE49-F238E27FC236}">
                  <a16:creationId xmlns:a16="http://schemas.microsoft.com/office/drawing/2014/main" id="{5B0AACA9-BFF7-4C9B-8F9C-9CD726144F2E}"/>
                </a:ext>
              </a:extLst>
            </p:cNvPr>
            <p:cNvSpPr txBox="1"/>
            <p:nvPr/>
          </p:nvSpPr>
          <p:spPr>
            <a:xfrm>
              <a:off x="6664508" y="5315214"/>
              <a:ext cx="1220965" cy="518678"/>
            </a:xfrm>
            <a:prstGeom prst="rect">
              <a:avLst/>
            </a:prstGeom>
            <a:noFill/>
          </p:spPr>
          <p:txBody>
            <a:bodyPr wrap="square" rtlCol="0">
              <a:spAutoFit/>
            </a:bodyPr>
            <a:lstStyle/>
            <a:p>
              <a:pPr marL="171450" indent="-171450">
                <a:buFont typeface="Wingdings" panose="05000000000000000000" pitchFamily="2" charset="2"/>
                <a:buChar char="Ø"/>
              </a:pPr>
              <a:r>
                <a:rPr lang="en-US" sz="700"/>
                <a:t>Visite sur les lieux de 2,5 jours</a:t>
              </a:r>
            </a:p>
            <a:p>
              <a:pPr marL="171450" indent="-171450">
                <a:buFont typeface="Wingdings" panose="05000000000000000000" pitchFamily="2" charset="2"/>
                <a:buChar char="Ø"/>
              </a:pPr>
              <a:r>
                <a:rPr lang="en-US" sz="700"/>
                <a:t>Tenue d’entretiens selon l’horaire</a:t>
              </a:r>
            </a:p>
          </p:txBody>
        </p:sp>
        <p:sp>
          <p:nvSpPr>
            <p:cNvPr id="36" name="TextBox 35">
              <a:extLst>
                <a:ext uri="{FF2B5EF4-FFF2-40B4-BE49-F238E27FC236}">
                  <a16:creationId xmlns:a16="http://schemas.microsoft.com/office/drawing/2014/main" id="{A202AF3E-C1FA-4457-82DF-C679DB6F9B22}"/>
                </a:ext>
              </a:extLst>
            </p:cNvPr>
            <p:cNvSpPr txBox="1"/>
            <p:nvPr/>
          </p:nvSpPr>
          <p:spPr>
            <a:xfrm>
              <a:off x="3648238" y="4894071"/>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Les visiteurs préparent le suivi des points problématiques</a:t>
              </a:r>
            </a:p>
            <a:p>
              <a:pPr marL="171450" indent="-171450">
                <a:buFont typeface="Wingdings" panose="05000000000000000000" pitchFamily="2" charset="2"/>
                <a:buChar char="Ø"/>
              </a:pPr>
              <a:r>
                <a:rPr lang="en-US" sz="700"/>
                <a:t>Le président compile le rapport de l’équipe de visiteurs</a:t>
              </a:r>
            </a:p>
          </p:txBody>
        </p:sp>
        <p:sp>
          <p:nvSpPr>
            <p:cNvPr id="37" name="TextBox 36">
              <a:extLst>
                <a:ext uri="{FF2B5EF4-FFF2-40B4-BE49-F238E27FC236}">
                  <a16:creationId xmlns:a16="http://schemas.microsoft.com/office/drawing/2014/main" id="{F985E3A0-6D5B-46D2-8C96-36EA487A4438}"/>
                </a:ext>
              </a:extLst>
            </p:cNvPr>
            <p:cNvSpPr txBox="1"/>
            <p:nvPr/>
          </p:nvSpPr>
          <p:spPr>
            <a:xfrm>
              <a:off x="3126480" y="3865534"/>
              <a:ext cx="1220965" cy="945825"/>
            </a:xfrm>
            <a:prstGeom prst="rect">
              <a:avLst/>
            </a:prstGeom>
            <a:noFill/>
          </p:spPr>
          <p:txBody>
            <a:bodyPr wrap="square" rtlCol="0">
              <a:spAutoFit/>
            </a:bodyPr>
            <a:lstStyle/>
            <a:p>
              <a:pPr marL="171450" indent="-171450">
                <a:buFont typeface="Wingdings" panose="05000000000000000000" pitchFamily="2" charset="2"/>
                <a:buChar char="Ø"/>
              </a:pPr>
              <a:r>
                <a:rPr lang="en-US" sz="700"/>
                <a:t>Le réviseur du BA examine la cohérence du rapport</a:t>
              </a:r>
            </a:p>
            <a:p>
              <a:pPr marL="171450" indent="-171450">
                <a:buFont typeface="Wingdings" panose="05000000000000000000" pitchFamily="2" charset="2"/>
                <a:buChar char="Ø"/>
              </a:pPr>
              <a:r>
                <a:rPr lang="en-US" sz="700"/>
                <a:t>Le rapport est envoyé au doyen de l’EES</a:t>
              </a:r>
            </a:p>
            <a:p>
              <a:pPr marL="171450" indent="-171450">
                <a:buFont typeface="Wingdings" panose="05000000000000000000" pitchFamily="2" charset="2"/>
                <a:buChar char="Ø"/>
              </a:pPr>
              <a:r>
                <a:rPr lang="en-US" sz="700"/>
                <a:t>Le doyen en vérifie l’exactitude et l’exhaustivité</a:t>
              </a:r>
            </a:p>
          </p:txBody>
        </p:sp>
        <p:sp>
          <p:nvSpPr>
            <p:cNvPr id="38" name="TextBox 37">
              <a:extLst>
                <a:ext uri="{FF2B5EF4-FFF2-40B4-BE49-F238E27FC236}">
                  <a16:creationId xmlns:a16="http://schemas.microsoft.com/office/drawing/2014/main" id="{A12748E8-B3C1-47AF-966E-D94890DF06C4}"/>
                </a:ext>
              </a:extLst>
            </p:cNvPr>
            <p:cNvSpPr txBox="1"/>
            <p:nvPr/>
          </p:nvSpPr>
          <p:spPr>
            <a:xfrm>
              <a:off x="3540583" y="2847749"/>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 dossier de la visite est préparé pour la réunion du BA</a:t>
              </a:r>
            </a:p>
            <a:p>
              <a:pPr marL="171450" indent="-171450">
                <a:buFont typeface="Wingdings" panose="05000000000000000000" pitchFamily="2" charset="2"/>
                <a:buChar char="Ø"/>
              </a:pPr>
              <a:r>
                <a:rPr lang="en-US" sz="700"/>
                <a:t>Décision d’agrément</a:t>
              </a:r>
            </a:p>
            <a:p>
              <a:pPr marL="171450" indent="-171450">
                <a:buFont typeface="Wingdings" panose="05000000000000000000" pitchFamily="2" charset="2"/>
                <a:buChar char="Ø"/>
              </a:pPr>
              <a:r>
                <a:rPr lang="en-US" sz="700"/>
                <a:t>Communication de la décision</a:t>
              </a:r>
            </a:p>
          </p:txBody>
        </p:sp>
        <p:sp>
          <p:nvSpPr>
            <p:cNvPr id="39" name="TextBox 38">
              <a:extLst>
                <a:ext uri="{FF2B5EF4-FFF2-40B4-BE49-F238E27FC236}">
                  <a16:creationId xmlns:a16="http://schemas.microsoft.com/office/drawing/2014/main" id="{E4208E1E-3ACE-4BE7-AC7A-0A98A96A9235}"/>
                </a:ext>
              </a:extLst>
            </p:cNvPr>
            <p:cNvSpPr txBox="1"/>
            <p:nvPr/>
          </p:nvSpPr>
          <p:spPr>
            <a:xfrm>
              <a:off x="5766567" y="3280545"/>
              <a:ext cx="886337" cy="228829"/>
            </a:xfrm>
            <a:prstGeom prst="rect">
              <a:avLst/>
            </a:prstGeom>
            <a:noFill/>
          </p:spPr>
          <p:txBody>
            <a:bodyPr wrap="square" rtlCol="0">
              <a:spAutoFit/>
            </a:bodyPr>
            <a:lstStyle/>
            <a:p>
              <a:pPr algn="ctr"/>
              <a:r>
                <a:rPr lang="en-US" sz="900" b="1"/>
                <a:t>18 MOIS</a:t>
              </a:r>
            </a:p>
          </p:txBody>
        </p:sp>
        <p:sp>
          <p:nvSpPr>
            <p:cNvPr id="40" name="TextBox 39">
              <a:extLst>
                <a:ext uri="{FF2B5EF4-FFF2-40B4-BE49-F238E27FC236}">
                  <a16:creationId xmlns:a16="http://schemas.microsoft.com/office/drawing/2014/main" id="{40AA8596-C209-499D-9119-D23F197E2859}"/>
                </a:ext>
              </a:extLst>
            </p:cNvPr>
            <p:cNvSpPr txBox="1"/>
            <p:nvPr/>
          </p:nvSpPr>
          <p:spPr>
            <a:xfrm rot="18336244">
              <a:off x="8307908" y="4933640"/>
              <a:ext cx="1670449" cy="305105"/>
            </a:xfrm>
            <a:prstGeom prst="rect">
              <a:avLst/>
            </a:prstGeom>
            <a:noFill/>
          </p:spPr>
          <p:txBody>
            <a:bodyPr wrap="none" rtlCol="0">
              <a:spAutoFit/>
            </a:bodyPr>
            <a:lstStyle/>
            <a:p>
              <a:r>
                <a:rPr lang="en-US" sz="1400" b="1"/>
                <a:t>Collecte de données</a:t>
              </a:r>
            </a:p>
          </p:txBody>
        </p:sp>
        <p:sp>
          <p:nvSpPr>
            <p:cNvPr id="41" name="TextBox 40">
              <a:extLst>
                <a:ext uri="{FF2B5EF4-FFF2-40B4-BE49-F238E27FC236}">
                  <a16:creationId xmlns:a16="http://schemas.microsoft.com/office/drawing/2014/main" id="{B64EED10-F1FC-44E0-8D54-2FC502CC5A6D}"/>
                </a:ext>
              </a:extLst>
            </p:cNvPr>
            <p:cNvSpPr txBox="1"/>
            <p:nvPr/>
          </p:nvSpPr>
          <p:spPr>
            <a:xfrm rot="2136245">
              <a:off x="2726339" y="5116594"/>
              <a:ext cx="782149" cy="305105"/>
            </a:xfrm>
            <a:prstGeom prst="rect">
              <a:avLst/>
            </a:prstGeom>
            <a:noFill/>
          </p:spPr>
          <p:txBody>
            <a:bodyPr wrap="none" rtlCol="0">
              <a:spAutoFit/>
            </a:bodyPr>
            <a:lstStyle/>
            <a:p>
              <a:r>
                <a:rPr lang="en-US" sz="1400" b="1"/>
                <a:t>Rapport</a:t>
              </a:r>
            </a:p>
          </p:txBody>
        </p:sp>
      </p:grpSp>
      <p:sp>
        <p:nvSpPr>
          <p:cNvPr id="103" name="Title 7">
            <a:extLst>
              <a:ext uri="{FF2B5EF4-FFF2-40B4-BE49-F238E27FC236}">
                <a16:creationId xmlns:a16="http://schemas.microsoft.com/office/drawing/2014/main" id="{5B94AD7D-8ECA-4AC4-943E-D3944B356A71}"/>
              </a:ext>
            </a:extLst>
          </p:cNvPr>
          <p:cNvSpPr>
            <a:spLocks noGrp="1"/>
          </p:cNvSpPr>
          <p:nvPr>
            <p:ph type="title"/>
            <p:custDataLst>
              <p:tags r:id="rId2"/>
            </p:custDataLst>
          </p:nvPr>
        </p:nvSpPr>
        <p:spPr>
          <a:xfrm>
            <a:off x="78265" y="2142887"/>
            <a:ext cx="1623213" cy="857250"/>
          </a:xfrm>
        </p:spPr>
        <p:txBody>
          <a:bodyPr>
            <a:noAutofit/>
          </a:bodyPr>
          <a:lstStyle/>
          <a:p>
            <a:r>
              <a:rPr lang="fr-CA" sz="1800" noProof="0">
                <a:solidFill>
                  <a:srgbClr val="003C71"/>
                </a:solidFill>
              </a:rPr>
              <a:t>Comment procédons-nous?</a:t>
            </a:r>
            <a:br>
              <a:rPr lang="fr-CA" sz="1800" noProof="0">
                <a:solidFill>
                  <a:srgbClr val="003C71"/>
                </a:solidFill>
              </a:rPr>
            </a:br>
            <a:br>
              <a:rPr lang="fr-CA" sz="1800" noProof="0">
                <a:solidFill>
                  <a:srgbClr val="003C71"/>
                </a:solidFill>
              </a:rPr>
            </a:br>
            <a:r>
              <a:rPr lang="fr-CA" sz="1800" b="0" noProof="0">
                <a:solidFill>
                  <a:srgbClr val="003C71"/>
                </a:solidFill>
              </a:rPr>
              <a:t>Le processus d’agrément </a:t>
            </a:r>
            <a:r>
              <a:rPr lang="fr-CA" sz="1800" noProof="0">
                <a:solidFill>
                  <a:srgbClr val="003C71"/>
                </a:solidFill>
              </a:rPr>
              <a:t>:</a:t>
            </a:r>
          </a:p>
        </p:txBody>
      </p:sp>
      <p:sp>
        <p:nvSpPr>
          <p:cNvPr id="4" name="Slide Number Placeholder 3">
            <a:extLst>
              <a:ext uri="{FF2B5EF4-FFF2-40B4-BE49-F238E27FC236}">
                <a16:creationId xmlns:a16="http://schemas.microsoft.com/office/drawing/2014/main" id="{8DCB4B57-3655-4D0E-A590-B808BE0EA195}"/>
              </a:ext>
            </a:extLst>
          </p:cNvPr>
          <p:cNvSpPr>
            <a:spLocks noGrp="1"/>
          </p:cNvSpPr>
          <p:nvPr>
            <p:ph type="sldNum" sz="quarter" idx="4"/>
            <p:custDataLst>
              <p:tags r:id="rId3"/>
            </p:custDataLst>
          </p:nvPr>
        </p:nvSpPr>
        <p:spPr/>
        <p:txBody>
          <a:bodyPr/>
          <a:lstStyle/>
          <a:p>
            <a:fld id="{64FFCA58-B5D4-4689-90AC-D9276023083A}" type="slidenum">
              <a:rPr lang="en-CA" smtClean="0"/>
              <a:t>12</a:t>
            </a:fld>
            <a:endParaRPr lang="en-CA"/>
          </a:p>
        </p:txBody>
      </p:sp>
    </p:spTree>
    <p:extLst>
      <p:ext uri="{BB962C8B-B14F-4D97-AF65-F5344CB8AC3E}">
        <p14:creationId xmlns:p14="http://schemas.microsoft.com/office/powerpoint/2010/main" val="48197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custDataLst>
              <p:tags r:id="rId1"/>
            </p:custDataLst>
          </p:nvPr>
        </p:nvSpPr>
        <p:spPr>
          <a:xfrm>
            <a:off x="457200" y="51470"/>
            <a:ext cx="8229600" cy="857250"/>
          </a:xfrm>
        </p:spPr>
        <p:txBody>
          <a:bodyPr/>
          <a:lstStyle/>
          <a:p>
            <a:r>
              <a:rPr lang="fr-CA" noProof="0">
                <a:solidFill>
                  <a:srgbClr val="003C71"/>
                </a:solidFill>
              </a:rPr>
              <a:t>Agrément et amélioration continue</a:t>
            </a:r>
          </a:p>
        </p:txBody>
      </p:sp>
      <p:sp>
        <p:nvSpPr>
          <p:cNvPr id="6" name="Content Placeholder 2">
            <a:extLst>
              <a:ext uri="{FF2B5EF4-FFF2-40B4-BE49-F238E27FC236}">
                <a16:creationId xmlns:a16="http://schemas.microsoft.com/office/drawing/2014/main" id="{088A96C4-9D34-453C-86EB-C5847A1E9559}"/>
              </a:ext>
            </a:extLst>
          </p:cNvPr>
          <p:cNvSpPr>
            <a:spLocks noGrp="1"/>
          </p:cNvSpPr>
          <p:nvPr>
            <p:ph idx="1"/>
            <p:custDataLst>
              <p:tags r:id="rId2"/>
            </p:custDataLst>
          </p:nvPr>
        </p:nvSpPr>
        <p:spPr>
          <a:xfrm>
            <a:off x="4723590" y="1200150"/>
            <a:ext cx="4096882" cy="3352799"/>
          </a:xfrm>
        </p:spPr>
        <p:txBody>
          <a:bodyPr>
            <a:normAutofit fontScale="90000" lnSpcReduction="20000"/>
          </a:bodyPr>
          <a:lstStyle/>
          <a:p>
            <a:r>
              <a:rPr lang="fr-CA" noProof="0"/>
              <a:t>L’agrément est basé sur une vue d’ensemble ponctuelle d’un programme donné</a:t>
            </a:r>
          </a:p>
          <a:p>
            <a:r>
              <a:rPr lang="fr-CA" noProof="0"/>
              <a:t>Le processus d’agrément a un début et une fin définis</a:t>
            </a:r>
          </a:p>
          <a:p>
            <a:r>
              <a:rPr lang="fr-CA" noProof="0"/>
              <a:t>Les EES doivent continuer d’améliorer les programmes pendant toute la durée de leur période d’agrément</a:t>
            </a:r>
          </a:p>
          <a:p>
            <a:endParaRPr lang="fr-CA" noProof="0"/>
          </a:p>
          <a:p>
            <a:endParaRPr lang="fr-CA" noProof="0"/>
          </a:p>
        </p:txBody>
      </p:sp>
      <p:sp>
        <p:nvSpPr>
          <p:cNvPr id="4" name="Slide Number Placeholder 3">
            <a:extLst>
              <a:ext uri="{FF2B5EF4-FFF2-40B4-BE49-F238E27FC236}">
                <a16:creationId xmlns:a16="http://schemas.microsoft.com/office/drawing/2014/main" id="{427068D2-178C-4875-A9C6-B32082F2623E}"/>
              </a:ext>
            </a:extLst>
          </p:cNvPr>
          <p:cNvSpPr>
            <a:spLocks noGrp="1"/>
          </p:cNvSpPr>
          <p:nvPr>
            <p:ph type="sldNum" sz="quarter" idx="4"/>
            <p:custDataLst>
              <p:tags r:id="rId3"/>
            </p:custDataLst>
          </p:nvPr>
        </p:nvSpPr>
        <p:spPr/>
        <p:txBody>
          <a:bodyPr/>
          <a:lstStyle/>
          <a:p>
            <a:fld id="{EE0270C6-DAA4-4312-9202-1218CC706CC1}" type="slidenum">
              <a:rPr lang="en-CA" smtClean="0"/>
              <a:t>13</a:t>
            </a:fld>
            <a:endParaRPr lang="en-CA"/>
          </a:p>
        </p:txBody>
      </p:sp>
      <p:sp>
        <p:nvSpPr>
          <p:cNvPr id="32" name="Content Placeholder 2">
            <a:extLst>
              <a:ext uri="{FF2B5EF4-FFF2-40B4-BE49-F238E27FC236}">
                <a16:creationId xmlns:a16="http://schemas.microsoft.com/office/drawing/2014/main" id="{627B1B65-DD12-4D2E-AAFD-62230C499CB7}"/>
              </a:ext>
            </a:extLst>
          </p:cNvPr>
          <p:cNvSpPr txBox="1"/>
          <p:nvPr>
            <p:custDataLst>
              <p:tags r:id="rId4"/>
            </p:custDataLst>
          </p:nvPr>
        </p:nvSpPr>
        <p:spPr>
          <a:xfrm>
            <a:off x="909681" y="4452882"/>
            <a:ext cx="3014247" cy="248728"/>
          </a:xfrm>
          <a:prstGeom prst="rect">
            <a:avLst/>
          </a:prstGeom>
        </p:spPr>
        <p:txBody>
          <a:bodyPr vert="horz" lIns="91440" tIns="45720" rIns="91440" bIns="45720" rtlCol="0">
            <a:normAutofit fontScale="900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Planifier. Faire. Vérifier. Agir</a:t>
            </a:r>
          </a:p>
        </p:txBody>
      </p:sp>
      <p:cxnSp>
        <p:nvCxnSpPr>
          <p:cNvPr id="33" name="Straight Connector 32">
            <a:extLst>
              <a:ext uri="{FF2B5EF4-FFF2-40B4-BE49-F238E27FC236}">
                <a16:creationId xmlns:a16="http://schemas.microsoft.com/office/drawing/2014/main" id="{F414EC67-FF3E-424E-AECC-E0955D6BC4AB}"/>
              </a:ext>
            </a:extLst>
          </p:cNvPr>
          <p:cNvCxnSpPr/>
          <p:nvPr>
            <p:custDataLst>
              <p:tags r:id="rId5"/>
            </p:custDataLst>
          </p:nvPr>
        </p:nvCxnSpPr>
        <p:spPr>
          <a:xfrm flipH="1">
            <a:off x="4716016" y="1200150"/>
            <a:ext cx="7574" cy="3149110"/>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04C80C2-0C51-4FBF-BED0-868B105F294B}"/>
              </a:ext>
            </a:extLst>
          </p:cNvPr>
          <p:cNvGrpSpPr/>
          <p:nvPr>
            <p:custDataLst>
              <p:tags r:id="rId6"/>
            </p:custDataLst>
          </p:nvPr>
        </p:nvGrpSpPr>
        <p:grpSpPr>
          <a:xfrm>
            <a:off x="-237404" y="1076392"/>
            <a:ext cx="5308415" cy="3208818"/>
            <a:chOff x="2835786" y="671169"/>
            <a:chExt cx="5308415" cy="3208818"/>
          </a:xfrm>
        </p:grpSpPr>
        <p:graphicFrame>
          <p:nvGraphicFramePr>
            <p:cNvPr id="35" name="Diagram 34">
              <a:extLst>
                <a:ext uri="{FF2B5EF4-FFF2-40B4-BE49-F238E27FC236}">
                  <a16:creationId xmlns:a16="http://schemas.microsoft.com/office/drawing/2014/main" id="{12CEA6AF-0386-465C-814F-BD42CF343561}"/>
                </a:ext>
              </a:extLst>
            </p:cNvPr>
            <p:cNvGraphicFramePr/>
            <p:nvPr>
              <p:extLst>
                <p:ext uri="{D42A27DB-BD31-4B8C-83A1-F6EECF244321}">
                  <p14:modId xmlns:p14="http://schemas.microsoft.com/office/powerpoint/2010/main" val="2244383531"/>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36" name="Group 35">
              <a:extLst>
                <a:ext uri="{FF2B5EF4-FFF2-40B4-BE49-F238E27FC236}">
                  <a16:creationId xmlns:a16="http://schemas.microsoft.com/office/drawing/2014/main" id="{7C499B11-26E6-4F7A-8442-54BC729C5EFD}"/>
                </a:ext>
              </a:extLst>
            </p:cNvPr>
            <p:cNvGrpSpPr/>
            <p:nvPr/>
          </p:nvGrpSpPr>
          <p:grpSpPr>
            <a:xfrm>
              <a:off x="4542586" y="1268980"/>
              <a:ext cx="1894814" cy="1921628"/>
              <a:chOff x="4458931" y="1452104"/>
              <a:chExt cx="3299949" cy="3299949"/>
            </a:xfrm>
          </p:grpSpPr>
          <p:grpSp>
            <p:nvGrpSpPr>
              <p:cNvPr id="37" name="Group 36">
                <a:extLst>
                  <a:ext uri="{FF2B5EF4-FFF2-40B4-BE49-F238E27FC236}">
                    <a16:creationId xmlns:a16="http://schemas.microsoft.com/office/drawing/2014/main" id="{15F153DC-FE47-4924-82AE-B766FCB68072}"/>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54" name="Rectangle: Rounded Corners 53">
                  <a:extLst>
                    <a:ext uri="{FF2B5EF4-FFF2-40B4-BE49-F238E27FC236}">
                      <a16:creationId xmlns:a16="http://schemas.microsoft.com/office/drawing/2014/main" id="{F2F1D2F1-6C9F-41B3-8118-38107B074366}"/>
                    </a:ext>
                  </a:extLst>
                </p:cNvPr>
                <p:cNvSpPr/>
                <p:nvPr/>
              </p:nvSpPr>
              <p:spPr>
                <a:xfrm>
                  <a:off x="4645743" y="2757948"/>
                  <a:ext cx="1460090" cy="663678"/>
                </a:xfrm>
                <a:prstGeom prst="roundRect">
                  <a:avLst>
                    <a:gd name="adj" fmla="val 50000"/>
                  </a:avLst>
                </a:prstGeom>
                <a:solidFill>
                  <a:srgbClr val="9E652E">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5" name="Rectangle: Rounded Corners 54">
                  <a:extLst>
                    <a:ext uri="{FF2B5EF4-FFF2-40B4-BE49-F238E27FC236}">
                      <a16:creationId xmlns:a16="http://schemas.microsoft.com/office/drawing/2014/main" id="{701BA4C0-5E80-4508-9AB4-6AAB0D5E2E81}"/>
                    </a:ext>
                  </a:extLst>
                </p:cNvPr>
                <p:cNvSpPr/>
                <p:nvPr/>
              </p:nvSpPr>
              <p:spPr>
                <a:xfrm>
                  <a:off x="6485602" y="2757948"/>
                  <a:ext cx="1460090" cy="663678"/>
                </a:xfrm>
                <a:prstGeom prst="roundRect">
                  <a:avLst>
                    <a:gd name="adj" fmla="val 50000"/>
                  </a:avLst>
                </a:prstGeom>
                <a:solidFill>
                  <a:srgbClr val="9D223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6" name="Oval 55">
                  <a:extLst>
                    <a:ext uri="{FF2B5EF4-FFF2-40B4-BE49-F238E27FC236}">
                      <a16:creationId xmlns:a16="http://schemas.microsoft.com/office/drawing/2014/main" id="{BEA48005-B6C4-47F0-8711-00F575150CE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7" name="Oval 56">
                  <a:extLst>
                    <a:ext uri="{FF2B5EF4-FFF2-40B4-BE49-F238E27FC236}">
                      <a16:creationId xmlns:a16="http://schemas.microsoft.com/office/drawing/2014/main" id="{B403215D-8908-434B-B872-203996E2A4C1}"/>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8" name="Group 37">
                <a:extLst>
                  <a:ext uri="{FF2B5EF4-FFF2-40B4-BE49-F238E27FC236}">
                    <a16:creationId xmlns:a16="http://schemas.microsoft.com/office/drawing/2014/main" id="{3ACEDADF-E3E5-4A66-AED8-4F9FFBE613DB}"/>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50" name="Rectangle: Rounded Corners 49">
                  <a:extLst>
                    <a:ext uri="{FF2B5EF4-FFF2-40B4-BE49-F238E27FC236}">
                      <a16:creationId xmlns:a16="http://schemas.microsoft.com/office/drawing/2014/main" id="{561DE17C-A8CD-4BC2-99E3-201692AC8903}"/>
                    </a:ext>
                  </a:extLst>
                </p:cNvPr>
                <p:cNvSpPr/>
                <p:nvPr/>
              </p:nvSpPr>
              <p:spPr>
                <a:xfrm>
                  <a:off x="4645743" y="2757948"/>
                  <a:ext cx="1460090" cy="663678"/>
                </a:xfrm>
                <a:prstGeom prst="roundRect">
                  <a:avLst>
                    <a:gd name="adj" fmla="val 50000"/>
                  </a:avLst>
                </a:prstGeom>
                <a:solidFill>
                  <a:srgbClr val="003C71">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1" name="Rectangle: Rounded Corners 50">
                  <a:extLst>
                    <a:ext uri="{FF2B5EF4-FFF2-40B4-BE49-F238E27FC236}">
                      <a16:creationId xmlns:a16="http://schemas.microsoft.com/office/drawing/2014/main" id="{B12A2797-F1CE-40B0-8F07-E720EC6EF652}"/>
                    </a:ext>
                  </a:extLst>
                </p:cNvPr>
                <p:cNvSpPr/>
                <p:nvPr/>
              </p:nvSpPr>
              <p:spPr>
                <a:xfrm>
                  <a:off x="6485602" y="2757948"/>
                  <a:ext cx="1460090" cy="663678"/>
                </a:xfrm>
                <a:prstGeom prst="roundRect">
                  <a:avLst>
                    <a:gd name="adj" fmla="val 50000"/>
                  </a:avLst>
                </a:prstGeom>
                <a:solidFill>
                  <a:srgbClr val="65316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2" name="Oval 51">
                  <a:extLst>
                    <a:ext uri="{FF2B5EF4-FFF2-40B4-BE49-F238E27FC236}">
                      <a16:creationId xmlns:a16="http://schemas.microsoft.com/office/drawing/2014/main" id="{07B4047F-70C0-47C6-AC48-612EBCDCABF3}"/>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3" name="Oval 52">
                  <a:extLst>
                    <a:ext uri="{FF2B5EF4-FFF2-40B4-BE49-F238E27FC236}">
                      <a16:creationId xmlns:a16="http://schemas.microsoft.com/office/drawing/2014/main" id="{73A4B99B-FC0A-4A14-AB93-0E870909E184}"/>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9" name="Group 38">
                <a:extLst>
                  <a:ext uri="{FF2B5EF4-FFF2-40B4-BE49-F238E27FC236}">
                    <a16:creationId xmlns:a16="http://schemas.microsoft.com/office/drawing/2014/main" id="{7CAB56DB-0B8C-49A1-BD5B-3913DDE370CF}"/>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6" name="Rectangle: Rounded Corners 45">
                  <a:extLst>
                    <a:ext uri="{FF2B5EF4-FFF2-40B4-BE49-F238E27FC236}">
                      <a16:creationId xmlns:a16="http://schemas.microsoft.com/office/drawing/2014/main" id="{6A2D1788-9518-4613-9CBE-835D3EB2C37C}"/>
                    </a:ext>
                  </a:extLst>
                </p:cNvPr>
                <p:cNvSpPr/>
                <p:nvPr/>
              </p:nvSpPr>
              <p:spPr>
                <a:xfrm>
                  <a:off x="4645743" y="2757948"/>
                  <a:ext cx="1460090" cy="663678"/>
                </a:xfrm>
                <a:prstGeom prst="roundRect">
                  <a:avLst>
                    <a:gd name="adj" fmla="val 50000"/>
                  </a:avLst>
                </a:prstGeom>
                <a:solidFill>
                  <a:srgbClr val="B7C9D3">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7" name="Rectangle: Rounded Corners 46">
                  <a:extLst>
                    <a:ext uri="{FF2B5EF4-FFF2-40B4-BE49-F238E27FC236}">
                      <a16:creationId xmlns:a16="http://schemas.microsoft.com/office/drawing/2014/main" id="{B742777E-D628-4A9E-A9B4-9706C76BD2F0}"/>
                    </a:ext>
                  </a:extLst>
                </p:cNvPr>
                <p:cNvSpPr/>
                <p:nvPr/>
              </p:nvSpPr>
              <p:spPr>
                <a:xfrm>
                  <a:off x="6485602" y="2757948"/>
                  <a:ext cx="1460090" cy="663678"/>
                </a:xfrm>
                <a:prstGeom prst="roundRect">
                  <a:avLst>
                    <a:gd name="adj" fmla="val 50000"/>
                  </a:avLst>
                </a:prstGeom>
                <a:solidFill>
                  <a:srgbClr val="CF7F00">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8" name="Oval 47">
                  <a:extLst>
                    <a:ext uri="{FF2B5EF4-FFF2-40B4-BE49-F238E27FC236}">
                      <a16:creationId xmlns:a16="http://schemas.microsoft.com/office/drawing/2014/main" id="{0D87EC39-4DAF-4D5B-B010-4E39101EA02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9" name="Oval 48">
                  <a:extLst>
                    <a:ext uri="{FF2B5EF4-FFF2-40B4-BE49-F238E27FC236}">
                      <a16:creationId xmlns:a16="http://schemas.microsoft.com/office/drawing/2014/main" id="{1DBE5FD8-8A6B-47C0-8BA1-91B3B66E1046}"/>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40" name="Group 39">
                <a:extLst>
                  <a:ext uri="{FF2B5EF4-FFF2-40B4-BE49-F238E27FC236}">
                    <a16:creationId xmlns:a16="http://schemas.microsoft.com/office/drawing/2014/main" id="{4689CCCF-3F4B-4DDB-85FD-9FA2FB797FA5}"/>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E84B759B-34F6-4216-BC36-A07EAA1C1E22}"/>
                    </a:ext>
                  </a:extLst>
                </p:cNvPr>
                <p:cNvSpPr/>
                <p:nvPr/>
              </p:nvSpPr>
              <p:spPr>
                <a:xfrm>
                  <a:off x="4645743" y="2757948"/>
                  <a:ext cx="1460090" cy="663678"/>
                </a:xfrm>
                <a:prstGeom prst="roundRect">
                  <a:avLst>
                    <a:gd name="adj" fmla="val 50000"/>
                  </a:avLst>
                </a:prstGeom>
                <a:solidFill>
                  <a:srgbClr val="67823A">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3" name="Rectangle: Rounded Corners 42">
                  <a:extLst>
                    <a:ext uri="{FF2B5EF4-FFF2-40B4-BE49-F238E27FC236}">
                      <a16:creationId xmlns:a16="http://schemas.microsoft.com/office/drawing/2014/main" id="{F9076D69-D5EF-4434-8F96-14DD01817A4E}"/>
                    </a:ext>
                  </a:extLst>
                </p:cNvPr>
                <p:cNvSpPr/>
                <p:nvPr/>
              </p:nvSpPr>
              <p:spPr>
                <a:xfrm>
                  <a:off x="6485602" y="2757948"/>
                  <a:ext cx="1460090" cy="663678"/>
                </a:xfrm>
                <a:prstGeom prst="roundRect">
                  <a:avLst>
                    <a:gd name="adj" fmla="val 50000"/>
                  </a:avLst>
                </a:prstGeom>
                <a:solidFill>
                  <a:srgbClr val="696158">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4" name="Oval 43">
                  <a:extLst>
                    <a:ext uri="{FF2B5EF4-FFF2-40B4-BE49-F238E27FC236}">
                      <a16:creationId xmlns:a16="http://schemas.microsoft.com/office/drawing/2014/main" id="{4ABA2F2F-4228-4B41-B888-5F8E8266264E}"/>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5" name="Oval 44">
                  <a:extLst>
                    <a:ext uri="{FF2B5EF4-FFF2-40B4-BE49-F238E27FC236}">
                      <a16:creationId xmlns:a16="http://schemas.microsoft.com/office/drawing/2014/main" id="{9A21BC9F-3A8F-49F6-A8AA-0E26A45F6763}"/>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41" name="Oval 40">
                <a:extLst>
                  <a:ext uri="{FF2B5EF4-FFF2-40B4-BE49-F238E27FC236}">
                    <a16:creationId xmlns:a16="http://schemas.microsoft.com/office/drawing/2014/main" id="{1C37F2F1-92BE-43E1-A843-BB077B26A6DA}"/>
                  </a:ext>
                </a:extLst>
              </p:cNvPr>
              <p:cNvSpPr/>
              <p:nvPr/>
            </p:nvSpPr>
            <p:spPr>
              <a:xfrm>
                <a:off x="5781410" y="2754346"/>
                <a:ext cx="663678" cy="663678"/>
              </a:xfrm>
              <a:prstGeom prst="ellipse">
                <a:avLst/>
              </a:prstGeom>
              <a:solidFill>
                <a:schemeClr val="bg1"/>
              </a:solidFill>
              <a:ln w="12700" cap="flat" algn="ctr">
                <a:no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399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5C59E8-C61E-4019-B745-CF511F03D8DA}"/>
              </a:ext>
            </a:extLst>
          </p:cNvPr>
          <p:cNvGrpSpPr/>
          <p:nvPr>
            <p:custDataLst>
              <p:tags r:id="rId1"/>
            </p:custDataLst>
          </p:nvPr>
        </p:nvGrpSpPr>
        <p:grpSpPr>
          <a:xfrm>
            <a:off x="2229586" y="2117668"/>
            <a:ext cx="2761110" cy="2520667"/>
            <a:chOff x="497553" y="1199371"/>
            <a:chExt cx="2791774" cy="2520667"/>
          </a:xfrm>
        </p:grpSpPr>
        <p:sp>
          <p:nvSpPr>
            <p:cNvPr id="6" name="TextBox 5">
              <a:extLst>
                <a:ext uri="{FF2B5EF4-FFF2-40B4-BE49-F238E27FC236}">
                  <a16:creationId xmlns:a16="http://schemas.microsoft.com/office/drawing/2014/main" id="{6EE72AB3-CB79-4BB4-BF14-2B92896BF205}"/>
                </a:ext>
              </a:extLst>
            </p:cNvPr>
            <p:cNvSpPr txBox="1"/>
            <p:nvPr/>
          </p:nvSpPr>
          <p:spPr>
            <a:xfrm>
              <a:off x="1131257" y="1266314"/>
              <a:ext cx="2056943" cy="366126"/>
            </a:xfrm>
            <a:prstGeom prst="rect">
              <a:avLst/>
            </a:prstGeom>
            <a:noFill/>
          </p:spPr>
          <p:txBody>
            <a:bodyPr wrap="none" lIns="91440" tIns="45720" rIns="91440" bIns="45720" rtlCol="0" anchor="t">
              <a:spAutoFit/>
            </a:bodyPr>
            <a:lstStyle/>
            <a:p>
              <a:r>
                <a:rPr lang="en-US">
                  <a:solidFill>
                    <a:srgbClr val="003C71"/>
                  </a:solidFill>
                </a:rPr>
                <a:t>Programmes agréés</a:t>
              </a:r>
            </a:p>
          </p:txBody>
        </p:sp>
        <p:sp>
          <p:nvSpPr>
            <p:cNvPr id="7" name="TextBox 6">
              <a:extLst>
                <a:ext uri="{FF2B5EF4-FFF2-40B4-BE49-F238E27FC236}">
                  <a16:creationId xmlns:a16="http://schemas.microsoft.com/office/drawing/2014/main" id="{64FF728B-5D98-4B32-A851-770274A4A00E}"/>
                </a:ext>
              </a:extLst>
            </p:cNvPr>
            <p:cNvSpPr txBox="1"/>
            <p:nvPr/>
          </p:nvSpPr>
          <p:spPr>
            <a:xfrm>
              <a:off x="1115616" y="1939720"/>
              <a:ext cx="1555641" cy="366126"/>
            </a:xfrm>
            <a:prstGeom prst="rect">
              <a:avLst/>
            </a:prstGeom>
            <a:noFill/>
          </p:spPr>
          <p:txBody>
            <a:bodyPr wrap="none" rtlCol="0">
              <a:spAutoFit/>
            </a:bodyPr>
            <a:lstStyle/>
            <a:p>
              <a:r>
                <a:rPr lang="en-US">
                  <a:solidFill>
                    <a:srgbClr val="003C71"/>
                  </a:solidFill>
                </a:rPr>
                <a:t>EES au Canada</a:t>
              </a:r>
            </a:p>
          </p:txBody>
        </p:sp>
        <p:grpSp>
          <p:nvGrpSpPr>
            <p:cNvPr id="10" name="Group 9">
              <a:extLst>
                <a:ext uri="{FF2B5EF4-FFF2-40B4-BE49-F238E27FC236}">
                  <a16:creationId xmlns:a16="http://schemas.microsoft.com/office/drawing/2014/main" id="{969618E1-1D8C-4E92-A0EC-35F929AAABC6}"/>
                </a:ext>
              </a:extLst>
            </p:cNvPr>
            <p:cNvGrpSpPr/>
            <p:nvPr/>
          </p:nvGrpSpPr>
          <p:grpSpPr>
            <a:xfrm>
              <a:off x="497553" y="1199371"/>
              <a:ext cx="573579" cy="504056"/>
              <a:chOff x="490211" y="1302318"/>
              <a:chExt cx="573579" cy="504056"/>
            </a:xfrm>
            <a:solidFill>
              <a:srgbClr val="653165"/>
            </a:solidFill>
          </p:grpSpPr>
          <p:sp>
            <p:nvSpPr>
              <p:cNvPr id="20" name="Rectangle: Diagonal Corners Rounded 19">
                <a:extLst>
                  <a:ext uri="{FF2B5EF4-FFF2-40B4-BE49-F238E27FC236}">
                    <a16:creationId xmlns:a16="http://schemas.microsoft.com/office/drawing/2014/main" id="{DAEE55B5-305B-434D-B417-1D5DCE62242D}"/>
                  </a:ext>
                </a:extLst>
              </p:cNvPr>
              <p:cNvSpPr/>
              <p:nvPr/>
            </p:nvSpPr>
            <p:spPr>
              <a:xfrm>
                <a:off x="494403" y="1302318"/>
                <a:ext cx="569387" cy="504056"/>
              </a:xfrm>
              <a:prstGeom prst="round2DiagRect">
                <a:avLst/>
              </a:prstGeom>
              <a:grpFill/>
              <a:ln w="19050" cap="flat"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9BF51E2-F79F-4237-BEA8-B23B109C4640}"/>
                  </a:ext>
                </a:extLst>
              </p:cNvPr>
              <p:cNvSpPr txBox="1"/>
              <p:nvPr/>
            </p:nvSpPr>
            <p:spPr>
              <a:xfrm>
                <a:off x="490211" y="1358795"/>
                <a:ext cx="541674" cy="369332"/>
              </a:xfrm>
              <a:prstGeom prst="rect">
                <a:avLst/>
              </a:prstGeom>
              <a:noFill/>
            </p:spPr>
            <p:txBody>
              <a:bodyPr wrap="none" lIns="91440" tIns="45720" rIns="91440" bIns="45720" rtlCol="0" anchor="t">
                <a:spAutoFit/>
              </a:bodyPr>
              <a:lstStyle/>
              <a:p>
                <a:r>
                  <a:rPr lang="en-US" b="1">
                    <a:solidFill>
                      <a:schemeClr val="bg1"/>
                    </a:solidFill>
                  </a:rPr>
                  <a:t>299</a:t>
                </a:r>
                <a:endParaRPr lang="en-CA" b="1">
                  <a:solidFill>
                    <a:schemeClr val="bg1"/>
                  </a:solidFill>
                </a:endParaRPr>
              </a:p>
            </p:txBody>
          </p:sp>
        </p:grpSp>
        <p:grpSp>
          <p:nvGrpSpPr>
            <p:cNvPr id="11" name="Group 10">
              <a:extLst>
                <a:ext uri="{FF2B5EF4-FFF2-40B4-BE49-F238E27FC236}">
                  <a16:creationId xmlns:a16="http://schemas.microsoft.com/office/drawing/2014/main" id="{784184D1-5C0E-4D40-BD5D-4A555549E92E}"/>
                </a:ext>
              </a:extLst>
            </p:cNvPr>
            <p:cNvGrpSpPr/>
            <p:nvPr/>
          </p:nvGrpSpPr>
          <p:grpSpPr>
            <a:xfrm>
              <a:off x="497553" y="1876752"/>
              <a:ext cx="569387" cy="504056"/>
              <a:chOff x="494403" y="1302318"/>
              <a:chExt cx="569387" cy="504056"/>
            </a:xfrm>
            <a:solidFill>
              <a:srgbClr val="653165"/>
            </a:solidFill>
          </p:grpSpPr>
          <p:sp>
            <p:nvSpPr>
              <p:cNvPr id="18" name="Rectangle: Diagonal Corners Rounded 17">
                <a:extLst>
                  <a:ext uri="{FF2B5EF4-FFF2-40B4-BE49-F238E27FC236}">
                    <a16:creationId xmlns:a16="http://schemas.microsoft.com/office/drawing/2014/main" id="{A7C4BAAF-B9A3-40EC-BDC4-BC371AF41B6B}"/>
                  </a:ext>
                </a:extLst>
              </p:cNvPr>
              <p:cNvSpPr/>
              <p:nvPr/>
            </p:nvSpPr>
            <p:spPr>
              <a:xfrm>
                <a:off x="494403" y="1302318"/>
                <a:ext cx="569387" cy="504056"/>
              </a:xfrm>
              <a:prstGeom prst="round2DiagRect">
                <a:avLst/>
              </a:prstGeom>
              <a:grpFill/>
              <a:ln w="19050" cap="flat"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0CB6AAD-AA75-4EBA-A5C5-358C11ACDD00}"/>
                  </a:ext>
                </a:extLst>
              </p:cNvPr>
              <p:cNvSpPr txBox="1"/>
              <p:nvPr/>
            </p:nvSpPr>
            <p:spPr>
              <a:xfrm>
                <a:off x="550551" y="1382733"/>
                <a:ext cx="423354" cy="369332"/>
              </a:xfrm>
              <a:prstGeom prst="rect">
                <a:avLst/>
              </a:prstGeom>
              <a:noFill/>
            </p:spPr>
            <p:txBody>
              <a:bodyPr wrap="none" lIns="91440" tIns="45720" rIns="91440" bIns="45720" rtlCol="0" anchor="t">
                <a:spAutoFit/>
              </a:bodyPr>
              <a:lstStyle/>
              <a:p>
                <a:r>
                  <a:rPr lang="en-US" b="1">
                    <a:solidFill>
                      <a:schemeClr val="bg1"/>
                    </a:solidFill>
                  </a:rPr>
                  <a:t>44</a:t>
                </a:r>
                <a:endParaRPr lang="en-CA" b="1">
                  <a:solidFill>
                    <a:schemeClr val="bg1"/>
                  </a:solidFill>
                </a:endParaRPr>
              </a:p>
            </p:txBody>
          </p:sp>
        </p:grpSp>
        <p:sp>
          <p:nvSpPr>
            <p:cNvPr id="17" name="TextBox 16">
              <a:extLst>
                <a:ext uri="{FF2B5EF4-FFF2-40B4-BE49-F238E27FC236}">
                  <a16:creationId xmlns:a16="http://schemas.microsoft.com/office/drawing/2014/main" id="{33906EC9-96C2-4B21-89E6-E052785A1FF5}"/>
                </a:ext>
              </a:extLst>
            </p:cNvPr>
            <p:cNvSpPr txBox="1"/>
            <p:nvPr/>
          </p:nvSpPr>
          <p:spPr>
            <a:xfrm>
              <a:off x="691246" y="2605963"/>
              <a:ext cx="181999" cy="369332"/>
            </a:xfrm>
            <a:prstGeom prst="rect">
              <a:avLst/>
            </a:prstGeom>
            <a:noFill/>
          </p:spPr>
          <p:txBody>
            <a:bodyPr wrap="square" rtlCol="0">
              <a:spAutoFit/>
            </a:bodyPr>
            <a:lstStyle/>
            <a:p>
              <a:pPr algn="ctr"/>
              <a:r>
                <a:rPr lang="en-US" b="1">
                  <a:solidFill>
                    <a:schemeClr val="bg1"/>
                  </a:solidFill>
                </a:rPr>
                <a:t>0</a:t>
              </a:r>
              <a:endParaRPr lang="en-CA" b="1">
                <a:solidFill>
                  <a:schemeClr val="bg1"/>
                </a:solidFill>
              </a:endParaRPr>
            </a:p>
          </p:txBody>
        </p:sp>
        <p:sp>
          <p:nvSpPr>
            <p:cNvPr id="15" name="TextBox 14">
              <a:extLst>
                <a:ext uri="{FF2B5EF4-FFF2-40B4-BE49-F238E27FC236}">
                  <a16:creationId xmlns:a16="http://schemas.microsoft.com/office/drawing/2014/main" id="{26169FD9-8CF4-4278-960D-B9C1D33FFD0D}"/>
                </a:ext>
              </a:extLst>
            </p:cNvPr>
            <p:cNvSpPr txBox="1"/>
            <p:nvPr/>
          </p:nvSpPr>
          <p:spPr>
            <a:xfrm>
              <a:off x="617821" y="3350706"/>
              <a:ext cx="316381" cy="369332"/>
            </a:xfrm>
            <a:prstGeom prst="rect">
              <a:avLst/>
            </a:prstGeom>
            <a:noFill/>
          </p:spPr>
          <p:txBody>
            <a:bodyPr wrap="none" rtlCol="0">
              <a:spAutoFit/>
            </a:bodyPr>
            <a:lstStyle/>
            <a:p>
              <a:r>
                <a:rPr lang="en-US" b="1">
                  <a:solidFill>
                    <a:schemeClr val="bg1"/>
                  </a:solidFill>
                </a:rPr>
                <a:t>0</a:t>
              </a:r>
              <a:endParaRPr lang="en-CA" b="1">
                <a:solidFill>
                  <a:schemeClr val="bg1"/>
                </a:solidFill>
              </a:endParaRPr>
            </a:p>
          </p:txBody>
        </p:sp>
      </p:grpSp>
      <p:pic>
        <p:nvPicPr>
          <p:cNvPr id="22" name="Picture 21">
            <a:extLst>
              <a:ext uri="{FF2B5EF4-FFF2-40B4-BE49-F238E27FC236}">
                <a16:creationId xmlns:a16="http://schemas.microsoft.com/office/drawing/2014/main" id="{D4F67EFB-5B6B-41E9-840A-B29FFEC300EA}"/>
              </a:ext>
            </a:extLst>
          </p:cNvPr>
          <p:cNvPicPr>
            <a:picLocks noChangeAspect="1"/>
          </p:cNvPicPr>
          <p:nvPr>
            <p:custDataLst>
              <p:tags r:id="rId2"/>
            </p:custDataLst>
          </p:nvPr>
        </p:nvPicPr>
        <p:blipFill>
          <a:blip r:embed="rId7"/>
          <a:srcRect/>
          <a:stretch>
            <a:fillRect/>
          </a:stretch>
        </p:blipFill>
        <p:spPr>
          <a:xfrm>
            <a:off x="5041805" y="1709738"/>
            <a:ext cx="2647950" cy="1724025"/>
          </a:xfrm>
          <a:prstGeom prst="rect">
            <a:avLst/>
          </a:prstGeom>
        </p:spPr>
      </p:pic>
      <p:sp>
        <p:nvSpPr>
          <p:cNvPr id="23" name="Title 8">
            <a:extLst>
              <a:ext uri="{FF2B5EF4-FFF2-40B4-BE49-F238E27FC236}">
                <a16:creationId xmlns:a16="http://schemas.microsoft.com/office/drawing/2014/main" id="{7DFBF97E-ADD9-45EC-93A8-A13E79F1C5D5}"/>
              </a:ext>
            </a:extLst>
          </p:cNvPr>
          <p:cNvSpPr>
            <a:spLocks noGrp="1"/>
          </p:cNvSpPr>
          <p:nvPr>
            <p:ph type="title"/>
            <p:custDataLst>
              <p:tags r:id="rId3"/>
            </p:custDataLst>
          </p:nvPr>
        </p:nvSpPr>
        <p:spPr>
          <a:xfrm>
            <a:off x="457200" y="60897"/>
            <a:ext cx="8229600" cy="857250"/>
          </a:xfrm>
        </p:spPr>
        <p:txBody>
          <a:bodyPr>
            <a:normAutofit/>
          </a:bodyPr>
          <a:lstStyle/>
          <a:p>
            <a:r>
              <a:rPr lang="fr-CA" sz="3200" noProof="0">
                <a:solidFill>
                  <a:srgbClr val="003C71"/>
                </a:solidFill>
              </a:rPr>
              <a:t>Activités d’agrément</a:t>
            </a:r>
          </a:p>
        </p:txBody>
      </p:sp>
      <p:sp>
        <p:nvSpPr>
          <p:cNvPr id="4" name="Slide Number Placeholder 3">
            <a:extLst>
              <a:ext uri="{FF2B5EF4-FFF2-40B4-BE49-F238E27FC236}">
                <a16:creationId xmlns:a16="http://schemas.microsoft.com/office/drawing/2014/main" id="{FAF0516D-A200-4EBD-B34A-7B5E65B98662}"/>
              </a:ext>
            </a:extLst>
          </p:cNvPr>
          <p:cNvSpPr>
            <a:spLocks noGrp="1"/>
          </p:cNvSpPr>
          <p:nvPr>
            <p:ph type="sldNum" sz="quarter" idx="4"/>
            <p:custDataLst>
              <p:tags r:id="rId4"/>
            </p:custDataLst>
          </p:nvPr>
        </p:nvSpPr>
        <p:spPr/>
        <p:txBody>
          <a:bodyPr/>
          <a:lstStyle/>
          <a:p>
            <a:fld id="{18077F99-2F1C-40E7-88A0-1F59E243E0F1}" type="slidenum">
              <a:rPr lang="en-CA" smtClean="0"/>
              <a:t>14</a:t>
            </a:fld>
            <a:endParaRPr lang="en-CA"/>
          </a:p>
        </p:txBody>
      </p:sp>
    </p:spTree>
    <p:extLst>
      <p:ext uri="{BB962C8B-B14F-4D97-AF65-F5344CB8AC3E}">
        <p14:creationId xmlns:p14="http://schemas.microsoft.com/office/powerpoint/2010/main" val="5660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C21F00F6-1435-40D4-A0F4-414786A2BA00}"/>
              </a:ext>
            </a:extLst>
          </p:cNvPr>
          <p:cNvSpPr txBox="1"/>
          <p:nvPr>
            <p:custDataLst>
              <p:tags r:id="rId1"/>
            </p:custDataLst>
          </p:nvPr>
        </p:nvSpPr>
        <p:spPr>
          <a:xfrm>
            <a:off x="685980" y="346768"/>
            <a:ext cx="7772040" cy="742770"/>
          </a:xfrm>
          <a:prstGeom prst="rect">
            <a:avLst/>
          </a:prstGeom>
        </p:spPr>
        <p:txBody>
          <a:bodyPr anchor="ctr"/>
          <a:lstStyle/>
          <a:p>
            <a:pPr algn="ctr">
              <a:lnSpc>
                <a:spcPct val="80000"/>
              </a:lnSpc>
            </a:pPr>
            <a:r>
              <a:rPr lang="en-US" sz="3000" b="1">
                <a:solidFill>
                  <a:srgbClr val="00467F"/>
                </a:solidFill>
                <a:ea typeface="ＭＳ Ｐゴシック"/>
              </a:rPr>
              <a:t>Résolution des points à considérer</a:t>
            </a:r>
          </a:p>
          <a:p>
            <a:pPr algn="ctr">
              <a:lnSpc>
                <a:spcPct val="80000"/>
              </a:lnSpc>
            </a:pPr>
            <a:r>
              <a:rPr lang="en-US" sz="2100" b="1">
                <a:solidFill>
                  <a:srgbClr val="003C71"/>
                </a:solidFill>
                <a:latin typeface="+mj-lt"/>
                <a:ea typeface="+mj-ea"/>
                <a:cs typeface="+mj-cs"/>
              </a:rPr>
              <a:t>Réunions de décision de juin</a:t>
            </a:r>
          </a:p>
        </p:txBody>
      </p:sp>
      <p:grpSp>
        <p:nvGrpSpPr>
          <p:cNvPr id="6" name="Group 5">
            <a:extLst>
              <a:ext uri="{FF2B5EF4-FFF2-40B4-BE49-F238E27FC236}">
                <a16:creationId xmlns:a16="http://schemas.microsoft.com/office/drawing/2014/main" id="{61B8B93F-A271-402E-B8CF-61A537E943F5}"/>
              </a:ext>
            </a:extLst>
          </p:cNvPr>
          <p:cNvGrpSpPr/>
          <p:nvPr>
            <p:custDataLst>
              <p:tags r:id="rId2"/>
            </p:custDataLst>
          </p:nvPr>
        </p:nvGrpSpPr>
        <p:grpSpPr>
          <a:xfrm>
            <a:off x="1043608" y="1226288"/>
            <a:ext cx="6464174" cy="3148967"/>
            <a:chOff x="-82763" y="706705"/>
            <a:chExt cx="3892321" cy="4407623"/>
          </a:xfrm>
        </p:grpSpPr>
        <p:graphicFrame>
          <p:nvGraphicFramePr>
            <p:cNvPr id="7" name="Content Placeholder 4">
              <a:extLst>
                <a:ext uri="{FF2B5EF4-FFF2-40B4-BE49-F238E27FC236}">
                  <a16:creationId xmlns:a16="http://schemas.microsoft.com/office/drawing/2014/main" id="{70F8019A-B5E3-4639-B09D-C76D1BD3DD5E}"/>
                </a:ext>
              </a:extLst>
            </p:cNvPr>
            <p:cNvGraphicFramePr/>
            <p:nvPr>
              <p:extLst>
                <p:ext uri="{D42A27DB-BD31-4B8C-83A1-F6EECF244321}">
                  <p14:modId xmlns:p14="http://schemas.microsoft.com/office/powerpoint/2010/main" val="3966372110"/>
                </p:ext>
              </p:extLst>
            </p:nvPr>
          </p:nvGraphicFramePr>
          <p:xfrm>
            <a:off x="-82763" y="706705"/>
            <a:ext cx="3627939" cy="3947059"/>
          </p:xfrm>
          <a:graphic>
            <a:graphicData uri="http://schemas.openxmlformats.org/drawingml/2006/table">
              <a:tbl>
                <a:tblPr firstRow="1" bandRow="1">
                  <a:tableStyleId>{5C22544A-7EE6-4342-B048-85BDC9FD1C3A}</a:tableStyleId>
                </a:tblPr>
                <a:tblGrid>
                  <a:gridCol w="2515977">
                    <a:extLst>
                      <a:ext uri="{9D8B030D-6E8A-4147-A177-3AD203B41FA5}">
                        <a16:colId xmlns:a16="http://schemas.microsoft.com/office/drawing/2014/main" val="3072796472"/>
                      </a:ext>
                    </a:extLst>
                  </a:gridCol>
                  <a:gridCol w="1139636">
                    <a:extLst>
                      <a:ext uri="{9D8B030D-6E8A-4147-A177-3AD203B41FA5}">
                        <a16:colId xmlns:a16="http://schemas.microsoft.com/office/drawing/2014/main" val="1210625339"/>
                      </a:ext>
                    </a:extLst>
                  </a:gridCol>
                  <a:gridCol w="1208598">
                    <a:extLst>
                      <a:ext uri="{9D8B030D-6E8A-4147-A177-3AD203B41FA5}">
                        <a16:colId xmlns:a16="http://schemas.microsoft.com/office/drawing/2014/main" val="56032619"/>
                      </a:ext>
                    </a:extLst>
                  </a:gridCol>
                  <a:gridCol w="1160891">
                    <a:extLst>
                      <a:ext uri="{9D8B030D-6E8A-4147-A177-3AD203B41FA5}">
                        <a16:colId xmlns:a16="http://schemas.microsoft.com/office/drawing/2014/main" val="3998500995"/>
                      </a:ext>
                    </a:extLst>
                  </a:gridCol>
                </a:tblGrid>
                <a:tr h="493307">
                  <a:tc>
                    <a:txBody>
                      <a:bodyPr/>
                      <a:lstStyle/>
                      <a:p>
                        <a:endParaRPr lang="en-CA" sz="1800"/>
                      </a:p>
                    </a:txBody>
                    <a:tcPr anchor="ctr">
                      <a:noFill/>
                    </a:tcPr>
                  </a:tc>
                  <a:tc>
                    <a:txBody>
                      <a:bodyPr/>
                      <a:lstStyle/>
                      <a:p>
                        <a:pPr algn="ctr"/>
                        <a:r>
                          <a:rPr lang="en-CA" sz="1800"/>
                          <a:t>2020</a:t>
                        </a:r>
                      </a:p>
                    </a:txBody>
                    <a:tcPr anchor="ctr"/>
                  </a:tc>
                  <a:tc>
                    <a:txBody>
                      <a:bodyPr/>
                      <a:lstStyle/>
                      <a:p>
                        <a:pPr algn="ctr"/>
                        <a:r>
                          <a:rPr lang="en-CA" sz="1800"/>
                          <a:t>2021</a:t>
                        </a:r>
                      </a:p>
                    </a:txBody>
                    <a:tcPr anchor="ctr"/>
                  </a:tc>
                  <a:tc>
                    <a:txBody>
                      <a:bodyPr/>
                      <a:lstStyle/>
                      <a:p>
                        <a:pPr algn="ctr"/>
                        <a:r>
                          <a:rPr lang="en-CA" sz="1800"/>
                          <a:t>2022</a:t>
                        </a:r>
                      </a:p>
                    </a:txBody>
                    <a:tcPr anchor="ctr"/>
                  </a:tc>
                  <a:extLst>
                    <a:ext uri="{0D108BD9-81ED-4DB2-BD59-A6C34878D82A}">
                      <a16:rowId xmlns:a16="http://schemas.microsoft.com/office/drawing/2014/main" val="2466834125"/>
                    </a:ext>
                  </a:extLst>
                </a:tr>
                <a:tr h="446453">
                  <a:tc>
                    <a:txBody>
                      <a:bodyPr/>
                      <a:lstStyle/>
                      <a:p>
                        <a:r>
                          <a:rPr lang="en-US" sz="1800"/>
                          <a:t>Nombre de programmes</a:t>
                        </a:r>
                      </a:p>
                    </a:txBody>
                    <a:tcPr anchor="ctr"/>
                  </a:tc>
                  <a:tc>
                    <a:txBody>
                      <a:bodyPr/>
                      <a:lstStyle/>
                      <a:p>
                        <a:pPr algn="ctr"/>
                        <a:r>
                          <a:rPr lang="en-CA" sz="1800"/>
                          <a:t>52</a:t>
                        </a:r>
                      </a:p>
                    </a:txBody>
                    <a:tcPr anchor="ctr"/>
                  </a:tc>
                  <a:tc>
                    <a:txBody>
                      <a:bodyPr/>
                      <a:lstStyle/>
                      <a:p>
                        <a:pPr algn="ctr"/>
                        <a:r>
                          <a:rPr lang="en-CA" sz="1800"/>
                          <a:t>10</a:t>
                        </a:r>
                      </a:p>
                    </a:txBody>
                    <a:tcPr anchor="ctr"/>
                  </a:tc>
                  <a:tc>
                    <a:txBody>
                      <a:bodyPr/>
                      <a:lstStyle/>
                      <a:p>
                        <a:pPr algn="ctr"/>
                        <a:r>
                          <a:rPr lang="en-CA" sz="1800" dirty="0"/>
                          <a:t>71</a:t>
                        </a:r>
                      </a:p>
                    </a:txBody>
                    <a:tcPr anchor="ctr"/>
                  </a:tc>
                  <a:extLst>
                    <a:ext uri="{0D108BD9-81ED-4DB2-BD59-A6C34878D82A}">
                      <a16:rowId xmlns:a16="http://schemas.microsoft.com/office/drawing/2014/main" val="1535026537"/>
                    </a:ext>
                  </a:extLst>
                </a:tr>
                <a:tr h="600003">
                  <a:tc>
                    <a:txBody>
                      <a:bodyPr/>
                      <a:lstStyle/>
                      <a:p>
                        <a:r>
                          <a:rPr lang="en-US" sz="1800"/>
                          <a:t>Nombre de points à considérer cernés</a:t>
                        </a:r>
                      </a:p>
                    </a:txBody>
                    <a:tcPr anchor="ctr"/>
                  </a:tc>
                  <a:tc>
                    <a:txBody>
                      <a:bodyPr/>
                      <a:lstStyle/>
                      <a:p>
                        <a:pPr algn="ctr"/>
                        <a:r>
                          <a:rPr lang="en-CA" sz="1800"/>
                          <a:t>325</a:t>
                        </a:r>
                      </a:p>
                    </a:txBody>
                    <a:tcPr anchor="ctr"/>
                  </a:tc>
                  <a:tc>
                    <a:txBody>
                      <a:bodyPr/>
                      <a:lstStyle/>
                      <a:p>
                        <a:pPr algn="ctr"/>
                        <a:r>
                          <a:rPr lang="en-CA" sz="1800"/>
                          <a:t>27</a:t>
                        </a:r>
                      </a:p>
                    </a:txBody>
                    <a:tcPr anchor="ctr"/>
                  </a:tc>
                  <a:tc>
                    <a:txBody>
                      <a:bodyPr/>
                      <a:lstStyle/>
                      <a:p>
                        <a:pPr algn="ctr"/>
                        <a:r>
                          <a:rPr lang="en-CA" sz="1800"/>
                          <a:t>187</a:t>
                        </a:r>
                      </a:p>
                    </a:txBody>
                    <a:tcPr anchor="ctr"/>
                  </a:tc>
                  <a:extLst>
                    <a:ext uri="{0D108BD9-81ED-4DB2-BD59-A6C34878D82A}">
                      <a16:rowId xmlns:a16="http://schemas.microsoft.com/office/drawing/2014/main" val="2050346904"/>
                    </a:ext>
                  </a:extLst>
                </a:tr>
                <a:tr h="600003">
                  <a:tc>
                    <a:txBody>
                      <a:bodyPr/>
                      <a:lstStyle/>
                      <a:p>
                        <a:r>
                          <a:rPr lang="en-US" sz="1800"/>
                          <a:t>Points résolus*</a:t>
                        </a:r>
                      </a:p>
                    </a:txBody>
                    <a:tcPr anchor="ctr"/>
                  </a:tc>
                  <a:tc>
                    <a:txBody>
                      <a:bodyPr/>
                      <a:lstStyle/>
                      <a:p>
                        <a:pPr algn="ctr"/>
                        <a:r>
                          <a:rPr lang="en-CA" sz="1800"/>
                          <a:t>60 (18 %)</a:t>
                        </a:r>
                      </a:p>
                    </a:txBody>
                    <a:tcPr anchor="ctr"/>
                  </a:tc>
                  <a:tc>
                    <a:txBody>
                      <a:bodyPr/>
                      <a:lstStyle/>
                      <a:p>
                        <a:pPr algn="ctr"/>
                        <a:r>
                          <a:rPr lang="en-CA" sz="1800"/>
                          <a:t>12 (44 %)</a:t>
                        </a:r>
                      </a:p>
                    </a:txBody>
                    <a:tcPr anchor="ctr"/>
                  </a:tc>
                  <a:tc>
                    <a:txBody>
                      <a:bodyPr/>
                      <a:lstStyle/>
                      <a:p>
                        <a:pPr algn="ctr"/>
                        <a:r>
                          <a:rPr lang="en-CA" sz="1800"/>
                          <a:t>53 (28 %)</a:t>
                        </a:r>
                      </a:p>
                    </a:txBody>
                    <a:tcPr anchor="ctr"/>
                  </a:tc>
                  <a:extLst>
                    <a:ext uri="{0D108BD9-81ED-4DB2-BD59-A6C34878D82A}">
                      <a16:rowId xmlns:a16="http://schemas.microsoft.com/office/drawing/2014/main" val="1194394439"/>
                    </a:ext>
                  </a:extLst>
                </a:tr>
                <a:tr h="600003">
                  <a:tc>
                    <a:txBody>
                      <a:bodyPr/>
                      <a:lstStyle/>
                      <a:p>
                        <a:r>
                          <a:rPr lang="en-US" sz="1800"/>
                          <a:t>Points non résolus</a:t>
                        </a:r>
                      </a:p>
                    </a:txBody>
                    <a:tcPr anchor="ctr"/>
                  </a:tc>
                  <a:tc>
                    <a:txBody>
                      <a:bodyPr/>
                      <a:lstStyle/>
                      <a:p>
                        <a:pPr algn="ctr"/>
                        <a:r>
                          <a:rPr lang="en-CA" sz="1800"/>
                          <a:t>265 (82 %)</a:t>
                        </a:r>
                      </a:p>
                    </a:txBody>
                    <a:tcPr anchor="ctr"/>
                  </a:tc>
                  <a:tc>
                    <a:txBody>
                      <a:bodyPr/>
                      <a:lstStyle/>
                      <a:p>
                        <a:pPr algn="ctr"/>
                        <a:r>
                          <a:rPr lang="en-CA" sz="1800"/>
                          <a:t>15 (55 %)</a:t>
                        </a:r>
                      </a:p>
                    </a:txBody>
                    <a:tcPr anchor="ctr"/>
                  </a:tc>
                  <a:tc>
                    <a:txBody>
                      <a:bodyPr/>
                      <a:lstStyle/>
                      <a:p>
                        <a:pPr algn="ctr"/>
                        <a:r>
                          <a:rPr lang="en-CA" sz="1800" dirty="0"/>
                          <a:t>134 (72 %)</a:t>
                        </a:r>
                      </a:p>
                    </a:txBody>
                    <a:tcPr anchor="ctr"/>
                  </a:tc>
                  <a:extLst>
                    <a:ext uri="{0D108BD9-81ED-4DB2-BD59-A6C34878D82A}">
                      <a16:rowId xmlns:a16="http://schemas.microsoft.com/office/drawing/2014/main" val="2109147057"/>
                    </a:ext>
                  </a:extLst>
                </a:tr>
              </a:tbl>
            </a:graphicData>
          </a:graphic>
        </p:graphicFrame>
        <p:sp>
          <p:nvSpPr>
            <p:cNvPr id="8" name="Rectangle 7">
              <a:extLst>
                <a:ext uri="{FF2B5EF4-FFF2-40B4-BE49-F238E27FC236}">
                  <a16:creationId xmlns:a16="http://schemas.microsoft.com/office/drawing/2014/main" id="{C8DE2D7B-88B3-49A4-8502-D8B998132C6E}"/>
                </a:ext>
              </a:extLst>
            </p:cNvPr>
            <p:cNvSpPr/>
            <p:nvPr/>
          </p:nvSpPr>
          <p:spPr>
            <a:xfrm>
              <a:off x="-82763" y="4687271"/>
              <a:ext cx="3892321" cy="427057"/>
            </a:xfrm>
            <a:prstGeom prst="rect">
              <a:avLst/>
            </a:prstGeom>
          </p:spPr>
          <p:txBody>
            <a:bodyPr wrap="square">
              <a:spAutoFit/>
            </a:bodyPr>
            <a:lstStyle/>
            <a:p>
              <a:r>
                <a:rPr lang="en-US" sz="1400"/>
                <a:t>* À la suite de la réponse des doyens</a:t>
              </a:r>
            </a:p>
          </p:txBody>
        </p:sp>
      </p:grpSp>
      <p:sp>
        <p:nvSpPr>
          <p:cNvPr id="4" name="Slide Number Placeholder 3">
            <a:extLst>
              <a:ext uri="{FF2B5EF4-FFF2-40B4-BE49-F238E27FC236}">
                <a16:creationId xmlns:a16="http://schemas.microsoft.com/office/drawing/2014/main" id="{30471681-7FF8-4C85-8BF8-75AB81193827}"/>
              </a:ext>
            </a:extLst>
          </p:cNvPr>
          <p:cNvSpPr>
            <a:spLocks noGrp="1"/>
          </p:cNvSpPr>
          <p:nvPr>
            <p:ph type="sldNum" sz="quarter" idx="4"/>
            <p:custDataLst>
              <p:tags r:id="rId3"/>
            </p:custDataLst>
          </p:nvPr>
        </p:nvSpPr>
        <p:spPr/>
        <p:txBody>
          <a:bodyPr/>
          <a:lstStyle/>
          <a:p>
            <a:fld id="{2D627690-CAA8-40CA-B786-248A7170FD72}" type="slidenum">
              <a:rPr lang="en-CA" smtClean="0"/>
              <a:t>15</a:t>
            </a:fld>
            <a:endParaRPr lang="en-CA"/>
          </a:p>
        </p:txBody>
      </p:sp>
    </p:spTree>
    <p:extLst>
      <p:ext uri="{BB962C8B-B14F-4D97-AF65-F5344CB8AC3E}">
        <p14:creationId xmlns:p14="http://schemas.microsoft.com/office/powerpoint/2010/main" val="157051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Rôles et responsabilités</a:t>
            </a:r>
          </a:p>
        </p:txBody>
      </p:sp>
      <p:sp>
        <p:nvSpPr>
          <p:cNvPr id="5" name="Slide Number Placeholder 4">
            <a:extLst>
              <a:ext uri="{FF2B5EF4-FFF2-40B4-BE49-F238E27FC236}">
                <a16:creationId xmlns:a16="http://schemas.microsoft.com/office/drawing/2014/main" id="{0867B6AB-1FDC-4DED-BBC4-E79C115473B7}"/>
              </a:ext>
            </a:extLst>
          </p:cNvPr>
          <p:cNvSpPr>
            <a:spLocks noGrp="1"/>
          </p:cNvSpPr>
          <p:nvPr>
            <p:ph type="sldNum" sz="quarter" idx="4"/>
            <p:custDataLst>
              <p:tags r:id="rId2"/>
            </p:custDataLst>
          </p:nvPr>
        </p:nvSpPr>
        <p:spPr/>
        <p:txBody>
          <a:bodyPr/>
          <a:lstStyle/>
          <a:p>
            <a:r>
              <a:rPr lang="en-CA">
                <a:cs typeface="Calibri"/>
              </a:rPr>
              <a:t>16</a:t>
            </a:r>
          </a:p>
        </p:txBody>
      </p:sp>
    </p:spTree>
    <p:extLst>
      <p:ext uri="{BB962C8B-B14F-4D97-AF65-F5344CB8AC3E}">
        <p14:creationId xmlns:p14="http://schemas.microsoft.com/office/powerpoint/2010/main" val="241239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283464" y="207632"/>
            <a:ext cx="9144000" cy="857250"/>
          </a:xfrm>
        </p:spPr>
        <p:txBody>
          <a:bodyPr/>
          <a:lstStyle/>
          <a:p>
            <a:pPr eaLnBrk="1" hangingPunct="1"/>
            <a:r>
              <a:rPr lang="fr-CA" altLang="fr-FR" noProof="0">
                <a:solidFill>
                  <a:srgbClr val="003C71"/>
                </a:solidFill>
              </a:rPr>
              <a:t>Objectifs de l'équipe de visiteurs</a:t>
            </a:r>
          </a:p>
        </p:txBody>
      </p:sp>
      <p:sp>
        <p:nvSpPr>
          <p:cNvPr id="5" name="Content Placeholder 4">
            <a:extLst>
              <a:ext uri="{FF2B5EF4-FFF2-40B4-BE49-F238E27FC236}">
                <a16:creationId xmlns:a16="http://schemas.microsoft.com/office/drawing/2014/main" id="{B1C5FB1D-8CBB-4B80-8281-FA439B9BD291}"/>
              </a:ext>
            </a:extLst>
          </p:cNvPr>
          <p:cNvSpPr>
            <a:spLocks noGrp="1"/>
          </p:cNvSpPr>
          <p:nvPr>
            <p:ph idx="1"/>
            <p:custDataLst>
              <p:tags r:id="rId2"/>
            </p:custDataLst>
          </p:nvPr>
        </p:nvSpPr>
        <p:spPr>
          <a:xfrm>
            <a:off x="1059396" y="1190488"/>
            <a:ext cx="7025208" cy="2687068"/>
          </a:xfrm>
        </p:spPr>
        <p:txBody>
          <a:bodyPr>
            <a:normAutofit fontScale="85000" lnSpcReduction="20000"/>
          </a:bodyPr>
          <a:lstStyle/>
          <a:p>
            <a:pPr marL="457200" indent="-457200">
              <a:lnSpc>
                <a:spcPct val="120000"/>
              </a:lnSpc>
              <a:spcBef>
                <a:spcPct val="0"/>
              </a:spcBef>
              <a:buFont typeface="+mj-lt"/>
              <a:buAutoNum type="arabicPeriod"/>
            </a:pPr>
            <a:r>
              <a:rPr lang="fr-CA" altLang="fr-FR" sz="2000" noProof="0"/>
              <a:t>Constater les faits pour le compte du Bureau d’agrément</a:t>
            </a:r>
          </a:p>
          <a:p>
            <a:pPr lvl="2">
              <a:lnSpc>
                <a:spcPct val="120000"/>
              </a:lnSpc>
              <a:spcBef>
                <a:spcPct val="0"/>
              </a:spcBef>
              <a:buFont typeface="Wingdings" panose="05000000000000000000" pitchFamily="2" charset="2"/>
              <a:buChar char="Ø"/>
            </a:pPr>
            <a:r>
              <a:rPr lang="fr-CA" altLang="fr-FR" sz="1800" noProof="0"/>
              <a:t>Examiner, valider et/ou compléter les informations fournies par l‘EES</a:t>
            </a:r>
          </a:p>
          <a:p>
            <a:pPr lvl="2">
              <a:lnSpc>
                <a:spcPct val="120000"/>
              </a:lnSpc>
              <a:spcBef>
                <a:spcPct val="0"/>
              </a:spcBef>
              <a:buFont typeface="Wingdings" panose="05000000000000000000" pitchFamily="2" charset="2"/>
              <a:buChar char="Ø"/>
            </a:pPr>
            <a:r>
              <a:rPr lang="fr-CA" altLang="fr-FR" sz="1800" noProof="0"/>
              <a:t>Examiner la documentation fournie (dans le questionnaire et sur les lieux), rencontrer les responsables du programme, visiter les installations</a:t>
            </a:r>
          </a:p>
          <a:p>
            <a:pPr marL="457200" indent="-457200">
              <a:lnSpc>
                <a:spcPct val="120000"/>
              </a:lnSpc>
              <a:spcBef>
                <a:spcPct val="0"/>
              </a:spcBef>
              <a:buFont typeface="+mj-lt"/>
              <a:buAutoNum type="arabicPeriod"/>
            </a:pPr>
            <a:endParaRPr lang="fr-CA" altLang="fr-FR" sz="2000" noProof="0"/>
          </a:p>
          <a:p>
            <a:pPr marL="457200" indent="-457200">
              <a:lnSpc>
                <a:spcPct val="120000"/>
              </a:lnSpc>
              <a:spcBef>
                <a:spcPct val="0"/>
              </a:spcBef>
              <a:buFont typeface="+mj-lt"/>
              <a:buAutoNum type="arabicPeriod"/>
            </a:pPr>
            <a:r>
              <a:rPr lang="fr-CA" altLang="fr-FR" sz="2000" noProof="0"/>
              <a:t>Corroborer les points forts et les points faibles du programme</a:t>
            </a:r>
          </a:p>
          <a:p>
            <a:pPr lvl="2">
              <a:lnSpc>
                <a:spcPct val="120000"/>
              </a:lnSpc>
              <a:spcBef>
                <a:spcPct val="0"/>
              </a:spcBef>
              <a:buFont typeface="Wingdings" panose="05000000000000000000" pitchFamily="2" charset="2"/>
              <a:buChar char="Ø"/>
            </a:pPr>
            <a:r>
              <a:rPr lang="fr-CA" altLang="fr-FR" sz="1800" noProof="0"/>
              <a:t>Trianguler les preuves</a:t>
            </a:r>
          </a:p>
          <a:p>
            <a:pPr marL="457200" indent="-457200">
              <a:lnSpc>
                <a:spcPct val="120000"/>
              </a:lnSpc>
              <a:spcBef>
                <a:spcPct val="0"/>
              </a:spcBef>
              <a:buFont typeface="+mj-lt"/>
              <a:buAutoNum type="arabicPeriod"/>
            </a:pPr>
            <a:endParaRPr lang="fr-CA" altLang="fr-FR" sz="2000" noProof="0"/>
          </a:p>
          <a:p>
            <a:pPr marL="457200" indent="-457200">
              <a:lnSpc>
                <a:spcPct val="120000"/>
              </a:lnSpc>
              <a:spcBef>
                <a:spcPct val="0"/>
              </a:spcBef>
              <a:buFont typeface="+mj-lt"/>
              <a:buAutoNum type="arabicPeriod"/>
            </a:pPr>
            <a:r>
              <a:rPr lang="fr-CA" altLang="fr-FR" sz="2000" noProof="0"/>
              <a:t>Aider à dresser le rapport des constatations de l’équipe de visiteurs</a:t>
            </a:r>
          </a:p>
          <a:p>
            <a:pPr lvl="2">
              <a:lnSpc>
                <a:spcPct val="120000"/>
              </a:lnSpc>
              <a:spcBef>
                <a:spcPct val="0"/>
              </a:spcBef>
              <a:spcAft>
                <a:spcPts val="1200"/>
              </a:spcAft>
              <a:buFont typeface="Wingdings" panose="05000000000000000000" pitchFamily="2" charset="2"/>
              <a:buChar char="Ø"/>
            </a:pPr>
            <a:r>
              <a:rPr lang="fr-CA" altLang="fr-FR" sz="1900" noProof="0"/>
              <a:t>Pour soumettre au Bureau d'agrément les points à considérer</a:t>
            </a:r>
          </a:p>
        </p:txBody>
      </p:sp>
      <p:sp>
        <p:nvSpPr>
          <p:cNvPr id="4" name="Slide Number Placeholder 3">
            <a:extLst>
              <a:ext uri="{FF2B5EF4-FFF2-40B4-BE49-F238E27FC236}">
                <a16:creationId xmlns:a16="http://schemas.microsoft.com/office/drawing/2014/main" id="{DDCC1C40-2EDF-4C3E-ABB0-2DABEBB7C7A8}"/>
              </a:ext>
            </a:extLst>
          </p:cNvPr>
          <p:cNvSpPr>
            <a:spLocks noGrp="1"/>
          </p:cNvSpPr>
          <p:nvPr>
            <p:ph type="sldNum" sz="quarter" idx="4"/>
            <p:custDataLst>
              <p:tags r:id="rId3"/>
            </p:custDataLst>
          </p:nvPr>
        </p:nvSpPr>
        <p:spPr/>
        <p:txBody>
          <a:bodyPr/>
          <a:lstStyle/>
          <a:p>
            <a:fld id="{F54876F2-F80F-46ED-BF0E-8DA085A8CA81}" type="slidenum">
              <a:rPr lang="en-CA" smtClean="0"/>
              <a:t>17</a:t>
            </a:fld>
            <a:endParaRPr lang="en-CA"/>
          </a:p>
        </p:txBody>
      </p:sp>
      <p:sp>
        <p:nvSpPr>
          <p:cNvPr id="8" name="Content Placeholder 3">
            <a:extLst>
              <a:ext uri="{FF2B5EF4-FFF2-40B4-BE49-F238E27FC236}">
                <a16:creationId xmlns:a16="http://schemas.microsoft.com/office/drawing/2014/main" id="{7B4EDA07-AD51-44C5-8173-63D2FF1CE41D}"/>
              </a:ext>
            </a:extLst>
          </p:cNvPr>
          <p:cNvSpPr txBox="1"/>
          <p:nvPr>
            <p:custDataLst>
              <p:tags r:id="rId4"/>
            </p:custDataLst>
          </p:nvPr>
        </p:nvSpPr>
        <p:spPr>
          <a:xfrm>
            <a:off x="0" y="3923878"/>
            <a:ext cx="9144000" cy="8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ltLang="fr-FR" sz="1800" b="1" err="1"/>
              <a:t>L’équipe</a:t>
            </a:r>
            <a:r>
              <a:rPr lang="en-GB" altLang="fr-FR" sz="1800" b="1"/>
              <a:t> de </a:t>
            </a:r>
            <a:r>
              <a:rPr lang="en-GB" altLang="fr-FR" sz="1800" b="1" err="1"/>
              <a:t>visiteurs</a:t>
            </a:r>
            <a:r>
              <a:rPr lang="en-GB" altLang="fr-FR" sz="1800" b="1"/>
              <a:t> ne fait </a:t>
            </a:r>
            <a:r>
              <a:rPr lang="en-GB" altLang="fr-FR" sz="1800" b="1" err="1"/>
              <a:t>aucune</a:t>
            </a:r>
            <a:r>
              <a:rPr lang="en-GB" altLang="fr-FR" sz="1800" b="1"/>
              <a:t> </a:t>
            </a:r>
            <a:r>
              <a:rPr lang="en-GB" altLang="fr-FR" sz="1800" b="1" err="1"/>
              <a:t>recommandation</a:t>
            </a:r>
            <a:r>
              <a:rPr lang="en-GB" altLang="fr-FR" sz="1800" b="1"/>
              <a:t>.</a:t>
            </a:r>
          </a:p>
          <a:p>
            <a:pPr marL="0" indent="0" algn="ctr">
              <a:buFont typeface="Arial" panose="020B0604020202020204" pitchFamily="34" charset="0"/>
              <a:buNone/>
            </a:pPr>
            <a:r>
              <a:rPr lang="en-GB" altLang="fr-FR" sz="1800" b="1"/>
              <a:t>Les </a:t>
            </a:r>
            <a:r>
              <a:rPr lang="en-GB" altLang="fr-FR" sz="1800" b="1" err="1"/>
              <a:t>décisions</a:t>
            </a:r>
            <a:r>
              <a:rPr lang="en-GB" altLang="fr-FR" sz="1800" b="1"/>
              <a:t> </a:t>
            </a:r>
            <a:r>
              <a:rPr lang="en-GB" altLang="fr-FR" sz="1800" b="1" err="1"/>
              <a:t>d’agrément</a:t>
            </a:r>
            <a:r>
              <a:rPr lang="en-GB" altLang="fr-FR" sz="1800" b="1"/>
              <a:t> </a:t>
            </a:r>
            <a:r>
              <a:rPr lang="en-GB" altLang="fr-FR" sz="1800" b="1" err="1"/>
              <a:t>sont</a:t>
            </a:r>
            <a:r>
              <a:rPr lang="en-GB" altLang="fr-FR" sz="1800" b="1"/>
              <a:t> prises par le BA.</a:t>
            </a:r>
          </a:p>
          <a:p>
            <a:endParaRPr lang="en-CA" altLang="fr-FR"/>
          </a:p>
        </p:txBody>
      </p:sp>
    </p:spTree>
    <p:extLst>
      <p:ext uri="{BB962C8B-B14F-4D97-AF65-F5344CB8AC3E}">
        <p14:creationId xmlns:p14="http://schemas.microsoft.com/office/powerpoint/2010/main" val="143360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a:xfrm>
            <a:off x="628650" y="103363"/>
            <a:ext cx="7886700" cy="994172"/>
          </a:xfrm>
        </p:spPr>
        <p:txBody>
          <a:bodyPr vert="horz" lIns="91440" tIns="45720" rIns="91440" bIns="45720" rtlCol="0" anchor="b" anchorCtr="0">
            <a:normAutofit/>
          </a:bodyPr>
          <a:lstStyle/>
          <a:p>
            <a:r>
              <a:rPr lang="fr-CA" noProof="0">
                <a:solidFill>
                  <a:srgbClr val="003C71"/>
                </a:solidFill>
              </a:rPr>
              <a:t>L’équipe de visiteurs : principaux rôles</a:t>
            </a:r>
          </a:p>
        </p:txBody>
      </p:sp>
      <p:sp>
        <p:nvSpPr>
          <p:cNvPr id="7" name="Slide Number Placeholder 6">
            <a:extLst>
              <a:ext uri="{FF2B5EF4-FFF2-40B4-BE49-F238E27FC236}">
                <a16:creationId xmlns:a16="http://schemas.microsoft.com/office/drawing/2014/main" id="{75C187EF-8264-40EC-AD19-8489F37EC4EC}"/>
              </a:ext>
            </a:extLst>
          </p:cNvPr>
          <p:cNvSpPr>
            <a:spLocks noGrp="1"/>
          </p:cNvSpPr>
          <p:nvPr>
            <p:ph type="sldNum" sz="quarter" idx="4"/>
            <p:custDataLst>
              <p:tags r:id="rId2"/>
            </p:custDataLst>
          </p:nvPr>
        </p:nvSpPr>
        <p:spPr/>
        <p:txBody>
          <a:bodyPr/>
          <a:lstStyle/>
          <a:p>
            <a:fld id="{157AC9C6-996E-4A80-9E75-71BCE019F477}" type="slidenum">
              <a:rPr lang="en-CA" smtClean="0"/>
              <a:t>18</a:t>
            </a:fld>
            <a:endParaRPr lang="en-CA"/>
          </a:p>
        </p:txBody>
      </p:sp>
      <p:grpSp>
        <p:nvGrpSpPr>
          <p:cNvPr id="3" name="Group 2">
            <a:extLst>
              <a:ext uri="{FF2B5EF4-FFF2-40B4-BE49-F238E27FC236}">
                <a16:creationId xmlns:a16="http://schemas.microsoft.com/office/drawing/2014/main" id="{F5843ABC-B613-455A-8CCB-C5E8CDA77FBC}"/>
              </a:ext>
            </a:extLst>
          </p:cNvPr>
          <p:cNvGrpSpPr/>
          <p:nvPr>
            <p:custDataLst>
              <p:tags r:id="rId3"/>
            </p:custDataLst>
          </p:nvPr>
        </p:nvGrpSpPr>
        <p:grpSpPr>
          <a:xfrm>
            <a:off x="2871129" y="1155616"/>
            <a:ext cx="3580471" cy="3288341"/>
            <a:chOff x="2411760" y="1136934"/>
            <a:chExt cx="3580471" cy="3288341"/>
          </a:xfrm>
        </p:grpSpPr>
        <p:grpSp>
          <p:nvGrpSpPr>
            <p:cNvPr id="27" name="Group 26">
              <a:extLst>
                <a:ext uri="{FF2B5EF4-FFF2-40B4-BE49-F238E27FC236}">
                  <a16:creationId xmlns:a16="http://schemas.microsoft.com/office/drawing/2014/main" id="{6D27B39E-EE3B-471A-8B76-CF0F450F65F0}"/>
                </a:ext>
              </a:extLst>
            </p:cNvPr>
            <p:cNvGrpSpPr/>
            <p:nvPr/>
          </p:nvGrpSpPr>
          <p:grpSpPr>
            <a:xfrm>
              <a:off x="2411760" y="1185818"/>
              <a:ext cx="1276056" cy="3239457"/>
              <a:chOff x="633195" y="1377262"/>
              <a:chExt cx="1276056" cy="3239457"/>
            </a:xfrm>
          </p:grpSpPr>
          <p:grpSp>
            <p:nvGrpSpPr>
              <p:cNvPr id="21" name="Group 20">
                <a:extLst>
                  <a:ext uri="{FF2B5EF4-FFF2-40B4-BE49-F238E27FC236}">
                    <a16:creationId xmlns:a16="http://schemas.microsoft.com/office/drawing/2014/main" id="{DED1CF24-5C6A-43EC-BF9F-F177FDA8DF91}"/>
                  </a:ext>
                </a:extLst>
              </p:cNvPr>
              <p:cNvGrpSpPr/>
              <p:nvPr/>
            </p:nvGrpSpPr>
            <p:grpSpPr>
              <a:xfrm>
                <a:off x="746945" y="1377262"/>
                <a:ext cx="969111" cy="830048"/>
                <a:chOff x="266270" y="1521278"/>
                <a:chExt cx="969111" cy="830048"/>
              </a:xfrm>
            </p:grpSpPr>
            <p:sp>
              <p:nvSpPr>
                <p:cNvPr id="5" name="TextBox 4">
                  <a:extLst>
                    <a:ext uri="{FF2B5EF4-FFF2-40B4-BE49-F238E27FC236}">
                      <a16:creationId xmlns:a16="http://schemas.microsoft.com/office/drawing/2014/main" id="{83502D33-4A16-4FBC-A49C-01AD6F9A4003}"/>
                    </a:ext>
                  </a:extLst>
                </p:cNvPr>
                <p:cNvSpPr txBox="1"/>
                <p:nvPr/>
              </p:nvSpPr>
              <p:spPr>
                <a:xfrm>
                  <a:off x="266270" y="2074327"/>
                  <a:ext cx="772614" cy="274594"/>
                </a:xfrm>
                <a:prstGeom prst="rect">
                  <a:avLst/>
                </a:prstGeom>
                <a:noFill/>
              </p:spPr>
              <p:txBody>
                <a:bodyPr wrap="none" rtlCol="0">
                  <a:spAutoFit/>
                </a:bodyPr>
                <a:lstStyle/>
                <a:p>
                  <a:r>
                    <a:rPr lang="en-CA" sz="1200"/>
                    <a:t>Président</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6"/>
                <a:srcRect/>
                <a:stretch>
                  <a:fillRect/>
                </a:stretch>
              </p:blipFill>
              <p:spPr>
                <a:xfrm>
                  <a:off x="416461" y="1521278"/>
                  <a:ext cx="668728" cy="668728"/>
                </a:xfrm>
                <a:prstGeom prst="rect">
                  <a:avLst/>
                </a:prstGeom>
              </p:spPr>
            </p:pic>
          </p:grpSp>
          <p:grpSp>
            <p:nvGrpSpPr>
              <p:cNvPr id="22" name="Group 21">
                <a:extLst>
                  <a:ext uri="{FF2B5EF4-FFF2-40B4-BE49-F238E27FC236}">
                    <a16:creationId xmlns:a16="http://schemas.microsoft.com/office/drawing/2014/main" id="{4297E3DC-2B40-40FB-9059-0BEB229839C3}"/>
                  </a:ext>
                </a:extLst>
              </p:cNvPr>
              <p:cNvGrpSpPr/>
              <p:nvPr/>
            </p:nvGrpSpPr>
            <p:grpSpPr>
              <a:xfrm>
                <a:off x="787084" y="2630767"/>
                <a:ext cx="1122167" cy="830048"/>
                <a:chOff x="306409" y="2786030"/>
                <a:chExt cx="1122167" cy="830048"/>
              </a:xfrm>
            </p:grpSpPr>
            <p:sp>
              <p:nvSpPr>
                <p:cNvPr id="13" name="TextBox 12">
                  <a:extLst>
                    <a:ext uri="{FF2B5EF4-FFF2-40B4-BE49-F238E27FC236}">
                      <a16:creationId xmlns:a16="http://schemas.microsoft.com/office/drawing/2014/main" id="{5AD219CA-50AC-4CA0-BCBA-93B53DA5BAD8}"/>
                    </a:ext>
                  </a:extLst>
                </p:cNvPr>
                <p:cNvSpPr txBox="1"/>
                <p:nvPr/>
              </p:nvSpPr>
              <p:spPr>
                <a:xfrm>
                  <a:off x="306409" y="3339079"/>
                  <a:ext cx="1122167" cy="276999"/>
                </a:xfrm>
                <a:prstGeom prst="rect">
                  <a:avLst/>
                </a:prstGeom>
                <a:noFill/>
              </p:spPr>
              <p:txBody>
                <a:bodyPr wrap="none" lIns="91440" tIns="45720" rIns="91440" bIns="45720" rtlCol="0" anchor="t">
                  <a:spAutoFit/>
                </a:bodyPr>
                <a:lstStyle/>
                <a:p>
                  <a:r>
                    <a:rPr lang="en-CA" sz="1200"/>
                    <a:t>Vice-</a:t>
                  </a:r>
                  <a:r>
                    <a:rPr lang="en-CA" sz="1200" err="1"/>
                    <a:t>président</a:t>
                  </a:r>
                  <a:r>
                    <a:rPr lang="en-CA" sz="1200"/>
                    <a:t> </a:t>
                  </a:r>
                </a:p>
              </p:txBody>
            </p:sp>
            <p:pic>
              <p:nvPicPr>
                <p:cNvPr id="14" name="Graphic 13" descr="User">
                  <a:extLst>
                    <a:ext uri="{FF2B5EF4-FFF2-40B4-BE49-F238E27FC236}">
                      <a16:creationId xmlns:a16="http://schemas.microsoft.com/office/drawing/2014/main" id="{E0D4DB19-1F55-43AF-9CB0-A0ACEC9E3AA7}"/>
                    </a:ext>
                  </a:extLst>
                </p:cNvPr>
                <p:cNvPicPr>
                  <a:picLocks noChangeAspect="1"/>
                </p:cNvPicPr>
                <p:nvPr/>
              </p:nvPicPr>
              <p:blipFill>
                <a:blip r:embed="rId6"/>
                <a:srcRect/>
                <a:stretch>
                  <a:fillRect/>
                </a:stretch>
              </p:blipFill>
              <p:spPr>
                <a:xfrm>
                  <a:off x="416461" y="2786030"/>
                  <a:ext cx="668728" cy="668728"/>
                </a:xfrm>
                <a:prstGeom prst="rect">
                  <a:avLst/>
                </a:prstGeom>
              </p:spPr>
            </p:pic>
          </p:grpSp>
          <p:grpSp>
            <p:nvGrpSpPr>
              <p:cNvPr id="23" name="Group 22">
                <a:extLst>
                  <a:ext uri="{FF2B5EF4-FFF2-40B4-BE49-F238E27FC236}">
                    <a16:creationId xmlns:a16="http://schemas.microsoft.com/office/drawing/2014/main" id="{B70E8F54-4107-4A0F-B95F-7E9FA31164DF}"/>
                  </a:ext>
                </a:extLst>
              </p:cNvPr>
              <p:cNvGrpSpPr/>
              <p:nvPr/>
            </p:nvGrpSpPr>
            <p:grpSpPr>
              <a:xfrm>
                <a:off x="633195" y="3786672"/>
                <a:ext cx="1161215" cy="830047"/>
                <a:chOff x="152520" y="3838404"/>
                <a:chExt cx="1161215" cy="830047"/>
              </a:xfrm>
            </p:grpSpPr>
            <p:sp>
              <p:nvSpPr>
                <p:cNvPr id="15" name="TextBox 14">
                  <a:extLst>
                    <a:ext uri="{FF2B5EF4-FFF2-40B4-BE49-F238E27FC236}">
                      <a16:creationId xmlns:a16="http://schemas.microsoft.com/office/drawing/2014/main" id="{B5A89F7F-814A-4DF2-980D-7E6DA39CB97D}"/>
                    </a:ext>
                  </a:extLst>
                </p:cNvPr>
                <p:cNvSpPr txBox="1"/>
                <p:nvPr/>
              </p:nvSpPr>
              <p:spPr>
                <a:xfrm>
                  <a:off x="152520" y="4391452"/>
                  <a:ext cx="1161215" cy="276999"/>
                </a:xfrm>
                <a:prstGeom prst="rect">
                  <a:avLst/>
                </a:prstGeom>
                <a:noFill/>
              </p:spPr>
              <p:txBody>
                <a:bodyPr wrap="none" lIns="91440" tIns="45720" rIns="91440" bIns="45720" rtlCol="0" anchor="t">
                  <a:spAutoFit/>
                </a:bodyPr>
                <a:lstStyle/>
                <a:p>
                  <a:r>
                    <a:rPr lang="en-CA" sz="1200" err="1"/>
                    <a:t>Visiteur</a:t>
                  </a:r>
                  <a:r>
                    <a:rPr lang="en-CA" sz="1200"/>
                    <a:t> </a:t>
                  </a:r>
                  <a:r>
                    <a:rPr lang="en-CA" sz="1200" err="1"/>
                    <a:t>général</a:t>
                  </a:r>
                  <a:endParaRPr lang="en-CA" sz="1200"/>
                </a:p>
              </p:txBody>
            </p:sp>
            <p:pic>
              <p:nvPicPr>
                <p:cNvPr id="16" name="Graphic 15" descr="User">
                  <a:extLst>
                    <a:ext uri="{FF2B5EF4-FFF2-40B4-BE49-F238E27FC236}">
                      <a16:creationId xmlns:a16="http://schemas.microsoft.com/office/drawing/2014/main" id="{76386113-9EAF-42BB-91EA-0829034FD68D}"/>
                    </a:ext>
                  </a:extLst>
                </p:cNvPr>
                <p:cNvPicPr>
                  <a:picLocks noChangeAspect="1"/>
                </p:cNvPicPr>
                <p:nvPr/>
              </p:nvPicPr>
              <p:blipFill>
                <a:blip r:embed="rId6"/>
                <a:srcRect/>
                <a:stretch>
                  <a:fillRect/>
                </a:stretch>
              </p:blipFill>
              <p:spPr>
                <a:xfrm>
                  <a:off x="416461" y="3838404"/>
                  <a:ext cx="668728" cy="668728"/>
                </a:xfrm>
                <a:prstGeom prst="rect">
                  <a:avLst/>
                </a:prstGeom>
              </p:spPr>
            </p:pic>
          </p:grpSp>
        </p:grpSp>
        <p:grpSp>
          <p:nvGrpSpPr>
            <p:cNvPr id="28" name="Group 27">
              <a:extLst>
                <a:ext uri="{FF2B5EF4-FFF2-40B4-BE49-F238E27FC236}">
                  <a16:creationId xmlns:a16="http://schemas.microsoft.com/office/drawing/2014/main" id="{DB0E38DE-DC37-4A25-81FC-D693967E0E53}"/>
                </a:ext>
              </a:extLst>
            </p:cNvPr>
            <p:cNvGrpSpPr/>
            <p:nvPr/>
          </p:nvGrpSpPr>
          <p:grpSpPr>
            <a:xfrm>
              <a:off x="4302327" y="1136934"/>
              <a:ext cx="1689904" cy="3273506"/>
              <a:chOff x="5005040" y="1285750"/>
              <a:chExt cx="1689904" cy="3273506"/>
            </a:xfrm>
          </p:grpSpPr>
          <p:grpSp>
            <p:nvGrpSpPr>
              <p:cNvPr id="25" name="Group 24">
                <a:extLst>
                  <a:ext uri="{FF2B5EF4-FFF2-40B4-BE49-F238E27FC236}">
                    <a16:creationId xmlns:a16="http://schemas.microsoft.com/office/drawing/2014/main" id="{CBF5C913-CF73-40C1-8108-124391D029DA}"/>
                  </a:ext>
                </a:extLst>
              </p:cNvPr>
              <p:cNvGrpSpPr/>
              <p:nvPr/>
            </p:nvGrpSpPr>
            <p:grpSpPr>
              <a:xfrm>
                <a:off x="5274110" y="2488236"/>
                <a:ext cx="1267149" cy="949831"/>
                <a:chOff x="6581903" y="2402974"/>
                <a:chExt cx="1267149" cy="949831"/>
              </a:xfrm>
            </p:grpSpPr>
            <p:sp>
              <p:nvSpPr>
                <p:cNvPr id="9" name="TextBox 8">
                  <a:extLst>
                    <a:ext uri="{FF2B5EF4-FFF2-40B4-BE49-F238E27FC236}">
                      <a16:creationId xmlns:a16="http://schemas.microsoft.com/office/drawing/2014/main" id="{ADD7BCE9-8B43-4088-9A79-CA575FE4BD55}"/>
                    </a:ext>
                  </a:extLst>
                </p:cNvPr>
                <p:cNvSpPr txBox="1"/>
                <p:nvPr/>
              </p:nvSpPr>
              <p:spPr>
                <a:xfrm>
                  <a:off x="6581903" y="3075806"/>
                  <a:ext cx="1267149" cy="276999"/>
                </a:xfrm>
                <a:prstGeom prst="rect">
                  <a:avLst/>
                </a:prstGeom>
                <a:noFill/>
              </p:spPr>
              <p:txBody>
                <a:bodyPr wrap="square" rtlCol="0">
                  <a:spAutoFit/>
                </a:bodyPr>
                <a:lstStyle/>
                <a:p>
                  <a:r>
                    <a:rPr lang="en-CA" sz="1200" err="1"/>
                    <a:t>Observateur</a:t>
                  </a:r>
                  <a:endParaRPr lang="en-CA" sz="1200"/>
                </a:p>
              </p:txBody>
            </p:sp>
            <p:pic>
              <p:nvPicPr>
                <p:cNvPr id="18" name="Graphic 17" descr="Users">
                  <a:extLst>
                    <a:ext uri="{FF2B5EF4-FFF2-40B4-BE49-F238E27FC236}">
                      <a16:creationId xmlns:a16="http://schemas.microsoft.com/office/drawing/2014/main" id="{4FE93BE4-AE32-473D-9D67-6B7A5987FD1C}"/>
                    </a:ext>
                  </a:extLst>
                </p:cNvPr>
                <p:cNvPicPr>
                  <a:picLocks noChangeAspect="1"/>
                </p:cNvPicPr>
                <p:nvPr/>
              </p:nvPicPr>
              <p:blipFill>
                <a:blip r:embed="rId7"/>
                <a:srcRect/>
                <a:stretch>
                  <a:fillRect/>
                </a:stretch>
              </p:blipFill>
              <p:spPr>
                <a:xfrm>
                  <a:off x="6720466" y="2402974"/>
                  <a:ext cx="754484" cy="754484"/>
                </a:xfrm>
                <a:prstGeom prst="rect">
                  <a:avLst/>
                </a:prstGeom>
              </p:spPr>
            </p:pic>
          </p:grpSp>
          <p:grpSp>
            <p:nvGrpSpPr>
              <p:cNvPr id="24" name="Group 23">
                <a:extLst>
                  <a:ext uri="{FF2B5EF4-FFF2-40B4-BE49-F238E27FC236}">
                    <a16:creationId xmlns:a16="http://schemas.microsoft.com/office/drawing/2014/main" id="{714E3660-3D4D-4DB1-A04A-C5318BFFFB29}"/>
                  </a:ext>
                </a:extLst>
              </p:cNvPr>
              <p:cNvGrpSpPr/>
              <p:nvPr/>
            </p:nvGrpSpPr>
            <p:grpSpPr>
              <a:xfrm>
                <a:off x="5005040" y="1285750"/>
                <a:ext cx="1689904" cy="881500"/>
                <a:chOff x="4503185" y="2761368"/>
                <a:chExt cx="1689904" cy="881500"/>
              </a:xfrm>
            </p:grpSpPr>
            <p:sp>
              <p:nvSpPr>
                <p:cNvPr id="8" name="TextBox 7">
                  <a:extLst>
                    <a:ext uri="{FF2B5EF4-FFF2-40B4-BE49-F238E27FC236}">
                      <a16:creationId xmlns:a16="http://schemas.microsoft.com/office/drawing/2014/main" id="{B1A1E262-23C5-4026-8C76-F0D6ABEC8D45}"/>
                    </a:ext>
                  </a:extLst>
                </p:cNvPr>
                <p:cNvSpPr txBox="1"/>
                <p:nvPr/>
              </p:nvSpPr>
              <p:spPr>
                <a:xfrm>
                  <a:off x="4503185" y="3365869"/>
                  <a:ext cx="1689904" cy="276999"/>
                </a:xfrm>
                <a:prstGeom prst="rect">
                  <a:avLst/>
                </a:prstGeom>
                <a:noFill/>
              </p:spPr>
              <p:txBody>
                <a:bodyPr wrap="square" rtlCol="0">
                  <a:spAutoFit/>
                </a:bodyPr>
                <a:lstStyle/>
                <a:p>
                  <a:r>
                    <a:rPr lang="en-CA" sz="1200" err="1"/>
                    <a:t>Visiteur</a:t>
                  </a:r>
                  <a:r>
                    <a:rPr lang="en-CA" sz="1200"/>
                    <a:t> de programme</a:t>
                  </a:r>
                </a:p>
              </p:txBody>
            </p:sp>
            <p:pic>
              <p:nvPicPr>
                <p:cNvPr id="19" name="Graphic 18" descr="Users">
                  <a:extLst>
                    <a:ext uri="{FF2B5EF4-FFF2-40B4-BE49-F238E27FC236}">
                      <a16:creationId xmlns:a16="http://schemas.microsoft.com/office/drawing/2014/main" id="{6F401853-3968-4E71-B6E8-E254AC6DB4DC}"/>
                    </a:ext>
                  </a:extLst>
                </p:cNvPr>
                <p:cNvPicPr>
                  <a:picLocks noChangeAspect="1"/>
                </p:cNvPicPr>
                <p:nvPr/>
              </p:nvPicPr>
              <p:blipFill>
                <a:blip r:embed="rId7"/>
                <a:srcRect/>
                <a:stretch>
                  <a:fillRect/>
                </a:stretch>
              </p:blipFill>
              <p:spPr>
                <a:xfrm>
                  <a:off x="4809027" y="2761368"/>
                  <a:ext cx="754484" cy="754484"/>
                </a:xfrm>
                <a:prstGeom prst="rect">
                  <a:avLst/>
                </a:prstGeom>
              </p:spPr>
            </p:pic>
          </p:grpSp>
          <p:grpSp>
            <p:nvGrpSpPr>
              <p:cNvPr id="26" name="Group 25">
                <a:extLst>
                  <a:ext uri="{FF2B5EF4-FFF2-40B4-BE49-F238E27FC236}">
                    <a16:creationId xmlns:a16="http://schemas.microsoft.com/office/drawing/2014/main" id="{25E0305B-102A-4E76-8748-C2C42E84D874}"/>
                  </a:ext>
                </a:extLst>
              </p:cNvPr>
              <p:cNvGrpSpPr/>
              <p:nvPr/>
            </p:nvGrpSpPr>
            <p:grpSpPr>
              <a:xfrm>
                <a:off x="5027613" y="3626654"/>
                <a:ext cx="1488603" cy="932602"/>
                <a:chOff x="5610802" y="3626654"/>
                <a:chExt cx="1488603" cy="932602"/>
              </a:xfrm>
            </p:grpSpPr>
            <p:sp>
              <p:nvSpPr>
                <p:cNvPr id="10" name="TextBox 9">
                  <a:extLst>
                    <a:ext uri="{FF2B5EF4-FFF2-40B4-BE49-F238E27FC236}">
                      <a16:creationId xmlns:a16="http://schemas.microsoft.com/office/drawing/2014/main" id="{C4C3863E-EF1D-498C-A41F-66B53FE225D5}"/>
                    </a:ext>
                  </a:extLst>
                </p:cNvPr>
                <p:cNvSpPr txBox="1"/>
                <p:nvPr/>
              </p:nvSpPr>
              <p:spPr>
                <a:xfrm>
                  <a:off x="5610802" y="4282256"/>
                  <a:ext cx="1490092" cy="274594"/>
                </a:xfrm>
                <a:prstGeom prst="rect">
                  <a:avLst/>
                </a:prstGeom>
                <a:noFill/>
              </p:spPr>
              <p:txBody>
                <a:bodyPr wrap="square" rtlCol="0">
                  <a:spAutoFit/>
                </a:bodyPr>
                <a:lstStyle/>
                <a:p>
                  <a:r>
                    <a:rPr lang="en-CA" sz="1200" err="1"/>
                    <a:t>Secrétariat</a:t>
                  </a:r>
                  <a:r>
                    <a:rPr lang="en-CA" sz="1200"/>
                    <a:t> du BA</a:t>
                  </a:r>
                </a:p>
              </p:txBody>
            </p:sp>
            <p:pic>
              <p:nvPicPr>
                <p:cNvPr id="20" name="Graphic 19" descr="Users">
                  <a:extLst>
                    <a:ext uri="{FF2B5EF4-FFF2-40B4-BE49-F238E27FC236}">
                      <a16:creationId xmlns:a16="http://schemas.microsoft.com/office/drawing/2014/main" id="{9C06A786-227C-47ED-84D8-44DC89C6CBA2}"/>
                    </a:ext>
                  </a:extLst>
                </p:cNvPr>
                <p:cNvPicPr>
                  <a:picLocks noChangeAspect="1"/>
                </p:cNvPicPr>
                <p:nvPr/>
              </p:nvPicPr>
              <p:blipFill>
                <a:blip r:embed="rId7"/>
                <a:srcRect/>
                <a:stretch>
                  <a:fillRect/>
                </a:stretch>
              </p:blipFill>
              <p:spPr>
                <a:xfrm>
                  <a:off x="5905853" y="3626654"/>
                  <a:ext cx="754484" cy="754484"/>
                </a:xfrm>
                <a:prstGeom prst="rect">
                  <a:avLst/>
                </a:prstGeom>
              </p:spPr>
            </p:pic>
          </p:grpSp>
        </p:grpSp>
      </p:grpSp>
    </p:spTree>
    <p:extLst>
      <p:ext uri="{BB962C8B-B14F-4D97-AF65-F5344CB8AC3E}">
        <p14:creationId xmlns:p14="http://schemas.microsoft.com/office/powerpoint/2010/main" val="20400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a:solidFill>
                  <a:srgbClr val="003C71"/>
                </a:solidFill>
              </a:rPr>
              <a:t>Président et vice-président </a:t>
            </a:r>
            <a:br>
              <a:rPr lang="fr-CA" noProof="0">
                <a:solidFill>
                  <a:srgbClr val="003C71"/>
                </a:solidFill>
              </a:rPr>
            </a:br>
            <a:r>
              <a:rPr lang="fr-CA" sz="2200" noProof="0">
                <a:solidFill>
                  <a:srgbClr val="003C71"/>
                </a:solidFill>
              </a:rPr>
              <a:t>Principaux rôles</a:t>
            </a:r>
          </a:p>
        </p:txBody>
      </p:sp>
      <p:sp>
        <p:nvSpPr>
          <p:cNvPr id="6" name="Slide Number Placeholder 5">
            <a:extLst>
              <a:ext uri="{FF2B5EF4-FFF2-40B4-BE49-F238E27FC236}">
                <a16:creationId xmlns:a16="http://schemas.microsoft.com/office/drawing/2014/main" id="{D3F5D833-B793-4B4B-8C73-C9738C0AD96C}"/>
              </a:ext>
            </a:extLst>
          </p:cNvPr>
          <p:cNvSpPr>
            <a:spLocks noGrp="1"/>
          </p:cNvSpPr>
          <p:nvPr>
            <p:ph type="sldNum" sz="quarter" idx="4"/>
            <p:custDataLst>
              <p:tags r:id="rId2"/>
            </p:custDataLst>
          </p:nvPr>
        </p:nvSpPr>
        <p:spPr/>
        <p:txBody>
          <a:bodyPr/>
          <a:lstStyle/>
          <a:p>
            <a:fld id="{8A1CFFC6-B0D8-4BCC-A66F-41F4B88E5344}" type="slidenum">
              <a:rPr lang="en-CA" smtClean="0"/>
              <a:t>19</a:t>
            </a:fld>
            <a:endParaRPr lang="en-CA"/>
          </a:p>
        </p:txBody>
      </p:sp>
      <p:grpSp>
        <p:nvGrpSpPr>
          <p:cNvPr id="21" name="Group 20">
            <a:extLst>
              <a:ext uri="{FF2B5EF4-FFF2-40B4-BE49-F238E27FC236}">
                <a16:creationId xmlns:a16="http://schemas.microsoft.com/office/drawing/2014/main" id="{DED1CF24-5C6A-43EC-BF9F-F177FDA8DF91}"/>
              </a:ext>
            </a:extLst>
          </p:cNvPr>
          <p:cNvGrpSpPr/>
          <p:nvPr>
            <p:custDataLst>
              <p:tags r:id="rId3"/>
            </p:custDataLst>
          </p:nvPr>
        </p:nvGrpSpPr>
        <p:grpSpPr>
          <a:xfrm>
            <a:off x="1871708" y="1458484"/>
            <a:ext cx="1232710" cy="897242"/>
            <a:chOff x="115121" y="1521278"/>
            <a:chExt cx="1232710"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246646" y="2079966"/>
              <a:ext cx="969661" cy="335615"/>
            </a:xfrm>
            <a:prstGeom prst="rect">
              <a:avLst/>
            </a:prstGeom>
            <a:noFill/>
          </p:spPr>
          <p:txBody>
            <a:bodyPr wrap="none" rtlCol="0">
              <a:spAutoFit/>
            </a:bodyPr>
            <a:lstStyle/>
            <a:p>
              <a:pPr algn="ctr"/>
              <a:r>
                <a:rPr lang="en-CA" sz="1600"/>
                <a:t>Président</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9"/>
            <a:srcRect/>
            <a:stretch>
              <a:fillRect/>
            </a:stretch>
          </p:blipFill>
          <p:spPr>
            <a:xfrm>
              <a:off x="416461"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4"/>
            </p:custDataLst>
          </p:nvPr>
        </p:nvSpPr>
        <p:spPr>
          <a:xfrm>
            <a:off x="3131840" y="1347614"/>
            <a:ext cx="4901441" cy="1433993"/>
          </a:xfrm>
          <a:prstGeom prst="rect">
            <a:avLst/>
          </a:prstGeom>
          <a:noFill/>
        </p:spPr>
        <p:txBody>
          <a:bodyPr wrap="square" rtlCol="0">
            <a:spAutoFit/>
          </a:bodyPr>
          <a:lstStyle/>
          <a:p>
            <a:pPr marL="285750" indent="-285750">
              <a:buFont typeface="Arial" panose="020B0604020202020204" pitchFamily="34" charset="0"/>
              <a:buChar char="•"/>
            </a:pPr>
            <a:r>
              <a:rPr lang="en-CA" sz="1600" err="1"/>
              <a:t>Membre</a:t>
            </a:r>
            <a:r>
              <a:rPr lang="en-CA" sz="1600"/>
              <a:t> du BA (</a:t>
            </a:r>
            <a:r>
              <a:rPr lang="en-CA" sz="1600" err="1"/>
              <a:t>ou</a:t>
            </a:r>
            <a:r>
              <a:rPr lang="en-CA" sz="1600"/>
              <a:t> </a:t>
            </a:r>
            <a:r>
              <a:rPr lang="en-CA" sz="1600" err="1"/>
              <a:t>ancien</a:t>
            </a:r>
            <a:r>
              <a:rPr lang="en-CA" sz="1600"/>
              <a:t> </a:t>
            </a:r>
            <a:r>
              <a:rPr lang="en-CA" sz="1600" err="1"/>
              <a:t>membre</a:t>
            </a:r>
            <a:r>
              <a:rPr lang="en-CA" sz="1600"/>
              <a:t>)</a:t>
            </a:r>
          </a:p>
          <a:p>
            <a:pPr marL="285750" indent="-285750">
              <a:buFont typeface="Arial" panose="020B0604020202020204" pitchFamily="34" charset="0"/>
              <a:buChar char="•"/>
            </a:pPr>
            <a:r>
              <a:rPr lang="en-CA" sz="1600"/>
              <a:t>Assume la </a:t>
            </a:r>
            <a:r>
              <a:rPr lang="en-CA" sz="1600" err="1"/>
              <a:t>responsabilité</a:t>
            </a:r>
            <a:r>
              <a:rPr lang="en-CA" sz="1600"/>
              <a:t> </a:t>
            </a:r>
            <a:r>
              <a:rPr lang="en-CA" sz="1600" err="1"/>
              <a:t>globale</a:t>
            </a:r>
            <a:r>
              <a:rPr lang="en-CA" sz="1600"/>
              <a:t> de la </a:t>
            </a:r>
            <a:r>
              <a:rPr lang="en-CA" sz="1600" err="1"/>
              <a:t>visite</a:t>
            </a:r>
            <a:endParaRPr lang="en-CA" sz="1600"/>
          </a:p>
          <a:p>
            <a:pPr marL="285750" indent="-285750">
              <a:buFont typeface="Arial" panose="020B0604020202020204" pitchFamily="34" charset="0"/>
              <a:buChar char="•"/>
            </a:pPr>
            <a:r>
              <a:rPr lang="en-CA" sz="1600" err="1"/>
              <a:t>Prépare</a:t>
            </a:r>
            <a:r>
              <a:rPr lang="en-CA" sz="1600"/>
              <a:t> le rapport de </a:t>
            </a:r>
            <a:r>
              <a:rPr lang="en-CA" sz="1600" err="1"/>
              <a:t>l’équipe</a:t>
            </a:r>
            <a:r>
              <a:rPr lang="en-CA" sz="1600"/>
              <a:t> de </a:t>
            </a:r>
            <a:r>
              <a:rPr lang="en-CA" sz="1600" err="1"/>
              <a:t>visiteurs</a:t>
            </a:r>
            <a:r>
              <a:rPr lang="en-CA" sz="1600"/>
              <a:t> et le </a:t>
            </a:r>
            <a:r>
              <a:rPr lang="en-CA" sz="1600" err="1"/>
              <a:t>soumet</a:t>
            </a:r>
            <a:r>
              <a:rPr lang="en-CA" sz="1600"/>
              <a:t> au BA</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custDataLst>
              <p:tags r:id="rId5"/>
            </p:custDataLst>
          </p:nvPr>
        </p:nvGrpSpPr>
        <p:grpSpPr>
          <a:xfrm>
            <a:off x="1763688" y="3036270"/>
            <a:ext cx="1440160" cy="897242"/>
            <a:chOff x="7101" y="1521278"/>
            <a:chExt cx="1440160" cy="897242"/>
          </a:xfrm>
        </p:grpSpPr>
        <p:sp>
          <p:nvSpPr>
            <p:cNvPr id="34" name="TextBox 33">
              <a:extLst>
                <a:ext uri="{FF2B5EF4-FFF2-40B4-BE49-F238E27FC236}">
                  <a16:creationId xmlns:a16="http://schemas.microsoft.com/office/drawing/2014/main" id="{175E90E0-300E-460B-803E-EF4F3FD08135}"/>
                </a:ext>
              </a:extLst>
            </p:cNvPr>
            <p:cNvSpPr txBox="1"/>
            <p:nvPr/>
          </p:nvSpPr>
          <p:spPr>
            <a:xfrm>
              <a:off x="6381" y="2079966"/>
              <a:ext cx="1441600" cy="579699"/>
            </a:xfrm>
            <a:prstGeom prst="rect">
              <a:avLst/>
            </a:prstGeom>
            <a:noFill/>
          </p:spPr>
          <p:txBody>
            <a:bodyPr wrap="square" rtlCol="0">
              <a:spAutoFit/>
            </a:bodyPr>
            <a:lstStyle/>
            <a:p>
              <a:pPr algn="ctr"/>
              <a:r>
                <a:rPr lang="en-CA" sz="1600"/>
                <a:t>Vice-</a:t>
              </a:r>
              <a:r>
                <a:rPr lang="en-CA" sz="1600" err="1"/>
                <a:t>président</a:t>
              </a:r>
              <a:r>
                <a:rPr lang="en-CA" sz="1600"/>
                <a:t>(s)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9"/>
            <a:srcRect/>
            <a:stretch>
              <a:fillRect/>
            </a:stretch>
          </p:blipFill>
          <p:spPr>
            <a:xfrm>
              <a:off x="41646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6"/>
            </p:custDataLst>
          </p:nvPr>
        </p:nvSpPr>
        <p:spPr>
          <a:xfrm>
            <a:off x="3131840" y="2925400"/>
            <a:ext cx="4901441" cy="1433993"/>
          </a:xfrm>
          <a:prstGeom prst="rect">
            <a:avLst/>
          </a:prstGeom>
          <a:noFill/>
        </p:spPr>
        <p:txBody>
          <a:bodyPr wrap="square" rtlCol="0">
            <a:spAutoFit/>
          </a:bodyPr>
          <a:lstStyle/>
          <a:p>
            <a:pPr marL="285750" indent="-285750">
              <a:buFont typeface="Arial" panose="020B0604020202020204" pitchFamily="34" charset="0"/>
              <a:buChar char="•"/>
            </a:pPr>
            <a:r>
              <a:rPr lang="en-CA" sz="1600"/>
              <a:t>Aide le </a:t>
            </a:r>
            <a:r>
              <a:rPr lang="en-CA" sz="1600" err="1"/>
              <a:t>président</a:t>
            </a:r>
            <a:r>
              <a:rPr lang="en-CA" sz="1600"/>
              <a:t> de </a:t>
            </a:r>
            <a:r>
              <a:rPr lang="en-CA" sz="1600" err="1"/>
              <a:t>l’équipe</a:t>
            </a:r>
            <a:endParaRPr lang="en-CA" sz="1600"/>
          </a:p>
          <a:p>
            <a:pPr marL="285750" indent="-285750">
              <a:buFont typeface="Arial" panose="020B0604020202020204" pitchFamily="34" charset="0"/>
              <a:buChar char="•"/>
            </a:pPr>
            <a:r>
              <a:rPr lang="en-CA" sz="1600" err="1"/>
              <a:t>Évalue</a:t>
            </a:r>
            <a:r>
              <a:rPr lang="en-CA" sz="1600"/>
              <a:t> le tronc </a:t>
            </a:r>
            <a:r>
              <a:rPr lang="en-CA" sz="1600" err="1"/>
              <a:t>commun</a:t>
            </a:r>
            <a:r>
              <a:rPr lang="en-CA" sz="1600"/>
              <a:t> du programme</a:t>
            </a:r>
          </a:p>
          <a:p>
            <a:pPr marL="285750" indent="-285750">
              <a:buFont typeface="Arial" panose="020B0604020202020204" pitchFamily="34" charset="0"/>
              <a:buChar char="•"/>
            </a:pPr>
            <a:r>
              <a:rPr lang="en-CA" sz="1600" err="1"/>
              <a:t>Évalue</a:t>
            </a:r>
            <a:r>
              <a:rPr lang="en-CA" sz="1600"/>
              <a:t> les </a:t>
            </a:r>
            <a:r>
              <a:rPr lang="en-CA" sz="1600" err="1"/>
              <a:t>normes</a:t>
            </a:r>
            <a:r>
              <a:rPr lang="en-CA" sz="1600"/>
              <a:t> relatives aux </a:t>
            </a:r>
            <a:r>
              <a:rPr lang="en-CA" sz="1600" err="1"/>
              <a:t>qualités</a:t>
            </a:r>
            <a:r>
              <a:rPr lang="en-CA" sz="1600"/>
              <a:t> </a:t>
            </a:r>
            <a:r>
              <a:rPr lang="en-CA" sz="1600" err="1"/>
              <a:t>requises</a:t>
            </a:r>
            <a:r>
              <a:rPr lang="en-CA" sz="1600"/>
              <a:t> des </a:t>
            </a:r>
            <a:r>
              <a:rPr lang="en-CA" sz="1600" err="1"/>
              <a:t>diplômés</a:t>
            </a:r>
            <a:r>
              <a:rPr lang="en-CA" sz="1600"/>
              <a:t> et à </a:t>
            </a:r>
            <a:r>
              <a:rPr lang="en-CA" sz="1600" err="1"/>
              <a:t>l’amélioration</a:t>
            </a:r>
            <a:r>
              <a:rPr lang="en-CA" sz="1600"/>
              <a:t> continue </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67379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fr-CA" noProof="0"/>
              <a:t>Visite d’agrément virtuelle à &lt;nom de l’EES&gt; &lt;période&gt;</a:t>
            </a:r>
          </a:p>
        </p:txBody>
      </p:sp>
      <p:sp>
        <p:nvSpPr>
          <p:cNvPr id="3" name="Subtitle 2"/>
          <p:cNvSpPr>
            <a:spLocks noGrp="1"/>
          </p:cNvSpPr>
          <p:nvPr>
            <p:ph type="subTitle" idx="1"/>
            <p:custDataLst>
              <p:tags r:id="rId2"/>
            </p:custDataLst>
          </p:nvPr>
        </p:nvSpPr>
        <p:spPr/>
        <p:txBody>
          <a:bodyPr/>
          <a:lstStyle/>
          <a:p>
            <a:r>
              <a:rPr lang="fr-CA" noProof="0"/>
              <a:t>Nom du présentateur ou de la présentatrice</a:t>
            </a:r>
          </a:p>
          <a:p>
            <a:r>
              <a:rPr lang="fr-CA" noProof="0"/>
              <a:t>Titre</a:t>
            </a:r>
          </a:p>
        </p:txBody>
      </p:sp>
      <p:sp>
        <p:nvSpPr>
          <p:cNvPr id="6" name="Slide Number Placeholder 5">
            <a:extLst>
              <a:ext uri="{FF2B5EF4-FFF2-40B4-BE49-F238E27FC236}">
                <a16:creationId xmlns:a16="http://schemas.microsoft.com/office/drawing/2014/main" id="{0528C261-06D0-4A38-84DC-B1F7AA77364B}"/>
              </a:ext>
            </a:extLst>
          </p:cNvPr>
          <p:cNvSpPr>
            <a:spLocks noGrp="1"/>
          </p:cNvSpPr>
          <p:nvPr>
            <p:ph type="sldNum" sz="quarter" idx="4294967295"/>
            <p:custDataLst>
              <p:tags r:id="rId3"/>
            </p:custDataLst>
          </p:nvPr>
        </p:nvSpPr>
        <p:spPr>
          <a:xfrm>
            <a:off x="7010400" y="4767263"/>
            <a:ext cx="2133600" cy="274637"/>
          </a:xfrm>
        </p:spPr>
        <p:txBody>
          <a:bodyPr/>
          <a:lstStyle/>
          <a:p>
            <a:fld id="{B58D80FD-4C81-4DB0-B03D-680B8025C261}" type="slidenum">
              <a:rPr lang="en-CA" smtClean="0"/>
              <a:t>2</a:t>
            </a:fld>
            <a:endParaRPr lang="en-CA"/>
          </a:p>
        </p:txBody>
      </p:sp>
    </p:spTree>
    <p:extLst>
      <p:ext uri="{BB962C8B-B14F-4D97-AF65-F5344CB8AC3E}">
        <p14:creationId xmlns:p14="http://schemas.microsoft.com/office/powerpoint/2010/main" val="33217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a:solidFill>
                  <a:srgbClr val="003C71"/>
                </a:solidFill>
              </a:rPr>
              <a:t>Visiteur général et visiteur de programme </a:t>
            </a:r>
            <a:r>
              <a:rPr lang="fr-CA" sz="2200" noProof="0">
                <a:solidFill>
                  <a:srgbClr val="003C71"/>
                </a:solidFill>
              </a:rPr>
              <a:t>Principaux rôles</a:t>
            </a: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custDataLst>
              <p:tags r:id="rId2"/>
            </p:custDataLst>
          </p:nvPr>
        </p:nvSpPr>
        <p:spPr/>
        <p:txBody>
          <a:bodyPr/>
          <a:lstStyle/>
          <a:p>
            <a:fld id="{075628C6-6B2E-436F-AF5E-1B0D4E4054C8}" type="slidenum">
              <a:rPr lang="en-CA" smtClean="0"/>
              <a:t>20</a:t>
            </a:fld>
            <a:endParaRPr lang="en-CA"/>
          </a:p>
        </p:txBody>
      </p:sp>
      <p:grpSp>
        <p:nvGrpSpPr>
          <p:cNvPr id="21" name="Group 20">
            <a:extLst>
              <a:ext uri="{FF2B5EF4-FFF2-40B4-BE49-F238E27FC236}">
                <a16:creationId xmlns:a16="http://schemas.microsoft.com/office/drawing/2014/main" id="{DED1CF24-5C6A-43EC-BF9F-F177FDA8DF91}"/>
              </a:ext>
            </a:extLst>
          </p:cNvPr>
          <p:cNvGrpSpPr/>
          <p:nvPr>
            <p:custDataLst>
              <p:tags r:id="rId3"/>
            </p:custDataLst>
          </p:nvPr>
        </p:nvGrpSpPr>
        <p:grpSpPr>
          <a:xfrm>
            <a:off x="1433410" y="1431851"/>
            <a:ext cx="1863449" cy="1242104"/>
            <a:chOff x="-195312" y="1521278"/>
            <a:chExt cx="1944579" cy="1242104"/>
          </a:xfrm>
        </p:grpSpPr>
        <p:sp>
          <p:nvSpPr>
            <p:cNvPr id="5" name="TextBox 4">
              <a:extLst>
                <a:ext uri="{FF2B5EF4-FFF2-40B4-BE49-F238E27FC236}">
                  <a16:creationId xmlns:a16="http://schemas.microsoft.com/office/drawing/2014/main" id="{83502D33-4A16-4FBC-A49C-01AD6F9A4003}"/>
                </a:ext>
              </a:extLst>
            </p:cNvPr>
            <p:cNvSpPr txBox="1"/>
            <p:nvPr/>
          </p:nvSpPr>
          <p:spPr>
            <a:xfrm>
              <a:off x="-195312" y="2178607"/>
              <a:ext cx="1944579" cy="584775"/>
            </a:xfrm>
            <a:prstGeom prst="rect">
              <a:avLst/>
            </a:prstGeom>
            <a:noFill/>
          </p:spPr>
          <p:txBody>
            <a:bodyPr wrap="square" rtlCol="0">
              <a:spAutoFit/>
            </a:bodyPr>
            <a:lstStyle/>
            <a:p>
              <a:pPr algn="ctr"/>
              <a:r>
                <a:rPr lang="en-CA" sz="1600" err="1"/>
                <a:t>Visiteur</a:t>
              </a:r>
              <a:r>
                <a:rPr lang="en-CA" sz="1600"/>
                <a:t> </a:t>
              </a:r>
              <a:r>
                <a:rPr lang="en-CA" sz="1600" err="1"/>
                <a:t>général</a:t>
              </a:r>
              <a:r>
                <a:rPr lang="en-CA" sz="1600"/>
                <a:t> </a:t>
              </a:r>
              <a:r>
                <a:rPr lang="en-CA" sz="1600" err="1"/>
                <a:t>ou</a:t>
              </a:r>
              <a:r>
                <a:rPr lang="en-CA" sz="1600"/>
                <a:t> </a:t>
              </a:r>
              <a:r>
                <a:rPr lang="en-CA" sz="1600" err="1"/>
                <a:t>visiteurs</a:t>
              </a:r>
              <a:r>
                <a:rPr lang="en-CA" sz="1600"/>
                <a:t> </a:t>
              </a:r>
              <a:r>
                <a:rPr lang="en-CA" sz="1600" err="1"/>
                <a:t>généraux</a:t>
              </a:r>
              <a:r>
                <a:rPr lang="en-CA" sz="1600"/>
                <a:t> </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9"/>
            <a:srcRect/>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4"/>
            </p:custDataLst>
          </p:nvPr>
        </p:nvSpPr>
        <p:spPr>
          <a:xfrm>
            <a:off x="3131840" y="1347614"/>
            <a:ext cx="4901441" cy="2166244"/>
          </a:xfrm>
          <a:prstGeom prst="rect">
            <a:avLst/>
          </a:prstGeom>
          <a:noFill/>
        </p:spPr>
        <p:txBody>
          <a:bodyPr wrap="square" rtlCol="0">
            <a:spAutoFit/>
          </a:bodyPr>
          <a:lstStyle/>
          <a:p>
            <a:pPr marL="285750" indent="-285750">
              <a:buFont typeface="Arial" panose="020B0604020202020204" pitchFamily="34" charset="0"/>
              <a:buChar char="•"/>
            </a:pPr>
            <a:r>
              <a:rPr lang="en-CA" sz="1600"/>
              <a:t>Un ou deux par visite</a:t>
            </a:r>
          </a:p>
          <a:p>
            <a:pPr marL="285750" indent="-285750">
              <a:buFont typeface="Arial" panose="020B0604020202020204" pitchFamily="34" charset="0"/>
              <a:buChar char="•"/>
            </a:pPr>
            <a:r>
              <a:rPr lang="en-CA" sz="1600"/>
              <a:t>Nommé par l’organisme de réglementation provincial</a:t>
            </a:r>
          </a:p>
          <a:p>
            <a:pPr marL="285750" indent="-285750">
              <a:buFont typeface="Arial" panose="020B0604020202020204" pitchFamily="34" charset="0"/>
              <a:buChar char="•"/>
            </a:pPr>
            <a:r>
              <a:rPr lang="en-CA" sz="1600"/>
              <a:t>Évalue les aspects santé et sécurité du programme (sécurité, projets étudiants, services et installations de soutien)</a:t>
            </a:r>
          </a:p>
          <a:p>
            <a:pPr marL="285750" indent="-285750">
              <a:buFont typeface="Arial" panose="020B0604020202020204" pitchFamily="34" charset="0"/>
              <a:buChar char="•"/>
            </a:pPr>
            <a:r>
              <a:rPr lang="en-CA" sz="1600"/>
              <a:t>Communique les constatations à l’organisme de réglementation</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custDataLst>
              <p:tags r:id="rId5"/>
            </p:custDataLst>
          </p:nvPr>
        </p:nvGrpSpPr>
        <p:grpSpPr>
          <a:xfrm>
            <a:off x="1210876" y="3141709"/>
            <a:ext cx="2308517" cy="959339"/>
            <a:chOff x="-425600" y="1521278"/>
            <a:chExt cx="2222951"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425600" y="2142063"/>
              <a:ext cx="2222951" cy="338554"/>
            </a:xfrm>
            <a:prstGeom prst="rect">
              <a:avLst/>
            </a:prstGeom>
            <a:noFill/>
          </p:spPr>
          <p:txBody>
            <a:bodyPr wrap="none" lIns="91440" tIns="45720" rIns="91440" bIns="45720" rtlCol="0" anchor="t">
              <a:spAutoFit/>
            </a:bodyPr>
            <a:lstStyle/>
            <a:p>
              <a:pPr algn="ctr"/>
              <a:r>
                <a:rPr lang="en-CA" sz="1600" err="1"/>
                <a:t>Visiteur</a:t>
              </a:r>
              <a:r>
                <a:rPr lang="en-CA" sz="1600"/>
                <a:t>(s) de programme</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9"/>
            <a:srcRect/>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6"/>
            </p:custDataLst>
          </p:nvPr>
        </p:nvSpPr>
        <p:spPr>
          <a:xfrm>
            <a:off x="3131840" y="3039219"/>
            <a:ext cx="4901441" cy="1922161"/>
          </a:xfrm>
          <a:prstGeom prst="rect">
            <a:avLst/>
          </a:prstGeom>
          <a:noFill/>
        </p:spPr>
        <p:txBody>
          <a:bodyPr wrap="square" rtlCol="0">
            <a:spAutoFit/>
          </a:bodyPr>
          <a:lstStyle/>
          <a:p>
            <a:pPr marL="285750" indent="-285750">
              <a:buFont typeface="Arial" panose="020B0604020202020204" pitchFamily="34" charset="0"/>
              <a:buChar char="•"/>
            </a:pPr>
            <a:r>
              <a:rPr lang="en-CA" sz="1600"/>
              <a:t>Un par programme (deux pour les nouveaux programmes)</a:t>
            </a:r>
          </a:p>
          <a:p>
            <a:pPr marL="285750" indent="-285750">
              <a:buFont typeface="Arial" panose="020B0604020202020204" pitchFamily="34" charset="0"/>
              <a:buChar char="•"/>
            </a:pPr>
            <a:r>
              <a:rPr lang="en-CA" sz="1600"/>
              <a:t>Évalue le contenu des cours, les documents, les installations et la stabilité du programme</a:t>
            </a:r>
          </a:p>
          <a:p>
            <a:pPr marL="285750" indent="-285750">
              <a:buFont typeface="Arial" panose="020B0604020202020204" pitchFamily="34" charset="0"/>
              <a:buChar char="•"/>
            </a:pPr>
            <a:r>
              <a:rPr lang="en-CA" sz="1600"/>
              <a:t>A des entretiens avec les enseignants, le personnel et les étudiants</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353408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a:solidFill>
                  <a:srgbClr val="003C71"/>
                </a:solidFill>
              </a:rPr>
              <a:t>Observateurs et secrétariat du BA </a:t>
            </a:r>
            <a:br>
              <a:rPr lang="fr-CA" noProof="0">
                <a:solidFill>
                  <a:srgbClr val="003C71"/>
                </a:solidFill>
              </a:rPr>
            </a:br>
            <a:r>
              <a:rPr lang="fr-CA" sz="2200" noProof="0">
                <a:solidFill>
                  <a:srgbClr val="003C71"/>
                </a:solidFill>
              </a:rPr>
              <a:t>Principaux rôles</a:t>
            </a:r>
          </a:p>
        </p:txBody>
      </p:sp>
      <p:sp>
        <p:nvSpPr>
          <p:cNvPr id="6" name="Slide Number Placeholder 5">
            <a:extLst>
              <a:ext uri="{FF2B5EF4-FFF2-40B4-BE49-F238E27FC236}">
                <a16:creationId xmlns:a16="http://schemas.microsoft.com/office/drawing/2014/main" id="{343657E0-053D-4F82-93B2-71F95F3B63F7}"/>
              </a:ext>
            </a:extLst>
          </p:cNvPr>
          <p:cNvSpPr>
            <a:spLocks noGrp="1"/>
          </p:cNvSpPr>
          <p:nvPr>
            <p:ph type="sldNum" sz="quarter" idx="4"/>
            <p:custDataLst>
              <p:tags r:id="rId2"/>
            </p:custDataLst>
          </p:nvPr>
        </p:nvSpPr>
        <p:spPr/>
        <p:txBody>
          <a:bodyPr/>
          <a:lstStyle/>
          <a:p>
            <a:fld id="{563C4DE7-2C0E-4233-90AF-66CA7F4F4AE8}" type="slidenum">
              <a:rPr lang="en-CA" smtClean="0"/>
              <a:t>21</a:t>
            </a:fld>
            <a:endParaRPr lang="en-CA"/>
          </a:p>
        </p:txBody>
      </p:sp>
      <p:grpSp>
        <p:nvGrpSpPr>
          <p:cNvPr id="21" name="Group 20">
            <a:extLst>
              <a:ext uri="{FF2B5EF4-FFF2-40B4-BE49-F238E27FC236}">
                <a16:creationId xmlns:a16="http://schemas.microsoft.com/office/drawing/2014/main" id="{DED1CF24-5C6A-43EC-BF9F-F177FDA8DF91}"/>
              </a:ext>
            </a:extLst>
          </p:cNvPr>
          <p:cNvGrpSpPr/>
          <p:nvPr>
            <p:custDataLst>
              <p:tags r:id="rId3"/>
            </p:custDataLst>
          </p:nvPr>
        </p:nvGrpSpPr>
        <p:grpSpPr>
          <a:xfrm>
            <a:off x="1414270" y="1431851"/>
            <a:ext cx="1656184" cy="897242"/>
            <a:chOff x="-76083" y="1521278"/>
            <a:chExt cx="1728291"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76947" y="2079966"/>
              <a:ext cx="1730020" cy="335615"/>
            </a:xfrm>
            <a:prstGeom prst="rect">
              <a:avLst/>
            </a:prstGeom>
            <a:noFill/>
          </p:spPr>
          <p:txBody>
            <a:bodyPr wrap="square" rtlCol="0">
              <a:spAutoFit/>
            </a:bodyPr>
            <a:lstStyle/>
            <a:p>
              <a:pPr algn="ctr"/>
              <a:r>
                <a:rPr lang="en-CA" sz="1600"/>
                <a:t>Observateur(s)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9"/>
            <a:srcRect/>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4"/>
            </p:custDataLst>
          </p:nvPr>
        </p:nvSpPr>
        <p:spPr>
          <a:xfrm>
            <a:off x="3131840" y="1347614"/>
            <a:ext cx="4901441" cy="1678077"/>
          </a:xfrm>
          <a:prstGeom prst="rect">
            <a:avLst/>
          </a:prstGeom>
          <a:noFill/>
        </p:spPr>
        <p:txBody>
          <a:bodyPr wrap="square" rtlCol="0">
            <a:spAutoFit/>
          </a:bodyPr>
          <a:lstStyle/>
          <a:p>
            <a:pPr marL="285750" indent="-285750">
              <a:buFont typeface="Arial" panose="020B0604020202020204" pitchFamily="34" charset="0"/>
              <a:buChar char="•"/>
            </a:pPr>
            <a:r>
              <a:rPr lang="en-CA" sz="1600"/>
              <a:t>Observe les aspects de la </a:t>
            </a:r>
            <a:r>
              <a:rPr lang="en-CA" sz="1600" err="1"/>
              <a:t>visite</a:t>
            </a:r>
            <a:r>
              <a:rPr lang="en-CA" sz="1600"/>
              <a:t> qui </a:t>
            </a:r>
            <a:r>
              <a:rPr lang="en-CA" sz="1600" err="1"/>
              <a:t>présentent</a:t>
            </a:r>
            <a:r>
              <a:rPr lang="en-CA" sz="1600"/>
              <a:t> le plus grand </a:t>
            </a:r>
            <a:r>
              <a:rPr lang="en-CA" sz="1600" err="1"/>
              <a:t>intérêt</a:t>
            </a:r>
            <a:endParaRPr lang="en-CA" sz="1600"/>
          </a:p>
          <a:p>
            <a:pPr marL="285750" indent="-285750">
              <a:buFont typeface="Arial" panose="020B0604020202020204" pitchFamily="34" charset="0"/>
              <a:buChar char="•"/>
            </a:pPr>
            <a:r>
              <a:rPr lang="en-CA" sz="1600"/>
              <a:t>Accord de Washington, conseil </a:t>
            </a:r>
            <a:r>
              <a:rPr lang="en-CA" sz="1600" err="1"/>
              <a:t>d’Ingénieurs</a:t>
            </a:r>
            <a:r>
              <a:rPr lang="en-CA" sz="1600"/>
              <a:t> Canada, </a:t>
            </a:r>
            <a:r>
              <a:rPr lang="en-CA" sz="1600" err="1"/>
              <a:t>autres</a:t>
            </a:r>
            <a:r>
              <a:rPr lang="en-CA" sz="1600"/>
              <a:t> </a:t>
            </a:r>
            <a:r>
              <a:rPr lang="en-CA" sz="1600" err="1"/>
              <a:t>organismes</a:t>
            </a:r>
            <a:r>
              <a:rPr lang="en-CA" sz="1600"/>
              <a:t> </a:t>
            </a:r>
            <a:r>
              <a:rPr lang="en-CA" sz="1600" err="1"/>
              <a:t>d’agrément</a:t>
            </a:r>
            <a:r>
              <a:rPr lang="en-CA" sz="1600"/>
              <a:t> du Canada et de </a:t>
            </a:r>
            <a:r>
              <a:rPr lang="en-CA" sz="1600" err="1"/>
              <a:t>l’étranger</a:t>
            </a:r>
            <a:r>
              <a:rPr lang="en-CA" sz="1600"/>
              <a:t>, etc.</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custDataLst>
              <p:tags r:id="rId5"/>
            </p:custDataLst>
          </p:nvPr>
        </p:nvGrpSpPr>
        <p:grpSpPr>
          <a:xfrm>
            <a:off x="1403648" y="3027890"/>
            <a:ext cx="1871025" cy="959339"/>
            <a:chOff x="-111523" y="1521278"/>
            <a:chExt cx="1801675"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9531" y="2142064"/>
              <a:ext cx="1559567" cy="335615"/>
            </a:xfrm>
            <a:prstGeom prst="rect">
              <a:avLst/>
            </a:prstGeom>
            <a:noFill/>
          </p:spPr>
          <p:txBody>
            <a:bodyPr wrap="none" rtlCol="0">
              <a:spAutoFit/>
            </a:bodyPr>
            <a:lstStyle/>
            <a:p>
              <a:pPr algn="ctr"/>
              <a:r>
                <a:rPr lang="en-CA" sz="1600"/>
                <a:t>Secrétariat du BA</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9"/>
            <a:srcRect/>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6"/>
            </p:custDataLst>
          </p:nvPr>
        </p:nvSpPr>
        <p:spPr>
          <a:xfrm>
            <a:off x="3131840" y="2925400"/>
            <a:ext cx="4901441" cy="1678077"/>
          </a:xfrm>
          <a:prstGeom prst="rect">
            <a:avLst/>
          </a:prstGeom>
          <a:noFill/>
        </p:spPr>
        <p:txBody>
          <a:bodyPr wrap="square" rtlCol="0">
            <a:spAutoFit/>
          </a:bodyPr>
          <a:lstStyle/>
          <a:p>
            <a:pPr marL="285750" indent="-285750">
              <a:buFont typeface="Arial" panose="020B0604020202020204" pitchFamily="34" charset="0"/>
              <a:buChar char="•"/>
            </a:pPr>
            <a:r>
              <a:rPr lang="en-CA" sz="1600"/>
              <a:t>Coordonne la visite du début à la fin (logistique, soutien du président de l’équipe, rapport de l’équipe de visiteurs, etc.)</a:t>
            </a:r>
          </a:p>
          <a:p>
            <a:pPr marL="285750" indent="-285750">
              <a:buFont typeface="Arial" panose="020B0604020202020204" pitchFamily="34" charset="0"/>
              <a:buChar char="•"/>
            </a:pPr>
            <a:r>
              <a:rPr lang="en-CA" sz="1600"/>
              <a:t>Participe aux visites, sur demande</a:t>
            </a:r>
          </a:p>
          <a:p>
            <a:pPr marL="285750" indent="-285750">
              <a:buFont typeface="Arial" panose="020B0604020202020204" pitchFamily="34" charset="0"/>
              <a:buChar char="•"/>
            </a:pPr>
            <a:r>
              <a:rPr lang="en-CA" sz="1600"/>
              <a:t>Cerne les améliorations potentielles du processus</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86065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custDataLst>
              <p:tags r:id="rId1"/>
            </p:custDataLst>
          </p:nvPr>
        </p:nvSpPr>
        <p:spPr>
          <a:xfrm>
            <a:off x="262890" y="0"/>
            <a:ext cx="7886700" cy="994172"/>
          </a:xfrm>
        </p:spPr>
        <p:txBody>
          <a:bodyPr/>
          <a:lstStyle/>
          <a:p>
            <a:r>
              <a:rPr lang="fr-CA" noProof="0">
                <a:solidFill>
                  <a:srgbClr val="003C71"/>
                </a:solidFill>
              </a:rPr>
              <a:t>Engagements en temps</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custDataLst>
              <p:tags r:id="rId2"/>
            </p:custDataLst>
            <p:extLst>
              <p:ext uri="{D42A27DB-BD31-4B8C-83A1-F6EECF244321}">
                <p14:modId xmlns:p14="http://schemas.microsoft.com/office/powerpoint/2010/main" val="2093510869"/>
              </p:ext>
            </p:extLst>
          </p:nvPr>
        </p:nvGraphicFramePr>
        <p:xfrm>
          <a:off x="359532" y="738398"/>
          <a:ext cx="8424936" cy="4114800"/>
        </p:xfrm>
        <a:graphic>
          <a:graphicData uri="http://schemas.openxmlformats.org/drawingml/2006/table">
            <a:tbl>
              <a:tblPr/>
              <a:tblGrid>
                <a:gridCol w="3528392">
                  <a:extLst>
                    <a:ext uri="{9D8B030D-6E8A-4147-A177-3AD203B41FA5}">
                      <a16:colId xmlns:a16="http://schemas.microsoft.com/office/drawing/2014/main" val="686286653"/>
                    </a:ext>
                  </a:extLst>
                </a:gridCol>
                <a:gridCol w="3024290">
                  <a:extLst>
                    <a:ext uri="{9D8B030D-6E8A-4147-A177-3AD203B41FA5}">
                      <a16:colId xmlns:a16="http://schemas.microsoft.com/office/drawing/2014/main" val="2533555998"/>
                    </a:ext>
                  </a:extLst>
                </a:gridCol>
                <a:gridCol w="1872254">
                  <a:extLst>
                    <a:ext uri="{9D8B030D-6E8A-4147-A177-3AD203B41FA5}">
                      <a16:colId xmlns:a16="http://schemas.microsoft.com/office/drawing/2014/main" val="1686351761"/>
                    </a:ext>
                  </a:extLst>
                </a:gridCol>
              </a:tblGrid>
              <a:tr h="396871">
                <a:tc>
                  <a:txBody>
                    <a:bodyPr/>
                    <a:lstStyle/>
                    <a:p>
                      <a:r>
                        <a:rPr lang="en-CA" sz="1600" b="1" kern="1200">
                          <a:solidFill>
                            <a:srgbClr val="003C71"/>
                          </a:solidFill>
                          <a:latin typeface="+mj-lt"/>
                          <a:ea typeface="+mj-ea"/>
                          <a:cs typeface="+mj-cs"/>
                        </a:rPr>
                        <a:t>ACTIVITÉ</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600" b="1" kern="1200">
                          <a:solidFill>
                            <a:srgbClr val="003C71"/>
                          </a:solidFill>
                          <a:latin typeface="+mj-lt"/>
                          <a:ea typeface="+mj-ea"/>
                          <a:cs typeface="+mj-cs"/>
                        </a:rPr>
                        <a:t>DATE D’ÉCHÉANCE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600" b="1" kern="1200">
                          <a:solidFill>
                            <a:srgbClr val="003C71"/>
                          </a:solidFill>
                          <a:latin typeface="+mj-lt"/>
                          <a:ea typeface="+mj-ea"/>
                          <a:cs typeface="+mj-cs"/>
                        </a:rPr>
                        <a:t>ENGAGEMENT EN TEMPS</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1190612">
                <a:tc>
                  <a:txBody>
                    <a:bodyPr/>
                    <a:lstStyle/>
                    <a:p>
                      <a:pPr marL="285750" indent="-285750">
                        <a:buFont typeface="Arial" panose="020B0604020202020204" pitchFamily="34" charset="0"/>
                        <a:buChar char="•"/>
                      </a:pPr>
                      <a:r>
                        <a:rPr lang="en-US" sz="1400">
                          <a:effectLst/>
                          <a:latin typeface="Arial" panose="020B0604020202020204" pitchFamily="34" charset="0"/>
                        </a:rPr>
                        <a:t>Examen du questionnaire rempli par l’établissement</a:t>
                      </a:r>
                    </a:p>
                    <a:p>
                      <a:pPr marL="285750" indent="-285750">
                        <a:buFont typeface="Arial" panose="020B0604020202020204" pitchFamily="34" charset="0"/>
                        <a:buChar char="•"/>
                      </a:pPr>
                      <a:r>
                        <a:rPr lang="en-US" sz="1400">
                          <a:effectLst/>
                          <a:latin typeface="Arial" panose="020B0604020202020204" pitchFamily="34" charset="0"/>
                        </a:rPr>
                        <a:t>Préparation du formulaire Suivi des points à considérer dans le programme d’études : Document de travail.</a:t>
                      </a:r>
                    </a:p>
                    <a:p>
                      <a:pPr marL="285750" indent="-285750">
                        <a:buFont typeface="Arial" panose="020B0604020202020204" pitchFamily="34" charset="0"/>
                        <a:buChar char="•"/>
                      </a:pPr>
                      <a:r>
                        <a:rPr lang="en-US" sz="1400">
                          <a:effectLst/>
                          <a:latin typeface="Arial" panose="020B0604020202020204" pitchFamily="34" charset="0"/>
                        </a:rPr>
                        <a:t>Réunions d’équipe (convoquées par le président ou la présidente)</a:t>
                      </a:r>
                    </a:p>
                    <a:p>
                      <a:pPr marL="285750" indent="-285750">
                        <a:buFont typeface="Arial" panose="020B0604020202020204" pitchFamily="34" charset="0"/>
                        <a:buChar char="•"/>
                      </a:pPr>
                      <a:r>
                        <a:rPr lang="en-US" sz="1400">
                          <a:effectLst/>
                          <a:latin typeface="Arial" panose="020B0604020202020204" pitchFamily="34" charset="0"/>
                        </a:rPr>
                        <a:t>Formation (comprenant le module de formation en ligne et une à trois téléconférences avec l’équipe de visiteurs)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8 à 4 semaines avant la visite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3 à 5 jours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604018">
                <a:tc>
                  <a:txBody>
                    <a:bodyPr/>
                    <a:lstStyle/>
                    <a:p>
                      <a:r>
                        <a:rPr lang="en-CA" sz="1400">
                          <a:effectLst/>
                          <a:latin typeface="Arial" panose="020B0604020202020204" pitchFamily="34" charset="0"/>
                        </a:rPr>
                        <a:t>Visite sur place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(Arrivée le samedi soir, départ le mardi après-midi)</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1 journée de déplacement + 3 jours de travail</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595306">
                <a:tc>
                  <a:txBody>
                    <a:bodyPr/>
                    <a:lstStyle/>
                    <a:p>
                      <a:r>
                        <a:rPr lang="en-US" sz="1400">
                          <a:effectLst/>
                          <a:latin typeface="Arial" panose="020B0604020202020204" pitchFamily="34" charset="0"/>
                        </a:rPr>
                        <a:t>Rédaction du Rapport de l’équipe de visiteurs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À remettre au président de l’équipe dans les 2 semaines qui suivent la visite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1 journée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custDataLst>
              <p:tags r:id="rId3"/>
            </p:custDataLst>
          </p:nvPr>
        </p:nvSpPr>
        <p:spPr/>
        <p:txBody>
          <a:bodyPr/>
          <a:lstStyle/>
          <a:p>
            <a:fld id="{ABC7DE1D-89FE-41E8-99A9-78DFAA4DFAAA}" type="slidenum">
              <a:rPr lang="en-CA" smtClean="0"/>
              <a:t>22</a:t>
            </a:fld>
            <a:endParaRPr lang="en-CA"/>
          </a:p>
        </p:txBody>
      </p:sp>
    </p:spTree>
    <p:extLst>
      <p:ext uri="{BB962C8B-B14F-4D97-AF65-F5344CB8AC3E}">
        <p14:creationId xmlns:p14="http://schemas.microsoft.com/office/powerpoint/2010/main" val="388421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Avant la visite</a:t>
            </a:r>
          </a:p>
        </p:txBody>
      </p:sp>
      <p:sp>
        <p:nvSpPr>
          <p:cNvPr id="5" name="Slide Number Placeholder 4">
            <a:extLst>
              <a:ext uri="{FF2B5EF4-FFF2-40B4-BE49-F238E27FC236}">
                <a16:creationId xmlns:a16="http://schemas.microsoft.com/office/drawing/2014/main" id="{D8709933-EA0D-42B3-B562-CA5290577D31}"/>
              </a:ext>
            </a:extLst>
          </p:cNvPr>
          <p:cNvSpPr>
            <a:spLocks noGrp="1"/>
          </p:cNvSpPr>
          <p:nvPr>
            <p:ph type="sldNum" sz="quarter" idx="4"/>
            <p:custDataLst>
              <p:tags r:id="rId2"/>
            </p:custDataLst>
          </p:nvPr>
        </p:nvSpPr>
        <p:spPr/>
        <p:txBody>
          <a:bodyPr/>
          <a:lstStyle/>
          <a:p>
            <a:r>
              <a:rPr lang="en-CA">
                <a:cs typeface="Calibri"/>
              </a:rPr>
              <a:t>30</a:t>
            </a:r>
            <a:endParaRPr lang="en-US"/>
          </a:p>
        </p:txBody>
      </p:sp>
    </p:spTree>
    <p:extLst>
      <p:ext uri="{BB962C8B-B14F-4D97-AF65-F5344CB8AC3E}">
        <p14:creationId xmlns:p14="http://schemas.microsoft.com/office/powerpoint/2010/main" val="232080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custDataLst>
              <p:tags r:id="rId1"/>
            </p:custDataLst>
          </p:nvPr>
        </p:nvSpPr>
        <p:spPr>
          <a:xfrm>
            <a:off x="457200" y="51470"/>
            <a:ext cx="8229600" cy="857250"/>
          </a:xfrm>
        </p:spPr>
        <p:txBody>
          <a:bodyPr/>
          <a:lstStyle/>
          <a:p>
            <a:r>
              <a:rPr lang="fr-CA" altLang="fr-FR" noProof="0">
                <a:solidFill>
                  <a:srgbClr val="003C71"/>
                </a:solidFill>
              </a:rPr>
              <a:t>Normes et procédures d’agrément</a:t>
            </a: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custDataLst>
              <p:tags r:id="rId2"/>
            </p:custDataLst>
          </p:nvPr>
        </p:nvSpPr>
        <p:spPr>
          <a:xfrm>
            <a:off x="320096" y="1072134"/>
            <a:ext cx="4824536" cy="3387823"/>
          </a:xfrm>
        </p:spPr>
        <p:txBody>
          <a:bodyPr>
            <a:normAutofit/>
          </a:bodyPr>
          <a:lstStyle/>
          <a:p>
            <a:pPr marL="0" indent="0">
              <a:buNone/>
            </a:pPr>
            <a:r>
              <a:rPr lang="fr-CA" altLang="fr-FR" noProof="0"/>
              <a:t>Tous les membres de l’équipe de visiteurs devraient :</a:t>
            </a:r>
          </a:p>
          <a:p>
            <a:r>
              <a:rPr lang="fr-CA" altLang="fr-FR" noProof="0"/>
              <a:t>Se familiariser avec les normes</a:t>
            </a:r>
          </a:p>
          <a:p>
            <a:r>
              <a:rPr lang="fr-CA" altLang="fr-FR" noProof="0"/>
              <a:t>Prendre note de l’évolution des normes et des énoncés d’interprétation</a:t>
            </a:r>
          </a:p>
          <a:p>
            <a:pPr lvl="1"/>
            <a:r>
              <a:rPr lang="fr-CA" altLang="fr-FR" sz="1600" noProof="0"/>
              <a:t>Ils pourraient avoir changé depuis la dernière fois que vous avez été visiteur de programme!</a:t>
            </a:r>
          </a:p>
        </p:txBody>
      </p:sp>
      <p:sp>
        <p:nvSpPr>
          <p:cNvPr id="4" name="Slide Number Placeholder 3">
            <a:extLst>
              <a:ext uri="{FF2B5EF4-FFF2-40B4-BE49-F238E27FC236}">
                <a16:creationId xmlns:a16="http://schemas.microsoft.com/office/drawing/2014/main" id="{0F3F3A5F-F32A-49A1-9031-41E98E6C08BF}"/>
              </a:ext>
            </a:extLst>
          </p:cNvPr>
          <p:cNvSpPr>
            <a:spLocks noGrp="1"/>
          </p:cNvSpPr>
          <p:nvPr>
            <p:ph type="sldNum" sz="quarter" idx="4"/>
            <p:custDataLst>
              <p:tags r:id="rId3"/>
            </p:custDataLst>
          </p:nvPr>
        </p:nvSpPr>
        <p:spPr/>
        <p:txBody>
          <a:bodyPr/>
          <a:lstStyle/>
          <a:p>
            <a:fld id="{FE95DA82-26F3-4D20-8D96-F57DF74CF111}" type="slidenum">
              <a:rPr lang="en-CA" smtClean="0"/>
              <a:t>24</a:t>
            </a:fld>
            <a:endParaRPr lang="en-CA"/>
          </a:p>
        </p:txBody>
      </p:sp>
      <p:pic>
        <p:nvPicPr>
          <p:cNvPr id="8" name="Picture 7">
            <a:extLst>
              <a:ext uri="{FF2B5EF4-FFF2-40B4-BE49-F238E27FC236}">
                <a16:creationId xmlns:a16="http://schemas.microsoft.com/office/drawing/2014/main" id="{30798470-C9CE-C6A4-A41F-939E76C2423B}"/>
              </a:ext>
            </a:extLst>
          </p:cNvPr>
          <p:cNvPicPr>
            <a:picLocks noChangeAspect="1"/>
          </p:cNvPicPr>
          <p:nvPr>
            <p:custDataLst>
              <p:tags r:id="rId4"/>
            </p:custDataLst>
          </p:nvPr>
        </p:nvPicPr>
        <p:blipFill>
          <a:blip r:embed="rId7"/>
          <a:srcRect/>
          <a:stretch>
            <a:fillRect/>
          </a:stretch>
        </p:blipFill>
        <p:spPr>
          <a:xfrm>
            <a:off x="5060858" y="795929"/>
            <a:ext cx="3291206" cy="4245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53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110-6CB9-4BB4-87BE-CCEFDABB7552}"/>
              </a:ext>
            </a:extLst>
          </p:cNvPr>
          <p:cNvSpPr>
            <a:spLocks noGrp="1"/>
          </p:cNvSpPr>
          <p:nvPr>
            <p:ph type="title"/>
            <p:custDataLst>
              <p:tags r:id="rId1"/>
            </p:custDataLst>
          </p:nvPr>
        </p:nvSpPr>
        <p:spPr>
          <a:xfrm>
            <a:off x="457200" y="280070"/>
            <a:ext cx="8229600" cy="857250"/>
          </a:xfrm>
        </p:spPr>
        <p:txBody>
          <a:bodyPr/>
          <a:lstStyle/>
          <a:p>
            <a:r>
              <a:rPr lang="fr-CA" noProof="0">
                <a:solidFill>
                  <a:srgbClr val="003C71"/>
                </a:solidFill>
              </a:rPr>
              <a:t>Formation</a:t>
            </a:r>
          </a:p>
        </p:txBody>
      </p:sp>
      <p:sp>
        <p:nvSpPr>
          <p:cNvPr id="3" name="Content Placeholder 2">
            <a:extLst>
              <a:ext uri="{FF2B5EF4-FFF2-40B4-BE49-F238E27FC236}">
                <a16:creationId xmlns:a16="http://schemas.microsoft.com/office/drawing/2014/main" id="{B300C66C-D4F9-47BC-941A-F2C98E4D3C7F}"/>
              </a:ext>
            </a:extLst>
          </p:cNvPr>
          <p:cNvSpPr>
            <a:spLocks noGrp="1"/>
          </p:cNvSpPr>
          <p:nvPr>
            <p:ph idx="1"/>
            <p:custDataLst>
              <p:tags r:id="rId2"/>
            </p:custDataLst>
          </p:nvPr>
        </p:nvSpPr>
        <p:spPr>
          <a:xfrm>
            <a:off x="395536" y="1203598"/>
            <a:ext cx="3672408" cy="3312368"/>
          </a:xfrm>
        </p:spPr>
        <p:txBody>
          <a:bodyPr>
            <a:normAutofit fontScale="97500" lnSpcReduction="10000"/>
          </a:bodyPr>
          <a:lstStyle/>
          <a:p>
            <a:r>
              <a:rPr lang="fr-CA" sz="2000" noProof="0"/>
              <a:t>Chaque membre de l’équipe doit suivre la formation en ligne</a:t>
            </a:r>
          </a:p>
          <a:p>
            <a:r>
              <a:rPr lang="fr-CA" sz="2000" noProof="0"/>
              <a:t>Les données de connexion sont fournies par le secrétariat du BA</a:t>
            </a:r>
          </a:p>
          <a:p>
            <a:r>
              <a:rPr lang="fr-CA" sz="2000" noProof="0"/>
              <a:t>Vue d’ensemble du processus d’agrément, rôles et responsabilités,  conseils, etc.</a:t>
            </a:r>
          </a:p>
          <a:p>
            <a:pPr marL="0" indent="0">
              <a:buNone/>
            </a:pPr>
            <a:endParaRPr lang="fr-CA" sz="2000" noProof="0"/>
          </a:p>
        </p:txBody>
      </p:sp>
      <p:sp>
        <p:nvSpPr>
          <p:cNvPr id="7" name="Slide Number Placeholder 6">
            <a:extLst>
              <a:ext uri="{FF2B5EF4-FFF2-40B4-BE49-F238E27FC236}">
                <a16:creationId xmlns:a16="http://schemas.microsoft.com/office/drawing/2014/main" id="{05D41588-8AF0-4BDE-B3DC-747600C019C8}"/>
              </a:ext>
            </a:extLst>
          </p:cNvPr>
          <p:cNvSpPr>
            <a:spLocks noGrp="1"/>
          </p:cNvSpPr>
          <p:nvPr>
            <p:ph type="sldNum" sz="quarter" idx="4"/>
            <p:custDataLst>
              <p:tags r:id="rId3"/>
            </p:custDataLst>
          </p:nvPr>
        </p:nvSpPr>
        <p:spPr/>
        <p:txBody>
          <a:bodyPr/>
          <a:lstStyle/>
          <a:p>
            <a:fld id="{31D62985-2F92-40AB-B6F2-3DED40CF9BC0}" type="slidenum">
              <a:rPr lang="en-CA" smtClean="0"/>
              <a:t>25</a:t>
            </a:fld>
            <a:endParaRPr lang="en-CA"/>
          </a:p>
        </p:txBody>
      </p:sp>
      <p:pic>
        <p:nvPicPr>
          <p:cNvPr id="4" name="Picture 4" descr="Graphical user interface, text, application, email&#10;&#10;Description automatically generated">
            <a:extLst>
              <a:ext uri="{FF2B5EF4-FFF2-40B4-BE49-F238E27FC236}">
                <a16:creationId xmlns:a16="http://schemas.microsoft.com/office/drawing/2014/main" id="{5D148EDE-2A62-840E-369C-756A456216D2}"/>
              </a:ext>
            </a:extLst>
          </p:cNvPr>
          <p:cNvPicPr>
            <a:picLocks noChangeAspect="1"/>
          </p:cNvPicPr>
          <p:nvPr/>
        </p:nvPicPr>
        <p:blipFill>
          <a:blip r:embed="rId6"/>
          <a:stretch>
            <a:fillRect/>
          </a:stretch>
        </p:blipFill>
        <p:spPr>
          <a:xfrm>
            <a:off x="3868480" y="1060793"/>
            <a:ext cx="5162106" cy="3122333"/>
          </a:xfrm>
          <a:prstGeom prst="rect">
            <a:avLst/>
          </a:prstGeom>
        </p:spPr>
      </p:pic>
    </p:spTree>
    <p:extLst>
      <p:ext uri="{BB962C8B-B14F-4D97-AF65-F5344CB8AC3E}">
        <p14:creationId xmlns:p14="http://schemas.microsoft.com/office/powerpoint/2010/main" val="344475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0" y="58316"/>
            <a:ext cx="9144000" cy="857250"/>
          </a:xfrm>
        </p:spPr>
        <p:txBody>
          <a:bodyPr/>
          <a:lstStyle/>
          <a:p>
            <a:pPr eaLnBrk="1" hangingPunct="1"/>
            <a:r>
              <a:rPr lang="fr-CA" altLang="fr-FR" noProof="0">
                <a:solidFill>
                  <a:srgbClr val="003C71"/>
                </a:solidFill>
              </a:rPr>
              <a:t>Ressources à l’intention des équipes</a:t>
            </a:r>
          </a:p>
        </p:txBody>
      </p:sp>
      <p:sp>
        <p:nvSpPr>
          <p:cNvPr id="9" name="Slide Number Placeholder 8">
            <a:extLst>
              <a:ext uri="{FF2B5EF4-FFF2-40B4-BE49-F238E27FC236}">
                <a16:creationId xmlns:a16="http://schemas.microsoft.com/office/drawing/2014/main" id="{468665A5-E4A5-46B1-BA8F-08F51AD05788}"/>
              </a:ext>
            </a:extLst>
          </p:cNvPr>
          <p:cNvSpPr>
            <a:spLocks noGrp="1"/>
          </p:cNvSpPr>
          <p:nvPr>
            <p:ph type="sldNum" sz="quarter" idx="4"/>
            <p:custDataLst>
              <p:tags r:id="rId2"/>
            </p:custDataLst>
          </p:nvPr>
        </p:nvSpPr>
        <p:spPr/>
        <p:txBody>
          <a:bodyPr/>
          <a:lstStyle/>
          <a:p>
            <a:fld id="{E8EC2275-AF11-4BBE-B3D9-72709C19F716}" type="slidenum">
              <a:rPr lang="en-CA" smtClean="0"/>
              <a:t>26</a:t>
            </a:fld>
            <a:endParaRPr lang="en-CA"/>
          </a:p>
        </p:txBody>
      </p:sp>
      <p:sp>
        <p:nvSpPr>
          <p:cNvPr id="7" name="TextBox 6">
            <a:extLst>
              <a:ext uri="{FF2B5EF4-FFF2-40B4-BE49-F238E27FC236}">
                <a16:creationId xmlns:a16="http://schemas.microsoft.com/office/drawing/2014/main" id="{7182E3B8-2B63-4652-85D7-0A31E636930A}"/>
              </a:ext>
            </a:extLst>
          </p:cNvPr>
          <p:cNvSpPr txBox="1"/>
          <p:nvPr>
            <p:custDataLst>
              <p:tags r:id="rId3"/>
            </p:custDataLst>
          </p:nvPr>
        </p:nvSpPr>
        <p:spPr>
          <a:xfrm>
            <a:off x="1945268" y="4568999"/>
            <a:ext cx="3796430" cy="369332"/>
          </a:xfrm>
          <a:prstGeom prst="rect">
            <a:avLst/>
          </a:prstGeom>
          <a:noFill/>
        </p:spPr>
        <p:txBody>
          <a:bodyPr wrap="square" rtlCol="0">
            <a:spAutoFit/>
          </a:bodyPr>
          <a:lstStyle/>
          <a:p>
            <a:r>
              <a:rPr lang="en-CA"/>
              <a:t>www.engineerscanada.ca/fr/agrement</a:t>
            </a:r>
          </a:p>
        </p:txBody>
      </p:sp>
      <p:pic>
        <p:nvPicPr>
          <p:cNvPr id="3" name="Image 2">
            <a:extLst>
              <a:ext uri="{FF2B5EF4-FFF2-40B4-BE49-F238E27FC236}">
                <a16:creationId xmlns:a16="http://schemas.microsoft.com/office/drawing/2014/main" id="{CA3A23A3-5CC5-F5D1-EFD0-0A3D3D470FE1}"/>
              </a:ext>
            </a:extLst>
          </p:cNvPr>
          <p:cNvPicPr>
            <a:picLocks noChangeAspect="1"/>
          </p:cNvPicPr>
          <p:nvPr>
            <p:custDataLst>
              <p:tags r:id="rId4"/>
            </p:custDataLst>
          </p:nvPr>
        </p:nvPicPr>
        <p:blipFill>
          <a:blip r:embed="rId9"/>
          <a:stretch>
            <a:fillRect/>
          </a:stretch>
        </p:blipFill>
        <p:spPr>
          <a:xfrm>
            <a:off x="4952495" y="843558"/>
            <a:ext cx="3381280" cy="3709103"/>
          </a:xfrm>
          <a:prstGeom prst="rect">
            <a:avLst/>
          </a:prstGeom>
        </p:spPr>
      </p:pic>
      <p:sp>
        <p:nvSpPr>
          <p:cNvPr id="6" name="ZoneTexte 5">
            <a:extLst>
              <a:ext uri="{FF2B5EF4-FFF2-40B4-BE49-F238E27FC236}">
                <a16:creationId xmlns:a16="http://schemas.microsoft.com/office/drawing/2014/main" id="{888BB01B-75CE-6C13-C918-7E34E81F505E}"/>
              </a:ext>
            </a:extLst>
          </p:cNvPr>
          <p:cNvSpPr txBox="1"/>
          <p:nvPr>
            <p:custDataLst>
              <p:tags r:id="rId5"/>
            </p:custDataLst>
          </p:nvPr>
        </p:nvSpPr>
        <p:spPr>
          <a:xfrm>
            <a:off x="578702" y="694846"/>
            <a:ext cx="2015066" cy="477054"/>
          </a:xfrm>
          <a:prstGeom prst="rect">
            <a:avLst/>
          </a:prstGeom>
          <a:noFill/>
        </p:spPr>
        <p:txBody>
          <a:bodyPr wrap="square" rtlCol="0">
            <a:spAutoFit/>
          </a:bodyPr>
          <a:lstStyle/>
          <a:p>
            <a:r>
              <a:rPr lang="fr-CA" sz="900"/>
              <a:t>Manuel des procédures d’agrément</a:t>
            </a:r>
          </a:p>
          <a:p>
            <a:r>
              <a:rPr lang="fr-CA" sz="800"/>
              <a:t> </a:t>
            </a:r>
          </a:p>
          <a:p>
            <a:r>
              <a:rPr lang="fr-CA" sz="800"/>
              <a:t>        Mise à jour : Octobre 2019</a:t>
            </a:r>
          </a:p>
        </p:txBody>
      </p:sp>
      <p:pic>
        <p:nvPicPr>
          <p:cNvPr id="11" name="Image 10">
            <a:extLst>
              <a:ext uri="{FF2B5EF4-FFF2-40B4-BE49-F238E27FC236}">
                <a16:creationId xmlns:a16="http://schemas.microsoft.com/office/drawing/2014/main" id="{323EBE72-D864-3A81-02E1-612555C4C20C}"/>
              </a:ext>
            </a:extLst>
          </p:cNvPr>
          <p:cNvPicPr>
            <a:picLocks noChangeAspect="1"/>
          </p:cNvPicPr>
          <p:nvPr>
            <p:custDataLst>
              <p:tags r:id="rId6"/>
            </p:custDataLst>
          </p:nvPr>
        </p:nvPicPr>
        <p:blipFill>
          <a:blip r:embed="rId10"/>
          <a:stretch>
            <a:fillRect/>
          </a:stretch>
        </p:blipFill>
        <p:spPr>
          <a:xfrm>
            <a:off x="419504" y="1171900"/>
            <a:ext cx="4348528" cy="3170802"/>
          </a:xfrm>
          <a:prstGeom prst="rect">
            <a:avLst/>
          </a:prstGeom>
        </p:spPr>
      </p:pic>
    </p:spTree>
    <p:extLst>
      <p:ext uri="{BB962C8B-B14F-4D97-AF65-F5344CB8AC3E}">
        <p14:creationId xmlns:p14="http://schemas.microsoft.com/office/powerpoint/2010/main" val="119245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36512" y="51470"/>
            <a:ext cx="9144000" cy="857250"/>
          </a:xfrm>
        </p:spPr>
        <p:txBody>
          <a:bodyPr/>
          <a:lstStyle/>
          <a:p>
            <a:pPr eaLnBrk="1" hangingPunct="1"/>
            <a:r>
              <a:rPr lang="fr-CA" altLang="fr-FR" noProof="0">
                <a:solidFill>
                  <a:srgbClr val="003C71"/>
                </a:solidFill>
              </a:rPr>
              <a:t>Activités des membres de l’équipe</a:t>
            </a:r>
          </a:p>
        </p:txBody>
      </p:sp>
      <p:sp>
        <p:nvSpPr>
          <p:cNvPr id="5" name="Slide Number Placeholder 4">
            <a:extLst>
              <a:ext uri="{FF2B5EF4-FFF2-40B4-BE49-F238E27FC236}">
                <a16:creationId xmlns:a16="http://schemas.microsoft.com/office/drawing/2014/main" id="{88D94484-A4B2-46F7-A18A-76A952397419}"/>
              </a:ext>
            </a:extLst>
          </p:cNvPr>
          <p:cNvSpPr>
            <a:spLocks noGrp="1"/>
          </p:cNvSpPr>
          <p:nvPr>
            <p:ph type="sldNum" sz="quarter" idx="4"/>
            <p:custDataLst>
              <p:tags r:id="rId2"/>
            </p:custDataLst>
          </p:nvPr>
        </p:nvSpPr>
        <p:spPr/>
        <p:txBody>
          <a:bodyPr/>
          <a:lstStyle/>
          <a:p>
            <a:fld id="{1EF5D034-9592-4EB2-82C7-F17FE026328C}" type="slidenum">
              <a:rPr lang="en-CA" smtClean="0"/>
              <a:t>27</a:t>
            </a:fld>
            <a:endParaRPr lang="en-CA"/>
          </a:p>
        </p:txBody>
      </p:sp>
      <p:sp>
        <p:nvSpPr>
          <p:cNvPr id="4" name="Content Placeholder 4">
            <a:extLst>
              <a:ext uri="{FF2B5EF4-FFF2-40B4-BE49-F238E27FC236}">
                <a16:creationId xmlns:a16="http://schemas.microsoft.com/office/drawing/2014/main" id="{C2C267E3-20E5-47CD-A82C-B98F657D8ADB}"/>
              </a:ext>
            </a:extLst>
          </p:cNvPr>
          <p:cNvSpPr txBox="1"/>
          <p:nvPr>
            <p:custDataLst>
              <p:tags r:id="rId3"/>
            </p:custDataLst>
          </p:nvPr>
        </p:nvSpPr>
        <p:spPr>
          <a:xfrm>
            <a:off x="323528" y="901997"/>
            <a:ext cx="7220190" cy="31504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spcBef>
                <a:spcPts val="700"/>
              </a:spcBef>
              <a:buFont typeface="+mj-lt"/>
              <a:buAutoNum type="arabicPeriod"/>
            </a:pPr>
            <a:r>
              <a:rPr lang="fr-CA" altLang="fr-FR" sz="1800"/>
              <a:t>Se conformer au </a:t>
            </a:r>
            <a:r>
              <a:rPr lang="fr-CA" altLang="fr-FR" sz="1800">
                <a:hlinkClick r:id="rId6"/>
              </a:rPr>
              <a:t>Code de conduite du conseil d'Ingénieurs Canada</a:t>
            </a:r>
            <a:endParaRPr lang="fr-CA" altLang="fr-FR" sz="1800"/>
          </a:p>
          <a:p>
            <a:pPr marL="457200" indent="-457200">
              <a:lnSpc>
                <a:spcPct val="90000"/>
              </a:lnSpc>
              <a:spcBef>
                <a:spcPts val="700"/>
              </a:spcBef>
              <a:buFont typeface="+mj-lt"/>
              <a:buAutoNum type="arabicPeriod"/>
            </a:pPr>
            <a:endParaRPr lang="fr-CA" altLang="fr-FR" sz="400"/>
          </a:p>
          <a:p>
            <a:pPr marL="457200" indent="-457200">
              <a:lnSpc>
                <a:spcPct val="90000"/>
              </a:lnSpc>
              <a:spcBef>
                <a:spcPts val="700"/>
              </a:spcBef>
              <a:buFont typeface="+mj-lt"/>
              <a:buAutoNum type="arabicPeriod"/>
            </a:pPr>
            <a:r>
              <a:rPr lang="fr-CA" altLang="fr-FR" sz="1800"/>
              <a:t>Participer à 2 ou 3 téléconférences organisées par le président de l’équipe</a:t>
            </a:r>
          </a:p>
          <a:p>
            <a:pPr lvl="1">
              <a:lnSpc>
                <a:spcPct val="90000"/>
              </a:lnSpc>
              <a:spcBef>
                <a:spcPts val="700"/>
              </a:spcBef>
            </a:pPr>
            <a:r>
              <a:rPr lang="fr-CA" altLang="fr-FR" sz="1400"/>
              <a:t>Nombre et fréquence selon les besoins</a:t>
            </a:r>
          </a:p>
          <a:p>
            <a:pPr lvl="1">
              <a:lnSpc>
                <a:spcPct val="90000"/>
              </a:lnSpc>
              <a:spcBef>
                <a:spcPts val="700"/>
              </a:spcBef>
            </a:pPr>
            <a:r>
              <a:rPr lang="fr-CA" altLang="fr-FR" sz="1400"/>
              <a:t>Faire connaissance avec les autres membres</a:t>
            </a:r>
          </a:p>
          <a:p>
            <a:pPr lvl="1">
              <a:lnSpc>
                <a:spcPct val="90000"/>
              </a:lnSpc>
              <a:spcBef>
                <a:spcPts val="700"/>
              </a:spcBef>
            </a:pPr>
            <a:r>
              <a:rPr lang="fr-CA" altLang="fr-FR" sz="1400"/>
              <a:t>Aperçu général du processus</a:t>
            </a:r>
          </a:p>
          <a:p>
            <a:pPr lvl="1">
              <a:lnSpc>
                <a:spcPct val="90000"/>
              </a:lnSpc>
              <a:spcBef>
                <a:spcPts val="700"/>
              </a:spcBef>
            </a:pPr>
            <a:r>
              <a:rPr lang="fr-CA" altLang="fr-FR" sz="1400"/>
              <a:t>Détermination des points à considérer</a:t>
            </a:r>
          </a:p>
          <a:p>
            <a:pPr lvl="1">
              <a:lnSpc>
                <a:spcPct val="90000"/>
              </a:lnSpc>
              <a:spcBef>
                <a:spcPts val="700"/>
              </a:spcBef>
            </a:pPr>
            <a:r>
              <a:rPr lang="fr-CA" altLang="fr-FR" sz="1400"/>
              <a:t>Planification de l’horaire de la visite</a:t>
            </a:r>
          </a:p>
          <a:p>
            <a:pPr marL="457200" indent="-457200">
              <a:lnSpc>
                <a:spcPct val="90000"/>
              </a:lnSpc>
              <a:spcBef>
                <a:spcPts val="700"/>
              </a:spcBef>
              <a:buFont typeface="+mj-lt"/>
              <a:buAutoNum type="arabicPeriod"/>
            </a:pPr>
            <a:endParaRPr lang="fr-CA" altLang="fr-FR" sz="400"/>
          </a:p>
          <a:p>
            <a:pPr marL="457200" indent="-457200">
              <a:lnSpc>
                <a:spcPct val="90000"/>
              </a:lnSpc>
              <a:spcBef>
                <a:spcPts val="700"/>
              </a:spcBef>
              <a:buFont typeface="+mj-lt"/>
              <a:buAutoNum type="arabicPeriod"/>
            </a:pPr>
            <a:r>
              <a:rPr lang="fr-CA" altLang="fr-FR" sz="1800"/>
              <a:t>Examiner individuellement le questionnaire sur le programme</a:t>
            </a:r>
          </a:p>
          <a:p>
            <a:pPr lvl="1">
              <a:lnSpc>
                <a:spcPct val="90000"/>
              </a:lnSpc>
              <a:spcBef>
                <a:spcPts val="700"/>
              </a:spcBef>
            </a:pPr>
            <a:r>
              <a:rPr lang="fr-CA" altLang="fr-FR" sz="1400"/>
              <a:t>Cerner les points à considérer qui doivent être scrutés pendant la visite</a:t>
            </a:r>
          </a:p>
          <a:p>
            <a:pPr lvl="1">
              <a:lnSpc>
                <a:spcPct val="90000"/>
              </a:lnSpc>
              <a:spcBef>
                <a:spcPts val="700"/>
              </a:spcBef>
            </a:pPr>
            <a:r>
              <a:rPr lang="fr-CA" altLang="fr-FR" sz="1400"/>
              <a:t>Remplir le document </a:t>
            </a:r>
            <a:r>
              <a:rPr lang="fr-CA" altLang="fr-FR" sz="1400" i="1"/>
              <a:t>Suivi des points à considérer dans le programme d’études : Document de travail</a:t>
            </a:r>
          </a:p>
          <a:p>
            <a:pPr marL="0" indent="0">
              <a:lnSpc>
                <a:spcPct val="120000"/>
              </a:lnSpc>
              <a:spcBef>
                <a:spcPct val="0"/>
              </a:spcBef>
              <a:buNone/>
            </a:pPr>
            <a:endParaRPr lang="en-GB" altLang="fr-FR" sz="2000"/>
          </a:p>
        </p:txBody>
      </p:sp>
    </p:spTree>
    <p:extLst>
      <p:ext uri="{BB962C8B-B14F-4D97-AF65-F5344CB8AC3E}">
        <p14:creationId xmlns:p14="http://schemas.microsoft.com/office/powerpoint/2010/main" val="181034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custDataLst>
              <p:tags r:id="rId1"/>
            </p:custDataLst>
          </p:nvPr>
        </p:nvSpPr>
        <p:spPr/>
        <p:txBody>
          <a:bodyPr>
            <a:normAutofit/>
          </a:bodyPr>
          <a:lstStyle/>
          <a:p>
            <a:r>
              <a:rPr lang="fr-CA" noProof="0">
                <a:solidFill>
                  <a:srgbClr val="003C71"/>
                </a:solidFill>
              </a:rPr>
              <a:t>Accès aux documents des programmes</a:t>
            </a: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custDataLst>
              <p:tags r:id="rId2"/>
            </p:custDataLst>
          </p:nvPr>
        </p:nvSpPr>
        <p:spPr>
          <a:xfrm>
            <a:off x="467544" y="1203598"/>
            <a:ext cx="4032448" cy="3384376"/>
          </a:xfrm>
        </p:spPr>
        <p:txBody>
          <a:bodyPr vert="horz" lIns="91440" tIns="45720" rIns="91440" bIns="45720" rtlCol="0" anchor="t">
            <a:normAutofit fontScale="62500" lnSpcReduction="20000"/>
          </a:bodyPr>
          <a:lstStyle/>
          <a:p>
            <a:r>
              <a:rPr lang="fr-CA" noProof="0"/>
              <a:t>Les documents relatifs aux programmes sont disponibles sur le site One Hub d'information du BCAPG huit semaines avant la visite.</a:t>
            </a:r>
          </a:p>
          <a:p>
            <a:endParaRPr lang="fr-CA" sz="1000" noProof="0"/>
          </a:p>
          <a:p>
            <a:pPr>
              <a:lnSpc>
                <a:spcPct val="113999"/>
              </a:lnSpc>
            </a:pPr>
            <a:r>
              <a:rPr lang="fr-CA" noProof="0">
                <a:ea typeface="+mn-lt"/>
                <a:cs typeface="+mn-lt"/>
              </a:rPr>
              <a:t>Le secrétariat du BCAPG enverra une invitation à chaque membre de l'équipe pour accéder aux différents dossiers applicables, et créer leur propre mot de passe s'il y a lieu</a:t>
            </a:r>
          </a:p>
          <a:p>
            <a:endParaRPr lang="fr-CA" sz="1000" noProof="0"/>
          </a:p>
          <a:p>
            <a:r>
              <a:rPr lang="fr-CA" noProof="0"/>
              <a:t>Lisez les documents fournis par l'EES concernant le ou les programmes qui vous ont été assignés.</a:t>
            </a: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custDataLst>
              <p:tags r:id="rId3"/>
            </p:custDataLst>
          </p:nvPr>
        </p:nvSpPr>
        <p:spPr/>
        <p:txBody>
          <a:bodyPr/>
          <a:lstStyle/>
          <a:p>
            <a:fld id="{E509FB6D-84DB-4AFE-BAA1-59A23FB9E73E}" type="slidenum">
              <a:rPr lang="en-CA" smtClean="0"/>
              <a:t>28</a:t>
            </a:fld>
            <a:endParaRPr lang="en-CA"/>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A1CDBF1F-17D8-4E6B-A039-052A1875BCD7}"/>
              </a:ext>
            </a:extLst>
          </p:cNvPr>
          <p:cNvPicPr>
            <a:picLocks noChangeAspect="1"/>
          </p:cNvPicPr>
          <p:nvPr>
            <p:custDataLst>
              <p:tags r:id="rId4"/>
            </p:custDataLst>
          </p:nvPr>
        </p:nvPicPr>
        <p:blipFill>
          <a:blip r:embed="rId7"/>
          <a:srcRect/>
          <a:stretch>
            <a:fillRect/>
          </a:stretch>
        </p:blipFill>
        <p:spPr>
          <a:xfrm>
            <a:off x="4501767" y="1360632"/>
            <a:ext cx="4134078" cy="3028163"/>
          </a:xfrm>
          <a:prstGeom prst="rect">
            <a:avLst/>
          </a:prstGeom>
        </p:spPr>
      </p:pic>
    </p:spTree>
    <p:extLst>
      <p:ext uri="{BB962C8B-B14F-4D97-AF65-F5344CB8AC3E}">
        <p14:creationId xmlns:p14="http://schemas.microsoft.com/office/powerpoint/2010/main" val="2790387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custDataLst>
              <p:tags r:id="rId1"/>
            </p:custDataLst>
          </p:nvPr>
        </p:nvSpPr>
        <p:spPr/>
        <p:txBody>
          <a:bodyPr>
            <a:normAutofit fontScale="90000"/>
          </a:bodyPr>
          <a:lstStyle/>
          <a:p>
            <a:r>
              <a:rPr lang="fr-CA" noProof="0">
                <a:solidFill>
                  <a:srgbClr val="003C71"/>
                </a:solidFill>
              </a:rPr>
              <a:t>Accès aux documents des programmes (suite)</a:t>
            </a: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custDataLst>
              <p:tags r:id="rId2"/>
            </p:custDataLst>
          </p:nvPr>
        </p:nvSpPr>
        <p:spPr>
          <a:xfrm>
            <a:off x="467544" y="1203598"/>
            <a:ext cx="7482656" cy="3384376"/>
          </a:xfrm>
        </p:spPr>
        <p:txBody>
          <a:bodyPr vert="horz" lIns="91440" tIns="45720" rIns="91440" bIns="45720" rtlCol="0" anchor="t">
            <a:normAutofit fontScale="47500" lnSpcReduction="20000"/>
          </a:bodyPr>
          <a:lstStyle/>
          <a:p>
            <a:r>
              <a:rPr lang="fr-CA" sz="4500" noProof="0"/>
              <a:t>La documentation habituellement requise le dimanche doit être remise avant la visite (</a:t>
            </a:r>
            <a:r>
              <a:rPr lang="fr-CA" sz="4500" b="1" noProof="0"/>
              <a:t>quatre à six semaines </a:t>
            </a:r>
            <a:r>
              <a:rPr lang="fr-CA" sz="4500" noProof="0"/>
              <a:t>avant le début de la visite)</a:t>
            </a:r>
          </a:p>
          <a:p>
            <a:pPr lvl="1"/>
            <a:r>
              <a:rPr lang="fr-CA" sz="4400" b="0" i="0" u="none" strike="noStrike" baseline="0" noProof="0">
                <a:solidFill>
                  <a:srgbClr val="000000"/>
                </a:solidFill>
                <a:latin typeface="Calibri" panose="020F0502020204030204" pitchFamily="34" charset="0"/>
              </a:rPr>
              <a:t>Documents de cours (A1 et A2)</a:t>
            </a:r>
          </a:p>
          <a:p>
            <a:pPr lvl="1"/>
            <a:r>
              <a:rPr lang="fr-CA" sz="4400" noProof="0">
                <a:solidFill>
                  <a:srgbClr val="000000"/>
                </a:solidFill>
                <a:latin typeface="Calibri" panose="020F0502020204030204" pitchFamily="34" charset="0"/>
              </a:rPr>
              <a:t>Exemples de dossiers des qualités requises et de l’amélioration continue</a:t>
            </a:r>
          </a:p>
          <a:p>
            <a:pPr lvl="1"/>
            <a:r>
              <a:rPr lang="fr-CA" sz="4400" noProof="0">
                <a:solidFill>
                  <a:srgbClr val="000000"/>
                </a:solidFill>
                <a:latin typeface="Calibri" panose="020F0502020204030204" pitchFamily="34" charset="0"/>
              </a:rPr>
              <a:t>Présentation sur les qualités requises et l'amélioration continue (préférablement enregistrée à l'avance)</a:t>
            </a:r>
          </a:p>
          <a:p>
            <a:pPr lvl="1"/>
            <a:r>
              <a:rPr lang="fr-CA" sz="4400" noProof="0">
                <a:solidFill>
                  <a:srgbClr val="000000"/>
                </a:solidFill>
                <a:latin typeface="Calibri" panose="020F0502020204030204" pitchFamily="34" charset="0"/>
              </a:rPr>
              <a:t>Manuels et procédures de sécurité</a:t>
            </a:r>
          </a:p>
          <a:p>
            <a:pPr lvl="1"/>
            <a:r>
              <a:rPr lang="fr-CA" sz="4400" noProof="0">
                <a:solidFill>
                  <a:srgbClr val="000000"/>
                </a:solidFill>
                <a:latin typeface="Calibri" panose="020F0502020204030204" pitchFamily="34" charset="0"/>
              </a:rPr>
              <a:t>Visites du laboratoire et des installations</a:t>
            </a: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custDataLst>
              <p:tags r:id="rId3"/>
            </p:custDataLst>
          </p:nvPr>
        </p:nvSpPr>
        <p:spPr/>
        <p:txBody>
          <a:bodyPr/>
          <a:lstStyle/>
          <a:p>
            <a:fld id="{E509FB6D-84DB-4AFE-BAA1-59A23FB9E73E}" type="slidenum">
              <a:rPr lang="en-CA" smtClean="0"/>
              <a:t>29</a:t>
            </a:fld>
            <a:endParaRPr lang="en-CA"/>
          </a:p>
        </p:txBody>
      </p:sp>
    </p:spTree>
    <p:extLst>
      <p:ext uri="{BB962C8B-B14F-4D97-AF65-F5344CB8AC3E}">
        <p14:creationId xmlns:p14="http://schemas.microsoft.com/office/powerpoint/2010/main" val="292429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8150-C270-4B16-B6B7-FD769BEDBC3E}"/>
              </a:ext>
            </a:extLst>
          </p:cNvPr>
          <p:cNvSpPr>
            <a:spLocks noGrp="1"/>
          </p:cNvSpPr>
          <p:nvPr>
            <p:ph type="title"/>
            <p:custDataLst>
              <p:tags r:id="rId1"/>
            </p:custDataLst>
          </p:nvPr>
        </p:nvSpPr>
        <p:spPr/>
        <p:txBody>
          <a:bodyPr/>
          <a:lstStyle/>
          <a:p>
            <a:r>
              <a:rPr lang="fr-CA" noProof="0"/>
              <a:t>Reconnaissance territoriale</a:t>
            </a:r>
          </a:p>
        </p:txBody>
      </p:sp>
      <p:sp>
        <p:nvSpPr>
          <p:cNvPr id="3" name="Content Placeholder 2">
            <a:extLst>
              <a:ext uri="{FF2B5EF4-FFF2-40B4-BE49-F238E27FC236}">
                <a16:creationId xmlns:a16="http://schemas.microsoft.com/office/drawing/2014/main" id="{C9BE385D-816B-4BB3-8E89-29AC3CEC247B}"/>
              </a:ext>
            </a:extLst>
          </p:cNvPr>
          <p:cNvSpPr>
            <a:spLocks noGrp="1"/>
          </p:cNvSpPr>
          <p:nvPr>
            <p:ph idx="1"/>
            <p:custDataLst>
              <p:tags r:id="rId2"/>
            </p:custDataLst>
          </p:nvPr>
        </p:nvSpPr>
        <p:spPr>
          <a:xfrm>
            <a:off x="628650" y="1095935"/>
            <a:ext cx="7886700" cy="3536788"/>
          </a:xfrm>
        </p:spPr>
        <p:txBody>
          <a:bodyPr>
            <a:normAutofit fontScale="95000" lnSpcReduction="10000"/>
          </a:bodyPr>
          <a:lstStyle/>
          <a:p>
            <a:pPr marL="0" indent="0" fontAlgn="base">
              <a:buNone/>
            </a:pPr>
            <a:r>
              <a:rPr lang="fr-CA" sz="1800" noProof="0">
                <a:effectLst/>
                <a:latin typeface="Calibri" panose="020F0502020204030204" pitchFamily="34" charset="0"/>
                <a:ea typeface="Times New Roman" panose="02020603050405020304" pitchFamily="18" charset="0"/>
              </a:rPr>
              <a:t>Je tiens d’abord à reconnaître les peuples autochtones de tous les territoires sur lesquels nous nous trouvons aujourd’hui. Même si nous nous rencontrons sur une plateforme virtuelle, je souhaite prendre un moment pour souligner l’importance du territoire, que nous considérons tous comme notre patrie. Ce faisant, nous réaffirmons notre engagement et notre responsabilité envers l’amélioration des relations entre les nations et l’accroissement de notre propre compréhension des peuples autochtones locaux et de leur culture.  </a:t>
            </a:r>
          </a:p>
          <a:p>
            <a:pPr marL="0" indent="0" fontAlgn="base">
              <a:buNone/>
            </a:pPr>
            <a:r>
              <a:rPr lang="fr-CA" sz="1800" noProof="0">
                <a:effectLst/>
                <a:latin typeface="Calibri" panose="020F0502020204030204" pitchFamily="34" charset="0"/>
                <a:ea typeface="Times New Roman" panose="02020603050405020304" pitchFamily="18" charset="0"/>
              </a:rPr>
              <a:t>D’un océan à l’autre, nous reconnaissons les territoires ancestraux et non cédés de tous les Inuits, Métis et Premières Nations qui considèrent ce pays comme leur patrie.  </a:t>
            </a:r>
          </a:p>
          <a:p>
            <a:pPr marL="0" indent="0" fontAlgn="base">
              <a:buNone/>
            </a:pPr>
            <a:r>
              <a:rPr lang="fr-CA" sz="1800" noProof="0">
                <a:effectLst/>
                <a:latin typeface="Calibri" panose="020F0502020204030204" pitchFamily="34" charset="0"/>
                <a:ea typeface="Times New Roman" panose="02020603050405020304" pitchFamily="18" charset="0"/>
              </a:rPr>
              <a:t>Je vous invite à vous joindre à moi pendant ce moment de réflexion pour reconnaître les torts et les erreurs du passé et pour songer aux façons dont nous pouvons, chacun à notre manière, aller de l’avant dans un esprit de réconciliation et de collaboration.   </a:t>
            </a:r>
          </a:p>
          <a:p>
            <a:pPr marL="0" indent="0">
              <a:buNone/>
            </a:pPr>
            <a:endParaRPr lang="fr-CA" noProof="0"/>
          </a:p>
        </p:txBody>
      </p:sp>
      <p:sp>
        <p:nvSpPr>
          <p:cNvPr id="4" name="Slide Number Placeholder 3">
            <a:extLst>
              <a:ext uri="{FF2B5EF4-FFF2-40B4-BE49-F238E27FC236}">
                <a16:creationId xmlns:a16="http://schemas.microsoft.com/office/drawing/2014/main" id="{EA16C662-EBBF-48C0-B8D1-DBDECA4C34B6}"/>
              </a:ext>
            </a:extLst>
          </p:cNvPr>
          <p:cNvSpPr>
            <a:spLocks noGrp="1"/>
          </p:cNvSpPr>
          <p:nvPr>
            <p:ph type="sldNum" sz="quarter" idx="4"/>
            <p:custDataLst>
              <p:tags r:id="rId3"/>
            </p:custDataLst>
          </p:nvPr>
        </p:nvSpPr>
        <p:spPr/>
        <p:txBody>
          <a:bodyPr/>
          <a:lstStyle/>
          <a:p>
            <a:fld id="{2D00DFA4-54D8-426D-8AF1-9A684DA98554}" type="slidenum">
              <a:rPr lang="en-CA" smtClean="0"/>
              <a:t>3</a:t>
            </a:fld>
            <a:endParaRPr lang="en-CA"/>
          </a:p>
        </p:txBody>
      </p:sp>
    </p:spTree>
    <p:extLst>
      <p:ext uri="{BB962C8B-B14F-4D97-AF65-F5344CB8AC3E}">
        <p14:creationId xmlns:p14="http://schemas.microsoft.com/office/powerpoint/2010/main" val="271372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2A12-26F2-40EC-AFCB-3C5FECFFF067}"/>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Suivi </a:t>
            </a:r>
            <a:r>
              <a:rPr lang="fr-CA">
                <a:solidFill>
                  <a:srgbClr val="003C71"/>
                </a:solidFill>
              </a:rPr>
              <a:t>des</a:t>
            </a:r>
            <a:r>
              <a:rPr lang="fr-CA" noProof="0">
                <a:solidFill>
                  <a:srgbClr val="003C71"/>
                </a:solidFill>
              </a:rPr>
              <a:t> points à considérer</a:t>
            </a:r>
          </a:p>
        </p:txBody>
      </p:sp>
      <p:sp>
        <p:nvSpPr>
          <p:cNvPr id="5" name="Slide Number Placeholder 4">
            <a:extLst>
              <a:ext uri="{FF2B5EF4-FFF2-40B4-BE49-F238E27FC236}">
                <a16:creationId xmlns:a16="http://schemas.microsoft.com/office/drawing/2014/main" id="{F503F96C-EE7B-4454-AB4F-6C2CCA6EC8DE}"/>
              </a:ext>
            </a:extLst>
          </p:cNvPr>
          <p:cNvSpPr>
            <a:spLocks noGrp="1"/>
          </p:cNvSpPr>
          <p:nvPr>
            <p:ph type="sldNum" sz="quarter" idx="4"/>
            <p:custDataLst>
              <p:tags r:id="rId2"/>
            </p:custDataLst>
          </p:nvPr>
        </p:nvSpPr>
        <p:spPr/>
        <p:txBody>
          <a:bodyPr/>
          <a:lstStyle/>
          <a:p>
            <a:fld id="{28F8E98D-4C9B-4E4B-8893-E23450B58716}" type="slidenum">
              <a:rPr lang="en-CA" smtClean="0"/>
              <a:t>30</a:t>
            </a:fld>
            <a:endParaRPr lang="en-CA"/>
          </a:p>
        </p:txBody>
      </p:sp>
      <p:sp>
        <p:nvSpPr>
          <p:cNvPr id="6" name="Content Placeholder 2">
            <a:extLst>
              <a:ext uri="{FF2B5EF4-FFF2-40B4-BE49-F238E27FC236}">
                <a16:creationId xmlns:a16="http://schemas.microsoft.com/office/drawing/2014/main" id="{F8C6362B-5E0D-4428-811A-A33068D13A77}"/>
              </a:ext>
            </a:extLst>
          </p:cNvPr>
          <p:cNvSpPr txBox="1"/>
          <p:nvPr>
            <p:custDataLst>
              <p:tags r:id="rId3"/>
            </p:custDataLst>
          </p:nvPr>
        </p:nvSpPr>
        <p:spPr>
          <a:xfrm>
            <a:off x="4177928" y="1090295"/>
            <a:ext cx="4896544" cy="3704035"/>
          </a:xfrm>
          <a:prstGeom prst="rect">
            <a:avLst/>
          </a:prstGeom>
        </p:spPr>
        <p:txBody>
          <a:bodyPr vert="horz" lIns="91440" tIns="45720" rIns="91440" bIns="45720" rtlCol="0" anchor="t">
            <a:normAutofit fontScale="97500"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a:p>
          <a:p>
            <a:r>
              <a:rPr lang="fr-CA" sz="2000"/>
              <a:t>Utilisez cet outil pour entrer vos constatations fondées sur votre examen préalable du questionnaire rempli par l’EES.</a:t>
            </a:r>
          </a:p>
          <a:p>
            <a:endParaRPr lang="fr-CA" sz="500"/>
          </a:p>
          <a:p>
            <a:r>
              <a:rPr lang="fr-CA" sz="2000"/>
              <a:t>L’équipe de visiteurs peut utiliser ce document pour établir l’horaire de la visite et guider les discussions sur les lieux.</a:t>
            </a:r>
          </a:p>
          <a:p>
            <a:endParaRPr lang="fr-CA" sz="500"/>
          </a:p>
          <a:p>
            <a:r>
              <a:rPr lang="fr-CA" sz="2000"/>
              <a:t>En cas de doute, consultez le vice-président ou le président.</a:t>
            </a:r>
          </a:p>
          <a:p>
            <a:endParaRPr lang="en-US" sz="2000"/>
          </a:p>
        </p:txBody>
      </p:sp>
      <p:pic>
        <p:nvPicPr>
          <p:cNvPr id="4" name="Image 3">
            <a:extLst>
              <a:ext uri="{FF2B5EF4-FFF2-40B4-BE49-F238E27FC236}">
                <a16:creationId xmlns:a16="http://schemas.microsoft.com/office/drawing/2014/main" id="{7235EDB7-2784-DB2B-B7E2-EC1A7D0FD636}"/>
              </a:ext>
            </a:extLst>
          </p:cNvPr>
          <p:cNvPicPr>
            <a:picLocks noChangeAspect="1"/>
          </p:cNvPicPr>
          <p:nvPr>
            <p:custDataLst>
              <p:tags r:id="rId4"/>
            </p:custDataLst>
          </p:nvPr>
        </p:nvPicPr>
        <p:blipFill>
          <a:blip r:embed="rId12"/>
          <a:stretch>
            <a:fillRect/>
          </a:stretch>
        </p:blipFill>
        <p:spPr>
          <a:xfrm>
            <a:off x="259656" y="1608705"/>
            <a:ext cx="3918272" cy="1824950"/>
          </a:xfrm>
          <a:prstGeom prst="rect">
            <a:avLst/>
          </a:prstGeom>
        </p:spPr>
      </p:pic>
      <mc:AlternateContent xmlns:mc="http://schemas.openxmlformats.org/markup-compatibility/2006" xmlns:p14="http://schemas.microsoft.com/office/powerpoint/2010/main">
        <mc:Choice Requires="p14">
          <p:contentPart p14:bwMode="auto" r:id="rId13">
            <p14:nvContentPartPr>
              <p14:cNvPr id="7" name="Encre 6">
                <a:extLst>
                  <a:ext uri="{FF2B5EF4-FFF2-40B4-BE49-F238E27FC236}">
                    <a16:creationId xmlns:a16="http://schemas.microsoft.com/office/drawing/2014/main" id="{5A3D8805-1992-C177-2C5B-9D468FF84534}"/>
                  </a:ext>
                </a:extLst>
              </p14:cNvPr>
              <p14:cNvContentPartPr/>
              <p14:nvPr>
                <p:custDataLst>
                  <p:tags r:id="rId5"/>
                </p:custDataLst>
              </p14:nvPr>
            </p14:nvContentPartPr>
            <p14:xfrm>
              <a:off x="3716947" y="796000"/>
              <a:ext cx="360" cy="360"/>
            </p14:xfrm>
          </p:contentPart>
        </mc:Choice>
        <mc:Fallback xmlns="">
          <p:pic>
            <p:nvPicPr>
              <p:cNvPr id="7" name="Encre 6">
                <a:extLst>
                  <a:ext uri="{FF2B5EF4-FFF2-40B4-BE49-F238E27FC236}">
                    <a16:creationId xmlns:a16="http://schemas.microsoft.com/office/drawing/2014/main" id="{5A3D8805-1992-C177-2C5B-9D468FF84534}"/>
                  </a:ext>
                </a:extLst>
              </p:cNvPr>
              <p:cNvPicPr/>
              <p:nvPr/>
            </p:nvPicPr>
            <p:blipFill>
              <a:blip r:embed="rId14"/>
              <a:stretch>
                <a:fillRect/>
              </a:stretch>
            </p:blipFill>
            <p:spPr>
              <a:xfrm>
                <a:off x="3712627" y="791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Encre 8">
                <a:extLst>
                  <a:ext uri="{FF2B5EF4-FFF2-40B4-BE49-F238E27FC236}">
                    <a16:creationId xmlns:a16="http://schemas.microsoft.com/office/drawing/2014/main" id="{E21CE78F-5588-CDD3-543E-31EF049457F0}"/>
                  </a:ext>
                </a:extLst>
              </p14:cNvPr>
              <p14:cNvContentPartPr/>
              <p14:nvPr>
                <p:custDataLst>
                  <p:tags r:id="rId6"/>
                </p:custDataLst>
              </p14:nvPr>
            </p14:nvContentPartPr>
            <p14:xfrm>
              <a:off x="3352627" y="1625440"/>
              <a:ext cx="3960" cy="360"/>
            </p14:xfrm>
          </p:contentPart>
        </mc:Choice>
        <mc:Fallback xmlns="">
          <p:pic>
            <p:nvPicPr>
              <p:cNvPr id="9" name="Encre 8">
                <a:extLst>
                  <a:ext uri="{FF2B5EF4-FFF2-40B4-BE49-F238E27FC236}">
                    <a16:creationId xmlns:a16="http://schemas.microsoft.com/office/drawing/2014/main" id="{E21CE78F-5588-CDD3-543E-31EF049457F0}"/>
                  </a:ext>
                </a:extLst>
              </p:cNvPr>
              <p:cNvPicPr/>
              <p:nvPr/>
            </p:nvPicPr>
            <p:blipFill>
              <a:blip r:embed="rId16"/>
              <a:stretch>
                <a:fillRect/>
              </a:stretch>
            </p:blipFill>
            <p:spPr>
              <a:xfrm>
                <a:off x="3348307" y="1621120"/>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Encre 9">
                <a:extLst>
                  <a:ext uri="{FF2B5EF4-FFF2-40B4-BE49-F238E27FC236}">
                    <a16:creationId xmlns:a16="http://schemas.microsoft.com/office/drawing/2014/main" id="{B58D913C-7F28-0D40-CCB4-8386454069C8}"/>
                  </a:ext>
                </a:extLst>
              </p14:cNvPr>
              <p14:cNvContentPartPr/>
              <p14:nvPr>
                <p:custDataLst>
                  <p:tags r:id="rId7"/>
                </p:custDataLst>
              </p14:nvPr>
            </p14:nvContentPartPr>
            <p14:xfrm>
              <a:off x="3352627" y="1701760"/>
              <a:ext cx="360" cy="360"/>
            </p14:xfrm>
          </p:contentPart>
        </mc:Choice>
        <mc:Fallback xmlns="">
          <p:pic>
            <p:nvPicPr>
              <p:cNvPr id="10" name="Encre 9">
                <a:extLst>
                  <a:ext uri="{FF2B5EF4-FFF2-40B4-BE49-F238E27FC236}">
                    <a16:creationId xmlns:a16="http://schemas.microsoft.com/office/drawing/2014/main" id="{B58D913C-7F28-0D40-CCB4-8386454069C8}"/>
                  </a:ext>
                </a:extLst>
              </p:cNvPr>
              <p:cNvPicPr/>
              <p:nvPr/>
            </p:nvPicPr>
            <p:blipFill>
              <a:blip r:embed="rId14"/>
              <a:stretch>
                <a:fillRect/>
              </a:stretch>
            </p:blipFill>
            <p:spPr>
              <a:xfrm>
                <a:off x="3348307" y="1697440"/>
                <a:ext cx="9000" cy="9000"/>
              </a:xfrm>
              <a:prstGeom prst="rect">
                <a:avLst/>
              </a:prstGeom>
            </p:spPr>
          </p:pic>
        </mc:Fallback>
      </mc:AlternateContent>
      <p:sp>
        <p:nvSpPr>
          <p:cNvPr id="12" name="Ellipse 11">
            <a:extLst>
              <a:ext uri="{FF2B5EF4-FFF2-40B4-BE49-F238E27FC236}">
                <a16:creationId xmlns:a16="http://schemas.microsoft.com/office/drawing/2014/main" id="{824246AF-4E00-9D7F-8350-7E4B54392386}"/>
              </a:ext>
            </a:extLst>
          </p:cNvPr>
          <p:cNvSpPr/>
          <p:nvPr>
            <p:custDataLst>
              <p:tags r:id="rId8"/>
            </p:custDataLst>
          </p:nvPr>
        </p:nvSpPr>
        <p:spPr>
          <a:xfrm>
            <a:off x="3009627" y="1637306"/>
            <a:ext cx="580240" cy="29201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13" name="Ellipse 12">
            <a:extLst>
              <a:ext uri="{FF2B5EF4-FFF2-40B4-BE49-F238E27FC236}">
                <a16:creationId xmlns:a16="http://schemas.microsoft.com/office/drawing/2014/main" id="{A04350C7-789C-387E-1842-DC29E2B8D508}"/>
              </a:ext>
            </a:extLst>
          </p:cNvPr>
          <p:cNvSpPr/>
          <p:nvPr>
            <p:custDataLst>
              <p:tags r:id="rId9"/>
            </p:custDataLst>
          </p:nvPr>
        </p:nvSpPr>
        <p:spPr>
          <a:xfrm flipV="1">
            <a:off x="3045660" y="3214180"/>
            <a:ext cx="508173" cy="21947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02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Identification des points à considérer</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custDataLst>
              <p:tags r:id="rId2"/>
            </p:custDataLst>
          </p:nvPr>
        </p:nvSpPr>
        <p:spPr>
          <a:xfrm>
            <a:off x="738071" y="2963333"/>
            <a:ext cx="7992888" cy="1932646"/>
          </a:xfrm>
        </p:spPr>
        <p:txBody>
          <a:bodyPr>
            <a:normAutofit fontScale="60000" lnSpcReduction="20000"/>
          </a:bodyPr>
          <a:lstStyle/>
          <a:p>
            <a:pPr marL="0" indent="0">
              <a:buNone/>
            </a:pPr>
            <a:r>
              <a:rPr lang="fr-CA" sz="2100" noProof="0"/>
              <a:t>Vos options (NOUVEAU) :</a:t>
            </a:r>
          </a:p>
          <a:p>
            <a:pPr marL="0" indent="0">
              <a:spcAft>
                <a:spcPts val="600"/>
              </a:spcAft>
              <a:buNone/>
            </a:pPr>
            <a:r>
              <a:rPr lang="fr-CA" b="1" noProof="0"/>
              <a:t>✓ = aucun point à considérer </a:t>
            </a:r>
            <a:r>
              <a:rPr lang="fr-CA" noProof="0"/>
              <a:t>n’a été observé pour cette norme. Les commentaires pourraient porter sur la façon dont l'établissement se conforme à la norme (par exemple, les méthodes novatrices utilisées pour assurer la conformité et/ou les procédures et politiques qui méritent une mention spéciale).</a:t>
            </a:r>
          </a:p>
          <a:p>
            <a:pPr marL="0" indent="0">
              <a:spcAft>
                <a:spcPts val="600"/>
              </a:spcAft>
              <a:buNone/>
            </a:pPr>
            <a:r>
              <a:rPr lang="fr-CA" b="1" noProof="0"/>
              <a:t>*= </a:t>
            </a:r>
            <a:r>
              <a:rPr lang="fr-CA" noProof="0"/>
              <a:t>élément signalé pour examen par le BCAPG, car, </a:t>
            </a:r>
            <a:r>
              <a:rPr lang="fr-CA" b="1" noProof="0"/>
              <a:t>de l’avis du visiteur</a:t>
            </a:r>
            <a:r>
              <a:rPr lang="fr-CA" noProof="0"/>
              <a:t>, il est susceptible de compromettre la conformité future ou il empêche actuellement la conformité à la norme. Justification requise pour les observations * </a:t>
            </a:r>
          </a:p>
          <a:p>
            <a:endParaRPr lang="fr-CA" sz="1500" noProof="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custDataLst>
              <p:tags r:id="rId3"/>
            </p:custDataLst>
          </p:nvPr>
        </p:nvSpPr>
        <p:spPr/>
        <p:txBody>
          <a:bodyPr/>
          <a:lstStyle/>
          <a:p>
            <a:fld id="{57AA48DF-62A4-4060-A572-5AD4C53F9BDE}" type="slidenum">
              <a:rPr lang="en-CA" smtClean="0"/>
              <a:t>31</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p:nvPr>
            <p:custDataLst>
              <p:tags r:id="rId4"/>
            </p:custDataLst>
          </p:nvPr>
        </p:nvSpPr>
        <p:spPr>
          <a:xfrm>
            <a:off x="457200" y="785390"/>
            <a:ext cx="8291264" cy="679740"/>
          </a:xfrm>
          <a:prstGeom prst="rect">
            <a:avLst/>
          </a:prstGeom>
        </p:spPr>
        <p:txBody>
          <a:bodyPr vert="horz" lIns="91440" tIns="45720" rIns="91440" bIns="45720" rtlCol="0">
            <a:normAutofit fontScale="97500"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t>L’« exigence minimale » est établie par la norme</a:t>
            </a:r>
          </a:p>
          <a:p>
            <a:pPr marL="0" indent="0" algn="ctr">
              <a:buNone/>
            </a:pPr>
            <a:r>
              <a:rPr lang="fr-CA"/>
              <a:t>et expliquée de façon plus détaillée dans l’énoncé d’interprétation (s’il y en a un).</a:t>
            </a:r>
          </a:p>
        </p:txBody>
      </p:sp>
      <p:pic>
        <p:nvPicPr>
          <p:cNvPr id="4" name="Image 3">
            <a:extLst>
              <a:ext uri="{FF2B5EF4-FFF2-40B4-BE49-F238E27FC236}">
                <a16:creationId xmlns:a16="http://schemas.microsoft.com/office/drawing/2014/main" id="{0A4DF5B9-7668-E898-91E7-5E9D46933703}"/>
              </a:ext>
            </a:extLst>
          </p:cNvPr>
          <p:cNvPicPr>
            <a:picLocks noChangeAspect="1"/>
          </p:cNvPicPr>
          <p:nvPr>
            <p:custDataLst>
              <p:tags r:id="rId5"/>
            </p:custDataLst>
          </p:nvPr>
        </p:nvPicPr>
        <p:blipFill>
          <a:blip r:embed="rId10"/>
          <a:stretch>
            <a:fillRect/>
          </a:stretch>
        </p:blipFill>
        <p:spPr>
          <a:xfrm>
            <a:off x="2667000" y="1539745"/>
            <a:ext cx="3169729" cy="1272350"/>
          </a:xfrm>
          <a:prstGeom prst="rect">
            <a:avLst/>
          </a:prstGeom>
        </p:spPr>
      </p:pic>
      <p:sp>
        <p:nvSpPr>
          <p:cNvPr id="6" name="Ellipse 5">
            <a:extLst>
              <a:ext uri="{FF2B5EF4-FFF2-40B4-BE49-F238E27FC236}">
                <a16:creationId xmlns:a16="http://schemas.microsoft.com/office/drawing/2014/main" id="{69CBA55D-8E76-992A-97C6-2E1C78FF2A47}"/>
              </a:ext>
            </a:extLst>
          </p:cNvPr>
          <p:cNvSpPr/>
          <p:nvPr>
            <p:custDataLst>
              <p:tags r:id="rId6"/>
            </p:custDataLst>
          </p:nvPr>
        </p:nvSpPr>
        <p:spPr>
          <a:xfrm>
            <a:off x="4809067" y="1539744"/>
            <a:ext cx="601133" cy="277651"/>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8" name="Ellipse 7">
            <a:extLst>
              <a:ext uri="{FF2B5EF4-FFF2-40B4-BE49-F238E27FC236}">
                <a16:creationId xmlns:a16="http://schemas.microsoft.com/office/drawing/2014/main" id="{06367446-9570-9516-9C0B-ACA2C6EAE311}"/>
              </a:ext>
            </a:extLst>
          </p:cNvPr>
          <p:cNvSpPr/>
          <p:nvPr>
            <p:custDataLst>
              <p:tags r:id="rId7"/>
            </p:custDataLst>
          </p:nvPr>
        </p:nvSpPr>
        <p:spPr>
          <a:xfrm>
            <a:off x="4829960" y="2594696"/>
            <a:ext cx="580240" cy="29201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236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custDataLst>
              <p:tags r:id="rId1"/>
            </p:custDataLst>
          </p:nvPr>
        </p:nvSpPr>
        <p:spPr/>
        <p:txBody>
          <a:bodyPr>
            <a:normAutofit/>
          </a:bodyPr>
          <a:lstStyle/>
          <a:p>
            <a:r>
              <a:rPr lang="fr-CA" noProof="0">
                <a:solidFill>
                  <a:srgbClr val="003C71"/>
                </a:solidFill>
              </a:rPr>
              <a:t>Observations écrites</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custDataLst>
              <p:tags r:id="rId2"/>
            </p:custDataLst>
          </p:nvPr>
        </p:nvSpPr>
        <p:spPr>
          <a:xfrm>
            <a:off x="863588" y="1296388"/>
            <a:ext cx="7416824" cy="3238112"/>
          </a:xfrm>
        </p:spPr>
        <p:txBody>
          <a:bodyPr>
            <a:normAutofit fontScale="72500" lnSpcReduction="20000"/>
          </a:bodyPr>
          <a:lstStyle/>
          <a:p>
            <a:pPr marL="0" indent="0">
              <a:buNone/>
            </a:pPr>
            <a:r>
              <a:rPr lang="fr-CA" noProof="0"/>
              <a:t>Pour chaque observation écrite, suivez un modèle à trois éléments :</a:t>
            </a:r>
          </a:p>
          <a:p>
            <a:pPr marL="0" indent="0">
              <a:buNone/>
            </a:pPr>
            <a:endParaRPr lang="fr-CA" noProof="0"/>
          </a:p>
          <a:p>
            <a:pPr lvl="0"/>
            <a:r>
              <a:rPr lang="fr-CA" noProof="0"/>
              <a:t>citez le passage de la norme, de la politique ou de la procédure pertinente (entre guillemets) comme contexte de l’observation; ​</a:t>
            </a:r>
          </a:p>
          <a:p>
            <a:pPr lvl="0"/>
            <a:r>
              <a:rPr lang="fr-CA" noProof="0"/>
              <a:t>décrivez les preuves observées;  ​</a:t>
            </a:r>
          </a:p>
          <a:p>
            <a:pPr lvl="0"/>
            <a:r>
              <a:rPr lang="fr-CA" noProof="0"/>
              <a:t>décrivez les incidences positives ou négatives sur le programme.​ ​</a:t>
            </a:r>
          </a:p>
          <a:p>
            <a:pPr marL="0" indent="0">
              <a:buNone/>
            </a:pPr>
            <a:endParaRPr lang="fr-CA" noProof="0"/>
          </a:p>
          <a:p>
            <a:pPr marL="0" indent="0" algn="ctr">
              <a:buNone/>
            </a:pPr>
            <a:r>
              <a:rPr lang="fr-CA" b="1" noProof="0"/>
              <a:t>Des observations écrites pour * sont requises.​</a:t>
            </a:r>
          </a:p>
          <a:p>
            <a:pPr marL="0" indent="0" algn="ctr">
              <a:buNone/>
            </a:pPr>
            <a:r>
              <a:rPr lang="fr-CA" b="1" noProof="0"/>
              <a:t>Des observations écrites pour ✓sont les bienvenues.</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custDataLst>
              <p:tags r:id="rId3"/>
            </p:custDataLst>
          </p:nvPr>
        </p:nvSpPr>
        <p:spPr/>
        <p:txBody>
          <a:bodyPr/>
          <a:lstStyle/>
          <a:p>
            <a:fld id="{FAD2762F-E3D5-4C90-A60C-D58DFA2E93A6}" type="slidenum">
              <a:rPr lang="en-CA" smtClean="0"/>
              <a:t>32</a:t>
            </a:fld>
            <a:endParaRPr lang="en-CA"/>
          </a:p>
        </p:txBody>
      </p:sp>
    </p:spTree>
    <p:extLst>
      <p:ext uri="{BB962C8B-B14F-4D97-AF65-F5344CB8AC3E}">
        <p14:creationId xmlns:p14="http://schemas.microsoft.com/office/powerpoint/2010/main" val="400628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custDataLst>
              <p:tags r:id="rId1"/>
            </p:custDataLst>
          </p:nvPr>
        </p:nvSpPr>
        <p:spPr/>
        <p:txBody>
          <a:bodyPr/>
          <a:lstStyle/>
          <a:p>
            <a:r>
              <a:rPr lang="fr-CA" noProof="0"/>
              <a:t>Conseils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custDataLst>
              <p:tags r:id="rId2"/>
            </p:custDataLst>
          </p:nvPr>
        </p:nvSpPr>
        <p:spPr/>
        <p:txBody>
          <a:bodyPr>
            <a:normAutofit fontScale="87500"/>
          </a:bodyPr>
          <a:lstStyle/>
          <a:p>
            <a:r>
              <a:rPr lang="fr-CA" noProof="0"/>
              <a:t>Les observations s’appliquant aux normes quantitatives sont binaires. Soit les normes sont respectées, soit elles ne le sont pas.</a:t>
            </a:r>
          </a:p>
          <a:p>
            <a:r>
              <a:rPr lang="fr-CA" noProof="0"/>
              <a:t>Évitez les termes « préoccupation », « faiblesse » et « lacune » dans vos commentaires écrits.</a:t>
            </a:r>
          </a:p>
          <a:p>
            <a:pPr lvl="1"/>
            <a:r>
              <a:rPr lang="fr-CA" noProof="0"/>
              <a:t>Ces termes sont réservés aux décisions d’agrément du BCAPG.</a:t>
            </a:r>
          </a:p>
          <a:p>
            <a:r>
              <a:rPr lang="fr-CA" noProof="0"/>
              <a:t>LE BCAPG discutera de vos constatations lors d’une réunion où il décidera si la conformité du programme aux normes est acceptable ou s’il s’agit d’une préoccupation, d’une faiblesse ou d’une lacune.</a:t>
            </a:r>
          </a:p>
          <a:p>
            <a:pPr lvl="1"/>
            <a:endParaRPr lang="fr-CA" noProof="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custDataLst>
              <p:tags r:id="rId3"/>
            </p:custDataLst>
          </p:nvPr>
        </p:nvSpPr>
        <p:spPr/>
        <p:txBody>
          <a:bodyPr/>
          <a:lstStyle/>
          <a:p>
            <a:fld id="{7B7BD73A-8D27-44EA-8485-8FE8D66B36D0}" type="slidenum">
              <a:rPr lang="en-CA" smtClean="0"/>
              <a:t>33</a:t>
            </a:fld>
            <a:endParaRPr lang="en-CA"/>
          </a:p>
        </p:txBody>
      </p:sp>
    </p:spTree>
    <p:extLst>
      <p:ext uri="{BB962C8B-B14F-4D97-AF65-F5344CB8AC3E}">
        <p14:creationId xmlns:p14="http://schemas.microsoft.com/office/powerpoint/2010/main" val="741675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Les normes</a:t>
            </a:r>
          </a:p>
        </p:txBody>
      </p:sp>
      <p:sp>
        <p:nvSpPr>
          <p:cNvPr id="5" name="Slide Number Placeholder 4">
            <a:extLst>
              <a:ext uri="{FF2B5EF4-FFF2-40B4-BE49-F238E27FC236}">
                <a16:creationId xmlns:a16="http://schemas.microsoft.com/office/drawing/2014/main" id="{FE3CE684-5A54-4729-916D-F6B923A176DB}"/>
              </a:ext>
            </a:extLst>
          </p:cNvPr>
          <p:cNvSpPr>
            <a:spLocks noGrp="1"/>
          </p:cNvSpPr>
          <p:nvPr>
            <p:ph type="sldNum" sz="quarter" idx="4"/>
            <p:custDataLst>
              <p:tags r:id="rId2"/>
            </p:custDataLst>
          </p:nvPr>
        </p:nvSpPr>
        <p:spPr/>
        <p:txBody>
          <a:bodyPr/>
          <a:lstStyle/>
          <a:p>
            <a:r>
              <a:rPr lang="en-CA">
                <a:cs typeface="Calibri"/>
              </a:rPr>
              <a:t>40</a:t>
            </a:r>
            <a:endParaRPr lang="en-US"/>
          </a:p>
        </p:txBody>
      </p:sp>
    </p:spTree>
    <p:extLst>
      <p:ext uri="{BB962C8B-B14F-4D97-AF65-F5344CB8AC3E}">
        <p14:creationId xmlns:p14="http://schemas.microsoft.com/office/powerpoint/2010/main" val="3213369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custDataLst>
              <p:tags r:id="rId1"/>
            </p:custDataLst>
          </p:nvPr>
        </p:nvSpPr>
        <p:spPr>
          <a:xfrm>
            <a:off x="457200" y="51470"/>
            <a:ext cx="8229600" cy="857250"/>
          </a:xfrm>
        </p:spPr>
        <p:txBody>
          <a:bodyPr/>
          <a:lstStyle/>
          <a:p>
            <a:r>
              <a:rPr lang="fr-CA" altLang="fr-FR" noProof="0">
                <a:solidFill>
                  <a:srgbClr val="003C71"/>
                </a:solidFill>
              </a:rPr>
              <a:t>Normes et procédures d’agrément</a:t>
            </a: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custDataLst>
              <p:tags r:id="rId2"/>
            </p:custDataLst>
          </p:nvPr>
        </p:nvSpPr>
        <p:spPr>
          <a:xfrm>
            <a:off x="859160" y="1062990"/>
            <a:ext cx="3712840" cy="3352799"/>
          </a:xfrm>
        </p:spPr>
        <p:txBody>
          <a:bodyPr>
            <a:normAutofit fontScale="80000" lnSpcReduction="20000"/>
          </a:bodyPr>
          <a:lstStyle/>
          <a:p>
            <a:pPr marL="0" indent="0">
              <a:buNone/>
            </a:pPr>
            <a:r>
              <a:rPr lang="fr-CA" altLang="fr-FR" noProof="0"/>
              <a:t>Les processus d'agrément mettent l'accent sur la qualité :</a:t>
            </a:r>
          </a:p>
          <a:p>
            <a:pPr lvl="1"/>
            <a:r>
              <a:rPr lang="fr-CA" altLang="fr-FR" noProof="0"/>
              <a:t>des étudiants</a:t>
            </a:r>
          </a:p>
          <a:p>
            <a:pPr lvl="1"/>
            <a:r>
              <a:rPr lang="fr-CA" altLang="fr-FR" noProof="0"/>
              <a:t>du programme d’études</a:t>
            </a:r>
          </a:p>
          <a:p>
            <a:pPr lvl="1"/>
            <a:r>
              <a:rPr lang="fr-CA" altLang="fr-FR" noProof="0"/>
              <a:t>du corps professoral et du personnel de soutien</a:t>
            </a:r>
          </a:p>
          <a:p>
            <a:pPr lvl="1"/>
            <a:r>
              <a:rPr lang="fr-CA" altLang="fr-FR" noProof="0"/>
              <a:t>des installations et des ressources</a:t>
            </a:r>
          </a:p>
          <a:p>
            <a:endParaRPr lang="fr-CA" altLang="fr-FR" noProof="0"/>
          </a:p>
          <a:p>
            <a:pPr marL="0" indent="0">
              <a:buNone/>
            </a:pPr>
            <a:r>
              <a:rPr lang="fr-CA" altLang="fr-FR" i="1" noProof="0"/>
              <a:t>Rappel : Il incombe à l’EES de prouver sa conformité aux normes.</a:t>
            </a:r>
          </a:p>
          <a:p>
            <a:endParaRPr lang="fr-CA" altLang="fr-FR" noProof="0"/>
          </a:p>
        </p:txBody>
      </p:sp>
      <p:sp>
        <p:nvSpPr>
          <p:cNvPr id="4" name="Slide Number Placeholder 3">
            <a:extLst>
              <a:ext uri="{FF2B5EF4-FFF2-40B4-BE49-F238E27FC236}">
                <a16:creationId xmlns:a16="http://schemas.microsoft.com/office/drawing/2014/main" id="{B5193D9D-914D-4498-B51D-C79BFF1AEEF5}"/>
              </a:ext>
            </a:extLst>
          </p:cNvPr>
          <p:cNvSpPr>
            <a:spLocks noGrp="1"/>
          </p:cNvSpPr>
          <p:nvPr>
            <p:ph type="sldNum" sz="quarter" idx="4"/>
            <p:custDataLst>
              <p:tags r:id="rId3"/>
            </p:custDataLst>
          </p:nvPr>
        </p:nvSpPr>
        <p:spPr/>
        <p:txBody>
          <a:bodyPr/>
          <a:lstStyle/>
          <a:p>
            <a:fld id="{2112AB53-F5F5-47E9-833D-1964D11BCC83}" type="slidenum">
              <a:rPr lang="en-CA" smtClean="0"/>
              <a:t>35</a:t>
            </a:fld>
            <a:endParaRPr lang="en-CA"/>
          </a:p>
        </p:txBody>
      </p:sp>
      <p:pic>
        <p:nvPicPr>
          <p:cNvPr id="7" name="Picture 6">
            <a:extLst>
              <a:ext uri="{FF2B5EF4-FFF2-40B4-BE49-F238E27FC236}">
                <a16:creationId xmlns:a16="http://schemas.microsoft.com/office/drawing/2014/main" id="{F23DA3A4-DE4F-FEDE-8182-C1E54444DC00}"/>
              </a:ext>
            </a:extLst>
          </p:cNvPr>
          <p:cNvPicPr>
            <a:picLocks noChangeAspect="1"/>
          </p:cNvPicPr>
          <p:nvPr>
            <p:custDataLst>
              <p:tags r:id="rId4"/>
            </p:custDataLst>
          </p:nvPr>
        </p:nvPicPr>
        <p:blipFill>
          <a:blip r:embed="rId7"/>
          <a:srcRect/>
          <a:stretch>
            <a:fillRect/>
          </a:stretch>
        </p:blipFill>
        <p:spPr>
          <a:xfrm>
            <a:off x="5060858" y="795929"/>
            <a:ext cx="3291206" cy="4245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387-C13B-483D-883D-D359716DFD3A}"/>
              </a:ext>
            </a:extLst>
          </p:cNvPr>
          <p:cNvSpPr>
            <a:spLocks noGrp="1"/>
          </p:cNvSpPr>
          <p:nvPr>
            <p:ph type="title"/>
            <p:custDataLst>
              <p:tags r:id="rId1"/>
            </p:custDataLst>
          </p:nvPr>
        </p:nvSpPr>
        <p:spPr>
          <a:xfrm>
            <a:off x="457200" y="51470"/>
            <a:ext cx="8229600" cy="857250"/>
          </a:xfrm>
        </p:spPr>
        <p:txBody>
          <a:bodyPr>
            <a:normAutofit fontScale="90000"/>
          </a:bodyPr>
          <a:lstStyle/>
          <a:p>
            <a:r>
              <a:rPr lang="fr-CA" noProof="0">
                <a:solidFill>
                  <a:srgbClr val="003C71"/>
                </a:solidFill>
              </a:rPr>
              <a:t>À propos des normes et des énoncés d’interprétation</a:t>
            </a:r>
          </a:p>
        </p:txBody>
      </p:sp>
      <p:sp>
        <p:nvSpPr>
          <p:cNvPr id="3" name="Content Placeholder 2">
            <a:extLst>
              <a:ext uri="{FF2B5EF4-FFF2-40B4-BE49-F238E27FC236}">
                <a16:creationId xmlns:a16="http://schemas.microsoft.com/office/drawing/2014/main" id="{370EC5BD-A3D6-4E06-B89C-92D2C713E105}"/>
              </a:ext>
            </a:extLst>
          </p:cNvPr>
          <p:cNvSpPr>
            <a:spLocks noGrp="1"/>
          </p:cNvSpPr>
          <p:nvPr>
            <p:ph idx="1"/>
            <p:custDataLst>
              <p:tags r:id="rId2"/>
            </p:custDataLst>
          </p:nvPr>
        </p:nvSpPr>
        <p:spPr>
          <a:xfrm>
            <a:off x="971600" y="1200150"/>
            <a:ext cx="7128792" cy="3243808"/>
          </a:xfrm>
        </p:spPr>
        <p:txBody>
          <a:bodyPr>
            <a:normAutofit fontScale="97500" lnSpcReduction="10000"/>
          </a:bodyPr>
          <a:lstStyle/>
          <a:p>
            <a:pPr marL="0" indent="0">
              <a:buNone/>
            </a:pPr>
            <a:r>
              <a:rPr lang="fr-CA" sz="2800" noProof="0"/>
              <a:t>Normes</a:t>
            </a:r>
          </a:p>
          <a:p>
            <a:pPr marL="400050" lvl="1" indent="0">
              <a:buNone/>
            </a:pPr>
            <a:r>
              <a:rPr lang="fr-CA" sz="2000" i="1" noProof="0"/>
              <a:t>Décrivent les éléments de mesure utilisés par le Bureau d’agrément pour évaluer les programmes de génie canadiens à des fins d’agrément.</a:t>
            </a:r>
          </a:p>
          <a:p>
            <a:pPr marL="400050" lvl="1" indent="0">
              <a:buNone/>
            </a:pPr>
            <a:endParaRPr lang="fr-CA" sz="2000" i="1" noProof="0"/>
          </a:p>
          <a:p>
            <a:pPr marL="0" indent="0">
              <a:buNone/>
            </a:pPr>
            <a:r>
              <a:rPr lang="fr-CA" sz="2800" noProof="0"/>
              <a:t>Énoncés d’interprétation</a:t>
            </a:r>
          </a:p>
          <a:p>
            <a:pPr marL="400050" lvl="1" indent="0">
              <a:buNone/>
            </a:pPr>
            <a:r>
              <a:rPr lang="fr-CA" sz="2000" i="1" noProof="0"/>
              <a:t>Fournissent des orientations supplémentaires sur l’interprétation et l’application de normes particulières.</a:t>
            </a:r>
          </a:p>
        </p:txBody>
      </p:sp>
      <p:sp>
        <p:nvSpPr>
          <p:cNvPr id="6" name="Slide Number Placeholder 5">
            <a:extLst>
              <a:ext uri="{FF2B5EF4-FFF2-40B4-BE49-F238E27FC236}">
                <a16:creationId xmlns:a16="http://schemas.microsoft.com/office/drawing/2014/main" id="{8432A042-16DD-429A-9A6C-E01A17F57694}"/>
              </a:ext>
            </a:extLst>
          </p:cNvPr>
          <p:cNvSpPr>
            <a:spLocks noGrp="1"/>
          </p:cNvSpPr>
          <p:nvPr>
            <p:ph type="sldNum" sz="quarter" idx="4"/>
            <p:custDataLst>
              <p:tags r:id="rId3"/>
            </p:custDataLst>
          </p:nvPr>
        </p:nvSpPr>
        <p:spPr/>
        <p:txBody>
          <a:bodyPr/>
          <a:lstStyle/>
          <a:p>
            <a:fld id="{BE0E21FA-6B8A-426D-90ED-CEE996387F99}" type="slidenum">
              <a:rPr lang="en-CA" smtClean="0"/>
              <a:t>36</a:t>
            </a:fld>
            <a:endParaRPr lang="en-CA"/>
          </a:p>
        </p:txBody>
      </p:sp>
    </p:spTree>
    <p:extLst>
      <p:ext uri="{BB962C8B-B14F-4D97-AF65-F5344CB8AC3E}">
        <p14:creationId xmlns:p14="http://schemas.microsoft.com/office/powerpoint/2010/main" val="293833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FF3C3-E48A-44A1-A714-33F24ECE55C9}"/>
              </a:ext>
            </a:extLst>
          </p:cNvPr>
          <p:cNvSpPr txBox="1"/>
          <p:nvPr>
            <p:custDataLst>
              <p:tags r:id="rId1"/>
            </p:custDataLst>
          </p:nvPr>
        </p:nvSpPr>
        <p:spPr>
          <a:xfrm>
            <a:off x="457200" y="51470"/>
            <a:ext cx="8229600" cy="857250"/>
          </a:xfrm>
          <a:prstGeom prst="rect">
            <a:avLst/>
          </a:prstGeom>
        </p:spPr>
        <p:txBody>
          <a:bodyPr>
            <a:normAutofit fontScale="90000" lnSpcReduction="100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t>Normes axées sur les intrants et normes axées sur les résultats : pourquoi les deux ?</a:t>
            </a:r>
          </a:p>
        </p:txBody>
      </p:sp>
      <p:grpSp>
        <p:nvGrpSpPr>
          <p:cNvPr id="20" name="Group 19">
            <a:extLst>
              <a:ext uri="{FF2B5EF4-FFF2-40B4-BE49-F238E27FC236}">
                <a16:creationId xmlns:a16="http://schemas.microsoft.com/office/drawing/2014/main" id="{BA7783A7-88E1-497C-84A4-0FA30A8B38D4}"/>
              </a:ext>
            </a:extLst>
          </p:cNvPr>
          <p:cNvGrpSpPr/>
          <p:nvPr>
            <p:custDataLst>
              <p:tags r:id="rId2"/>
            </p:custDataLst>
          </p:nvPr>
        </p:nvGrpSpPr>
        <p:grpSpPr>
          <a:xfrm>
            <a:off x="1064794" y="1787665"/>
            <a:ext cx="1519258" cy="1583018"/>
            <a:chOff x="1331640" y="1708812"/>
            <a:chExt cx="1828800" cy="1905551"/>
          </a:xfrm>
        </p:grpSpPr>
        <p:pic>
          <p:nvPicPr>
            <p:cNvPr id="8" name="Graphic 7" descr="Checklist">
              <a:extLst>
                <a:ext uri="{FF2B5EF4-FFF2-40B4-BE49-F238E27FC236}">
                  <a16:creationId xmlns:a16="http://schemas.microsoft.com/office/drawing/2014/main" id="{19E9C7E6-FD7A-4947-AA46-A3BA85E3E6C0}"/>
                </a:ext>
              </a:extLst>
            </p:cNvPr>
            <p:cNvPicPr>
              <a:picLocks noChangeAspect="1"/>
            </p:cNvPicPr>
            <p:nvPr/>
          </p:nvPicPr>
          <p:blipFill>
            <a:blip r:embed="rId19"/>
            <a:srcRect/>
            <a:stretch>
              <a:fillRect/>
            </a:stretch>
          </p:blipFill>
          <p:spPr>
            <a:xfrm>
              <a:off x="2246040" y="2216128"/>
              <a:ext cx="914400" cy="914400"/>
            </a:xfrm>
            <a:prstGeom prst="rect">
              <a:avLst/>
            </a:prstGeom>
          </p:spPr>
        </p:pic>
        <p:pic>
          <p:nvPicPr>
            <p:cNvPr id="10" name="Graphic 9" descr="Bar chart">
              <a:extLst>
                <a:ext uri="{FF2B5EF4-FFF2-40B4-BE49-F238E27FC236}">
                  <a16:creationId xmlns:a16="http://schemas.microsoft.com/office/drawing/2014/main" id="{4FB0AAAD-60D5-4F9D-84BE-EC8B6F98909F}"/>
                </a:ext>
              </a:extLst>
            </p:cNvPr>
            <p:cNvPicPr>
              <a:picLocks noChangeAspect="1"/>
            </p:cNvPicPr>
            <p:nvPr/>
          </p:nvPicPr>
          <p:blipFill>
            <a:blip r:embed="rId20"/>
            <a:srcRect/>
            <a:stretch>
              <a:fillRect/>
            </a:stretch>
          </p:blipFill>
          <p:spPr>
            <a:xfrm>
              <a:off x="1331640" y="2699963"/>
              <a:ext cx="914400" cy="914400"/>
            </a:xfrm>
            <a:prstGeom prst="rect">
              <a:avLst/>
            </a:prstGeom>
          </p:spPr>
        </p:pic>
        <p:pic>
          <p:nvPicPr>
            <p:cNvPr id="12" name="Graphic 11" descr="Upward trend">
              <a:extLst>
                <a:ext uri="{FF2B5EF4-FFF2-40B4-BE49-F238E27FC236}">
                  <a16:creationId xmlns:a16="http://schemas.microsoft.com/office/drawing/2014/main" id="{138BCDA5-50EE-4F3B-B994-55B298B9CE08}"/>
                </a:ext>
              </a:extLst>
            </p:cNvPr>
            <p:cNvPicPr>
              <a:picLocks noChangeAspect="1"/>
            </p:cNvPicPr>
            <p:nvPr/>
          </p:nvPicPr>
          <p:blipFill>
            <a:blip r:embed="rId21"/>
            <a:srcRect/>
            <a:stretch>
              <a:fillRect/>
            </a:stretch>
          </p:blipFill>
          <p:spPr>
            <a:xfrm>
              <a:off x="1331640" y="1708812"/>
              <a:ext cx="914400" cy="914400"/>
            </a:xfrm>
            <a:prstGeom prst="rect">
              <a:avLst/>
            </a:prstGeom>
          </p:spPr>
        </p:pic>
      </p:grpSp>
      <p:grpSp>
        <p:nvGrpSpPr>
          <p:cNvPr id="19" name="Group 18">
            <a:extLst>
              <a:ext uri="{FF2B5EF4-FFF2-40B4-BE49-F238E27FC236}">
                <a16:creationId xmlns:a16="http://schemas.microsoft.com/office/drawing/2014/main" id="{87D4D578-09B7-49A9-A8A7-A96ED221E514}"/>
              </a:ext>
            </a:extLst>
          </p:cNvPr>
          <p:cNvGrpSpPr/>
          <p:nvPr>
            <p:custDataLst>
              <p:tags r:id="rId3"/>
            </p:custDataLst>
          </p:nvPr>
        </p:nvGrpSpPr>
        <p:grpSpPr>
          <a:xfrm>
            <a:off x="6570285" y="1775289"/>
            <a:ext cx="1530107" cy="1175560"/>
            <a:chOff x="6300191" y="1708811"/>
            <a:chExt cx="1850505" cy="1421717"/>
          </a:xfrm>
        </p:grpSpPr>
        <p:pic>
          <p:nvPicPr>
            <p:cNvPr id="16" name="Graphic 15" descr="Handshake">
              <a:extLst>
                <a:ext uri="{FF2B5EF4-FFF2-40B4-BE49-F238E27FC236}">
                  <a16:creationId xmlns:a16="http://schemas.microsoft.com/office/drawing/2014/main" id="{1703B4FE-CAA7-4BD6-B872-7B13E4AD93F6}"/>
                </a:ext>
              </a:extLst>
            </p:cNvPr>
            <p:cNvPicPr>
              <a:picLocks noChangeAspect="1"/>
            </p:cNvPicPr>
            <p:nvPr/>
          </p:nvPicPr>
          <p:blipFill>
            <a:blip r:embed="rId22"/>
            <a:srcRect/>
            <a:stretch>
              <a:fillRect/>
            </a:stretch>
          </p:blipFill>
          <p:spPr>
            <a:xfrm>
              <a:off x="7236296" y="2216128"/>
              <a:ext cx="914400" cy="914400"/>
            </a:xfrm>
            <a:prstGeom prst="rect">
              <a:avLst/>
            </a:prstGeom>
          </p:spPr>
        </p:pic>
        <p:pic>
          <p:nvPicPr>
            <p:cNvPr id="18" name="Graphic 17" descr="Employee Badge">
              <a:extLst>
                <a:ext uri="{FF2B5EF4-FFF2-40B4-BE49-F238E27FC236}">
                  <a16:creationId xmlns:a16="http://schemas.microsoft.com/office/drawing/2014/main" id="{A5E15DA3-3430-4A02-BFCF-2EE5B933D3B6}"/>
                </a:ext>
              </a:extLst>
            </p:cNvPr>
            <p:cNvPicPr>
              <a:picLocks noChangeAspect="1"/>
            </p:cNvPicPr>
            <p:nvPr/>
          </p:nvPicPr>
          <p:blipFill>
            <a:blip r:embed="rId23"/>
            <a:srcRect/>
            <a:stretch>
              <a:fillRect/>
            </a:stretch>
          </p:blipFill>
          <p:spPr>
            <a:xfrm>
              <a:off x="6300191" y="1708811"/>
              <a:ext cx="938311" cy="938311"/>
            </a:xfrm>
            <a:prstGeom prst="rect">
              <a:avLst/>
            </a:prstGeom>
          </p:spPr>
        </p:pic>
      </p:grpSp>
      <p:pic>
        <p:nvPicPr>
          <p:cNvPr id="24" name="Picture 23">
            <a:extLst>
              <a:ext uri="{FF2B5EF4-FFF2-40B4-BE49-F238E27FC236}">
                <a16:creationId xmlns:a16="http://schemas.microsoft.com/office/drawing/2014/main" id="{6F5F0ADD-A49A-4AD3-9935-4BC0A7F774F0}"/>
              </a:ext>
            </a:extLst>
          </p:cNvPr>
          <p:cNvPicPr>
            <a:picLocks noChangeAspect="1"/>
          </p:cNvPicPr>
          <p:nvPr>
            <p:custDataLst>
              <p:tags r:id="rId4"/>
            </p:custDataLst>
          </p:nvPr>
        </p:nvPicPr>
        <p:blipFill>
          <a:blip r:embed="rId24"/>
          <a:srcRect/>
          <a:stretch>
            <a:fillRect/>
          </a:stretch>
        </p:blipFill>
        <p:spPr>
          <a:xfrm>
            <a:off x="4017090" y="1896034"/>
            <a:ext cx="1109820" cy="924850"/>
          </a:xfrm>
          <a:prstGeom prst="rect">
            <a:avLst/>
          </a:prstGeom>
        </p:spPr>
      </p:pic>
      <p:sp>
        <p:nvSpPr>
          <p:cNvPr id="25" name="TextBox 24">
            <a:extLst>
              <a:ext uri="{FF2B5EF4-FFF2-40B4-BE49-F238E27FC236}">
                <a16:creationId xmlns:a16="http://schemas.microsoft.com/office/drawing/2014/main" id="{A032B9FF-40F9-4107-B2BF-65E1862A32C0}"/>
              </a:ext>
            </a:extLst>
          </p:cNvPr>
          <p:cNvSpPr txBox="1"/>
          <p:nvPr>
            <p:custDataLst>
              <p:tags r:id="rId5"/>
            </p:custDataLst>
          </p:nvPr>
        </p:nvSpPr>
        <p:spPr>
          <a:xfrm>
            <a:off x="2973460" y="2895400"/>
            <a:ext cx="2404607" cy="366126"/>
          </a:xfrm>
          <a:prstGeom prst="rect">
            <a:avLst/>
          </a:prstGeom>
          <a:noFill/>
        </p:spPr>
        <p:txBody>
          <a:bodyPr wrap="none" rtlCol="0">
            <a:spAutoFit/>
          </a:bodyPr>
          <a:lstStyle/>
          <a:p>
            <a:r>
              <a:rPr lang="en-CA"/>
              <a:t>DÉCISION D’AGRÉMENT</a:t>
            </a:r>
          </a:p>
        </p:txBody>
      </p:sp>
      <p:sp>
        <p:nvSpPr>
          <p:cNvPr id="27" name="Arrow: Curved Up 26">
            <a:extLst>
              <a:ext uri="{FF2B5EF4-FFF2-40B4-BE49-F238E27FC236}">
                <a16:creationId xmlns:a16="http://schemas.microsoft.com/office/drawing/2014/main" id="{9C309291-F542-4FA1-8DC2-299DC405BF88}"/>
              </a:ext>
            </a:extLst>
          </p:cNvPr>
          <p:cNvSpPr/>
          <p:nvPr>
            <p:custDataLst>
              <p:tags r:id="rId6"/>
            </p:custDataLst>
          </p:nvPr>
        </p:nvSpPr>
        <p:spPr>
          <a:xfrm>
            <a:off x="1824423" y="3338197"/>
            <a:ext cx="1804813" cy="731520"/>
          </a:xfrm>
          <a:prstGeom prst="curvedUpArrow">
            <a:avLst/>
          </a:prstGeom>
          <a:solidFill>
            <a:srgbClr val="003C7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Arrow: Curved Up 27">
            <a:extLst>
              <a:ext uri="{FF2B5EF4-FFF2-40B4-BE49-F238E27FC236}">
                <a16:creationId xmlns:a16="http://schemas.microsoft.com/office/drawing/2014/main" id="{42196076-C3C6-455D-A74B-5847EE81BDAA}"/>
              </a:ext>
            </a:extLst>
          </p:cNvPr>
          <p:cNvSpPr/>
          <p:nvPr>
            <p:custDataLst>
              <p:tags r:id="rId7"/>
            </p:custDataLst>
          </p:nvPr>
        </p:nvSpPr>
        <p:spPr>
          <a:xfrm flipH="1">
            <a:off x="5373548" y="3338197"/>
            <a:ext cx="1862747" cy="731520"/>
          </a:xfrm>
          <a:prstGeom prst="curvedUpArrow">
            <a:avLst/>
          </a:prstGeom>
          <a:solidFill>
            <a:srgbClr val="003C7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TextBox 28">
            <a:extLst>
              <a:ext uri="{FF2B5EF4-FFF2-40B4-BE49-F238E27FC236}">
                <a16:creationId xmlns:a16="http://schemas.microsoft.com/office/drawing/2014/main" id="{FF20D544-3CF7-43D8-8124-E34C632480E3}"/>
              </a:ext>
            </a:extLst>
          </p:cNvPr>
          <p:cNvSpPr txBox="1"/>
          <p:nvPr>
            <p:custDataLst>
              <p:tags r:id="rId8"/>
            </p:custDataLst>
          </p:nvPr>
        </p:nvSpPr>
        <p:spPr>
          <a:xfrm>
            <a:off x="1964120" y="1021084"/>
            <a:ext cx="2973501" cy="366126"/>
          </a:xfrm>
          <a:prstGeom prst="rect">
            <a:avLst/>
          </a:prstGeom>
          <a:noFill/>
        </p:spPr>
        <p:txBody>
          <a:bodyPr wrap="none" rtlCol="0">
            <a:spAutoFit/>
          </a:bodyPr>
          <a:lstStyle/>
          <a:p>
            <a:r>
              <a:rPr lang="fr-CA" b="1"/>
              <a:t>Normes axées sur les intrants</a:t>
            </a:r>
          </a:p>
        </p:txBody>
      </p:sp>
      <p:sp>
        <p:nvSpPr>
          <p:cNvPr id="30" name="TextBox 29">
            <a:extLst>
              <a:ext uri="{FF2B5EF4-FFF2-40B4-BE49-F238E27FC236}">
                <a16:creationId xmlns:a16="http://schemas.microsoft.com/office/drawing/2014/main" id="{16D1AD9F-70A8-4538-B115-BC9B7EDEA6A3}"/>
              </a:ext>
            </a:extLst>
          </p:cNvPr>
          <p:cNvSpPr txBox="1"/>
          <p:nvPr>
            <p:custDataLst>
              <p:tags r:id="rId9"/>
            </p:custDataLst>
          </p:nvPr>
        </p:nvSpPr>
        <p:spPr>
          <a:xfrm>
            <a:off x="5482333" y="1026819"/>
            <a:ext cx="3056133" cy="366126"/>
          </a:xfrm>
          <a:prstGeom prst="rect">
            <a:avLst/>
          </a:prstGeom>
          <a:noFill/>
        </p:spPr>
        <p:txBody>
          <a:bodyPr wrap="none" rtlCol="0">
            <a:spAutoFit/>
          </a:bodyPr>
          <a:lstStyle/>
          <a:p>
            <a:r>
              <a:rPr lang="fr-CA" b="1"/>
              <a:t>Normes axées sur les résultats</a:t>
            </a:r>
          </a:p>
        </p:txBody>
      </p:sp>
      <p:pic>
        <p:nvPicPr>
          <p:cNvPr id="32" name="Graphic 31" descr="Add">
            <a:extLst>
              <a:ext uri="{FF2B5EF4-FFF2-40B4-BE49-F238E27FC236}">
                <a16:creationId xmlns:a16="http://schemas.microsoft.com/office/drawing/2014/main" id="{C0FDF0D5-E985-4189-8725-B7FB4E016712}"/>
              </a:ext>
            </a:extLst>
          </p:cNvPr>
          <p:cNvPicPr>
            <a:picLocks noChangeAspect="1"/>
          </p:cNvPicPr>
          <p:nvPr>
            <p:custDataLst>
              <p:tags r:id="rId10"/>
            </p:custDataLst>
          </p:nvPr>
        </p:nvPicPr>
        <p:blipFill>
          <a:blip r:embed="rId25"/>
          <a:srcRect/>
          <a:stretch>
            <a:fillRect/>
          </a:stretch>
        </p:blipFill>
        <p:spPr>
          <a:xfrm>
            <a:off x="4920616" y="939818"/>
            <a:ext cx="552569" cy="552569"/>
          </a:xfrm>
          <a:prstGeom prst="rect">
            <a:avLst/>
          </a:prstGeom>
        </p:spPr>
      </p:pic>
      <p:sp>
        <p:nvSpPr>
          <p:cNvPr id="33" name="TextBox 32">
            <a:extLst>
              <a:ext uri="{FF2B5EF4-FFF2-40B4-BE49-F238E27FC236}">
                <a16:creationId xmlns:a16="http://schemas.microsoft.com/office/drawing/2014/main" id="{4FCBFEAE-41D8-42DF-8588-752FB78CFFD2}"/>
              </a:ext>
            </a:extLst>
          </p:cNvPr>
          <p:cNvSpPr txBox="1"/>
          <p:nvPr>
            <p:custDataLst>
              <p:tags r:id="rId11"/>
            </p:custDataLst>
          </p:nvPr>
        </p:nvSpPr>
        <p:spPr>
          <a:xfrm>
            <a:off x="-19055" y="1419622"/>
            <a:ext cx="1585760" cy="930570"/>
          </a:xfrm>
          <a:prstGeom prst="rect">
            <a:avLst/>
          </a:prstGeom>
          <a:noFill/>
        </p:spPr>
        <p:txBody>
          <a:bodyPr wrap="square" rtlCol="0">
            <a:spAutoFit/>
          </a:bodyPr>
          <a:lstStyle/>
          <a:p>
            <a:pPr marL="285750" indent="-285750">
              <a:buFont typeface="Wingdings" panose="05000000000000000000" pitchFamily="2" charset="2"/>
              <a:buChar char="Ø"/>
            </a:pPr>
            <a:r>
              <a:rPr lang="en-CA" sz="1100"/>
              <a:t>Temps </a:t>
            </a:r>
            <a:r>
              <a:rPr lang="en-CA" sz="1100" err="1"/>
              <a:t>d’exposition</a:t>
            </a:r>
            <a:r>
              <a:rPr lang="en-CA" sz="1100"/>
              <a:t> </a:t>
            </a:r>
            <a:r>
              <a:rPr lang="en-CA" sz="1100" err="1"/>
              <a:t>prescrit</a:t>
            </a:r>
            <a:r>
              <a:rPr lang="en-CA" sz="1100"/>
              <a:t> aux </a:t>
            </a:r>
            <a:r>
              <a:rPr lang="en-CA" sz="1100" err="1"/>
              <a:t>éléments</a:t>
            </a:r>
            <a:r>
              <a:rPr lang="en-CA" sz="1100"/>
              <a:t> </a:t>
            </a:r>
            <a:r>
              <a:rPr lang="en-CA" sz="1100" err="1"/>
              <a:t>essentiels</a:t>
            </a:r>
            <a:r>
              <a:rPr lang="en-CA" sz="1100"/>
              <a:t> du programme </a:t>
            </a:r>
            <a:r>
              <a:rPr lang="en-CA" sz="1100" err="1"/>
              <a:t>d’études</a:t>
            </a:r>
            <a:endParaRPr lang="en-CA" sz="1100"/>
          </a:p>
        </p:txBody>
      </p:sp>
      <p:sp>
        <p:nvSpPr>
          <p:cNvPr id="34" name="TextBox 33">
            <a:extLst>
              <a:ext uri="{FF2B5EF4-FFF2-40B4-BE49-F238E27FC236}">
                <a16:creationId xmlns:a16="http://schemas.microsoft.com/office/drawing/2014/main" id="{414F1AF6-FF1F-4777-ABE9-7285A25B4C6D}"/>
              </a:ext>
            </a:extLst>
          </p:cNvPr>
          <p:cNvSpPr txBox="1"/>
          <p:nvPr>
            <p:custDataLst>
              <p:tags r:id="rId12"/>
            </p:custDataLst>
          </p:nvPr>
        </p:nvSpPr>
        <p:spPr>
          <a:xfrm>
            <a:off x="-19055" y="3384648"/>
            <a:ext cx="1585760" cy="594954"/>
          </a:xfrm>
          <a:prstGeom prst="rect">
            <a:avLst/>
          </a:prstGeom>
          <a:noFill/>
        </p:spPr>
        <p:txBody>
          <a:bodyPr wrap="square" rtlCol="0">
            <a:spAutoFit/>
          </a:bodyPr>
          <a:lstStyle/>
          <a:p>
            <a:pPr marL="285750" indent="-285750">
              <a:buFont typeface="Wingdings" panose="05000000000000000000" pitchFamily="2" charset="2"/>
              <a:buChar char="Ø"/>
            </a:pPr>
            <a:r>
              <a:rPr lang="en-CA" sz="1100"/>
              <a:t>Facilite le calcul du cheminement minimum</a:t>
            </a:r>
          </a:p>
        </p:txBody>
      </p:sp>
      <p:sp>
        <p:nvSpPr>
          <p:cNvPr id="35" name="TextBox 34">
            <a:extLst>
              <a:ext uri="{FF2B5EF4-FFF2-40B4-BE49-F238E27FC236}">
                <a16:creationId xmlns:a16="http://schemas.microsoft.com/office/drawing/2014/main" id="{47155631-C1FB-4E78-A9D8-731A4FDA5791}"/>
              </a:ext>
            </a:extLst>
          </p:cNvPr>
          <p:cNvSpPr txBox="1"/>
          <p:nvPr>
            <p:custDataLst>
              <p:tags r:id="rId13"/>
            </p:custDataLst>
          </p:nvPr>
        </p:nvSpPr>
        <p:spPr>
          <a:xfrm>
            <a:off x="7410817" y="1419622"/>
            <a:ext cx="1585760" cy="594954"/>
          </a:xfrm>
          <a:prstGeom prst="rect">
            <a:avLst/>
          </a:prstGeom>
          <a:noFill/>
        </p:spPr>
        <p:txBody>
          <a:bodyPr wrap="square" rtlCol="0">
            <a:spAutoFit/>
          </a:bodyPr>
          <a:lstStyle/>
          <a:p>
            <a:pPr marL="285750" indent="-285750">
              <a:buFont typeface="Wingdings" panose="05000000000000000000" pitchFamily="2" charset="2"/>
              <a:buChar char="Ø"/>
            </a:pPr>
            <a:r>
              <a:rPr lang="en-CA" sz="1100"/>
              <a:t>Permet de définir les qualités des diplômés</a:t>
            </a:r>
          </a:p>
        </p:txBody>
      </p:sp>
      <p:sp>
        <p:nvSpPr>
          <p:cNvPr id="36" name="TextBox 35">
            <a:extLst>
              <a:ext uri="{FF2B5EF4-FFF2-40B4-BE49-F238E27FC236}">
                <a16:creationId xmlns:a16="http://schemas.microsoft.com/office/drawing/2014/main" id="{56307340-A9F4-42C0-A454-E48D717B51E0}"/>
              </a:ext>
            </a:extLst>
          </p:cNvPr>
          <p:cNvSpPr txBox="1"/>
          <p:nvPr>
            <p:custDataLst>
              <p:tags r:id="rId14"/>
            </p:custDataLst>
          </p:nvPr>
        </p:nvSpPr>
        <p:spPr>
          <a:xfrm>
            <a:off x="7410817" y="3384648"/>
            <a:ext cx="1585760" cy="1601800"/>
          </a:xfrm>
          <a:prstGeom prst="rect">
            <a:avLst/>
          </a:prstGeom>
          <a:noFill/>
        </p:spPr>
        <p:txBody>
          <a:bodyPr wrap="square" rtlCol="0">
            <a:spAutoFit/>
          </a:bodyPr>
          <a:lstStyle/>
          <a:p>
            <a:pPr marL="285750" indent="-285750">
              <a:buFont typeface="Wingdings" panose="05000000000000000000" pitchFamily="2" charset="2"/>
              <a:buChar char="Ø"/>
            </a:pPr>
            <a:r>
              <a:rPr lang="en-CA" sz="1100"/>
              <a:t>Les normes d’exposition au programme donnent une approximation raisonnable des qualités requises de la part du diplômé</a:t>
            </a:r>
          </a:p>
        </p:txBody>
      </p:sp>
      <p:pic>
        <p:nvPicPr>
          <p:cNvPr id="7" name="Picture 6">
            <a:extLst>
              <a:ext uri="{FF2B5EF4-FFF2-40B4-BE49-F238E27FC236}">
                <a16:creationId xmlns:a16="http://schemas.microsoft.com/office/drawing/2014/main" id="{B5071053-97C1-484B-B8C7-3C506531B3EB}"/>
              </a:ext>
            </a:extLst>
          </p:cNvPr>
          <p:cNvPicPr>
            <a:picLocks noChangeAspect="1"/>
          </p:cNvPicPr>
          <p:nvPr>
            <p:custDataLst>
              <p:tags r:id="rId15"/>
            </p:custDataLst>
          </p:nvPr>
        </p:nvPicPr>
        <p:blipFill>
          <a:blip r:embed="rId26"/>
          <a:srcRect/>
          <a:stretch>
            <a:fillRect/>
          </a:stretch>
        </p:blipFill>
        <p:spPr>
          <a:xfrm>
            <a:off x="6615735" y="2553616"/>
            <a:ext cx="715144" cy="715144"/>
          </a:xfrm>
          <a:prstGeom prst="rect">
            <a:avLst/>
          </a:prstGeom>
        </p:spPr>
      </p:pic>
      <p:sp>
        <p:nvSpPr>
          <p:cNvPr id="5" name="Slide Number Placeholder 4">
            <a:extLst>
              <a:ext uri="{FF2B5EF4-FFF2-40B4-BE49-F238E27FC236}">
                <a16:creationId xmlns:a16="http://schemas.microsoft.com/office/drawing/2014/main" id="{52170E7A-A094-400E-B009-F29F6FA27107}"/>
              </a:ext>
            </a:extLst>
          </p:cNvPr>
          <p:cNvSpPr>
            <a:spLocks noGrp="1"/>
          </p:cNvSpPr>
          <p:nvPr>
            <p:ph type="sldNum" sz="quarter" idx="4294967295"/>
            <p:custDataLst>
              <p:tags r:id="rId16"/>
            </p:custDataLst>
          </p:nvPr>
        </p:nvSpPr>
        <p:spPr>
          <a:xfrm>
            <a:off x="7010400" y="4767263"/>
            <a:ext cx="2133600" cy="274637"/>
          </a:xfrm>
        </p:spPr>
        <p:txBody>
          <a:bodyPr/>
          <a:lstStyle/>
          <a:p>
            <a:fld id="{3917E89B-346B-4D05-893F-3C64DE0578A4}" type="slidenum">
              <a:rPr lang="en-CA" smtClean="0"/>
              <a:t>37</a:t>
            </a:fld>
            <a:endParaRPr lang="en-CA"/>
          </a:p>
        </p:txBody>
      </p:sp>
    </p:spTree>
    <p:extLst>
      <p:ext uri="{BB962C8B-B14F-4D97-AF65-F5344CB8AC3E}">
        <p14:creationId xmlns:p14="http://schemas.microsoft.com/office/powerpoint/2010/main" val="591475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C09A5-DAC8-4092-BF8B-77EE2C97D7BB}"/>
              </a:ext>
            </a:extLst>
          </p:cNvPr>
          <p:cNvSpPr txBox="1"/>
          <p:nvPr>
            <p:custDataLst>
              <p:tags r:id="rId1"/>
            </p:custDataLst>
          </p:nvPr>
        </p:nvSpPr>
        <p:spPr>
          <a:xfrm>
            <a:off x="251520" y="843558"/>
            <a:ext cx="4536504"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Cadre de prestation du programme</a:t>
            </a:r>
          </a:p>
          <a:p>
            <a:pPr marL="541338"/>
            <a:r>
              <a:rPr lang="en-US" altLang="fr-FR" sz="1800"/>
              <a:t>Laboratoires inadéquats et espace insuffisant (3.5.1.2)</a:t>
            </a:r>
          </a:p>
          <a:p>
            <a:pPr marL="541338"/>
            <a:r>
              <a:rPr lang="en-GB" altLang="fr-FR" sz="1800"/>
              <a:t>Nombre inadéquat d’enseignants à temps plein (3.5.2.1)</a:t>
            </a:r>
          </a:p>
          <a:p>
            <a:pPr marL="933450" lvl="1">
              <a:spcBef>
                <a:spcPct val="0"/>
              </a:spcBef>
            </a:pPr>
            <a:r>
              <a:rPr lang="en-GB" altLang="fr-FR" sz="1600"/>
              <a:t>Congés pour une longue période et longs congés sabbatiques</a:t>
            </a:r>
          </a:p>
          <a:p>
            <a:pPr marL="933450" lvl="1">
              <a:spcBef>
                <a:spcPct val="0"/>
              </a:spcBef>
            </a:pPr>
            <a:r>
              <a:rPr lang="en-GB" altLang="fr-FR" sz="1600"/>
              <a:t>Enseignants occupant des postes à financement flottant</a:t>
            </a:r>
          </a:p>
          <a:p>
            <a:pPr marL="933450" lvl="1">
              <a:spcBef>
                <a:spcPct val="0"/>
              </a:spcBef>
            </a:pPr>
            <a:r>
              <a:rPr lang="en-GB" altLang="fr-FR" sz="1600"/>
              <a:t>Charges d'enseignement ~ dépendance critique à une seule personne</a:t>
            </a:r>
          </a:p>
          <a:p>
            <a:pPr marL="541338"/>
            <a:endParaRPr lang="en-CA" sz="1800"/>
          </a:p>
          <a:p>
            <a:endParaRPr lang="en-CA" altLang="fr-FR" sz="1800"/>
          </a:p>
        </p:txBody>
      </p:sp>
      <p:sp>
        <p:nvSpPr>
          <p:cNvPr id="5" name="Content Placeholder 3">
            <a:extLst>
              <a:ext uri="{FF2B5EF4-FFF2-40B4-BE49-F238E27FC236}">
                <a16:creationId xmlns:a16="http://schemas.microsoft.com/office/drawing/2014/main" id="{B66267A0-E5FE-4383-93A8-DDCF3A4DF1E9}"/>
              </a:ext>
            </a:extLst>
          </p:cNvPr>
          <p:cNvSpPr txBox="1"/>
          <p:nvPr>
            <p:custDataLst>
              <p:tags r:id="rId2"/>
            </p:custDataLst>
          </p:nvPr>
        </p:nvSpPr>
        <p:spPr>
          <a:xfrm>
            <a:off x="4499992" y="843558"/>
            <a:ext cx="4392488"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Contenu et qualité du programme</a:t>
            </a:r>
          </a:p>
          <a:p>
            <a:pPr marL="541338">
              <a:tabLst>
                <a:tab pos="631825" algn="l"/>
                <a:tab pos="722313" algn="l"/>
              </a:tabLst>
            </a:pPr>
            <a:r>
              <a:rPr lang="en-CA" altLang="fr-FR" sz="1800"/>
              <a:t>Initiation insuffisante à une culture de santé et sécurité au travail (3.4.2)</a:t>
            </a:r>
          </a:p>
          <a:p>
            <a:pPr marL="541338">
              <a:tabLst>
                <a:tab pos="631825" algn="l"/>
                <a:tab pos="722313" algn="l"/>
              </a:tabLst>
            </a:pPr>
            <a:r>
              <a:rPr lang="en-GB" altLang="fr-FR" sz="1800"/>
              <a:t>Ajustements des UA :</a:t>
            </a:r>
          </a:p>
          <a:p>
            <a:pPr marL="941388" lvl="1">
              <a:tabLst>
                <a:tab pos="631825" algn="l"/>
                <a:tab pos="722313" algn="l"/>
              </a:tabLst>
            </a:pPr>
            <a:r>
              <a:rPr lang="en-GB" altLang="fr-FR" sz="1800"/>
              <a:t>Sciences naturelles (3.4.3.2)</a:t>
            </a:r>
          </a:p>
          <a:p>
            <a:pPr marL="941388" lvl="1">
              <a:tabLst>
                <a:tab pos="631825" algn="l"/>
                <a:tab pos="722313" algn="l"/>
              </a:tabLst>
            </a:pPr>
            <a:r>
              <a:rPr lang="en-GB" altLang="fr-FR" sz="1800"/>
              <a:t>Sciences du génie (3.4.4.2)</a:t>
            </a:r>
          </a:p>
          <a:p>
            <a:pPr marL="941388" lvl="1">
              <a:tabLst>
                <a:tab pos="631825" algn="l"/>
                <a:tab pos="722313" algn="l"/>
              </a:tabLst>
            </a:pPr>
            <a:r>
              <a:rPr lang="en-GB" altLang="fr-FR" sz="1800"/>
              <a:t>Conception en ingénierie (3.4.4.5)</a:t>
            </a:r>
          </a:p>
        </p:txBody>
      </p:sp>
      <p:sp>
        <p:nvSpPr>
          <p:cNvPr id="7" name="Title 1">
            <a:extLst>
              <a:ext uri="{FF2B5EF4-FFF2-40B4-BE49-F238E27FC236}">
                <a16:creationId xmlns:a16="http://schemas.microsoft.com/office/drawing/2014/main" id="{390040F6-CDBD-44E8-BED8-6DB08324AAD2}"/>
              </a:ext>
            </a:extLst>
          </p:cNvPr>
          <p:cNvSpPr txBox="1"/>
          <p:nvPr>
            <p:custDataLst>
              <p:tags r:id="rId3"/>
            </p:custDataLst>
          </p:nvPr>
        </p:nvSpPr>
        <p:spPr>
          <a:xfrm>
            <a:off x="457200" y="51470"/>
            <a:ext cx="8229600" cy="857250"/>
          </a:xfrm>
          <a:prstGeom prst="rect">
            <a:avLst/>
          </a:prstGeom>
        </p:spPr>
        <p:txBody>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ltLang="fr-FR"/>
              <a:t>Problèmes courants</a:t>
            </a:r>
          </a:p>
        </p:txBody>
      </p:sp>
      <p:sp>
        <p:nvSpPr>
          <p:cNvPr id="6" name="Slide Number Placeholder 5">
            <a:extLst>
              <a:ext uri="{FF2B5EF4-FFF2-40B4-BE49-F238E27FC236}">
                <a16:creationId xmlns:a16="http://schemas.microsoft.com/office/drawing/2014/main" id="{66579DA4-0E28-4F11-8D31-73C28092316F}"/>
              </a:ext>
            </a:extLst>
          </p:cNvPr>
          <p:cNvSpPr>
            <a:spLocks noGrp="1"/>
          </p:cNvSpPr>
          <p:nvPr>
            <p:ph type="sldNum" sz="quarter" idx="4294967295"/>
            <p:custDataLst>
              <p:tags r:id="rId4"/>
            </p:custDataLst>
          </p:nvPr>
        </p:nvSpPr>
        <p:spPr>
          <a:xfrm>
            <a:off x="7010400" y="4767263"/>
            <a:ext cx="2133600" cy="274637"/>
          </a:xfrm>
        </p:spPr>
        <p:txBody>
          <a:bodyPr/>
          <a:lstStyle/>
          <a:p>
            <a:fld id="{C26EF1C5-64BD-402C-96B5-DE32C5BFFFCA}" type="slidenum">
              <a:rPr lang="en-CA" smtClean="0"/>
              <a:t>38</a:t>
            </a:fld>
            <a:endParaRPr lang="en-CA"/>
          </a:p>
        </p:txBody>
      </p:sp>
    </p:spTree>
    <p:extLst>
      <p:ext uri="{BB962C8B-B14F-4D97-AF65-F5344CB8AC3E}">
        <p14:creationId xmlns:p14="http://schemas.microsoft.com/office/powerpoint/2010/main" val="236921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90CB3C-CA7B-4D76-BC8E-C1E849304594}"/>
              </a:ext>
            </a:extLst>
          </p:cNvPr>
          <p:cNvSpPr>
            <a:spLocks noGrp="1" noChangeArrowheads="1"/>
          </p:cNvSpPr>
          <p:nvPr>
            <p:ph type="title"/>
            <p:custDataLst>
              <p:tags r:id="rId1"/>
            </p:custDataLst>
          </p:nvPr>
        </p:nvSpPr>
        <p:spPr>
          <a:xfrm>
            <a:off x="450056" y="313691"/>
            <a:ext cx="8229600" cy="857250"/>
          </a:xfrm>
        </p:spPr>
        <p:txBody>
          <a:bodyPr>
            <a:normAutofit/>
          </a:bodyPr>
          <a:lstStyle/>
          <a:p>
            <a:r>
              <a:rPr lang="fr-CA" noProof="0">
                <a:solidFill>
                  <a:srgbClr val="003C71"/>
                </a:solidFill>
              </a:rPr>
              <a:t>Points saillants des normes d’agrément : </a:t>
            </a:r>
            <a:br>
              <a:rPr lang="fr-CA" noProof="0">
                <a:solidFill>
                  <a:srgbClr val="003C71"/>
                </a:solidFill>
              </a:rPr>
            </a:br>
            <a:r>
              <a:rPr lang="fr-CA" sz="2200" noProof="0">
                <a:solidFill>
                  <a:srgbClr val="003C71"/>
                </a:solidFill>
              </a:rPr>
              <a:t>Contenu et qualité du programme</a:t>
            </a:r>
          </a:p>
        </p:txBody>
      </p:sp>
      <p:sp>
        <p:nvSpPr>
          <p:cNvPr id="4" name="Slide Number Placeholder 3">
            <a:extLst>
              <a:ext uri="{FF2B5EF4-FFF2-40B4-BE49-F238E27FC236}">
                <a16:creationId xmlns:a16="http://schemas.microsoft.com/office/drawing/2014/main" id="{926A08E9-2D0F-4C81-886E-EB14300ED2F7}"/>
              </a:ext>
            </a:extLst>
          </p:cNvPr>
          <p:cNvSpPr>
            <a:spLocks noGrp="1"/>
          </p:cNvSpPr>
          <p:nvPr>
            <p:ph type="sldNum" sz="quarter" idx="4"/>
            <p:custDataLst>
              <p:tags r:id="rId2"/>
            </p:custDataLst>
          </p:nvPr>
        </p:nvSpPr>
        <p:spPr/>
        <p:txBody>
          <a:bodyPr/>
          <a:lstStyle/>
          <a:p>
            <a:fld id="{6A95E62F-A1E6-46AE-B68C-5160BEB61B52}" type="slidenum">
              <a:rPr lang="en-CA" smtClean="0"/>
              <a:t>39</a:t>
            </a:fld>
            <a:endParaRPr lang="en-CA"/>
          </a:p>
        </p:txBody>
      </p:sp>
      <p:sp>
        <p:nvSpPr>
          <p:cNvPr id="7" name="Content Placeholder 4">
            <a:extLst>
              <a:ext uri="{FF2B5EF4-FFF2-40B4-BE49-F238E27FC236}">
                <a16:creationId xmlns:a16="http://schemas.microsoft.com/office/drawing/2014/main" id="{E61B6F8A-1EE2-40C1-9A8D-2785892EB213}"/>
              </a:ext>
            </a:extLst>
          </p:cNvPr>
          <p:cNvSpPr txBox="1"/>
          <p:nvPr>
            <p:custDataLst>
              <p:tags r:id="rId3"/>
            </p:custDataLst>
          </p:nvPr>
        </p:nvSpPr>
        <p:spPr>
          <a:xfrm>
            <a:off x="719572" y="1203598"/>
            <a:ext cx="7704856" cy="3308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a:t>Mesurés par « unités d’agrément » (UA)</a:t>
            </a:r>
          </a:p>
          <a:p>
            <a:pPr indent="-160338">
              <a:lnSpc>
                <a:spcPct val="80000"/>
              </a:lnSpc>
              <a:spcBef>
                <a:spcPts val="525"/>
              </a:spcBef>
            </a:pPr>
            <a:r>
              <a:rPr lang="en-GB" altLang="fr-FR" sz="1800"/>
              <a:t>Une heure d'enseignement (correspondant à 50 minutes d'activité) = 1 UA</a:t>
            </a:r>
          </a:p>
          <a:p>
            <a:pPr indent="-160338">
              <a:lnSpc>
                <a:spcPct val="80000"/>
              </a:lnSpc>
              <a:spcBef>
                <a:spcPts val="525"/>
              </a:spcBef>
            </a:pPr>
            <a:r>
              <a:rPr lang="en-GB" altLang="fr-FR" sz="1800"/>
              <a:t>Une heure de laboratoire ou de travail dirigé = 0,5 UA</a:t>
            </a:r>
          </a:p>
          <a:p>
            <a:pPr marL="457200"/>
            <a:endParaRPr lang="en-US" altLang="en-US" sz="1000"/>
          </a:p>
          <a:p>
            <a:pPr marL="0" indent="0">
              <a:buNone/>
            </a:pPr>
            <a:r>
              <a:rPr lang="en-US" altLang="en-US" sz="2400"/>
              <a:t>Trois façons de mesurer le programme d’études :</a:t>
            </a:r>
          </a:p>
          <a:p>
            <a:pPr marL="457200" lvl="1" indent="-274638">
              <a:buFont typeface="+mj-lt"/>
              <a:buAutoNum type="arabicPeriod"/>
            </a:pPr>
            <a:r>
              <a:rPr lang="en-US" altLang="en-US" sz="1800"/>
              <a:t>Enseignement traditionnel en classe et laboratoire mesuré en UA (3.4.1.1)</a:t>
            </a:r>
          </a:p>
          <a:p>
            <a:pPr marL="457200" lvl="1" indent="-274638">
              <a:buFont typeface="+mj-lt"/>
              <a:buAutoNum type="arabicPeriod"/>
            </a:pPr>
            <a:r>
              <a:rPr lang="en-US" altLang="en-US" sz="1800"/>
              <a:t>Heures sans contact, c.-à-d. le facteur K (3.4.1.3)</a:t>
            </a:r>
          </a:p>
          <a:p>
            <a:pPr marL="457200" lvl="1" indent="-274638">
              <a:buFont typeface="+mj-lt"/>
              <a:buAutoNum type="arabicPeriod"/>
            </a:pPr>
            <a:r>
              <a:rPr lang="en-US" altLang="en-US" sz="1800"/>
              <a:t>Méthodologies d’enseignement innovatrices, avec justification convaincante (3.4.1.4)</a:t>
            </a:r>
          </a:p>
          <a:p>
            <a:pPr marL="0" indent="0">
              <a:lnSpc>
                <a:spcPct val="120000"/>
              </a:lnSpc>
              <a:spcBef>
                <a:spcPct val="0"/>
              </a:spcBef>
              <a:buNone/>
            </a:pPr>
            <a:endParaRPr lang="en-GB" altLang="fr-FR" sz="2400"/>
          </a:p>
        </p:txBody>
      </p:sp>
    </p:spTree>
    <p:extLst>
      <p:ext uri="{BB962C8B-B14F-4D97-AF65-F5344CB8AC3E}">
        <p14:creationId xmlns:p14="http://schemas.microsoft.com/office/powerpoint/2010/main" val="316077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228561-A7BC-4CE5-ADAA-B606F4FC2BC7}"/>
              </a:ext>
            </a:extLst>
          </p:cNvPr>
          <p:cNvSpPr>
            <a:spLocks noGrp="1"/>
          </p:cNvSpPr>
          <p:nvPr>
            <p:ph type="title"/>
            <p:custDataLst>
              <p:tags r:id="rId1"/>
            </p:custDataLst>
          </p:nvPr>
        </p:nvSpPr>
        <p:spPr>
          <a:xfrm>
            <a:off x="457200" y="58316"/>
            <a:ext cx="8229600" cy="857250"/>
          </a:xfrm>
        </p:spPr>
        <p:txBody>
          <a:bodyPr/>
          <a:lstStyle/>
          <a:p>
            <a:pPr eaLnBrk="1" hangingPunct="1"/>
            <a:r>
              <a:rPr lang="fr-CA" altLang="fr-FR" noProof="0">
                <a:solidFill>
                  <a:srgbClr val="003C71"/>
                </a:solidFill>
              </a:rPr>
              <a:t>Aperçu</a:t>
            </a:r>
          </a:p>
        </p:txBody>
      </p:sp>
      <p:sp>
        <p:nvSpPr>
          <p:cNvPr id="4" name="Slide Number Placeholder 3">
            <a:extLst>
              <a:ext uri="{FF2B5EF4-FFF2-40B4-BE49-F238E27FC236}">
                <a16:creationId xmlns:a16="http://schemas.microsoft.com/office/drawing/2014/main" id="{7B123933-6E00-4FC9-9B1B-6FA11A4609E6}"/>
              </a:ext>
            </a:extLst>
          </p:cNvPr>
          <p:cNvSpPr>
            <a:spLocks noGrp="1"/>
          </p:cNvSpPr>
          <p:nvPr>
            <p:ph type="sldNum" sz="quarter" idx="4"/>
            <p:custDataLst>
              <p:tags r:id="rId2"/>
            </p:custDataLst>
          </p:nvPr>
        </p:nvSpPr>
        <p:spPr/>
        <p:txBody>
          <a:bodyPr/>
          <a:lstStyle/>
          <a:p>
            <a:fld id="{8AB06EDA-F70B-4242-8EBE-963702F05E7B}" type="slidenum">
              <a:rPr lang="en-CA" smtClean="0"/>
              <a:t>4</a:t>
            </a:fld>
            <a:endParaRPr lang="en-CA"/>
          </a:p>
        </p:txBody>
      </p:sp>
      <p:grpSp>
        <p:nvGrpSpPr>
          <p:cNvPr id="9" name="Group 8">
            <a:extLst>
              <a:ext uri="{FF2B5EF4-FFF2-40B4-BE49-F238E27FC236}">
                <a16:creationId xmlns:a16="http://schemas.microsoft.com/office/drawing/2014/main" id="{93FAEB86-1642-482E-90FB-87940695C525}"/>
              </a:ext>
            </a:extLst>
          </p:cNvPr>
          <p:cNvGrpSpPr/>
          <p:nvPr>
            <p:custDataLst>
              <p:tags r:id="rId3"/>
            </p:custDataLst>
          </p:nvPr>
        </p:nvGrpSpPr>
        <p:grpSpPr>
          <a:xfrm>
            <a:off x="2023144" y="1343225"/>
            <a:ext cx="1121594" cy="1010394"/>
            <a:chOff x="611558" y="1419622"/>
            <a:chExt cx="952922" cy="866378"/>
          </a:xfrm>
          <a:effectLst>
            <a:outerShdw blurRad="63500" sx="102000" sy="102000" algn="ctr" rotWithShape="0">
              <a:prstClr val="black">
                <a:alpha val="40000"/>
              </a:prstClr>
            </a:outerShdw>
          </a:effectLst>
        </p:grpSpPr>
        <p:sp>
          <p:nvSpPr>
            <p:cNvPr id="6" name="Rectangle 5">
              <a:extLst>
                <a:ext uri="{FF2B5EF4-FFF2-40B4-BE49-F238E27FC236}">
                  <a16:creationId xmlns:a16="http://schemas.microsoft.com/office/drawing/2014/main" id="{FEBC3008-7B64-4787-96C4-14FED225F4C6}"/>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8" name="Rectangle 7">
              <a:extLst>
                <a:ext uri="{FF2B5EF4-FFF2-40B4-BE49-F238E27FC236}">
                  <a16:creationId xmlns:a16="http://schemas.microsoft.com/office/drawing/2014/main" id="{4495A4C4-67EB-4785-91BD-88D4E72F578D}"/>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Portrait de l’EES</a:t>
              </a:r>
            </a:p>
          </p:txBody>
        </p:sp>
      </p:grpSp>
      <p:grpSp>
        <p:nvGrpSpPr>
          <p:cNvPr id="10" name="Group 9">
            <a:extLst>
              <a:ext uri="{FF2B5EF4-FFF2-40B4-BE49-F238E27FC236}">
                <a16:creationId xmlns:a16="http://schemas.microsoft.com/office/drawing/2014/main" id="{D272C0C1-5260-4106-BCE4-788DB87A10CE}"/>
              </a:ext>
            </a:extLst>
          </p:cNvPr>
          <p:cNvGrpSpPr/>
          <p:nvPr>
            <p:custDataLst>
              <p:tags r:id="rId4"/>
            </p:custDataLst>
          </p:nvPr>
        </p:nvGrpSpPr>
        <p:grpSpPr>
          <a:xfrm>
            <a:off x="3353470" y="1343225"/>
            <a:ext cx="1121594" cy="1010394"/>
            <a:chOff x="611558" y="1419622"/>
            <a:chExt cx="952922" cy="866378"/>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BB3A9AF8-34F9-477F-A4CA-A3FF68C292FB}"/>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2" name="Rectangle 11">
              <a:extLst>
                <a:ext uri="{FF2B5EF4-FFF2-40B4-BE49-F238E27FC236}">
                  <a16:creationId xmlns:a16="http://schemas.microsoft.com/office/drawing/2014/main" id="{A3AEB9CC-D43C-4BC7-8907-92EA76067700}"/>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L’agrément et le Bureau d’agrément</a:t>
              </a:r>
            </a:p>
          </p:txBody>
        </p:sp>
      </p:grpSp>
      <p:grpSp>
        <p:nvGrpSpPr>
          <p:cNvPr id="13" name="Group 12">
            <a:extLst>
              <a:ext uri="{FF2B5EF4-FFF2-40B4-BE49-F238E27FC236}">
                <a16:creationId xmlns:a16="http://schemas.microsoft.com/office/drawing/2014/main" id="{AE228696-3121-4466-9E01-D557132AB880}"/>
              </a:ext>
            </a:extLst>
          </p:cNvPr>
          <p:cNvGrpSpPr/>
          <p:nvPr>
            <p:custDataLst>
              <p:tags r:id="rId5"/>
            </p:custDataLst>
          </p:nvPr>
        </p:nvGrpSpPr>
        <p:grpSpPr>
          <a:xfrm>
            <a:off x="4683796" y="1343225"/>
            <a:ext cx="1184348" cy="1010393"/>
            <a:chOff x="611558" y="1419622"/>
            <a:chExt cx="952922" cy="866378"/>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AC3861F4-A2DD-4615-9C32-E3D362DAA8C3}"/>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5" name="Rectangle 14">
              <a:extLst>
                <a:ext uri="{FF2B5EF4-FFF2-40B4-BE49-F238E27FC236}">
                  <a16:creationId xmlns:a16="http://schemas.microsoft.com/office/drawing/2014/main" id="{619CC9D1-F84C-430C-B988-38468FF029B1}"/>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Rôles et responsabilités</a:t>
              </a:r>
            </a:p>
          </p:txBody>
        </p:sp>
      </p:grpSp>
      <p:grpSp>
        <p:nvGrpSpPr>
          <p:cNvPr id="16" name="Group 15">
            <a:extLst>
              <a:ext uri="{FF2B5EF4-FFF2-40B4-BE49-F238E27FC236}">
                <a16:creationId xmlns:a16="http://schemas.microsoft.com/office/drawing/2014/main" id="{A2ACD848-E799-4AA1-9C3B-F6D23589DDC3}"/>
              </a:ext>
            </a:extLst>
          </p:cNvPr>
          <p:cNvGrpSpPr/>
          <p:nvPr>
            <p:custDataLst>
              <p:tags r:id="rId6"/>
            </p:custDataLst>
          </p:nvPr>
        </p:nvGrpSpPr>
        <p:grpSpPr>
          <a:xfrm>
            <a:off x="4683796" y="2703417"/>
            <a:ext cx="1121594" cy="1010394"/>
            <a:chOff x="611558" y="1419622"/>
            <a:chExt cx="952922" cy="866378"/>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844CAC6F-5A3B-4D2F-892A-FC52CBAC506A}"/>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8" name="Rectangle 17">
              <a:extLst>
                <a:ext uri="{FF2B5EF4-FFF2-40B4-BE49-F238E27FC236}">
                  <a16:creationId xmlns:a16="http://schemas.microsoft.com/office/drawing/2014/main" id="{ADBFCF7F-29EB-4558-9AC7-7669C7133556}"/>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La visite</a:t>
              </a:r>
            </a:p>
          </p:txBody>
        </p:sp>
      </p:grpSp>
      <p:grpSp>
        <p:nvGrpSpPr>
          <p:cNvPr id="19" name="Group 18">
            <a:extLst>
              <a:ext uri="{FF2B5EF4-FFF2-40B4-BE49-F238E27FC236}">
                <a16:creationId xmlns:a16="http://schemas.microsoft.com/office/drawing/2014/main" id="{BD858BD1-2913-4880-A6E9-E9819F2C8E23}"/>
              </a:ext>
            </a:extLst>
          </p:cNvPr>
          <p:cNvGrpSpPr/>
          <p:nvPr>
            <p:custDataLst>
              <p:tags r:id="rId7"/>
            </p:custDataLst>
          </p:nvPr>
        </p:nvGrpSpPr>
        <p:grpSpPr>
          <a:xfrm>
            <a:off x="6076876" y="1343225"/>
            <a:ext cx="1121594" cy="1010394"/>
            <a:chOff x="611558" y="1419622"/>
            <a:chExt cx="952922" cy="866378"/>
          </a:xfrm>
          <a:effectLst>
            <a:outerShdw blurRad="63500" sx="102000" sy="102000" algn="ctr" rotWithShape="0">
              <a:prstClr val="black">
                <a:alpha val="40000"/>
              </a:prstClr>
            </a:outerShdw>
          </a:effectLst>
        </p:grpSpPr>
        <p:sp>
          <p:nvSpPr>
            <p:cNvPr id="20" name="Rectangle 19">
              <a:extLst>
                <a:ext uri="{FF2B5EF4-FFF2-40B4-BE49-F238E27FC236}">
                  <a16:creationId xmlns:a16="http://schemas.microsoft.com/office/drawing/2014/main" id="{9A0E286D-7B45-4136-8B9E-07F1331BC131}"/>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1" name="Rectangle 20">
              <a:extLst>
                <a:ext uri="{FF2B5EF4-FFF2-40B4-BE49-F238E27FC236}">
                  <a16:creationId xmlns:a16="http://schemas.microsoft.com/office/drawing/2014/main" id="{941631AC-800F-4545-8376-EE02BCF7DF71}"/>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Avant la visite</a:t>
              </a:r>
            </a:p>
          </p:txBody>
        </p:sp>
      </p:grpSp>
      <p:grpSp>
        <p:nvGrpSpPr>
          <p:cNvPr id="22" name="Group 21">
            <a:extLst>
              <a:ext uri="{FF2B5EF4-FFF2-40B4-BE49-F238E27FC236}">
                <a16:creationId xmlns:a16="http://schemas.microsoft.com/office/drawing/2014/main" id="{B58956CC-8755-4FC3-89F0-565AB424400B}"/>
              </a:ext>
            </a:extLst>
          </p:cNvPr>
          <p:cNvGrpSpPr/>
          <p:nvPr>
            <p:custDataLst>
              <p:tags r:id="rId8"/>
            </p:custDataLst>
          </p:nvPr>
        </p:nvGrpSpPr>
        <p:grpSpPr>
          <a:xfrm>
            <a:off x="2023144" y="2703417"/>
            <a:ext cx="1121594" cy="1010394"/>
            <a:chOff x="611558" y="1419622"/>
            <a:chExt cx="952922" cy="866378"/>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BCCEC947-1DDA-4693-843C-44A56C9E01FA}"/>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4" name="Rectangle 23">
              <a:extLst>
                <a:ext uri="{FF2B5EF4-FFF2-40B4-BE49-F238E27FC236}">
                  <a16:creationId xmlns:a16="http://schemas.microsoft.com/office/drawing/2014/main" id="{5B142F82-253F-4E09-BE0F-E33860025FF6}"/>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Les normes</a:t>
              </a:r>
            </a:p>
          </p:txBody>
        </p:sp>
      </p:grpSp>
      <p:grpSp>
        <p:nvGrpSpPr>
          <p:cNvPr id="25" name="Group 24">
            <a:extLst>
              <a:ext uri="{FF2B5EF4-FFF2-40B4-BE49-F238E27FC236}">
                <a16:creationId xmlns:a16="http://schemas.microsoft.com/office/drawing/2014/main" id="{C9767C73-7400-46A3-B73E-D973836C7383}"/>
              </a:ext>
            </a:extLst>
          </p:cNvPr>
          <p:cNvGrpSpPr/>
          <p:nvPr>
            <p:custDataLst>
              <p:tags r:id="rId9"/>
            </p:custDataLst>
          </p:nvPr>
        </p:nvGrpSpPr>
        <p:grpSpPr>
          <a:xfrm>
            <a:off x="6014121" y="2703417"/>
            <a:ext cx="1121594" cy="1010394"/>
            <a:chOff x="611558" y="1419622"/>
            <a:chExt cx="952922" cy="866378"/>
          </a:xfrm>
          <a:effectLst>
            <a:outerShdw blurRad="63500" sx="102000" sy="102000" algn="ctr" rotWithShape="0">
              <a:prstClr val="black">
                <a:alpha val="40000"/>
              </a:prstClr>
            </a:outerShdw>
          </a:effectLst>
        </p:grpSpPr>
        <p:sp>
          <p:nvSpPr>
            <p:cNvPr id="26" name="Rectangle 25">
              <a:extLst>
                <a:ext uri="{FF2B5EF4-FFF2-40B4-BE49-F238E27FC236}">
                  <a16:creationId xmlns:a16="http://schemas.microsoft.com/office/drawing/2014/main" id="{3EA2C889-6B5F-4572-9B5B-1B068F54BCC1}"/>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7" name="Rectangle 26">
              <a:extLst>
                <a:ext uri="{FF2B5EF4-FFF2-40B4-BE49-F238E27FC236}">
                  <a16:creationId xmlns:a16="http://schemas.microsoft.com/office/drawing/2014/main" id="{FF80EBF2-6F47-4F1E-9B18-CA79F6FBF408}"/>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 rapport</a:t>
              </a:r>
            </a:p>
          </p:txBody>
        </p:sp>
      </p:grpSp>
      <p:grpSp>
        <p:nvGrpSpPr>
          <p:cNvPr id="28" name="Group 27">
            <a:extLst>
              <a:ext uri="{FF2B5EF4-FFF2-40B4-BE49-F238E27FC236}">
                <a16:creationId xmlns:a16="http://schemas.microsoft.com/office/drawing/2014/main" id="{31323419-E26F-4F45-BFA9-5B67864F55FA}"/>
              </a:ext>
            </a:extLst>
          </p:cNvPr>
          <p:cNvGrpSpPr/>
          <p:nvPr>
            <p:custDataLst>
              <p:tags r:id="rId10"/>
            </p:custDataLst>
          </p:nvPr>
        </p:nvGrpSpPr>
        <p:grpSpPr>
          <a:xfrm>
            <a:off x="3353470" y="2703417"/>
            <a:ext cx="1121594" cy="1010394"/>
            <a:chOff x="611558" y="1419622"/>
            <a:chExt cx="952922" cy="866378"/>
          </a:xfrm>
          <a:effectLst>
            <a:outerShdw blurRad="63500" sx="102000" sy="102000" algn="ctr" rotWithShape="0">
              <a:prstClr val="black">
                <a:alpha val="40000"/>
              </a:prstClr>
            </a:outerShdw>
          </a:effectLst>
        </p:grpSpPr>
        <p:sp>
          <p:nvSpPr>
            <p:cNvPr id="29" name="Rectangle 28">
              <a:extLst>
                <a:ext uri="{FF2B5EF4-FFF2-40B4-BE49-F238E27FC236}">
                  <a16:creationId xmlns:a16="http://schemas.microsoft.com/office/drawing/2014/main" id="{E32BEC2B-99ED-459E-AEA3-B685AFBC0F99}"/>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0" name="Rectangle 29">
              <a:extLst>
                <a:ext uri="{FF2B5EF4-FFF2-40B4-BE49-F238E27FC236}">
                  <a16:creationId xmlns:a16="http://schemas.microsoft.com/office/drawing/2014/main" id="{ADA4C4F5-AF42-47C4-A9A4-525561582199}"/>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Récents changements pertinents</a:t>
              </a:r>
            </a:p>
          </p:txBody>
        </p:sp>
      </p:grpSp>
    </p:spTree>
    <p:extLst>
      <p:ext uri="{BB962C8B-B14F-4D97-AF65-F5344CB8AC3E}">
        <p14:creationId xmlns:p14="http://schemas.microsoft.com/office/powerpoint/2010/main" val="102148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1F6-A88D-408A-B5A7-09EB69FB9EFB}"/>
              </a:ext>
            </a:extLst>
          </p:cNvPr>
          <p:cNvSpPr>
            <a:spLocks noGrp="1"/>
          </p:cNvSpPr>
          <p:nvPr>
            <p:ph type="title"/>
            <p:custDataLst>
              <p:tags r:id="rId1"/>
            </p:custDataLst>
          </p:nvPr>
        </p:nvSpPr>
        <p:spPr>
          <a:xfrm>
            <a:off x="297747" y="8876"/>
            <a:ext cx="8490653" cy="994172"/>
          </a:xfrm>
        </p:spPr>
        <p:txBody>
          <a:bodyPr>
            <a:normAutofit/>
          </a:bodyPr>
          <a:lstStyle/>
          <a:p>
            <a:r>
              <a:rPr lang="fr-CA" altLang="fr-FR" sz="2600" noProof="0">
                <a:solidFill>
                  <a:srgbClr val="003C71"/>
                </a:solidFill>
              </a:rPr>
              <a:t>Nombre minimum de composantes du programme d’études</a:t>
            </a:r>
          </a:p>
        </p:txBody>
      </p:sp>
      <p:sp>
        <p:nvSpPr>
          <p:cNvPr id="4" name="Slide Number Placeholder 3">
            <a:extLst>
              <a:ext uri="{FF2B5EF4-FFF2-40B4-BE49-F238E27FC236}">
                <a16:creationId xmlns:a16="http://schemas.microsoft.com/office/drawing/2014/main" id="{618C2CF5-465B-45A4-A810-B1D06ED9633A}"/>
              </a:ext>
            </a:extLst>
          </p:cNvPr>
          <p:cNvSpPr>
            <a:spLocks noGrp="1"/>
          </p:cNvSpPr>
          <p:nvPr>
            <p:ph type="sldNum" sz="quarter" idx="4"/>
            <p:custDataLst>
              <p:tags r:id="rId2"/>
            </p:custDataLst>
          </p:nvPr>
        </p:nvSpPr>
        <p:spPr/>
        <p:txBody>
          <a:bodyPr/>
          <a:lstStyle/>
          <a:p>
            <a:fld id="{2D00DFA4-54D8-426D-8AF1-9A684DA98554}" type="slidenum">
              <a:rPr lang="en-CA" smtClean="0"/>
              <a:t>40</a:t>
            </a:fld>
            <a:endParaRPr lang="en-CA"/>
          </a:p>
        </p:txBody>
      </p:sp>
      <p:graphicFrame>
        <p:nvGraphicFramePr>
          <p:cNvPr id="5" name="Content Placeholder 4">
            <a:extLst>
              <a:ext uri="{FF2B5EF4-FFF2-40B4-BE49-F238E27FC236}">
                <a16:creationId xmlns:a16="http://schemas.microsoft.com/office/drawing/2014/main" id="{BB0DC7F1-1131-4D56-9B82-7858844E0C71}"/>
              </a:ext>
            </a:extLst>
          </p:cNvPr>
          <p:cNvGraphicFramePr>
            <a:graphicFrameLocks noGrp="1"/>
          </p:cNvGraphicFramePr>
          <p:nvPr>
            <p:ph idx="1"/>
            <p:custDataLst>
              <p:tags r:id="rId3"/>
            </p:custDataLst>
            <p:extLst>
              <p:ext uri="{D42A27DB-BD31-4B8C-83A1-F6EECF244321}">
                <p14:modId xmlns:p14="http://schemas.microsoft.com/office/powerpoint/2010/main" val="3794775772"/>
              </p:ext>
            </p:extLst>
          </p:nvPr>
        </p:nvGraphicFramePr>
        <p:xfrm>
          <a:off x="706702" y="788282"/>
          <a:ext cx="7600952" cy="3399126"/>
        </p:xfrm>
        <a:graphic>
          <a:graphicData uri="http://schemas.openxmlformats.org/drawingml/2006/table">
            <a:tbl>
              <a:tblPr firstRow="1" bandRow="1">
                <a:tableStyleId>{69012ECD-51FC-41F1-AA8D-1B2483CD663E}</a:tableStyleId>
              </a:tblPr>
              <a:tblGrid>
                <a:gridCol w="4239371">
                  <a:extLst>
                    <a:ext uri="{9D8B030D-6E8A-4147-A177-3AD203B41FA5}">
                      <a16:colId xmlns:a16="http://schemas.microsoft.com/office/drawing/2014/main" val="2012469452"/>
                    </a:ext>
                  </a:extLst>
                </a:gridCol>
                <a:gridCol w="1465118">
                  <a:extLst>
                    <a:ext uri="{9D8B030D-6E8A-4147-A177-3AD203B41FA5}">
                      <a16:colId xmlns:a16="http://schemas.microsoft.com/office/drawing/2014/main" val="3339597267"/>
                    </a:ext>
                  </a:extLst>
                </a:gridCol>
                <a:gridCol w="1896463">
                  <a:extLst>
                    <a:ext uri="{9D8B030D-6E8A-4147-A177-3AD203B41FA5}">
                      <a16:colId xmlns:a16="http://schemas.microsoft.com/office/drawing/2014/main" val="2307621619"/>
                    </a:ext>
                  </a:extLst>
                </a:gridCol>
              </a:tblGrid>
              <a:tr h="365861">
                <a:tc>
                  <a:txBody>
                    <a:bodyPr/>
                    <a:lstStyle/>
                    <a:p>
                      <a:r>
                        <a:rPr lang="en-CA" sz="1400" err="1">
                          <a:solidFill>
                            <a:schemeClr val="tx1"/>
                          </a:solidFill>
                        </a:rPr>
                        <a:t>Composante</a:t>
                      </a:r>
                      <a:endParaRPr lang="en-CA" sz="14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400" err="1">
                          <a:solidFill>
                            <a:schemeClr val="tx1"/>
                          </a:solidFill>
                        </a:rPr>
                        <a:t>Nombre</a:t>
                      </a:r>
                      <a:r>
                        <a:rPr lang="en-CA" sz="1400">
                          <a:solidFill>
                            <a:schemeClr val="tx1"/>
                          </a:solidFill>
                        </a:rPr>
                        <a:t> minimum </a:t>
                      </a:r>
                      <a:r>
                        <a:rPr lang="en-CA" sz="1400" err="1">
                          <a:solidFill>
                            <a:schemeClr val="tx1"/>
                          </a:solidFill>
                        </a:rPr>
                        <a:t>d’UA</a:t>
                      </a:r>
                      <a:endParaRPr lang="en-CA" sz="14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400">
                          <a:solidFill>
                            <a:schemeClr val="tx1"/>
                          </a:solidFill>
                        </a:rPr>
                        <a:t>UA qui doivent être enseignées par des enseignants titulaires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51600892"/>
                  </a:ext>
                </a:extLst>
              </a:tr>
              <a:tr h="365861">
                <a:tc>
                  <a:txBody>
                    <a:bodyPr/>
                    <a:lstStyle/>
                    <a:p>
                      <a:r>
                        <a:rPr lang="en-CA" sz="1400"/>
                        <a:t>Mathématiques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364419"/>
                  </a:ext>
                </a:extLst>
              </a:tr>
              <a:tr h="365861">
                <a:tc>
                  <a:txBody>
                    <a:bodyPr/>
                    <a:lstStyle/>
                    <a:p>
                      <a:r>
                        <a:rPr lang="en-CA" sz="1400"/>
                        <a:t>Sciences naturelles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2917"/>
                  </a:ext>
                </a:extLst>
              </a:tr>
              <a:tr h="365861">
                <a:tc>
                  <a:txBody>
                    <a:bodyPr/>
                    <a:lstStyle/>
                    <a:p>
                      <a:r>
                        <a:rPr lang="en-CA" sz="1400" b="1"/>
                        <a:t>Mathématiques et sciences naturelles combinées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400" b="1"/>
                        <a:t>420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400" b="1"/>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7791695"/>
                  </a:ext>
                </a:extLst>
              </a:tr>
              <a:tr h="365861">
                <a:tc>
                  <a:txBody>
                    <a:bodyPr/>
                    <a:lstStyle/>
                    <a:p>
                      <a:r>
                        <a:rPr lang="en-CA" sz="1400"/>
                        <a:t>Sciences du génie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272766"/>
                  </a:ext>
                </a:extLst>
              </a:tr>
              <a:tr h="365861">
                <a:tc>
                  <a:txBody>
                    <a:bodyPr/>
                    <a:lstStyle/>
                    <a:p>
                      <a:r>
                        <a:rPr lang="en-CA" sz="1400"/>
                        <a:t>Conception en ingénierie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20787"/>
                  </a:ext>
                </a:extLst>
              </a:tr>
              <a:tr h="365861">
                <a:tc>
                  <a:txBody>
                    <a:bodyPr/>
                    <a:lstStyle/>
                    <a:p>
                      <a:r>
                        <a:rPr lang="en-CA" sz="1400" b="1" kern="1200">
                          <a:solidFill>
                            <a:schemeClr val="tx1"/>
                          </a:solidFill>
                          <a:latin typeface="+mn-lt"/>
                          <a:ea typeface="+mn-ea"/>
                          <a:cs typeface="+mn-cs"/>
                        </a:rPr>
                        <a:t>Sciences du génie et conception en ingénierie combinées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400" b="1" kern="1200">
                          <a:solidFill>
                            <a:schemeClr val="tx1"/>
                          </a:solidFill>
                          <a:latin typeface="+mn-lt"/>
                          <a:ea typeface="+mn-ea"/>
                          <a:cs typeface="+mn-cs"/>
                        </a:rPr>
                        <a:t>900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400" b="1" kern="1200">
                          <a:solidFill>
                            <a:schemeClr val="tx1"/>
                          </a:solidFill>
                          <a:latin typeface="+mn-lt"/>
                          <a:ea typeface="+mn-ea"/>
                          <a:cs typeface="+mn-cs"/>
                        </a:rPr>
                        <a:t>*600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08416"/>
                  </a:ext>
                </a:extLst>
              </a:tr>
              <a:tr h="365861">
                <a:tc>
                  <a:txBody>
                    <a:bodyPr/>
                    <a:lstStyle/>
                    <a:p>
                      <a:r>
                        <a:rPr lang="en-CA" sz="1400"/>
                        <a:t>Études complémentaires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103393"/>
                  </a:ext>
                </a:extLst>
              </a:tr>
            </a:tbl>
          </a:graphicData>
        </a:graphic>
      </p:graphicFrame>
      <p:sp>
        <p:nvSpPr>
          <p:cNvPr id="6" name="Content Placeholder 3">
            <a:extLst>
              <a:ext uri="{FF2B5EF4-FFF2-40B4-BE49-F238E27FC236}">
                <a16:creationId xmlns:a16="http://schemas.microsoft.com/office/drawing/2014/main" id="{4FEDD2A6-CAAE-4739-BB7D-51FC32D1CE0F}"/>
              </a:ext>
            </a:extLst>
          </p:cNvPr>
          <p:cNvSpPr txBox="1"/>
          <p:nvPr>
            <p:custDataLst>
              <p:tags r:id="rId4"/>
            </p:custDataLst>
          </p:nvPr>
        </p:nvSpPr>
        <p:spPr>
          <a:xfrm>
            <a:off x="1592547" y="4177727"/>
            <a:ext cx="6318702" cy="475261"/>
          </a:xfrm>
          <a:prstGeom prst="rect">
            <a:avLst/>
          </a:prstGeom>
        </p:spPr>
        <p:txBody>
          <a:bodyPr vert="horz" lIns="68580" tIns="34290" rIns="68580" bIns="34290" rtlCol="0">
            <a:normAutofit/>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altLang="fr-FR" sz="2100"/>
              <a:t>Le programme doit avoir un minimum de </a:t>
            </a:r>
            <a:r>
              <a:rPr lang="fr-CA" altLang="fr-FR" sz="2100" b="1"/>
              <a:t>1 850</a:t>
            </a:r>
            <a:r>
              <a:rPr lang="fr-CA" altLang="fr-FR" sz="2100"/>
              <a:t> UA</a:t>
            </a:r>
          </a:p>
        </p:txBody>
      </p:sp>
      <p:sp>
        <p:nvSpPr>
          <p:cNvPr id="3" name="TextBox 2">
            <a:extLst>
              <a:ext uri="{FF2B5EF4-FFF2-40B4-BE49-F238E27FC236}">
                <a16:creationId xmlns:a16="http://schemas.microsoft.com/office/drawing/2014/main" id="{928D228C-E550-CF95-97A9-DBCA450FC187}"/>
              </a:ext>
            </a:extLst>
          </p:cNvPr>
          <p:cNvSpPr txBox="1"/>
          <p:nvPr>
            <p:custDataLst>
              <p:tags r:id="rId5"/>
            </p:custDataLst>
          </p:nvPr>
        </p:nvSpPr>
        <p:spPr>
          <a:xfrm>
            <a:off x="466159" y="4555690"/>
            <a:ext cx="8217603" cy="523220"/>
          </a:xfrm>
          <a:prstGeom prst="rect">
            <a:avLst/>
          </a:prstGeom>
          <a:noFill/>
        </p:spPr>
        <p:txBody>
          <a:bodyPr wrap="square" rtlCol="0">
            <a:spAutoFit/>
          </a:bodyPr>
          <a:lstStyle/>
          <a:p>
            <a:pPr algn="ctr"/>
            <a:r>
              <a:rPr lang="en-CA" sz="1400"/>
              <a:t>*Pour les sciences du </a:t>
            </a:r>
            <a:r>
              <a:rPr lang="en-CA" sz="1400" err="1"/>
              <a:t>génie</a:t>
            </a:r>
            <a:r>
              <a:rPr lang="en-CA" sz="1400"/>
              <a:t> : Des </a:t>
            </a:r>
            <a:r>
              <a:rPr lang="en-CA" sz="1400" err="1"/>
              <a:t>enseignants</a:t>
            </a:r>
            <a:r>
              <a:rPr lang="en-CA" sz="1400"/>
              <a:t> </a:t>
            </a:r>
            <a:r>
              <a:rPr lang="en-CA" sz="1400" err="1"/>
              <a:t>titulaires</a:t>
            </a:r>
            <a:r>
              <a:rPr lang="en-CA" sz="1400"/>
              <a:t> </a:t>
            </a:r>
            <a:r>
              <a:rPr lang="en-CA" sz="1400" err="1"/>
              <a:t>ou</a:t>
            </a:r>
            <a:r>
              <a:rPr lang="en-CA" sz="1400"/>
              <a:t> qui </a:t>
            </a:r>
            <a:r>
              <a:rPr lang="en-CA" sz="1400" err="1"/>
              <a:t>enseignent</a:t>
            </a:r>
            <a:r>
              <a:rPr lang="en-CA" sz="1400"/>
              <a:t> </a:t>
            </a:r>
            <a:r>
              <a:rPr lang="en-CA" sz="1400" err="1"/>
              <a:t>depuis</a:t>
            </a:r>
            <a:r>
              <a:rPr lang="en-CA" sz="1400"/>
              <a:t> </a:t>
            </a:r>
            <a:r>
              <a:rPr lang="en-CA" sz="1400" err="1"/>
              <a:t>moins</a:t>
            </a:r>
            <a:r>
              <a:rPr lang="en-CA" sz="1400"/>
              <a:t> de cinq </a:t>
            </a:r>
            <a:r>
              <a:rPr lang="en-CA" sz="1400" err="1"/>
              <a:t>ans</a:t>
            </a:r>
            <a:r>
              <a:rPr lang="en-CA" sz="1400"/>
              <a:t> et qui </a:t>
            </a:r>
            <a:r>
              <a:rPr lang="en-CA" sz="1400" err="1"/>
              <a:t>démontrent</a:t>
            </a:r>
            <a:r>
              <a:rPr lang="en-CA" sz="1400"/>
              <a:t> </a:t>
            </a:r>
            <a:r>
              <a:rPr lang="en-CA" sz="1400" err="1"/>
              <a:t>qu’ils</a:t>
            </a:r>
            <a:r>
              <a:rPr lang="en-CA" sz="1400"/>
              <a:t> </a:t>
            </a:r>
            <a:r>
              <a:rPr lang="en-CA" sz="1400" err="1"/>
              <a:t>suivent</a:t>
            </a:r>
            <a:r>
              <a:rPr lang="en-CA" sz="1400"/>
              <a:t> les étapes </a:t>
            </a:r>
            <a:r>
              <a:rPr lang="en-CA" sz="1400" err="1"/>
              <a:t>nécessaires</a:t>
            </a:r>
            <a:r>
              <a:rPr lang="en-CA" sz="1400"/>
              <a:t> pour </a:t>
            </a:r>
            <a:r>
              <a:rPr lang="en-CA" sz="1400" err="1"/>
              <a:t>obtenir</a:t>
            </a:r>
            <a:r>
              <a:rPr lang="en-CA" sz="1400"/>
              <a:t> le </a:t>
            </a:r>
            <a:r>
              <a:rPr lang="en-CA" sz="1400" err="1"/>
              <a:t>permis</a:t>
            </a:r>
            <a:r>
              <a:rPr lang="en-CA" sz="1400"/>
              <a:t> </a:t>
            </a:r>
            <a:r>
              <a:rPr lang="en-CA" sz="1400" err="1"/>
              <a:t>d’exercice</a:t>
            </a:r>
            <a:r>
              <a:rPr lang="en-CA" sz="1400"/>
              <a:t> du </a:t>
            </a:r>
            <a:r>
              <a:rPr lang="en-CA" sz="1400" err="1"/>
              <a:t>génie</a:t>
            </a:r>
            <a:endParaRPr lang="en-CA" sz="1400"/>
          </a:p>
        </p:txBody>
      </p:sp>
    </p:spTree>
    <p:extLst>
      <p:ext uri="{BB962C8B-B14F-4D97-AF65-F5344CB8AC3E}">
        <p14:creationId xmlns:p14="http://schemas.microsoft.com/office/powerpoint/2010/main" val="80605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DBA63FD-37B2-4CDF-A3A5-18C6F7AD68E0}"/>
              </a:ext>
            </a:extLst>
          </p:cNvPr>
          <p:cNvSpPr>
            <a:spLocks noGrp="1" noChangeArrowheads="1"/>
          </p:cNvSpPr>
          <p:nvPr>
            <p:ph type="title"/>
            <p:custDataLst>
              <p:tags r:id="rId1"/>
            </p:custDataLst>
          </p:nvPr>
        </p:nvSpPr>
        <p:spPr>
          <a:xfrm>
            <a:off x="450056" y="289214"/>
            <a:ext cx="8229600" cy="857250"/>
          </a:xfrm>
        </p:spPr>
        <p:txBody>
          <a:bodyPr>
            <a:normAutofit/>
          </a:bodyPr>
          <a:lstStyle/>
          <a:p>
            <a:r>
              <a:rPr lang="fr-CA" noProof="0">
                <a:solidFill>
                  <a:srgbClr val="003C71"/>
                </a:solidFill>
              </a:rPr>
              <a:t>Points saillants des normes d’agrément : </a:t>
            </a:r>
            <a:br>
              <a:rPr lang="fr-CA" noProof="0">
                <a:solidFill>
                  <a:srgbClr val="003C71"/>
                </a:solidFill>
              </a:rPr>
            </a:br>
            <a:r>
              <a:rPr lang="fr-CA" sz="2200" noProof="0">
                <a:solidFill>
                  <a:srgbClr val="003C71"/>
                </a:solidFill>
              </a:rPr>
              <a:t>Nombre minimum de composantes du programme d’études</a:t>
            </a:r>
          </a:p>
        </p:txBody>
      </p:sp>
      <p:sp>
        <p:nvSpPr>
          <p:cNvPr id="4" name="Slide Number Placeholder 3">
            <a:extLst>
              <a:ext uri="{FF2B5EF4-FFF2-40B4-BE49-F238E27FC236}">
                <a16:creationId xmlns:a16="http://schemas.microsoft.com/office/drawing/2014/main" id="{58446B3E-1148-4038-9443-9F99AC89C851}"/>
              </a:ext>
            </a:extLst>
          </p:cNvPr>
          <p:cNvSpPr>
            <a:spLocks noGrp="1"/>
          </p:cNvSpPr>
          <p:nvPr>
            <p:ph type="sldNum" sz="quarter" idx="4"/>
            <p:custDataLst>
              <p:tags r:id="rId2"/>
            </p:custDataLst>
          </p:nvPr>
        </p:nvSpPr>
        <p:spPr/>
        <p:txBody>
          <a:bodyPr/>
          <a:lstStyle/>
          <a:p>
            <a:fld id="{1C0F28CC-480F-4892-9176-EFF8AA5DE8FB}" type="slidenum">
              <a:rPr lang="en-CA" smtClean="0"/>
              <a:t>41</a:t>
            </a:fld>
            <a:endParaRPr lang="en-CA"/>
          </a:p>
        </p:txBody>
      </p:sp>
      <p:sp>
        <p:nvSpPr>
          <p:cNvPr id="8" name="Content Placeholder 4">
            <a:extLst>
              <a:ext uri="{FF2B5EF4-FFF2-40B4-BE49-F238E27FC236}">
                <a16:creationId xmlns:a16="http://schemas.microsoft.com/office/drawing/2014/main" id="{022E189C-602B-4C36-86E0-859447710542}"/>
              </a:ext>
            </a:extLst>
          </p:cNvPr>
          <p:cNvSpPr txBox="1"/>
          <p:nvPr>
            <p:custDataLst>
              <p:tags r:id="rId3"/>
            </p:custDataLst>
          </p:nvPr>
        </p:nvSpPr>
        <p:spPr>
          <a:xfrm>
            <a:off x="719572" y="1413910"/>
            <a:ext cx="7704856" cy="3287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1000"/>
              </a:lnSpc>
            </a:pPr>
            <a:r>
              <a:rPr lang="en-GB" altLang="fr-FR" sz="2400" err="1"/>
              <a:t>L’affectation</a:t>
            </a:r>
            <a:r>
              <a:rPr lang="en-GB" altLang="fr-FR" sz="2400"/>
              <a:t> </a:t>
            </a:r>
            <a:r>
              <a:rPr lang="en-GB" altLang="fr-FR" sz="2400" err="1"/>
              <a:t>d’UA</a:t>
            </a:r>
            <a:r>
              <a:rPr lang="en-GB" altLang="fr-FR" sz="2400"/>
              <a:t> </a:t>
            </a:r>
            <a:r>
              <a:rPr lang="en-GB" altLang="fr-FR" sz="2400" err="1"/>
              <a:t>n’est</a:t>
            </a:r>
            <a:r>
              <a:rPr lang="en-GB" altLang="fr-FR" sz="2400"/>
              <a:t> pas </a:t>
            </a:r>
            <a:r>
              <a:rPr lang="en-GB" altLang="fr-FR" sz="2400" err="1"/>
              <a:t>une</a:t>
            </a:r>
            <a:r>
              <a:rPr lang="en-GB" altLang="fr-FR" sz="2400"/>
              <a:t> science </a:t>
            </a:r>
            <a:r>
              <a:rPr lang="en-GB" altLang="fr-FR" sz="2400" err="1"/>
              <a:t>exacte</a:t>
            </a:r>
            <a:endParaRPr lang="en-GB" altLang="fr-FR" sz="2400"/>
          </a:p>
          <a:p>
            <a:pPr lvl="1">
              <a:lnSpc>
                <a:spcPct val="81000"/>
              </a:lnSpc>
            </a:pPr>
            <a:r>
              <a:rPr lang="en-GB" altLang="fr-FR" sz="1800" err="1"/>
              <a:t>Lors</a:t>
            </a:r>
            <a:r>
              <a:rPr lang="en-GB" altLang="fr-FR" sz="1800"/>
              <a:t> de </a:t>
            </a:r>
            <a:r>
              <a:rPr lang="en-GB" altLang="fr-FR" sz="1800" err="1"/>
              <a:t>l’examen</a:t>
            </a:r>
            <a:r>
              <a:rPr lang="en-GB" altLang="fr-FR" sz="1800"/>
              <a:t> de </a:t>
            </a:r>
            <a:r>
              <a:rPr lang="en-GB" altLang="fr-FR" sz="1800" err="1"/>
              <a:t>l’information</a:t>
            </a:r>
            <a:r>
              <a:rPr lang="en-GB" altLang="fr-FR" sz="1800"/>
              <a:t> et des documents sur les </a:t>
            </a:r>
            <a:r>
              <a:rPr lang="en-GB" altLang="fr-FR" sz="1800" err="1"/>
              <a:t>cours</a:t>
            </a:r>
            <a:r>
              <a:rPr lang="en-GB" altLang="fr-FR" sz="1800"/>
              <a:t>, </a:t>
            </a:r>
            <a:r>
              <a:rPr lang="en-GB" altLang="fr-FR" sz="1800" err="1"/>
              <a:t>demandez-vous</a:t>
            </a:r>
            <a:r>
              <a:rPr lang="en-GB" altLang="fr-FR" sz="1800"/>
              <a:t> </a:t>
            </a:r>
            <a:r>
              <a:rPr lang="en-GB" altLang="fr-FR" sz="1800" err="1"/>
              <a:t>si</a:t>
            </a:r>
            <a:r>
              <a:rPr lang="en-GB" altLang="fr-FR" sz="1800"/>
              <a:t> les affectations </a:t>
            </a:r>
            <a:r>
              <a:rPr lang="en-GB" altLang="fr-FR" sz="1800" err="1"/>
              <a:t>d’UA</a:t>
            </a:r>
            <a:r>
              <a:rPr lang="en-GB" altLang="fr-FR" sz="1800"/>
              <a:t> </a:t>
            </a:r>
            <a:r>
              <a:rPr lang="en-GB" altLang="fr-FR" sz="1800" err="1"/>
              <a:t>sont</a:t>
            </a:r>
            <a:r>
              <a:rPr lang="en-GB" altLang="fr-FR" sz="1800"/>
              <a:t> </a:t>
            </a:r>
            <a:r>
              <a:rPr lang="en-GB" altLang="fr-FR" sz="1800" i="1" err="1"/>
              <a:t>raisonnables</a:t>
            </a:r>
            <a:r>
              <a:rPr lang="en-GB" altLang="fr-FR" sz="1800"/>
              <a:t>.</a:t>
            </a:r>
          </a:p>
          <a:p>
            <a:pPr>
              <a:lnSpc>
                <a:spcPct val="81000"/>
              </a:lnSpc>
            </a:pPr>
            <a:endParaRPr lang="en-GB" altLang="fr-FR" sz="1000"/>
          </a:p>
          <a:p>
            <a:pPr>
              <a:lnSpc>
                <a:spcPct val="81000"/>
              </a:lnSpc>
            </a:pPr>
            <a:r>
              <a:rPr lang="en-GB" altLang="fr-FR" sz="2400" err="1"/>
              <a:t>L’équipe</a:t>
            </a:r>
            <a:r>
              <a:rPr lang="en-GB" altLang="fr-FR" sz="2400"/>
              <a:t> de </a:t>
            </a:r>
            <a:r>
              <a:rPr lang="en-GB" altLang="fr-FR" sz="2400" err="1"/>
              <a:t>visiteurs</a:t>
            </a:r>
            <a:r>
              <a:rPr lang="en-GB" altLang="fr-FR" sz="2400"/>
              <a:t> doit </a:t>
            </a:r>
            <a:r>
              <a:rPr lang="en-GB" altLang="fr-FR" sz="2400" err="1"/>
              <a:t>discuter</a:t>
            </a:r>
            <a:r>
              <a:rPr lang="en-GB" altLang="fr-FR" sz="2400"/>
              <a:t> de </a:t>
            </a:r>
            <a:r>
              <a:rPr lang="en-GB" altLang="fr-FR" sz="2400" err="1"/>
              <a:t>toutes</a:t>
            </a:r>
            <a:r>
              <a:rPr lang="en-GB" altLang="fr-FR" sz="2400"/>
              <a:t> les </a:t>
            </a:r>
            <a:r>
              <a:rPr lang="en-GB" altLang="fr-FR" sz="2400" err="1"/>
              <a:t>réaffectations</a:t>
            </a:r>
            <a:r>
              <a:rPr lang="en-GB" altLang="fr-FR" sz="2400"/>
              <a:t> </a:t>
            </a:r>
            <a:r>
              <a:rPr lang="en-GB" altLang="fr-FR" sz="2400" err="1"/>
              <a:t>d’UA</a:t>
            </a:r>
            <a:endParaRPr lang="en-GB" altLang="fr-FR" sz="2400"/>
          </a:p>
          <a:p>
            <a:pPr lvl="1">
              <a:lnSpc>
                <a:spcPct val="81000"/>
              </a:lnSpc>
            </a:pPr>
            <a:r>
              <a:rPr lang="en-GB" altLang="fr-FR" sz="1800"/>
              <a:t>Discussion continue le </a:t>
            </a:r>
            <a:r>
              <a:rPr lang="en-GB" altLang="fr-FR" sz="1800" err="1"/>
              <a:t>dimanche</a:t>
            </a:r>
            <a:r>
              <a:rPr lang="en-GB" altLang="fr-FR" sz="1800"/>
              <a:t> et le </a:t>
            </a:r>
            <a:r>
              <a:rPr lang="en-GB" altLang="fr-FR" sz="1800" err="1"/>
              <a:t>lundi</a:t>
            </a:r>
            <a:r>
              <a:rPr lang="en-GB" altLang="fr-FR" sz="1800"/>
              <a:t> </a:t>
            </a:r>
            <a:r>
              <a:rPr lang="en-GB" altLang="fr-FR" sz="1800" err="1"/>
              <a:t>soir</a:t>
            </a:r>
            <a:endParaRPr lang="en-GB" altLang="fr-FR" sz="1800"/>
          </a:p>
          <a:p>
            <a:pPr>
              <a:lnSpc>
                <a:spcPct val="81000"/>
              </a:lnSpc>
            </a:pPr>
            <a:endParaRPr lang="en-GB" altLang="fr-FR" sz="1000"/>
          </a:p>
          <a:p>
            <a:pPr>
              <a:lnSpc>
                <a:spcPct val="81000"/>
              </a:lnSpc>
            </a:pPr>
            <a:r>
              <a:rPr lang="en-GB" altLang="fr-FR" sz="2400" err="1"/>
              <a:t>Vous</a:t>
            </a:r>
            <a:r>
              <a:rPr lang="en-GB" altLang="fr-FR" sz="2400"/>
              <a:t> </a:t>
            </a:r>
            <a:r>
              <a:rPr lang="en-GB" altLang="fr-FR" sz="2400" err="1"/>
              <a:t>pouvez</a:t>
            </a:r>
            <a:r>
              <a:rPr lang="en-GB" altLang="fr-FR" sz="2400"/>
              <a:t> </a:t>
            </a:r>
            <a:r>
              <a:rPr lang="en-GB" altLang="fr-FR" sz="2400" err="1"/>
              <a:t>discuter</a:t>
            </a:r>
            <a:r>
              <a:rPr lang="en-GB" altLang="fr-FR" sz="2400"/>
              <a:t> des affectations avec le </a:t>
            </a:r>
            <a:r>
              <a:rPr lang="en-GB" altLang="fr-FR" sz="2400" err="1"/>
              <a:t>ou</a:t>
            </a:r>
            <a:r>
              <a:rPr lang="en-GB" altLang="fr-FR" sz="2400"/>
              <a:t> les </a:t>
            </a:r>
            <a:r>
              <a:rPr lang="en-GB" altLang="fr-FR" sz="2400" err="1"/>
              <a:t>membres</a:t>
            </a:r>
            <a:r>
              <a:rPr lang="en-GB" altLang="fr-FR" sz="2400"/>
              <a:t> du corps </a:t>
            </a:r>
            <a:r>
              <a:rPr lang="en-GB" altLang="fr-FR" sz="2400" err="1"/>
              <a:t>professoral</a:t>
            </a:r>
            <a:r>
              <a:rPr lang="en-GB" altLang="fr-FR" sz="2400"/>
              <a:t> </a:t>
            </a:r>
            <a:r>
              <a:rPr lang="en-GB" altLang="fr-FR" sz="2400" err="1"/>
              <a:t>responsables</a:t>
            </a:r>
            <a:r>
              <a:rPr lang="en-GB" altLang="fr-FR" sz="2400"/>
              <a:t>, </a:t>
            </a:r>
            <a:r>
              <a:rPr lang="en-GB" altLang="fr-FR" sz="2400" err="1"/>
              <a:t>mais</a:t>
            </a:r>
            <a:r>
              <a:rPr lang="en-GB" altLang="fr-FR" sz="2400"/>
              <a:t> sans </a:t>
            </a:r>
            <a:r>
              <a:rPr lang="en-GB" altLang="fr-FR" sz="2400" err="1"/>
              <a:t>argumenter</a:t>
            </a:r>
            <a:r>
              <a:rPr lang="en-GB" altLang="fr-FR" sz="2400"/>
              <a:t> </a:t>
            </a:r>
          </a:p>
          <a:p>
            <a:pPr lvl="1">
              <a:lnSpc>
                <a:spcPct val="81000"/>
              </a:lnSpc>
            </a:pPr>
            <a:r>
              <a:rPr lang="en-US" altLang="fr-FR" sz="1800" err="1"/>
              <a:t>Acceptez</a:t>
            </a:r>
            <a:r>
              <a:rPr lang="en-US" altLang="fr-FR" sz="1800"/>
              <a:t> les </a:t>
            </a:r>
            <a:r>
              <a:rPr lang="en-US" altLang="fr-FR" sz="1800" err="1"/>
              <a:t>désaccords</a:t>
            </a:r>
            <a:endParaRPr lang="en-US" altLang="fr-FR" sz="1800"/>
          </a:p>
          <a:p>
            <a:pPr marL="0" indent="0">
              <a:lnSpc>
                <a:spcPct val="120000"/>
              </a:lnSpc>
              <a:spcBef>
                <a:spcPct val="0"/>
              </a:spcBef>
              <a:buNone/>
            </a:pPr>
            <a:endParaRPr lang="en-GB" altLang="fr-FR" sz="2400"/>
          </a:p>
        </p:txBody>
      </p:sp>
    </p:spTree>
    <p:extLst>
      <p:ext uri="{BB962C8B-B14F-4D97-AF65-F5344CB8AC3E}">
        <p14:creationId xmlns:p14="http://schemas.microsoft.com/office/powerpoint/2010/main" val="151795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09B7B62-FEF5-4856-AB91-EAFC1C810A24}"/>
              </a:ext>
            </a:extLst>
          </p:cNvPr>
          <p:cNvSpPr txBox="1">
            <a:spLocks noChangeArrowheads="1"/>
          </p:cNvSpPr>
          <p:nvPr>
            <p:custDataLst>
              <p:tags r:id="rId1"/>
            </p:custDataLst>
          </p:nvPr>
        </p:nvSpPr>
        <p:spPr>
          <a:xfrm>
            <a:off x="210312" y="426374"/>
            <a:ext cx="8229600" cy="857250"/>
          </a:xfrm>
          <a:prstGeom prst="rect">
            <a:avLst/>
          </a:prstGeom>
        </p:spPr>
        <p:txBody>
          <a:bodyPr vert="horz" lIns="91440" tIns="45720" rIns="91440" bIns="45720" rtlCol="0" anchor="b" anchorCtr="0">
            <a:normAutofit fontScale="900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Points </a:t>
            </a:r>
            <a:r>
              <a:rPr lang="en-CA" err="1">
                <a:solidFill>
                  <a:srgbClr val="003C71"/>
                </a:solidFill>
              </a:rPr>
              <a:t>saillants</a:t>
            </a:r>
            <a:r>
              <a:rPr lang="en-CA">
                <a:solidFill>
                  <a:srgbClr val="003C71"/>
                </a:solidFill>
              </a:rPr>
              <a:t> des </a:t>
            </a:r>
            <a:r>
              <a:rPr lang="en-CA" err="1">
                <a:solidFill>
                  <a:srgbClr val="003C71"/>
                </a:solidFill>
              </a:rPr>
              <a:t>normes</a:t>
            </a:r>
            <a:r>
              <a:rPr lang="en-CA">
                <a:solidFill>
                  <a:srgbClr val="003C71"/>
                </a:solidFill>
              </a:rPr>
              <a:t> </a:t>
            </a:r>
            <a:r>
              <a:rPr lang="en-CA" err="1">
                <a:solidFill>
                  <a:srgbClr val="003C71"/>
                </a:solidFill>
              </a:rPr>
              <a:t>d’agrément</a:t>
            </a:r>
            <a:r>
              <a:rPr lang="en-CA">
                <a:solidFill>
                  <a:srgbClr val="003C71"/>
                </a:solidFill>
              </a:rPr>
              <a:t> : </a:t>
            </a:r>
          </a:p>
          <a:p>
            <a:r>
              <a:rPr lang="en-CA" err="1">
                <a:solidFill>
                  <a:srgbClr val="003C71"/>
                </a:solidFill>
              </a:rPr>
              <a:t>Permis</a:t>
            </a:r>
            <a:r>
              <a:rPr lang="en-CA">
                <a:solidFill>
                  <a:srgbClr val="003C71"/>
                </a:solidFill>
              </a:rPr>
              <a:t> </a:t>
            </a:r>
            <a:r>
              <a:rPr lang="en-CA" err="1">
                <a:solidFill>
                  <a:srgbClr val="003C71"/>
                </a:solidFill>
              </a:rPr>
              <a:t>d’exercice</a:t>
            </a:r>
            <a:endParaRPr lang="en-CA">
              <a:solidFill>
                <a:srgbClr val="003C71"/>
              </a:solidFill>
            </a:endParaRPr>
          </a:p>
        </p:txBody>
      </p:sp>
      <p:sp>
        <p:nvSpPr>
          <p:cNvPr id="7" name="Content Placeholder 4">
            <a:extLst>
              <a:ext uri="{FF2B5EF4-FFF2-40B4-BE49-F238E27FC236}">
                <a16:creationId xmlns:a16="http://schemas.microsoft.com/office/drawing/2014/main" id="{2DBDC50A-9048-4D4C-AB1A-F95E3080F29E}"/>
              </a:ext>
            </a:extLst>
          </p:cNvPr>
          <p:cNvSpPr txBox="1"/>
          <p:nvPr>
            <p:custDataLst>
              <p:tags r:id="rId2"/>
            </p:custDataLst>
          </p:nvPr>
        </p:nvSpPr>
        <p:spPr>
          <a:xfrm>
            <a:off x="1059396" y="1448216"/>
            <a:ext cx="7025208" cy="31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00"/>
              </a:spcBef>
            </a:pPr>
            <a:r>
              <a:rPr lang="fr-CA" altLang="fr-FR" sz="2000"/>
              <a:t>Le doyen, les directeurs de département et les membres du corps professoral qui donnent des cours portant essentiellement sur les </a:t>
            </a:r>
            <a:r>
              <a:rPr lang="fr-CA" altLang="fr-FR" sz="2000" b="1"/>
              <a:t>sciences du génie </a:t>
            </a:r>
            <a:r>
              <a:rPr lang="fr-CA" altLang="fr-FR" sz="2000"/>
              <a:t>(SG) et la </a:t>
            </a:r>
            <a:r>
              <a:rPr lang="fr-CA" altLang="fr-FR" sz="2000" b="1"/>
              <a:t>conception en ingénierie</a:t>
            </a:r>
            <a:r>
              <a:rPr lang="fr-CA" altLang="fr-FR" sz="2000"/>
              <a:t> (CI) devraient être titulaires d'un permis d'exercice du génie au Canada</a:t>
            </a:r>
          </a:p>
          <a:p>
            <a:pPr lvl="1">
              <a:lnSpc>
                <a:spcPct val="90000"/>
              </a:lnSpc>
              <a:spcBef>
                <a:spcPct val="0"/>
              </a:spcBef>
            </a:pPr>
            <a:r>
              <a:rPr lang="fr-CA" altLang="fr-FR" sz="1600"/>
              <a:t>Norme 3.4.4.4 au moins 225 UA en CI doivent être enseignées par un </a:t>
            </a:r>
            <a:r>
              <a:rPr lang="fr-CA" altLang="fr-FR" sz="1600" err="1"/>
              <a:t>ing</a:t>
            </a:r>
            <a:r>
              <a:rPr lang="fr-CA" altLang="fr-FR" sz="1600"/>
              <a:t>./</a:t>
            </a:r>
            <a:r>
              <a:rPr lang="fr-CA" altLang="fr-FR" sz="1600" err="1"/>
              <a:t>P.Eng</a:t>
            </a:r>
            <a:r>
              <a:rPr lang="fr-CA" altLang="fr-FR" sz="1600"/>
              <a:t>.</a:t>
            </a:r>
          </a:p>
          <a:p>
            <a:pPr lvl="1">
              <a:lnSpc>
                <a:spcPct val="90000"/>
              </a:lnSpc>
              <a:spcBef>
                <a:spcPct val="0"/>
              </a:spcBef>
            </a:pPr>
            <a:r>
              <a:rPr lang="fr-CA" altLang="fr-FR" sz="1600"/>
              <a:t>Norme 3.4.4.1 au moins 600 UA en SG+CI doivent être enseignées par un </a:t>
            </a:r>
            <a:r>
              <a:rPr lang="fr-CA" altLang="fr-FR" sz="1600" err="1"/>
              <a:t>ing</a:t>
            </a:r>
            <a:r>
              <a:rPr lang="fr-CA" altLang="fr-FR" sz="1600"/>
              <a:t>./</a:t>
            </a:r>
            <a:r>
              <a:rPr lang="fr-CA" altLang="fr-FR" sz="1600" err="1"/>
              <a:t>P.Eng</a:t>
            </a:r>
            <a:r>
              <a:rPr lang="fr-CA" altLang="fr-FR" sz="1600"/>
              <a:t>. ou en voie de l'être.</a:t>
            </a:r>
          </a:p>
          <a:p>
            <a:pPr>
              <a:lnSpc>
                <a:spcPct val="90000"/>
              </a:lnSpc>
              <a:spcBef>
                <a:spcPts val="800"/>
              </a:spcBef>
            </a:pPr>
            <a:r>
              <a:rPr lang="fr-CA" altLang="fr-FR" sz="2000"/>
              <a:t>L'élaboration et le contrôle du programme d'études devraient être assurés par des ingénieurs titulaires d'un permis d'exercice du génie au Canada</a:t>
            </a:r>
          </a:p>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A89A7BED-1115-47C7-8E1E-97C9E574C3A7}"/>
              </a:ext>
            </a:extLst>
          </p:cNvPr>
          <p:cNvSpPr>
            <a:spLocks noGrp="1"/>
          </p:cNvSpPr>
          <p:nvPr>
            <p:ph type="sldNum" sz="quarter" idx="4"/>
            <p:custDataLst>
              <p:tags r:id="rId3"/>
            </p:custDataLst>
          </p:nvPr>
        </p:nvSpPr>
        <p:spPr/>
        <p:txBody>
          <a:bodyPr/>
          <a:lstStyle/>
          <a:p>
            <a:fld id="{35919C68-0A9B-4907-84E0-832EA68EF267}" type="slidenum">
              <a:rPr lang="en-CA" smtClean="0"/>
              <a:t>42</a:t>
            </a:fld>
            <a:endParaRPr lang="en-CA"/>
          </a:p>
        </p:txBody>
      </p:sp>
    </p:spTree>
    <p:extLst>
      <p:ext uri="{BB962C8B-B14F-4D97-AF65-F5344CB8AC3E}">
        <p14:creationId xmlns:p14="http://schemas.microsoft.com/office/powerpoint/2010/main" val="98300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179832" y="398942"/>
            <a:ext cx="8229600" cy="857250"/>
          </a:xfrm>
          <a:prstGeom prst="rect">
            <a:avLst/>
          </a:prstGeom>
        </p:spPr>
        <p:txBody>
          <a:bodyPr vert="horz" lIns="91440" tIns="45720" rIns="91440" bIns="45720" rtlCol="0" anchor="b" anchorCtr="0">
            <a:normAutofit fontScale="77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t>
            </a:r>
            <a:r>
              <a:rPr lang="en-CA" sz="3700" b="0">
                <a:solidFill>
                  <a:srgbClr val="003C71"/>
                </a:solidFill>
              </a:rPr>
              <a:t>Points </a:t>
            </a:r>
            <a:r>
              <a:rPr lang="en-CA" sz="3700" b="0" err="1">
                <a:solidFill>
                  <a:srgbClr val="003C71"/>
                </a:solidFill>
              </a:rPr>
              <a:t>saillants</a:t>
            </a:r>
            <a:r>
              <a:rPr lang="en-CA" sz="3700" b="0">
                <a:solidFill>
                  <a:srgbClr val="003C71"/>
                </a:solidFill>
              </a:rPr>
              <a:t> des </a:t>
            </a:r>
            <a:r>
              <a:rPr lang="en-CA" sz="3700" b="0" err="1">
                <a:solidFill>
                  <a:srgbClr val="003C71"/>
                </a:solidFill>
              </a:rPr>
              <a:t>normes</a:t>
            </a:r>
            <a:r>
              <a:rPr lang="en-CA" sz="3700" b="0">
                <a:solidFill>
                  <a:srgbClr val="003C71"/>
                </a:solidFill>
              </a:rPr>
              <a:t> </a:t>
            </a:r>
            <a:r>
              <a:rPr lang="en-CA" sz="3700" b="0" err="1">
                <a:solidFill>
                  <a:srgbClr val="003C71"/>
                </a:solidFill>
              </a:rPr>
              <a:t>d’agrément</a:t>
            </a:r>
            <a:r>
              <a:rPr lang="en-CA" sz="3700" b="0">
                <a:solidFill>
                  <a:srgbClr val="003C71"/>
                </a:solidFill>
              </a:rPr>
              <a:t> : </a:t>
            </a:r>
          </a:p>
          <a:p>
            <a:r>
              <a:rPr lang="en-CA" sz="2900" err="1">
                <a:solidFill>
                  <a:srgbClr val="003C71"/>
                </a:solidFill>
              </a:rPr>
              <a:t>Évaluation</a:t>
            </a:r>
            <a:r>
              <a:rPr lang="en-CA" sz="2900">
                <a:solidFill>
                  <a:srgbClr val="003C71"/>
                </a:solidFill>
              </a:rPr>
              <a:t> qualitative – </a:t>
            </a:r>
            <a:r>
              <a:rPr lang="en-CA" sz="2900" err="1">
                <a:solidFill>
                  <a:srgbClr val="003C71"/>
                </a:solidFill>
              </a:rPr>
              <a:t>Considérations</a:t>
            </a:r>
            <a:r>
              <a:rPr lang="en-CA" sz="2900">
                <a:solidFill>
                  <a:srgbClr val="003C71"/>
                </a:solidFill>
              </a:rPr>
              <a:t> relatives au programme </a:t>
            </a:r>
            <a:r>
              <a:rPr lang="en-CA" sz="2900" err="1">
                <a:solidFill>
                  <a:srgbClr val="003C71"/>
                </a:solidFill>
              </a:rPr>
              <a:t>d'études</a:t>
            </a:r>
            <a:endParaRPr lang="en-CA" sz="29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p:nvPr>
            <p:custDataLst>
              <p:tags r:id="rId2"/>
            </p:custDataLst>
          </p:nvPr>
        </p:nvSpPr>
        <p:spPr>
          <a:xfrm>
            <a:off x="1059396" y="1468858"/>
            <a:ext cx="7025208" cy="2687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spcAft>
                <a:spcPts val="1750"/>
              </a:spcAft>
            </a:pPr>
            <a:r>
              <a:rPr lang="en-GB" altLang="fr-FR" sz="2000"/>
              <a:t>Le programme doit inclure l'application de l'informatique et une expérience appropriée en laboratoire, comprenant l'enseignement des procédures de sécurité</a:t>
            </a:r>
          </a:p>
          <a:p>
            <a:pPr>
              <a:lnSpc>
                <a:spcPct val="80000"/>
              </a:lnSpc>
              <a:spcBef>
                <a:spcPct val="0"/>
              </a:spcBef>
              <a:spcAft>
                <a:spcPts val="1750"/>
              </a:spcAft>
            </a:pPr>
            <a:r>
              <a:rPr lang="en-GB" altLang="fr-FR" sz="2000"/>
              <a:t>Les étudiants doivent être exposés aux notions de professionnalisme, de déontologie et d'équité, aux questions relatives à la santé et à la sécurité du public et des travailleurs, ainsi qu'aux concepts de développement durable et de bonne gérance de l'environnement</a:t>
            </a:r>
          </a:p>
          <a:p>
            <a:pPr>
              <a:lnSpc>
                <a:spcPct val="80000"/>
              </a:lnSpc>
              <a:spcBef>
                <a:spcPct val="0"/>
              </a:spcBef>
              <a:spcAft>
                <a:spcPts val="1750"/>
              </a:spcAft>
            </a:pPr>
            <a:r>
              <a:rPr lang="en-GB" altLang="fr-FR" sz="2000"/>
              <a:t>Le programme doit préparer les étudiants à apprendre par eux-mêmes et à travailler efficacement en équipe</a:t>
            </a:r>
          </a:p>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D1A6FA0D-B513-4DCC-96ED-1A80D0DC7E26}"/>
              </a:ext>
            </a:extLst>
          </p:cNvPr>
          <p:cNvSpPr>
            <a:spLocks noGrp="1"/>
          </p:cNvSpPr>
          <p:nvPr>
            <p:ph type="sldNum" sz="quarter" idx="4"/>
            <p:custDataLst>
              <p:tags r:id="rId3"/>
            </p:custDataLst>
          </p:nvPr>
        </p:nvSpPr>
        <p:spPr/>
        <p:txBody>
          <a:bodyPr/>
          <a:lstStyle/>
          <a:p>
            <a:fld id="{D4A05758-491E-4F50-9C61-C5C9E066969A}" type="slidenum">
              <a:rPr lang="en-CA" smtClean="0"/>
              <a:t>43</a:t>
            </a:fld>
            <a:endParaRPr lang="en-CA"/>
          </a:p>
        </p:txBody>
      </p:sp>
    </p:spTree>
    <p:extLst>
      <p:ext uri="{BB962C8B-B14F-4D97-AF65-F5344CB8AC3E}">
        <p14:creationId xmlns:p14="http://schemas.microsoft.com/office/powerpoint/2010/main" val="4271167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225552" y="38178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Points </a:t>
            </a:r>
            <a:r>
              <a:rPr lang="en-CA" err="1">
                <a:solidFill>
                  <a:srgbClr val="003C71"/>
                </a:solidFill>
              </a:rPr>
              <a:t>saillants</a:t>
            </a:r>
            <a:r>
              <a:rPr lang="en-CA">
                <a:solidFill>
                  <a:srgbClr val="003C71"/>
                </a:solidFill>
              </a:rPr>
              <a:t> des </a:t>
            </a:r>
            <a:r>
              <a:rPr lang="en-CA" err="1">
                <a:solidFill>
                  <a:srgbClr val="003C71"/>
                </a:solidFill>
              </a:rPr>
              <a:t>normes</a:t>
            </a:r>
            <a:r>
              <a:rPr lang="en-CA">
                <a:solidFill>
                  <a:srgbClr val="003C71"/>
                </a:solidFill>
              </a:rPr>
              <a:t> </a:t>
            </a:r>
            <a:r>
              <a:rPr lang="en-CA" err="1">
                <a:solidFill>
                  <a:srgbClr val="003C71"/>
                </a:solidFill>
              </a:rPr>
              <a:t>d’agrément</a:t>
            </a:r>
            <a:r>
              <a:rPr lang="en-CA">
                <a:solidFill>
                  <a:srgbClr val="003C71"/>
                </a:solidFill>
              </a:rPr>
              <a:t> : </a:t>
            </a:r>
          </a:p>
          <a:p>
            <a:r>
              <a:rPr lang="en-CA" sz="2000" err="1">
                <a:solidFill>
                  <a:srgbClr val="003C71"/>
                </a:solidFill>
              </a:rPr>
              <a:t>Évaluation</a:t>
            </a:r>
            <a:r>
              <a:rPr lang="en-CA" sz="2000">
                <a:solidFill>
                  <a:srgbClr val="003C71"/>
                </a:solidFill>
              </a:rPr>
              <a:t> qualitative – </a:t>
            </a:r>
            <a:r>
              <a:rPr lang="en-CA" sz="2000" err="1">
                <a:solidFill>
                  <a:srgbClr val="003C71"/>
                </a:solidFill>
              </a:rPr>
              <a:t>Considérations</a:t>
            </a:r>
            <a:r>
              <a:rPr lang="en-CA" sz="2000">
                <a:solidFill>
                  <a:srgbClr val="003C71"/>
                </a:solidFill>
              </a:rPr>
              <a:t> relatives au programme </a:t>
            </a:r>
            <a:r>
              <a:rPr lang="en-CA" sz="2000" err="1">
                <a:solidFill>
                  <a:srgbClr val="003C71"/>
                </a:solidFill>
              </a:rPr>
              <a:t>d'études</a:t>
            </a:r>
            <a:endParaRPr lang="en-CA" sz="20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p:nvPr>
            <p:custDataLst>
              <p:tags r:id="rId2"/>
            </p:custDataLst>
          </p:nvPr>
        </p:nvSpPr>
        <p:spPr>
          <a:xfrm>
            <a:off x="1043608" y="1275606"/>
            <a:ext cx="7272808" cy="3240360"/>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fr-FR" sz="2400"/>
              <a:t>Le programme doit </a:t>
            </a:r>
            <a:r>
              <a:rPr lang="en-GB" altLang="fr-FR" sz="2400" err="1"/>
              <a:t>comprendre</a:t>
            </a:r>
            <a:r>
              <a:rPr lang="en-GB" altLang="fr-FR" sz="2400"/>
              <a:t> des </a:t>
            </a:r>
            <a:r>
              <a:rPr lang="en-GB" altLang="fr-FR" sz="2400" err="1"/>
              <a:t>cours</a:t>
            </a:r>
            <a:r>
              <a:rPr lang="en-GB" altLang="fr-FR" sz="2400"/>
              <a:t> dans les matières </a:t>
            </a:r>
            <a:r>
              <a:rPr lang="en-GB" altLang="fr-FR" sz="2400" err="1"/>
              <a:t>suivantes</a:t>
            </a:r>
            <a:r>
              <a:rPr lang="en-GB" altLang="fr-FR" sz="2400"/>
              <a:t> :</a:t>
            </a:r>
          </a:p>
          <a:p>
            <a:pPr lvl="1"/>
            <a:r>
              <a:rPr lang="en-GB" altLang="fr-FR" sz="2400" err="1"/>
              <a:t>compétences</a:t>
            </a:r>
            <a:r>
              <a:rPr lang="en-GB" altLang="fr-FR" sz="2400"/>
              <a:t> </a:t>
            </a:r>
            <a:r>
              <a:rPr lang="en-GB" altLang="fr-FR" sz="2400" err="1"/>
              <a:t>en</a:t>
            </a:r>
            <a:r>
              <a:rPr lang="en-GB" altLang="fr-FR" sz="2400"/>
              <a:t> communication</a:t>
            </a:r>
          </a:p>
          <a:p>
            <a:pPr lvl="1"/>
            <a:r>
              <a:rPr lang="en-GB" altLang="fr-FR" sz="2400" err="1"/>
              <a:t>économie</a:t>
            </a:r>
            <a:r>
              <a:rPr lang="en-GB" altLang="fr-FR" sz="2400"/>
              <a:t> de </a:t>
            </a:r>
            <a:r>
              <a:rPr lang="en-GB" altLang="fr-FR" sz="2400" err="1"/>
              <a:t>l’ingénierie</a:t>
            </a:r>
            <a:endParaRPr lang="en-GB" altLang="fr-FR" sz="2400"/>
          </a:p>
          <a:p>
            <a:pPr lvl="1"/>
            <a:r>
              <a:rPr lang="en-GB" altLang="fr-FR" sz="2400"/>
              <a:t>impact de la </a:t>
            </a:r>
            <a:r>
              <a:rPr lang="en-GB" altLang="fr-FR" sz="2400" err="1"/>
              <a:t>technologie</a:t>
            </a:r>
            <a:r>
              <a:rPr lang="en-GB" altLang="fr-FR" sz="2400"/>
              <a:t> sur la </a:t>
            </a:r>
            <a:r>
              <a:rPr lang="en-GB" altLang="fr-FR" sz="2400" err="1"/>
              <a:t>société</a:t>
            </a:r>
            <a:endParaRPr lang="en-GB" altLang="fr-FR" sz="2400"/>
          </a:p>
          <a:p>
            <a:pPr lvl="1"/>
            <a:r>
              <a:rPr lang="en-GB" altLang="fr-FR" sz="2400"/>
              <a:t>matières </a:t>
            </a:r>
            <a:r>
              <a:rPr lang="en-GB" altLang="fr-FR" sz="2400" err="1"/>
              <a:t>traitant</a:t>
            </a:r>
            <a:r>
              <a:rPr lang="en-GB" altLang="fr-FR" sz="2400"/>
              <a:t> des questions </a:t>
            </a:r>
            <a:r>
              <a:rPr lang="en-GB" altLang="fr-FR" sz="2400" err="1"/>
              <a:t>fondamentales</a:t>
            </a:r>
            <a:r>
              <a:rPr lang="en-GB" altLang="fr-FR" sz="2400"/>
              <a:t>, des </a:t>
            </a:r>
            <a:r>
              <a:rPr lang="en-GB" altLang="fr-FR" sz="2400" err="1"/>
              <a:t>méthodologies</a:t>
            </a:r>
            <a:r>
              <a:rPr lang="en-GB" altLang="fr-FR" sz="2400"/>
              <a:t> et des </a:t>
            </a:r>
            <a:r>
              <a:rPr lang="en-GB" altLang="fr-FR" sz="2400" err="1"/>
              <a:t>cheminements</a:t>
            </a:r>
            <a:r>
              <a:rPr lang="en-GB" altLang="fr-FR" sz="2400"/>
              <a:t> </a:t>
            </a:r>
            <a:r>
              <a:rPr lang="en-GB" altLang="fr-FR" sz="2400" err="1"/>
              <a:t>intellectuels</a:t>
            </a:r>
            <a:r>
              <a:rPr lang="en-GB" altLang="fr-FR" sz="2400"/>
              <a:t> </a:t>
            </a:r>
            <a:r>
              <a:rPr lang="en-GB" altLang="fr-FR" sz="2400" err="1"/>
              <a:t>propres</a:t>
            </a:r>
            <a:r>
              <a:rPr lang="en-GB" altLang="fr-FR" sz="2400"/>
              <a:t> aux sciences </a:t>
            </a:r>
            <a:r>
              <a:rPr lang="en-GB" altLang="fr-FR" sz="2400" err="1"/>
              <a:t>humaines</a:t>
            </a:r>
            <a:r>
              <a:rPr lang="en-GB" altLang="fr-FR" sz="2400"/>
              <a:t> et </a:t>
            </a:r>
            <a:r>
              <a:rPr lang="en-GB" altLang="fr-FR" sz="2400" err="1"/>
              <a:t>sociales</a:t>
            </a:r>
            <a:endParaRPr lang="en-GB" altLang="fr-FR" sz="2400"/>
          </a:p>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CFBD26C9-4EA6-4433-BCB5-90FFFF7B49D3}"/>
              </a:ext>
            </a:extLst>
          </p:cNvPr>
          <p:cNvSpPr>
            <a:spLocks noGrp="1"/>
          </p:cNvSpPr>
          <p:nvPr>
            <p:ph type="sldNum" sz="quarter" idx="4"/>
            <p:custDataLst>
              <p:tags r:id="rId3"/>
            </p:custDataLst>
          </p:nvPr>
        </p:nvSpPr>
        <p:spPr/>
        <p:txBody>
          <a:bodyPr/>
          <a:lstStyle/>
          <a:p>
            <a:fld id="{4F7340D4-CAD6-4EF9-9C4C-5DC404F3C300}" type="slidenum">
              <a:rPr lang="en-CA" smtClean="0"/>
              <a:t>44</a:t>
            </a:fld>
            <a:endParaRPr lang="en-CA"/>
          </a:p>
        </p:txBody>
      </p:sp>
    </p:spTree>
    <p:extLst>
      <p:ext uri="{BB962C8B-B14F-4D97-AF65-F5344CB8AC3E}">
        <p14:creationId xmlns:p14="http://schemas.microsoft.com/office/powerpoint/2010/main" val="256599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216408" y="353222"/>
            <a:ext cx="8229600" cy="857250"/>
          </a:xfrm>
          <a:prstGeom prst="rect">
            <a:avLst/>
          </a:prstGeom>
        </p:spPr>
        <p:txBody>
          <a:bodyPr vert="horz" lIns="91440" tIns="45720" rIns="91440" bIns="45720" rtlCol="0" anchor="b" anchorCtr="0">
            <a:normAutofit fontScale="7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t>
            </a:r>
            <a:r>
              <a:rPr lang="en-CA" sz="4000">
                <a:solidFill>
                  <a:srgbClr val="003C71"/>
                </a:solidFill>
              </a:rPr>
              <a:t>Points </a:t>
            </a:r>
            <a:r>
              <a:rPr lang="en-CA" sz="4000" err="1">
                <a:solidFill>
                  <a:srgbClr val="003C71"/>
                </a:solidFill>
              </a:rPr>
              <a:t>saillants</a:t>
            </a:r>
            <a:r>
              <a:rPr lang="en-CA" sz="4000">
                <a:solidFill>
                  <a:srgbClr val="003C71"/>
                </a:solidFill>
              </a:rPr>
              <a:t> des </a:t>
            </a:r>
            <a:r>
              <a:rPr lang="en-CA" sz="4000" err="1">
                <a:solidFill>
                  <a:srgbClr val="003C71"/>
                </a:solidFill>
              </a:rPr>
              <a:t>normes</a:t>
            </a:r>
            <a:r>
              <a:rPr lang="en-CA" sz="4000">
                <a:solidFill>
                  <a:srgbClr val="003C71"/>
                </a:solidFill>
              </a:rPr>
              <a:t> </a:t>
            </a:r>
            <a:r>
              <a:rPr lang="en-CA" sz="4000" err="1">
                <a:solidFill>
                  <a:srgbClr val="003C71"/>
                </a:solidFill>
              </a:rPr>
              <a:t>d’agrément</a:t>
            </a:r>
            <a:r>
              <a:rPr lang="en-CA" sz="4000">
                <a:solidFill>
                  <a:srgbClr val="003C71"/>
                </a:solidFill>
              </a:rPr>
              <a:t> : </a:t>
            </a:r>
          </a:p>
          <a:p>
            <a:r>
              <a:rPr lang="en-CA" err="1">
                <a:solidFill>
                  <a:srgbClr val="003C71"/>
                </a:solidFill>
              </a:rPr>
              <a:t>Évaluation</a:t>
            </a:r>
            <a:r>
              <a:rPr lang="en-CA">
                <a:solidFill>
                  <a:srgbClr val="003C71"/>
                </a:solidFill>
              </a:rPr>
              <a:t> qualitative – </a:t>
            </a:r>
            <a:r>
              <a:rPr lang="en-CA" err="1">
                <a:solidFill>
                  <a:srgbClr val="003C71"/>
                </a:solidFill>
              </a:rPr>
              <a:t>Considérations</a:t>
            </a:r>
            <a:r>
              <a:rPr lang="en-CA">
                <a:solidFill>
                  <a:srgbClr val="003C71"/>
                </a:solidFill>
              </a:rPr>
              <a:t> relatives au programme </a:t>
            </a:r>
            <a:r>
              <a:rPr lang="en-CA" err="1">
                <a:solidFill>
                  <a:srgbClr val="003C71"/>
                </a:solidFill>
              </a:rPr>
              <a:t>d'études</a:t>
            </a:r>
            <a:endParaRPr lang="en-CA">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p:nvPr>
            <p:custDataLst>
              <p:tags r:id="rId2"/>
            </p:custDataLst>
          </p:nvPr>
        </p:nvSpPr>
        <p:spPr>
          <a:xfrm>
            <a:off x="791580" y="1367589"/>
            <a:ext cx="7560840" cy="3528392"/>
          </a:xfrm>
          <a:prstGeom prst="rect">
            <a:avLst/>
          </a:prstGeom>
        </p:spPr>
        <p:txBody>
          <a:bodyPr vert="horz" lIns="91440" tIns="45720" rIns="91440" bIns="45720" rtlCol="0">
            <a:normAutofit fontScale="90000" lnSpcReduction="2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25"/>
              </a:spcBef>
            </a:pPr>
            <a:r>
              <a:rPr lang="fr-CA" altLang="fr-FR" sz="2000"/>
              <a:t>Conception en ingénierie :</a:t>
            </a:r>
          </a:p>
          <a:p>
            <a:pPr lvl="1">
              <a:lnSpc>
                <a:spcPct val="90000"/>
              </a:lnSpc>
              <a:spcBef>
                <a:spcPts val="725"/>
              </a:spcBef>
            </a:pPr>
            <a:r>
              <a:rPr lang="fr-CA" altLang="fr-FR" sz="2000"/>
              <a:t>intègre les éléments du programme d'études</a:t>
            </a:r>
          </a:p>
          <a:p>
            <a:pPr lvl="1">
              <a:lnSpc>
                <a:spcPct val="90000"/>
              </a:lnSpc>
              <a:spcBef>
                <a:spcPts val="725"/>
              </a:spcBef>
            </a:pPr>
            <a:r>
              <a:rPr lang="fr-CA" altLang="fr-FR" sz="2000"/>
              <a:t>est un processus créatif, itératif et évolutif</a:t>
            </a:r>
          </a:p>
          <a:p>
            <a:pPr lvl="1">
              <a:lnSpc>
                <a:spcPct val="90000"/>
              </a:lnSpc>
              <a:spcBef>
                <a:spcPts val="725"/>
              </a:spcBef>
            </a:pPr>
            <a:r>
              <a:rPr lang="fr-CA" altLang="fr-FR" sz="2000"/>
              <a:t>est un processus assujetti aux contraintes imposées par les lois ou les normes</a:t>
            </a:r>
          </a:p>
          <a:p>
            <a:pPr lvl="1">
              <a:lnSpc>
                <a:spcPct val="90000"/>
              </a:lnSpc>
              <a:spcBef>
                <a:spcPts val="725"/>
              </a:spcBef>
            </a:pPr>
            <a:r>
              <a:rPr lang="fr-CA" altLang="fr-FR" sz="2000"/>
              <a:t>satisfait aux spécifications en utilisant l'optimisation</a:t>
            </a:r>
          </a:p>
          <a:p>
            <a:pPr lvl="1">
              <a:lnSpc>
                <a:spcPct val="90000"/>
              </a:lnSpc>
              <a:spcBef>
                <a:spcPts val="725"/>
              </a:spcBef>
            </a:pPr>
            <a:r>
              <a:rPr lang="fr-CA" altLang="fr-FR" sz="2000"/>
              <a:t>les aspects économiques devraient faire partie de l'expérience de conception</a:t>
            </a:r>
          </a:p>
          <a:p>
            <a:pPr lvl="1">
              <a:lnSpc>
                <a:spcPct val="90000"/>
              </a:lnSpc>
              <a:spcBef>
                <a:spcPts val="725"/>
              </a:spcBef>
            </a:pPr>
            <a:r>
              <a:rPr lang="fr-CA" altLang="fr-FR" sz="2000"/>
              <a:t>Doit être supervisée par un ingénieur titulaire d’un permis</a:t>
            </a:r>
          </a:p>
          <a:p>
            <a:pPr lvl="1">
              <a:lnSpc>
                <a:spcPct val="90000"/>
              </a:lnSpc>
              <a:spcBef>
                <a:spcPts val="625"/>
              </a:spcBef>
            </a:pPr>
            <a:endParaRPr lang="fr-CA" altLang="fr-FR" sz="2000" i="1" u="sng"/>
          </a:p>
          <a:p>
            <a:pPr>
              <a:lnSpc>
                <a:spcPct val="90000"/>
              </a:lnSpc>
              <a:spcBef>
                <a:spcPts val="725"/>
              </a:spcBef>
              <a:buFont typeface="Times" pitchFamily="18" charset="0"/>
              <a:buNone/>
            </a:pPr>
            <a:r>
              <a:rPr lang="fr-CA" altLang="fr-FR" sz="2000" i="1"/>
              <a:t>	</a:t>
            </a:r>
            <a:endParaRPr lang="fr-CA" altLang="fr-FR" sz="2000" i="1" u="sng"/>
          </a:p>
          <a:p>
            <a:pPr marL="0" indent="0">
              <a:lnSpc>
                <a:spcPct val="120000"/>
              </a:lnSpc>
              <a:spcBef>
                <a:spcPct val="0"/>
              </a:spcBef>
              <a:buNone/>
            </a:pPr>
            <a:r>
              <a:rPr lang="fr-CA" altLang="fr-FR" sz="1800" i="1" u="sng"/>
              <a:t>Tout programme d'études en génie doit aboutir à une vaste expérience de la conception en ingénierie</a:t>
            </a:r>
            <a:endParaRPr lang="fr-CA" altLang="fr-FR" sz="1900"/>
          </a:p>
        </p:txBody>
      </p:sp>
      <p:sp>
        <p:nvSpPr>
          <p:cNvPr id="4" name="Slide Number Placeholder 3">
            <a:extLst>
              <a:ext uri="{FF2B5EF4-FFF2-40B4-BE49-F238E27FC236}">
                <a16:creationId xmlns:a16="http://schemas.microsoft.com/office/drawing/2014/main" id="{553BDACE-50DD-4B05-A4BF-504A6D26DA2A}"/>
              </a:ext>
            </a:extLst>
          </p:cNvPr>
          <p:cNvSpPr>
            <a:spLocks noGrp="1"/>
          </p:cNvSpPr>
          <p:nvPr>
            <p:ph type="sldNum" sz="quarter" idx="4"/>
            <p:custDataLst>
              <p:tags r:id="rId3"/>
            </p:custDataLst>
          </p:nvPr>
        </p:nvSpPr>
        <p:spPr/>
        <p:txBody>
          <a:bodyPr/>
          <a:lstStyle/>
          <a:p>
            <a:fld id="{30C91FB0-256E-44E6-8AD9-E07962EEE0C8}" type="slidenum">
              <a:rPr lang="en-CA" smtClean="0"/>
              <a:t>45</a:t>
            </a:fld>
            <a:endParaRPr lang="en-CA"/>
          </a:p>
        </p:txBody>
      </p:sp>
    </p:spTree>
    <p:extLst>
      <p:ext uri="{BB962C8B-B14F-4D97-AF65-F5344CB8AC3E}">
        <p14:creationId xmlns:p14="http://schemas.microsoft.com/office/powerpoint/2010/main" val="329022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E5195-DD5D-44CB-B9E7-F869C1D5C0C6}"/>
              </a:ext>
            </a:extLst>
          </p:cNvPr>
          <p:cNvSpPr txBox="1">
            <a:spLocks noChangeArrowheads="1"/>
          </p:cNvSpPr>
          <p:nvPr>
            <p:custDataLst>
              <p:tags r:id="rId1"/>
            </p:custDataLst>
          </p:nvPr>
        </p:nvSpPr>
        <p:spPr>
          <a:xfrm>
            <a:off x="182880" y="152333"/>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t>
            </a:r>
            <a:r>
              <a:rPr lang="en-CA" sz="3100">
                <a:solidFill>
                  <a:srgbClr val="003C71"/>
                </a:solidFill>
              </a:rPr>
              <a:t>Points </a:t>
            </a:r>
            <a:r>
              <a:rPr lang="en-CA" sz="3100" err="1">
                <a:solidFill>
                  <a:srgbClr val="003C71"/>
                </a:solidFill>
              </a:rPr>
              <a:t>saillants</a:t>
            </a:r>
            <a:r>
              <a:rPr lang="en-CA" sz="3100">
                <a:solidFill>
                  <a:srgbClr val="003C71"/>
                </a:solidFill>
              </a:rPr>
              <a:t> des </a:t>
            </a:r>
            <a:r>
              <a:rPr lang="en-CA" sz="3100" err="1">
                <a:solidFill>
                  <a:srgbClr val="003C71"/>
                </a:solidFill>
              </a:rPr>
              <a:t>normes</a:t>
            </a:r>
            <a:r>
              <a:rPr lang="en-CA" sz="3100">
                <a:solidFill>
                  <a:srgbClr val="003C71"/>
                </a:solidFill>
              </a:rPr>
              <a:t> </a:t>
            </a:r>
            <a:r>
              <a:rPr lang="en-CA" sz="3100" err="1">
                <a:solidFill>
                  <a:srgbClr val="003C71"/>
                </a:solidFill>
              </a:rPr>
              <a:t>d’agrément</a:t>
            </a:r>
            <a:r>
              <a:rPr lang="en-CA" sz="3100">
                <a:solidFill>
                  <a:srgbClr val="003C71"/>
                </a:solidFill>
              </a:rPr>
              <a:t> : </a:t>
            </a:r>
          </a:p>
          <a:p>
            <a:r>
              <a:rPr lang="en-CA" sz="2200" err="1">
                <a:solidFill>
                  <a:srgbClr val="003C71"/>
                </a:solidFill>
              </a:rPr>
              <a:t>Qualités</a:t>
            </a:r>
            <a:r>
              <a:rPr lang="en-CA" sz="2200">
                <a:solidFill>
                  <a:srgbClr val="003C71"/>
                </a:solidFill>
              </a:rPr>
              <a:t> </a:t>
            </a:r>
            <a:r>
              <a:rPr lang="en-CA" sz="2200" err="1">
                <a:solidFill>
                  <a:srgbClr val="003C71"/>
                </a:solidFill>
              </a:rPr>
              <a:t>requises</a:t>
            </a:r>
            <a:r>
              <a:rPr lang="en-CA" sz="2200">
                <a:solidFill>
                  <a:srgbClr val="003C71"/>
                </a:solidFill>
              </a:rPr>
              <a:t> des </a:t>
            </a:r>
            <a:r>
              <a:rPr lang="en-CA" sz="2200" err="1">
                <a:solidFill>
                  <a:srgbClr val="003C71"/>
                </a:solidFill>
              </a:rPr>
              <a:t>diplômés</a:t>
            </a:r>
            <a:endParaRPr lang="en-CA" sz="2200">
              <a:solidFill>
                <a:srgbClr val="003C71"/>
              </a:solidFill>
            </a:endParaRPr>
          </a:p>
        </p:txBody>
      </p:sp>
      <p:sp>
        <p:nvSpPr>
          <p:cNvPr id="8" name="Content Placeholder 4">
            <a:extLst>
              <a:ext uri="{FF2B5EF4-FFF2-40B4-BE49-F238E27FC236}">
                <a16:creationId xmlns:a16="http://schemas.microsoft.com/office/drawing/2014/main" id="{2B403D97-E40C-4A4A-A957-2D547B0EDF04}"/>
              </a:ext>
            </a:extLst>
          </p:cNvPr>
          <p:cNvSpPr txBox="1"/>
          <p:nvPr>
            <p:custDataLst>
              <p:tags r:id="rId2"/>
            </p:custDataLst>
          </p:nvPr>
        </p:nvSpPr>
        <p:spPr>
          <a:xfrm>
            <a:off x="278952" y="1086023"/>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a:t>Deux composantes</a:t>
            </a:r>
          </a:p>
          <a:p>
            <a:pPr>
              <a:lnSpc>
                <a:spcPct val="90000"/>
              </a:lnSpc>
            </a:pPr>
            <a:endParaRPr lang="en-CA" altLang="fr-FR" sz="2000" u="sng"/>
          </a:p>
          <a:p>
            <a:pPr marL="0" indent="0">
              <a:lnSpc>
                <a:spcPct val="90000"/>
              </a:lnSpc>
              <a:buNone/>
            </a:pPr>
            <a:r>
              <a:rPr lang="en-CA" altLang="fr-FR" sz="2000" u="sng"/>
              <a:t>Qualités requises (norme 3.1) :</a:t>
            </a:r>
          </a:p>
          <a:p>
            <a:pPr marL="622300" lvl="1">
              <a:lnSpc>
                <a:spcPct val="90000"/>
              </a:lnSpc>
            </a:pPr>
            <a:r>
              <a:rPr lang="en-CA" altLang="fr-FR" sz="1600"/>
              <a:t>Interprétées au moment où les étudiants obtiennent leur diplôme</a:t>
            </a:r>
          </a:p>
          <a:p>
            <a:pPr marL="622300" lvl="1">
              <a:lnSpc>
                <a:spcPct val="90000"/>
              </a:lnSpc>
            </a:pPr>
            <a:r>
              <a:rPr lang="en-CA" altLang="fr-FR" sz="1600"/>
              <a:t>On reconnaît que l'acquisition des qualités ne se termine pas à ce moment-là</a:t>
            </a:r>
          </a:p>
          <a:p>
            <a:pPr marL="622300" lvl="1">
              <a:lnSpc>
                <a:spcPct val="90000"/>
              </a:lnSpc>
            </a:pPr>
            <a:r>
              <a:rPr lang="en-CA" altLang="fr-FR" sz="1600"/>
              <a:t>Les visiteurs de programme évaluent les preuves et les actions proposées pour démontrer le niveau d’acquisition de chaque qualité</a:t>
            </a:r>
          </a:p>
          <a:p>
            <a:pPr lvl="1">
              <a:lnSpc>
                <a:spcPct val="90000"/>
              </a:lnSpc>
            </a:pPr>
            <a:endParaRPr lang="en-CA" altLang="fr-FR" sz="2000"/>
          </a:p>
          <a:p>
            <a:pPr marL="0" indent="0">
              <a:lnSpc>
                <a:spcPct val="120000"/>
              </a:lnSpc>
              <a:spcBef>
                <a:spcPct val="0"/>
              </a:spcBef>
              <a:buNone/>
            </a:pPr>
            <a:endParaRPr lang="en-GB" altLang="fr-FR" sz="2000"/>
          </a:p>
        </p:txBody>
      </p:sp>
      <p:sp>
        <p:nvSpPr>
          <p:cNvPr id="9" name="Content Placeholder 4">
            <a:extLst>
              <a:ext uri="{FF2B5EF4-FFF2-40B4-BE49-F238E27FC236}">
                <a16:creationId xmlns:a16="http://schemas.microsoft.com/office/drawing/2014/main" id="{D3251280-3EFF-428B-BD70-46161F8A5504}"/>
              </a:ext>
            </a:extLst>
          </p:cNvPr>
          <p:cNvSpPr txBox="1"/>
          <p:nvPr>
            <p:custDataLst>
              <p:tags r:id="rId3"/>
            </p:custDataLst>
          </p:nvPr>
        </p:nvSpPr>
        <p:spPr>
          <a:xfrm>
            <a:off x="4572000" y="1767316"/>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u="sng"/>
              <a:t>Amélioration continue (norme 3.2) :</a:t>
            </a:r>
          </a:p>
          <a:p>
            <a:pPr marL="622300" lvl="1" indent="-273050">
              <a:lnSpc>
                <a:spcPct val="90000"/>
              </a:lnSpc>
            </a:pPr>
            <a:r>
              <a:rPr lang="en-CA" altLang="fr-FR" sz="1600"/>
              <a:t>Évolution constante des programmes de génie</a:t>
            </a:r>
          </a:p>
          <a:p>
            <a:pPr marL="622300" lvl="1" indent="-273050">
              <a:lnSpc>
                <a:spcPct val="90000"/>
              </a:lnSpc>
            </a:pPr>
            <a:r>
              <a:rPr lang="en-CA" altLang="fr-FR" sz="1600"/>
              <a:t>Processus nécessaires :</a:t>
            </a:r>
          </a:p>
          <a:p>
            <a:pPr marL="982663" lvl="2" indent="-273050">
              <a:lnSpc>
                <a:spcPct val="90000"/>
              </a:lnSpc>
            </a:pPr>
            <a:r>
              <a:rPr lang="en-CA" altLang="fr-FR"/>
              <a:t>Évaluation de l'acquisition des qualités</a:t>
            </a:r>
          </a:p>
          <a:p>
            <a:pPr marL="982663" lvl="2" indent="-273050">
              <a:lnSpc>
                <a:spcPct val="90000"/>
              </a:lnSpc>
            </a:pPr>
            <a:r>
              <a:rPr lang="en-CA" altLang="fr-FR"/>
              <a:t>Utilisation des résultats pour améliorer le programme</a:t>
            </a:r>
          </a:p>
          <a:p>
            <a:pPr marL="622300" lvl="1" indent="-273050">
              <a:lnSpc>
                <a:spcPct val="90000"/>
              </a:lnSpc>
            </a:pPr>
            <a:r>
              <a:rPr lang="en-CA" altLang="fr-FR" sz="1600"/>
              <a:t>Les visiteurs de programme évaluent les preuves et les actions proposées pour démontrer l’amélioration continue</a:t>
            </a:r>
          </a:p>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89DC01A2-EF46-4F11-AE4B-66E34030D95F}"/>
              </a:ext>
            </a:extLst>
          </p:cNvPr>
          <p:cNvSpPr>
            <a:spLocks noGrp="1"/>
          </p:cNvSpPr>
          <p:nvPr>
            <p:ph type="sldNum" sz="quarter" idx="4"/>
            <p:custDataLst>
              <p:tags r:id="rId4"/>
            </p:custDataLst>
          </p:nvPr>
        </p:nvSpPr>
        <p:spPr/>
        <p:txBody>
          <a:bodyPr/>
          <a:lstStyle/>
          <a:p>
            <a:fld id="{D4658A70-BDC6-44E1-AF82-AA01A2396301}" type="slidenum">
              <a:rPr lang="en-CA" smtClean="0"/>
              <a:t>46</a:t>
            </a:fld>
            <a:endParaRPr lang="en-CA"/>
          </a:p>
        </p:txBody>
      </p:sp>
    </p:spTree>
    <p:extLst>
      <p:ext uri="{BB962C8B-B14F-4D97-AF65-F5344CB8AC3E}">
        <p14:creationId xmlns:p14="http://schemas.microsoft.com/office/powerpoint/2010/main" val="189229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C2EE39-F189-4C40-BB74-8AEB813E6DF3}"/>
              </a:ext>
            </a:extLst>
          </p:cNvPr>
          <p:cNvSpPr>
            <a:spLocks noGrp="1"/>
          </p:cNvSpPr>
          <p:nvPr>
            <p:ph type="sldNum" sz="quarter" idx="4"/>
            <p:custDataLst>
              <p:tags r:id="rId1"/>
            </p:custDataLst>
          </p:nvPr>
        </p:nvSpPr>
        <p:spPr/>
        <p:txBody>
          <a:bodyPr/>
          <a:lstStyle/>
          <a:p>
            <a:fld id="{DB0A0ADA-54B2-4943-B559-0A0B50BED87C}" type="slidenum">
              <a:rPr lang="en-CA" smtClean="0"/>
              <a:t>47</a:t>
            </a:fld>
            <a:endParaRPr lang="en-CA"/>
          </a:p>
        </p:txBody>
      </p:sp>
      <p:sp>
        <p:nvSpPr>
          <p:cNvPr id="5" name="Content Placeholder 2">
            <a:extLst>
              <a:ext uri="{FF2B5EF4-FFF2-40B4-BE49-F238E27FC236}">
                <a16:creationId xmlns:a16="http://schemas.microsoft.com/office/drawing/2014/main" id="{0ADA61E4-923C-4ADB-A76A-3205072D1705}"/>
              </a:ext>
            </a:extLst>
          </p:cNvPr>
          <p:cNvSpPr txBox="1"/>
          <p:nvPr>
            <p:custDataLst>
              <p:tags r:id="rId2"/>
            </p:custDataLst>
          </p:nvPr>
        </p:nvSpPr>
        <p:spPr>
          <a:xfrm>
            <a:off x="547269" y="3312903"/>
            <a:ext cx="8345211" cy="761479"/>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a:t>Norme</a:t>
            </a:r>
            <a:r>
              <a:rPr lang="en-CA" b="1"/>
              <a:t> 3.1 </a:t>
            </a:r>
            <a:r>
              <a:rPr lang="fr-CA"/>
              <a:t>- « L’établissement d’enseignement doit démontrer que les diplômés d’un programme possèdent les 12 qualités requises ».​</a:t>
            </a:r>
          </a:p>
          <a:p>
            <a:pPr marL="182563" indent="0">
              <a:buNone/>
            </a:pPr>
            <a:endParaRPr lang="en-CA"/>
          </a:p>
        </p:txBody>
      </p:sp>
      <p:sp>
        <p:nvSpPr>
          <p:cNvPr id="7" name="Content Placeholder 2">
            <a:extLst>
              <a:ext uri="{FF2B5EF4-FFF2-40B4-BE49-F238E27FC236}">
                <a16:creationId xmlns:a16="http://schemas.microsoft.com/office/drawing/2014/main" id="{10F8ED32-A682-4C95-8A5F-0F5EE1DA2285}"/>
              </a:ext>
            </a:extLst>
          </p:cNvPr>
          <p:cNvSpPr txBox="1"/>
          <p:nvPr>
            <p:custDataLst>
              <p:tags r:id="rId3"/>
            </p:custDataLst>
          </p:nvPr>
        </p:nvSpPr>
        <p:spPr>
          <a:xfrm>
            <a:off x="403252" y="126259"/>
            <a:ext cx="8633243" cy="725857"/>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fr-CA" b="1"/>
              <a:t>Norme 3.1.1 </a:t>
            </a:r>
            <a:r>
              <a:rPr lang="fr-CA"/>
              <a:t>–</a:t>
            </a:r>
            <a:r>
              <a:rPr lang="fr-CA" b="1"/>
              <a:t> </a:t>
            </a:r>
            <a:r>
              <a:rPr lang="fr-CA"/>
              <a:t>« L’établissement d’enseignement doit démontrer que les diplômés d’un programme possèdent les 12 qualités ».</a:t>
            </a:r>
          </a:p>
          <a:p>
            <a:pPr marL="182563" indent="0">
              <a:buNone/>
            </a:pPr>
            <a:endParaRPr lang="en-US"/>
          </a:p>
          <a:p>
            <a:pPr marL="182563" indent="0">
              <a:buNone/>
            </a:pPr>
            <a:endParaRPr lang="en-US" sz="900"/>
          </a:p>
          <a:p>
            <a:pPr marL="182563" indent="0">
              <a:buNone/>
            </a:pPr>
            <a:r>
              <a:rPr lang="fr-CA" b="1"/>
              <a:t>Normes 3.1.1 à 3.1.5 </a:t>
            </a:r>
            <a:r>
              <a:rPr lang="fr-CA"/>
              <a:t>– Utilisées pour évaluer la pertinence du programme quant au développement des qualités requises des diplômés</a:t>
            </a:r>
          </a:p>
          <a:p>
            <a:pPr marL="182563" indent="0">
              <a:buNone/>
            </a:pPr>
            <a:endParaRPr lang="en-US"/>
          </a:p>
          <a:p>
            <a:pPr marL="182563" indent="0">
              <a:buNone/>
            </a:pPr>
            <a:endParaRPr lang="en-US"/>
          </a:p>
          <a:p>
            <a:pPr marL="182563" indent="0">
              <a:buNone/>
            </a:pPr>
            <a:endParaRPr lang="en-CA"/>
          </a:p>
        </p:txBody>
      </p:sp>
      <p:sp>
        <p:nvSpPr>
          <p:cNvPr id="8" name="Content Placeholder 2">
            <a:extLst>
              <a:ext uri="{FF2B5EF4-FFF2-40B4-BE49-F238E27FC236}">
                <a16:creationId xmlns:a16="http://schemas.microsoft.com/office/drawing/2014/main" id="{1A3F4F3A-7413-444E-8371-CCFDCDF47AA8}"/>
              </a:ext>
            </a:extLst>
          </p:cNvPr>
          <p:cNvSpPr txBox="1"/>
          <p:nvPr>
            <p:custDataLst>
              <p:tags r:id="rId4"/>
            </p:custDataLst>
          </p:nvPr>
        </p:nvSpPr>
        <p:spPr>
          <a:xfrm>
            <a:off x="403252" y="1694709"/>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endParaRPr lang="en-US" sz="1000" b="1"/>
          </a:p>
          <a:p>
            <a:pPr marL="182563" indent="0">
              <a:buNone/>
            </a:pPr>
            <a:r>
              <a:rPr lang="en-CA"/>
              <a:t>3.1.1 Organisation et engagement</a:t>
            </a:r>
          </a:p>
          <a:p>
            <a:pPr marL="182563" indent="0">
              <a:buNone/>
            </a:pPr>
            <a:r>
              <a:rPr lang="en-CA"/>
              <a:t>3.1.2 Cartes du programme d’études</a:t>
            </a:r>
          </a:p>
          <a:p>
            <a:pPr marL="182563" indent="0">
              <a:buNone/>
            </a:pPr>
            <a:r>
              <a:rPr lang="en-CA"/>
              <a:t>3.1.3 Indicateurs​</a:t>
            </a:r>
          </a:p>
          <a:p>
            <a:pPr marL="182563" indent="0">
              <a:buNone/>
            </a:pPr>
            <a:endParaRPr lang="en-CA" sz="1400"/>
          </a:p>
          <a:p>
            <a:pPr marL="182563" indent="0">
              <a:buNone/>
            </a:pPr>
            <a:r>
              <a:rPr lang="en-CA"/>
              <a:t>3.1.4 Outils d’évaluation</a:t>
            </a:r>
          </a:p>
          <a:p>
            <a:pPr marL="182563" indent="0">
              <a:buNone/>
            </a:pPr>
            <a:r>
              <a:rPr lang="en-CA"/>
              <a:t>3.1.5 Résultats d’évaluation</a:t>
            </a:r>
          </a:p>
          <a:p>
            <a:pPr marL="182563" indent="0">
              <a:buNone/>
            </a:pPr>
            <a:endParaRPr lang="en-CA"/>
          </a:p>
        </p:txBody>
      </p:sp>
      <p:sp>
        <p:nvSpPr>
          <p:cNvPr id="9" name="Content Placeholder 2">
            <a:extLst>
              <a:ext uri="{FF2B5EF4-FFF2-40B4-BE49-F238E27FC236}">
                <a16:creationId xmlns:a16="http://schemas.microsoft.com/office/drawing/2014/main" id="{0CE483F7-8488-49C5-85E2-7A8DAA2B211D}"/>
              </a:ext>
            </a:extLst>
          </p:cNvPr>
          <p:cNvSpPr txBox="1"/>
          <p:nvPr>
            <p:custDataLst>
              <p:tags r:id="rId5"/>
            </p:custDataLst>
          </p:nvPr>
        </p:nvSpPr>
        <p:spPr>
          <a:xfrm>
            <a:off x="380015" y="4014261"/>
            <a:ext cx="8633243" cy="1026846"/>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CA"/>
              <a:t>3.2.1 </a:t>
            </a:r>
            <a:r>
              <a:rPr lang="fr-CA"/>
              <a:t>Processus d’amélioration​</a:t>
            </a:r>
          </a:p>
          <a:p>
            <a:pPr marL="182563" indent="0">
              <a:buNone/>
            </a:pPr>
            <a:r>
              <a:rPr lang="fr-CA"/>
              <a:t>3.2.2 Engagement des intervenants​</a:t>
            </a:r>
          </a:p>
          <a:p>
            <a:pPr marL="182563" indent="0">
              <a:buNone/>
            </a:pPr>
            <a:endParaRPr lang="fr-CA"/>
          </a:p>
          <a:p>
            <a:pPr marL="182563" indent="0">
              <a:buNone/>
            </a:pPr>
            <a:r>
              <a:rPr lang="fr-CA"/>
              <a:t>3.2.3 Actions d’amélioration</a:t>
            </a:r>
          </a:p>
        </p:txBody>
      </p:sp>
      <p:grpSp>
        <p:nvGrpSpPr>
          <p:cNvPr id="16" name="Group 15">
            <a:extLst>
              <a:ext uri="{FF2B5EF4-FFF2-40B4-BE49-F238E27FC236}">
                <a16:creationId xmlns:a16="http://schemas.microsoft.com/office/drawing/2014/main" id="{AC33C576-1438-4D24-99C8-99C4B83F8EAF}"/>
              </a:ext>
            </a:extLst>
          </p:cNvPr>
          <p:cNvGrpSpPr/>
          <p:nvPr>
            <p:custDataLst>
              <p:tags r:id="rId6"/>
            </p:custDataLst>
          </p:nvPr>
        </p:nvGrpSpPr>
        <p:grpSpPr>
          <a:xfrm>
            <a:off x="3772194" y="961996"/>
            <a:ext cx="1267857" cy="242672"/>
            <a:chOff x="3995936" y="915411"/>
            <a:chExt cx="1267857" cy="242672"/>
          </a:xfrm>
        </p:grpSpPr>
        <p:sp>
          <p:nvSpPr>
            <p:cNvPr id="6" name="Arrow: Down 5">
              <a:extLst>
                <a:ext uri="{FF2B5EF4-FFF2-40B4-BE49-F238E27FC236}">
                  <a16:creationId xmlns:a16="http://schemas.microsoft.com/office/drawing/2014/main" id="{7733C31B-3C80-462B-AAC4-1A1BCD1922DE}"/>
                </a:ext>
              </a:extLst>
            </p:cNvPr>
            <p:cNvSpPr/>
            <p:nvPr/>
          </p:nvSpPr>
          <p:spPr>
            <a:xfrm>
              <a:off x="3995936" y="915411"/>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FE777DC4-685D-467C-BCD0-8545279CE032}"/>
                </a:ext>
              </a:extLst>
            </p:cNvPr>
            <p:cNvSpPr/>
            <p:nvPr/>
          </p:nvSpPr>
          <p:spPr>
            <a:xfrm>
              <a:off x="4572000" y="915411"/>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id="{FB915789-20C4-461C-AA67-240CD974628C}"/>
                </a:ext>
              </a:extLst>
            </p:cNvPr>
            <p:cNvSpPr/>
            <p:nvPr/>
          </p:nvSpPr>
          <p:spPr>
            <a:xfrm>
              <a:off x="5047769" y="915411"/>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10EA75A0-98B0-4B25-8DCA-5BB48D78DF35}"/>
              </a:ext>
            </a:extLst>
          </p:cNvPr>
          <p:cNvGrpSpPr/>
          <p:nvPr>
            <p:custDataLst>
              <p:tags r:id="rId7"/>
            </p:custDataLst>
          </p:nvPr>
        </p:nvGrpSpPr>
        <p:grpSpPr>
          <a:xfrm>
            <a:off x="3830059" y="2960351"/>
            <a:ext cx="1267857" cy="242672"/>
            <a:chOff x="3887924" y="2833027"/>
            <a:chExt cx="1267857" cy="242672"/>
          </a:xfrm>
        </p:grpSpPr>
        <p:sp>
          <p:nvSpPr>
            <p:cNvPr id="12" name="Arrow: Down 11">
              <a:extLst>
                <a:ext uri="{FF2B5EF4-FFF2-40B4-BE49-F238E27FC236}">
                  <a16:creationId xmlns:a16="http://schemas.microsoft.com/office/drawing/2014/main" id="{DFED665B-72A1-4334-8E0F-D2BA3177165B}"/>
                </a:ext>
              </a:extLst>
            </p:cNvPr>
            <p:cNvSpPr/>
            <p:nvPr/>
          </p:nvSpPr>
          <p:spPr>
            <a:xfrm>
              <a:off x="3887924" y="2833027"/>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Down 12">
              <a:extLst>
                <a:ext uri="{FF2B5EF4-FFF2-40B4-BE49-F238E27FC236}">
                  <a16:creationId xmlns:a16="http://schemas.microsoft.com/office/drawing/2014/main" id="{57D2FA46-B82C-4771-AD9F-65B34E431586}"/>
                </a:ext>
              </a:extLst>
            </p:cNvPr>
            <p:cNvSpPr/>
            <p:nvPr/>
          </p:nvSpPr>
          <p:spPr>
            <a:xfrm>
              <a:off x="4463988" y="2833027"/>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Down 13">
              <a:extLst>
                <a:ext uri="{FF2B5EF4-FFF2-40B4-BE49-F238E27FC236}">
                  <a16:creationId xmlns:a16="http://schemas.microsoft.com/office/drawing/2014/main" id="{28A69BFF-94C4-47DC-8612-EDCB2EF3D844}"/>
                </a:ext>
              </a:extLst>
            </p:cNvPr>
            <p:cNvSpPr/>
            <p:nvPr/>
          </p:nvSpPr>
          <p:spPr>
            <a:xfrm>
              <a:off x="4939757" y="2833027"/>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73209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7AA6161-18C0-4152-9A19-726F08185C3D}"/>
              </a:ext>
            </a:extLst>
          </p:cNvPr>
          <p:cNvSpPr>
            <a:spLocks noGrp="1" noChangeArrowheads="1"/>
          </p:cNvSpPr>
          <p:nvPr>
            <p:ph type="title"/>
            <p:custDataLst>
              <p:tags r:id="rId1"/>
            </p:custDataLst>
          </p:nvPr>
        </p:nvSpPr>
        <p:spPr>
          <a:xfrm>
            <a:off x="237744" y="462950"/>
            <a:ext cx="8229600" cy="857250"/>
          </a:xfrm>
        </p:spPr>
        <p:txBody>
          <a:bodyPr>
            <a:normAutofit/>
          </a:bodyPr>
          <a:lstStyle/>
          <a:p>
            <a:r>
              <a:rPr lang="fr-CA" noProof="0">
                <a:solidFill>
                  <a:srgbClr val="003C71"/>
                </a:solidFill>
              </a:rPr>
              <a:t>Points saillants des normes d’agrément : </a:t>
            </a:r>
            <a:r>
              <a:rPr lang="fr-CA" sz="2200" noProof="0">
                <a:solidFill>
                  <a:srgbClr val="003C71"/>
                </a:solidFill>
              </a:rPr>
              <a:t>Qualités requises des diplômés</a:t>
            </a:r>
            <a:endParaRPr lang="fr-CA" noProof="0">
              <a:solidFill>
                <a:srgbClr val="003C71"/>
              </a:solidFill>
            </a:endParaRPr>
          </a:p>
        </p:txBody>
      </p:sp>
      <p:sp>
        <p:nvSpPr>
          <p:cNvPr id="3" name="Content Placeholder 2"/>
          <p:cNvSpPr>
            <a:spLocks noGrp="1"/>
          </p:cNvSpPr>
          <p:nvPr>
            <p:ph sz="half" idx="1"/>
            <p:custDataLst>
              <p:tags r:id="rId2"/>
            </p:custDataLst>
          </p:nvPr>
        </p:nvSpPr>
        <p:spPr>
          <a:xfrm>
            <a:off x="70928" y="1491630"/>
            <a:ext cx="4038600" cy="2545556"/>
          </a:xfrm>
        </p:spPr>
        <p:txBody>
          <a:bodyPr vert="horz" lIns="91440" tIns="45720" rIns="91440" bIns="45720" rtlCol="0" anchor="t">
            <a:normAutofit fontScale="97500" lnSpcReduction="10000"/>
          </a:bodyPr>
          <a:lstStyle/>
          <a:p>
            <a:pPr marL="514350" indent="-514350">
              <a:buClrTx/>
              <a:buFont typeface="+mj-lt"/>
              <a:buAutoNum type="arabicPeriod"/>
            </a:pPr>
            <a:r>
              <a:rPr lang="fr-CA" sz="2000" noProof="0"/>
              <a:t>Connaissances en génie</a:t>
            </a:r>
          </a:p>
          <a:p>
            <a:pPr marL="514350" indent="-514350">
              <a:buClrTx/>
              <a:buFont typeface="+mj-lt"/>
              <a:buAutoNum type="arabicPeriod"/>
            </a:pPr>
            <a:r>
              <a:rPr lang="fr-CA" sz="2000" noProof="0"/>
              <a:t>Analyse de problèmes</a:t>
            </a:r>
          </a:p>
          <a:p>
            <a:pPr marL="514350" indent="-514350">
              <a:buClrTx/>
              <a:buFont typeface="+mj-lt"/>
              <a:buAutoNum type="arabicPeriod"/>
            </a:pPr>
            <a:r>
              <a:rPr lang="fr-CA" sz="2000" noProof="0"/>
              <a:t>Investigation</a:t>
            </a:r>
          </a:p>
          <a:p>
            <a:pPr marL="514350" indent="-514350">
              <a:buClrTx/>
              <a:buFont typeface="+mj-lt"/>
              <a:buAutoNum type="arabicPeriod"/>
            </a:pPr>
            <a:r>
              <a:rPr lang="fr-CA" sz="2000" noProof="0"/>
              <a:t>Conception</a:t>
            </a:r>
          </a:p>
          <a:p>
            <a:pPr marL="514350" indent="-514350">
              <a:buClrTx/>
              <a:buFont typeface="+mj-lt"/>
              <a:buAutoNum type="arabicPeriod"/>
            </a:pPr>
            <a:r>
              <a:rPr lang="fr-CA" sz="2000" noProof="0"/>
              <a:t>Utilisation d’outils d’ingénierie</a:t>
            </a:r>
          </a:p>
          <a:p>
            <a:pPr marL="514350" indent="-514350">
              <a:buClrTx/>
              <a:buFont typeface="+mj-lt"/>
              <a:buAutoNum type="arabicPeriod"/>
            </a:pPr>
            <a:r>
              <a:rPr lang="fr-CA" sz="2000" noProof="0"/>
              <a:t>Travail individuel et en équipe</a:t>
            </a:r>
          </a:p>
        </p:txBody>
      </p:sp>
      <p:sp>
        <p:nvSpPr>
          <p:cNvPr id="5" name="Slide Number Placeholder 4">
            <a:extLst>
              <a:ext uri="{FF2B5EF4-FFF2-40B4-BE49-F238E27FC236}">
                <a16:creationId xmlns:a16="http://schemas.microsoft.com/office/drawing/2014/main" id="{1737B093-ACBC-4D7C-B16A-AAE47A0609B4}"/>
              </a:ext>
            </a:extLst>
          </p:cNvPr>
          <p:cNvSpPr>
            <a:spLocks noGrp="1"/>
          </p:cNvSpPr>
          <p:nvPr>
            <p:ph type="sldNum" sz="quarter" idx="4"/>
            <p:custDataLst>
              <p:tags r:id="rId3"/>
            </p:custDataLst>
          </p:nvPr>
        </p:nvSpPr>
        <p:spPr/>
        <p:txBody>
          <a:bodyPr/>
          <a:lstStyle/>
          <a:p>
            <a:fld id="{097ABA0E-788A-49B9-98C1-3FA5352F342F}" type="slidenum">
              <a:rPr lang="en-CA" smtClean="0"/>
              <a:t>48</a:t>
            </a:fld>
            <a:endParaRPr lang="en-CA"/>
          </a:p>
        </p:txBody>
      </p:sp>
      <p:sp>
        <p:nvSpPr>
          <p:cNvPr id="9" name="Content Placeholder 2"/>
          <p:cNvSpPr txBox="1"/>
          <p:nvPr>
            <p:custDataLst>
              <p:tags r:id="rId4"/>
            </p:custDataLst>
          </p:nvPr>
        </p:nvSpPr>
        <p:spPr>
          <a:xfrm>
            <a:off x="3995936" y="1491630"/>
            <a:ext cx="5148064"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tx1"/>
              </a:buClr>
              <a:buAutoNum type="arabicPeriod" startAt="7"/>
            </a:pPr>
            <a:r>
              <a:rPr lang="en-CA" sz="2000">
                <a:solidFill>
                  <a:srgbClr val="34302C"/>
                </a:solidFill>
              </a:rPr>
              <a:t>Communication</a:t>
            </a:r>
          </a:p>
          <a:p>
            <a:pPr marL="514350" indent="-514350">
              <a:buClr>
                <a:schemeClr val="tx1"/>
              </a:buClr>
              <a:buFont typeface="+mj-lt"/>
              <a:buAutoNum type="arabicPeriod" startAt="7"/>
            </a:pPr>
            <a:r>
              <a:rPr lang="en-CA" sz="2000">
                <a:solidFill>
                  <a:srgbClr val="34302C"/>
                </a:solidFill>
              </a:rPr>
              <a:t>Professionnalisme</a:t>
            </a:r>
          </a:p>
          <a:p>
            <a:pPr marL="514350" indent="-514350">
              <a:buClr>
                <a:schemeClr val="tx1"/>
              </a:buClr>
              <a:buFont typeface="+mj-lt"/>
              <a:buAutoNum type="arabicPeriod" startAt="7"/>
            </a:pPr>
            <a:r>
              <a:rPr lang="en-CA" sz="2000">
                <a:solidFill>
                  <a:srgbClr val="34302C"/>
                </a:solidFill>
              </a:rPr>
              <a:t>Impact du génie sur la société et l’environnement</a:t>
            </a:r>
          </a:p>
          <a:p>
            <a:pPr marL="514350" indent="-514350">
              <a:buClr>
                <a:schemeClr val="tx1"/>
              </a:buClr>
              <a:buFont typeface="+mj-lt"/>
              <a:buAutoNum type="arabicPeriod" startAt="7"/>
            </a:pPr>
            <a:r>
              <a:rPr lang="en-CA" sz="2000">
                <a:solidFill>
                  <a:srgbClr val="34302C"/>
                </a:solidFill>
              </a:rPr>
              <a:t>Déontologie et équité</a:t>
            </a:r>
          </a:p>
          <a:p>
            <a:pPr marL="514350" indent="-514350">
              <a:buClr>
                <a:schemeClr val="tx1"/>
              </a:buClr>
              <a:buFont typeface="+mj-lt"/>
              <a:buAutoNum type="arabicPeriod" startAt="7"/>
            </a:pPr>
            <a:r>
              <a:rPr lang="en-CA" sz="2000">
                <a:solidFill>
                  <a:srgbClr val="34302C"/>
                </a:solidFill>
              </a:rPr>
              <a:t>Économie et gestion de projet</a:t>
            </a:r>
          </a:p>
          <a:p>
            <a:pPr marL="514350" indent="-514350">
              <a:buClr>
                <a:schemeClr val="tx1"/>
              </a:buClr>
              <a:buFont typeface="+mj-lt"/>
              <a:buAutoNum type="arabicPeriod" startAt="7"/>
            </a:pPr>
            <a:r>
              <a:rPr lang="en-CA" sz="2000">
                <a:solidFill>
                  <a:srgbClr val="34302C"/>
                </a:solidFill>
              </a:rPr>
              <a:t>Apprentissage continu</a:t>
            </a:r>
          </a:p>
        </p:txBody>
      </p:sp>
    </p:spTree>
    <p:extLst>
      <p:ext uri="{BB962C8B-B14F-4D97-AF65-F5344CB8AC3E}">
        <p14:creationId xmlns:p14="http://schemas.microsoft.com/office/powerpoint/2010/main" val="3191131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322345-DEBF-4794-807F-5DEEE412DF02}"/>
              </a:ext>
            </a:extLst>
          </p:cNvPr>
          <p:cNvSpPr txBox="1">
            <a:spLocks noChangeArrowheads="1"/>
          </p:cNvSpPr>
          <p:nvPr>
            <p:custDataLst>
              <p:tags r:id="rId1"/>
            </p:custDataLst>
          </p:nvPr>
        </p:nvSpPr>
        <p:spPr>
          <a:xfrm>
            <a:off x="228600" y="24475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t>
            </a:r>
            <a:r>
              <a:rPr lang="fr-CA" sz="3100">
                <a:solidFill>
                  <a:srgbClr val="003C71"/>
                </a:solidFill>
              </a:rPr>
              <a:t>Qualités requises des diplômés : </a:t>
            </a:r>
          </a:p>
          <a:p>
            <a:r>
              <a:rPr lang="fr-CA" sz="2200">
                <a:solidFill>
                  <a:srgbClr val="003C71"/>
                </a:solidFill>
              </a:rPr>
              <a:t>Évaluation par l’équipe de visiteurs</a:t>
            </a:r>
          </a:p>
        </p:txBody>
      </p:sp>
      <p:sp>
        <p:nvSpPr>
          <p:cNvPr id="8" name="Content Placeholder 4">
            <a:extLst>
              <a:ext uri="{FF2B5EF4-FFF2-40B4-BE49-F238E27FC236}">
                <a16:creationId xmlns:a16="http://schemas.microsoft.com/office/drawing/2014/main" id="{2EBA6CA2-03FF-4249-94B4-38930D8E062A}"/>
              </a:ext>
            </a:extLst>
          </p:cNvPr>
          <p:cNvSpPr txBox="1"/>
          <p:nvPr>
            <p:custDataLst>
              <p:tags r:id="rId2"/>
            </p:custDataLst>
          </p:nvPr>
        </p:nvSpPr>
        <p:spPr>
          <a:xfrm>
            <a:off x="676424" y="1260750"/>
            <a:ext cx="8003232"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altLang="fr-FR" sz="1600"/>
              <a:t>Les visiteurs de programme peuvent s’attendre à examiner les aspects suivants :</a:t>
            </a:r>
          </a:p>
          <a:p>
            <a:pPr lvl="1"/>
            <a:r>
              <a:rPr lang="fr-CA" altLang="fr-FR" sz="1600"/>
              <a:t>Qualités requises des diplômés (normes d’agrément)</a:t>
            </a:r>
          </a:p>
          <a:p>
            <a:pPr lvl="1"/>
            <a:r>
              <a:rPr lang="fr-CA" altLang="fr-FR" sz="1600"/>
              <a:t>Résultats d’apprentissage sur lesquels sont fondées les qualités requises des diplômés</a:t>
            </a:r>
          </a:p>
          <a:p>
            <a:pPr lvl="1"/>
            <a:r>
              <a:rPr lang="fr-CA" altLang="fr-FR" sz="1600"/>
              <a:t>Indicateurs</a:t>
            </a:r>
          </a:p>
          <a:p>
            <a:pPr lvl="1"/>
            <a:r>
              <a:rPr lang="fr-CA" altLang="fr-FR" sz="1600"/>
              <a:t>Niveau acceptable de rendement des étudiants (diplômés)</a:t>
            </a:r>
          </a:p>
          <a:p>
            <a:pPr lvl="1"/>
            <a:r>
              <a:rPr lang="fr-CA" altLang="fr-FR" sz="1600"/>
              <a:t>Mécanisme de rétroaction</a:t>
            </a:r>
          </a:p>
          <a:p>
            <a:pPr marL="96837" lvl="0" indent="0">
              <a:lnSpc>
                <a:spcPct val="120000"/>
              </a:lnSpc>
              <a:spcBef>
                <a:spcPct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CA" altLang="fr-FR" sz="600">
              <a:solidFill>
                <a:srgbClr val="34302C"/>
              </a:solidFill>
            </a:endParaRPr>
          </a:p>
          <a:p>
            <a:pPr marL="96837" lvl="0" indent="0">
              <a:lnSpc>
                <a:spcPct val="120000"/>
              </a:lnSpc>
              <a:spcBef>
                <a:spcPct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CA" altLang="fr-FR" sz="1600"/>
              <a:t>Rappel :</a:t>
            </a:r>
          </a:p>
          <a:p>
            <a:pPr lvl="1"/>
            <a:r>
              <a:rPr lang="fr-CA" altLang="fr-FR" sz="1600"/>
              <a:t>Ce sont les programmes qui sont évalués, pas les étudiants</a:t>
            </a:r>
          </a:p>
          <a:p>
            <a:pPr lvl="1"/>
            <a:r>
              <a:rPr lang="fr-CA" altLang="fr-FR" sz="1600">
                <a:solidFill>
                  <a:srgbClr val="34302C"/>
                </a:solidFill>
              </a:rPr>
              <a:t>Il n’est pas nécessaire d’évaluer chaque étudiant, chaque cours, chaque année</a:t>
            </a:r>
          </a:p>
          <a:p>
            <a:pPr marL="0" lvl="1" indent="0">
              <a:buNone/>
            </a:pPr>
            <a:endParaRPr lang="fr-CA" altLang="fr-FR" sz="600">
              <a:solidFill>
                <a:srgbClr val="34302C"/>
              </a:solidFill>
            </a:endParaRPr>
          </a:p>
          <a:p>
            <a:pPr marL="0" lvl="1" indent="0">
              <a:buNone/>
            </a:pPr>
            <a:r>
              <a:rPr lang="fr-CA" altLang="fr-FR" sz="1600">
                <a:solidFill>
                  <a:srgbClr val="34302C"/>
                </a:solidFill>
              </a:rPr>
              <a:t>Utilisez la rubrique </a:t>
            </a:r>
            <a:r>
              <a:rPr lang="fr-CA" altLang="fr-FR" sz="1600">
                <a:solidFill>
                  <a:srgbClr val="34302C"/>
                </a:solidFill>
                <a:hlinkClick r:id="rId7"/>
              </a:rPr>
              <a:t>Qualités requises des diplômés/Amélioration continue </a:t>
            </a:r>
            <a:r>
              <a:rPr lang="fr-CA" altLang="fr-FR" sz="1600">
                <a:solidFill>
                  <a:srgbClr val="34302C"/>
                </a:solidFill>
              </a:rPr>
              <a:t>dans votre évaluation.</a:t>
            </a:r>
          </a:p>
          <a:p>
            <a:pPr marL="0" indent="0">
              <a:buNone/>
            </a:pPr>
            <a:endParaRPr lang="en-US" altLang="fr-FR" sz="1600">
              <a:solidFill>
                <a:srgbClr val="34302C"/>
              </a:solidFill>
            </a:endParaRPr>
          </a:p>
          <a:p>
            <a:endParaRPr lang="en-US" altLang="fr-FR" sz="1600">
              <a:solidFill>
                <a:srgbClr val="34302C"/>
              </a:solidFill>
            </a:endParaRPr>
          </a:p>
          <a:p>
            <a:pPr lvl="1"/>
            <a:endParaRPr lang="en-US" altLang="fr-FR" sz="1600">
              <a:solidFill>
                <a:srgbClr val="34302C"/>
              </a:solidFill>
            </a:endParaRPr>
          </a:p>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1600"/>
          </a:p>
          <a:p>
            <a:pPr marL="0" indent="0">
              <a:lnSpc>
                <a:spcPct val="120000"/>
              </a:lnSpc>
              <a:spcBef>
                <a:spcPct val="0"/>
              </a:spcBef>
              <a:buNone/>
            </a:pPr>
            <a:endParaRPr lang="en-GB" altLang="fr-FR" sz="1600"/>
          </a:p>
        </p:txBody>
      </p:sp>
      <p:sp>
        <p:nvSpPr>
          <p:cNvPr id="10" name="Content Placeholder 4">
            <a:extLst>
              <a:ext uri="{FF2B5EF4-FFF2-40B4-BE49-F238E27FC236}">
                <a16:creationId xmlns:a16="http://schemas.microsoft.com/office/drawing/2014/main" id="{EFC61E24-582B-4303-851F-23C8DA4BF977}"/>
              </a:ext>
            </a:extLst>
          </p:cNvPr>
          <p:cNvSpPr txBox="1"/>
          <p:nvPr>
            <p:custDataLst>
              <p:tags r:id="rId3"/>
            </p:custDataLst>
          </p:nvPr>
        </p:nvSpPr>
        <p:spPr>
          <a:xfrm>
            <a:off x="4788024" y="1347614"/>
            <a:ext cx="482453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C4990093-C25B-421D-BD21-60E7F679FD7E}"/>
              </a:ext>
            </a:extLst>
          </p:cNvPr>
          <p:cNvSpPr>
            <a:spLocks noGrp="1"/>
          </p:cNvSpPr>
          <p:nvPr>
            <p:ph type="sldNum" sz="quarter" idx="4"/>
            <p:custDataLst>
              <p:tags r:id="rId4"/>
            </p:custDataLst>
          </p:nvPr>
        </p:nvSpPr>
        <p:spPr/>
        <p:txBody>
          <a:bodyPr/>
          <a:lstStyle/>
          <a:p>
            <a:fld id="{0F1E0274-FC92-4841-8FCD-7CA80AB55372}" type="slidenum">
              <a:rPr lang="en-CA" smtClean="0"/>
              <a:t>49</a:t>
            </a:fld>
            <a:endParaRPr lang="en-CA"/>
          </a:p>
        </p:txBody>
      </p:sp>
    </p:spTree>
    <p:extLst>
      <p:ext uri="{BB962C8B-B14F-4D97-AF65-F5344CB8AC3E}">
        <p14:creationId xmlns:p14="http://schemas.microsoft.com/office/powerpoint/2010/main" val="70404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custDataLst>
              <p:tags r:id="rId1"/>
            </p:custDataLst>
          </p:nvPr>
        </p:nvSpPr>
        <p:spPr>
          <a:xfrm>
            <a:off x="0" y="58316"/>
            <a:ext cx="9144000" cy="857250"/>
          </a:xfrm>
        </p:spPr>
        <p:txBody>
          <a:bodyPr>
            <a:normAutofit fontScale="90000"/>
          </a:bodyPr>
          <a:lstStyle/>
          <a:p>
            <a:pPr eaLnBrk="1" hangingPunct="1"/>
            <a:r>
              <a:rPr lang="fr-CA" altLang="fr-FR" noProof="0">
                <a:solidFill>
                  <a:srgbClr val="003C71"/>
                </a:solidFill>
              </a:rPr>
              <a:t>Portrait de l’établissement d’enseignement supérieur (EES)</a:t>
            </a:r>
          </a:p>
        </p:txBody>
      </p:sp>
      <p:sp>
        <p:nvSpPr>
          <p:cNvPr id="5123" name="Content Placeholder 3"/>
          <p:cNvSpPr>
            <a:spLocks noGrp="1"/>
          </p:cNvSpPr>
          <p:nvPr>
            <p:ph idx="1"/>
            <p:custDataLst>
              <p:tags r:id="rId2"/>
            </p:custDataLst>
          </p:nvPr>
        </p:nvSpPr>
        <p:spPr>
          <a:xfrm>
            <a:off x="0" y="1123950"/>
            <a:ext cx="9144000" cy="2628900"/>
          </a:xfrm>
        </p:spPr>
        <p:txBody>
          <a:bodyPr/>
          <a:lstStyle/>
          <a:p>
            <a:pPr>
              <a:lnSpc>
                <a:spcPct val="90000"/>
              </a:lnSpc>
            </a:pPr>
            <a:r>
              <a:rPr lang="fr-CA" altLang="fr-FR" noProof="0"/>
              <a:t>Historique et situation actuelle</a:t>
            </a:r>
          </a:p>
          <a:p>
            <a:pPr lvl="2">
              <a:lnSpc>
                <a:spcPct val="90000"/>
              </a:lnSpc>
            </a:pPr>
            <a:r>
              <a:rPr lang="fr-CA" altLang="fr-FR" noProof="0">
                <a:highlight>
                  <a:srgbClr val="FFFF00"/>
                </a:highlight>
              </a:rPr>
              <a:t>&lt;date d’ouverture de l’EES&gt;</a:t>
            </a:r>
          </a:p>
          <a:p>
            <a:pPr lvl="2">
              <a:lnSpc>
                <a:spcPct val="90000"/>
              </a:lnSpc>
            </a:pPr>
            <a:r>
              <a:rPr lang="fr-CA" altLang="fr-FR" noProof="0">
                <a:highlight>
                  <a:srgbClr val="FFFF00"/>
                </a:highlight>
              </a:rPr>
              <a:t>&lt;effectif étudiant actuel&gt;</a:t>
            </a:r>
          </a:p>
          <a:p>
            <a:pPr lvl="2">
              <a:lnSpc>
                <a:spcPct val="90000"/>
              </a:lnSpc>
            </a:pPr>
            <a:r>
              <a:rPr lang="fr-CA" altLang="fr-FR" noProof="0">
                <a:highlight>
                  <a:srgbClr val="FFFF00"/>
                </a:highlight>
              </a:rPr>
              <a:t>&lt;tout facteur contextuel important&gt;</a:t>
            </a:r>
          </a:p>
          <a:p>
            <a:pPr>
              <a:lnSpc>
                <a:spcPct val="90000"/>
              </a:lnSpc>
            </a:pPr>
            <a:r>
              <a:rPr lang="fr-CA" altLang="fr-FR" noProof="0"/>
              <a:t>Objet de la visite</a:t>
            </a:r>
          </a:p>
          <a:p>
            <a:pPr lvl="2">
              <a:lnSpc>
                <a:spcPct val="90000"/>
              </a:lnSpc>
            </a:pPr>
            <a:r>
              <a:rPr lang="fr-CA" altLang="fr-FR" noProof="0">
                <a:highlight>
                  <a:srgbClr val="FFFF00"/>
                </a:highlight>
              </a:rPr>
              <a:t>&lt;indiquer les programmes faisant l'objet d'une visite&gt;</a:t>
            </a:r>
          </a:p>
          <a:p>
            <a:pPr lvl="2">
              <a:lnSpc>
                <a:spcPct val="90000"/>
              </a:lnSpc>
            </a:pPr>
            <a:r>
              <a:rPr lang="fr-CA" altLang="fr-FR" noProof="0">
                <a:highlight>
                  <a:srgbClr val="FFFF00"/>
                </a:highlight>
              </a:rPr>
              <a:t>&lt;indiquer à quand remonte la dernière visite en vue de l'agrément de ces programmes et quelles étaient les décisions du Bureau d'agrément&gt;</a:t>
            </a:r>
          </a:p>
          <a:p>
            <a:endParaRPr lang="fr-CA" altLang="fr-FR" noProof="0"/>
          </a:p>
        </p:txBody>
      </p:sp>
      <p:sp>
        <p:nvSpPr>
          <p:cNvPr id="4" name="Slide Number Placeholder 3">
            <a:extLst>
              <a:ext uri="{FF2B5EF4-FFF2-40B4-BE49-F238E27FC236}">
                <a16:creationId xmlns:a16="http://schemas.microsoft.com/office/drawing/2014/main" id="{B61C2694-897D-4598-B07B-F4EA701E49C3}"/>
              </a:ext>
            </a:extLst>
          </p:cNvPr>
          <p:cNvSpPr>
            <a:spLocks noGrp="1"/>
          </p:cNvSpPr>
          <p:nvPr>
            <p:ph type="sldNum" sz="quarter" idx="4"/>
            <p:custDataLst>
              <p:tags r:id="rId3"/>
            </p:custDataLst>
          </p:nvPr>
        </p:nvSpPr>
        <p:spPr/>
        <p:txBody>
          <a:bodyPr/>
          <a:lstStyle/>
          <a:p>
            <a:fld id="{60B3A1D3-0DC2-496F-9F3B-B32DF43D171D}" type="slidenum">
              <a:rPr lang="en-CA" smtClean="0"/>
              <a:t>5</a:t>
            </a:fld>
            <a:endParaRPr lang="en-CA"/>
          </a:p>
        </p:txBody>
      </p:sp>
    </p:spTree>
    <p:extLst>
      <p:ext uri="{BB962C8B-B14F-4D97-AF65-F5344CB8AC3E}">
        <p14:creationId xmlns:p14="http://schemas.microsoft.com/office/powerpoint/2010/main" val="3537253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Organisation et engagement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47614"/>
            <a:ext cx="3603996" cy="2837475"/>
          </a:xfrm>
          <a:prstGeom prst="rect">
            <a:avLst/>
          </a:prstGeom>
          <a:noFill/>
        </p:spPr>
        <p:txBody>
          <a:bodyPr wrap="square" rtlCol="0">
            <a:spAutoFit/>
          </a:bodyPr>
          <a:lstStyle/>
          <a:p>
            <a:r>
              <a:rPr lang="en-US" sz="1600" b="1">
                <a:solidFill>
                  <a:srgbClr val="003C71"/>
                </a:solidFill>
              </a:rPr>
              <a:t>3.1.1</a:t>
            </a:r>
          </a:p>
          <a:p>
            <a:r>
              <a:rPr lang="en-US" sz="1600">
                <a:solidFill>
                  <a:srgbClr val="003C71"/>
                </a:solidFill>
              </a:rPr>
              <a:t>Il doit être démontré qu’une structure organisationnelle est en place pour garantir le développement et l’évaluation durables des qualités requises des diplômés. </a:t>
            </a:r>
          </a:p>
          <a:p>
            <a:endParaRPr lang="en-US" sz="400">
              <a:solidFill>
                <a:srgbClr val="003C71"/>
              </a:solidFill>
            </a:endParaRPr>
          </a:p>
          <a:p>
            <a:r>
              <a:rPr lang="en-US" sz="1600">
                <a:solidFill>
                  <a:srgbClr val="003C71"/>
                </a:solidFill>
              </a:rPr>
              <a:t>Il doit y avoir un engagement manifeste de la part des membres du corps professoral en ce qui concerne les processus et le leadership en génie.</a:t>
            </a:r>
          </a:p>
          <a:p>
            <a:r>
              <a:rPr lang="en-US" sz="1600">
                <a:solidFill>
                  <a:srgbClr val="003C71"/>
                </a:solidFill>
              </a:rPr>
              <a:t>leadership.</a:t>
            </a:r>
            <a:endParaRPr lang="en-CA" sz="1600"/>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421EEA2-88AB-443B-9BBA-D041BACE5F00}"/>
              </a:ext>
            </a:extLst>
          </p:cNvPr>
          <p:cNvSpPr>
            <a:spLocks noGrp="1"/>
          </p:cNvSpPr>
          <p:nvPr>
            <p:ph type="sldNum" sz="quarter" idx="4"/>
            <p:custDataLst>
              <p:tags r:id="rId5"/>
            </p:custDataLst>
          </p:nvPr>
        </p:nvSpPr>
        <p:spPr/>
        <p:txBody>
          <a:bodyPr/>
          <a:lstStyle/>
          <a:p>
            <a:fld id="{72906AD9-F18F-4E1F-BF79-EE24616343A5}" type="slidenum">
              <a:rPr lang="en-CA" smtClean="0"/>
              <a:t>50</a:t>
            </a:fld>
            <a:endParaRPr lang="en-CA"/>
          </a:p>
        </p:txBody>
      </p:sp>
      <p:graphicFrame>
        <p:nvGraphicFramePr>
          <p:cNvPr id="2" name="Table 1">
            <a:extLst>
              <a:ext uri="{FF2B5EF4-FFF2-40B4-BE49-F238E27FC236}">
                <a16:creationId xmlns:a16="http://schemas.microsoft.com/office/drawing/2014/main" id="{0A5EC658-4428-43D2-B40A-45CF62A9CB87}"/>
              </a:ext>
            </a:extLst>
          </p:cNvPr>
          <p:cNvGraphicFramePr>
            <a:graphicFrameLocks noGrp="1"/>
          </p:cNvGraphicFramePr>
          <p:nvPr>
            <p:custDataLst>
              <p:tags r:id="rId6"/>
            </p:custDataLst>
            <p:extLst>
              <p:ext uri="{D42A27DB-BD31-4B8C-83A1-F6EECF244321}">
                <p14:modId xmlns:p14="http://schemas.microsoft.com/office/powerpoint/2010/main" val="1180280061"/>
              </p:ext>
            </p:extLst>
          </p:nvPr>
        </p:nvGraphicFramePr>
        <p:xfrm>
          <a:off x="3994259" y="815310"/>
          <a:ext cx="4692542" cy="391668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750" b="0" noProof="0">
                          <a:solidFill>
                            <a:schemeClr val="tx1"/>
                          </a:solidFill>
                        </a:rPr>
                        <a:t>Les structures et processus organisationnels en place pour démontrer la collecte et l’évaluation durables des données sur les QRD sont solides</a:t>
                      </a:r>
                    </a:p>
                    <a:p>
                      <a:pPr marL="0" indent="0"/>
                      <a:r>
                        <a:rPr lang="fr-CA" sz="1750" b="1" noProof="0">
                          <a:solidFill>
                            <a:schemeClr val="tx1"/>
                          </a:solidFill>
                        </a:rPr>
                        <a:t>ET </a:t>
                      </a:r>
                      <a:r>
                        <a:rPr lang="fr-CA" sz="1750" b="0" noProof="0">
                          <a:solidFill>
                            <a:schemeClr val="tx1"/>
                          </a:solidFill>
                        </a:rPr>
                        <a:t>il y a des preuves manifestes de l’engagement de la plupart des enseignants à temps plein et des dirigeants.​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750" b="0" kern="1200" noProof="0">
                          <a:solidFill>
                            <a:schemeClr val="tx1"/>
                          </a:solidFill>
                          <a:latin typeface="+mn-lt"/>
                          <a:ea typeface="+mn-ea"/>
                          <a:cs typeface="+mn-cs"/>
                        </a:rPr>
                        <a:t>Les structures et processus organisationnels en place sont faibles ou limités.</a:t>
                      </a:r>
                    </a:p>
                    <a:p>
                      <a:pPr marL="0" indent="0"/>
                      <a:r>
                        <a:rPr lang="fr-CA" sz="1750" b="1" kern="1200" noProof="0">
                          <a:solidFill>
                            <a:schemeClr val="tx1"/>
                          </a:solidFill>
                          <a:latin typeface="+mn-lt"/>
                          <a:ea typeface="+mn-ea"/>
                          <a:cs typeface="+mn-cs"/>
                        </a:rPr>
                        <a:t>ET/OU </a:t>
                      </a:r>
                      <a:r>
                        <a:rPr lang="fr-CA" sz="1750" b="0" kern="1200" noProof="0">
                          <a:solidFill>
                            <a:schemeClr val="tx1"/>
                          </a:solidFill>
                          <a:latin typeface="+mn-lt"/>
                          <a:ea typeface="+mn-ea"/>
                          <a:cs typeface="+mn-cs"/>
                        </a:rPr>
                        <a:t>il n’y a pas de structures et processus organisationnels en place.</a:t>
                      </a:r>
                    </a:p>
                    <a:p>
                      <a:pPr marL="0" indent="0"/>
                      <a:r>
                        <a:rPr lang="fr-CA" sz="1750" b="1" kern="1200" noProof="0">
                          <a:solidFill>
                            <a:schemeClr val="tx1"/>
                          </a:solidFill>
                          <a:latin typeface="+mn-lt"/>
                          <a:ea typeface="+mn-ea"/>
                          <a:cs typeface="+mn-cs"/>
                        </a:rPr>
                        <a:t>ET/</a:t>
                      </a:r>
                      <a:r>
                        <a:rPr lang="fr-CA" sz="1750" b="0" kern="1200" noProof="0">
                          <a:solidFill>
                            <a:schemeClr val="tx1"/>
                          </a:solidFill>
                          <a:latin typeface="+mn-lt"/>
                          <a:ea typeface="+mn-ea"/>
                          <a:cs typeface="+mn-cs"/>
                        </a:rPr>
                        <a:t>OU il y a des preuves limitées ou inexistantes de l’engagement des enseignants à temps plein et/ou des dirigeants.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1502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Carte du programme d’études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3996" cy="2257776"/>
          </a:xfrm>
          <a:prstGeom prst="rect">
            <a:avLst/>
          </a:prstGeom>
          <a:noFill/>
        </p:spPr>
        <p:txBody>
          <a:bodyPr wrap="square" rtlCol="0">
            <a:spAutoFit/>
          </a:bodyPr>
          <a:lstStyle/>
          <a:p>
            <a:r>
              <a:rPr lang="en-US" sz="1600" b="1">
                <a:solidFill>
                  <a:srgbClr val="003C71"/>
                </a:solidFill>
              </a:rPr>
              <a:t>3.1.2</a:t>
            </a:r>
          </a:p>
          <a:p>
            <a:r>
              <a:rPr lang="en-US">
                <a:solidFill>
                  <a:srgbClr val="003C71"/>
                </a:solidFill>
              </a:rPr>
              <a:t>Il doit y avoir des cartes documentées du programme d’études montrant la relation entre les activités d’apprentissage propres à chaque qualité </a:t>
            </a:r>
          </a:p>
          <a:p>
            <a:r>
              <a:rPr lang="en-US">
                <a:solidFill>
                  <a:srgbClr val="003C71"/>
                </a:solidFill>
              </a:rPr>
              <a:t>et les semestres au cours desquels ces activités ont lieu.</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2C7649-7978-4C8B-98BE-747AD461BE28}"/>
              </a:ext>
            </a:extLst>
          </p:cNvPr>
          <p:cNvSpPr>
            <a:spLocks noGrp="1"/>
          </p:cNvSpPr>
          <p:nvPr>
            <p:ph type="sldNum" sz="quarter" idx="4"/>
            <p:custDataLst>
              <p:tags r:id="rId5"/>
            </p:custDataLst>
          </p:nvPr>
        </p:nvSpPr>
        <p:spPr/>
        <p:txBody>
          <a:bodyPr/>
          <a:lstStyle/>
          <a:p>
            <a:fld id="{C75563D5-68EC-418D-BF71-913714A29103}" type="slidenum">
              <a:rPr lang="en-CA" smtClean="0"/>
              <a:t>51</a:t>
            </a:fld>
            <a:endParaRPr lang="en-CA"/>
          </a:p>
        </p:txBody>
      </p:sp>
      <p:graphicFrame>
        <p:nvGraphicFramePr>
          <p:cNvPr id="9" name="Table 8">
            <a:extLst>
              <a:ext uri="{FF2B5EF4-FFF2-40B4-BE49-F238E27FC236}">
                <a16:creationId xmlns:a16="http://schemas.microsoft.com/office/drawing/2014/main" id="{E92E8071-4EA0-4CCE-BC30-2709A51ED06E}"/>
              </a:ext>
            </a:extLst>
          </p:cNvPr>
          <p:cNvGraphicFramePr>
            <a:graphicFrameLocks noGrp="1"/>
          </p:cNvGraphicFramePr>
          <p:nvPr>
            <p:custDataLst>
              <p:tags r:id="rId6"/>
            </p:custDataLst>
            <p:extLst>
              <p:ext uri="{D42A27DB-BD31-4B8C-83A1-F6EECF244321}">
                <p14:modId xmlns:p14="http://schemas.microsoft.com/office/powerpoint/2010/main" val="2340780271"/>
              </p:ext>
            </p:extLst>
          </p:nvPr>
        </p:nvGraphicFramePr>
        <p:xfrm>
          <a:off x="3994259" y="974289"/>
          <a:ext cx="4692542" cy="374904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800" b="0" noProof="0">
                          <a:solidFill>
                            <a:schemeClr val="tx1"/>
                          </a:solidFill>
                        </a:rPr>
                        <a:t>Au moins trois activités d’apprentissage sont mises en correspondance avec la plupart des QRD.</a:t>
                      </a:r>
                    </a:p>
                    <a:p>
                      <a:pPr marL="0" indent="0"/>
                      <a:r>
                        <a:rPr lang="fr-CA" sz="1800" b="1" noProof="0">
                          <a:solidFill>
                            <a:schemeClr val="tx1"/>
                          </a:solidFill>
                        </a:rPr>
                        <a:t>ET </a:t>
                      </a:r>
                      <a:r>
                        <a:rPr lang="fr-CA" sz="1800" b="0" noProof="0">
                          <a:solidFill>
                            <a:schemeClr val="tx1"/>
                          </a:solidFill>
                        </a:rPr>
                        <a:t>réparties sur plusieurs semestres.​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800" noProof="0"/>
                        <a:t>Moins de trois activités d’apprentissage sont mises en correspondance dans le cas de bon nombre ou de la plupart des QRD.</a:t>
                      </a:r>
                    </a:p>
                    <a:p>
                      <a:pPr marL="0" indent="0"/>
                      <a:r>
                        <a:rPr lang="fr-CA" sz="1800" b="1" noProof="0"/>
                        <a:t>ET/OU </a:t>
                      </a:r>
                      <a:r>
                        <a:rPr lang="fr-CA" sz="1800" b="0" i="0" noProof="0"/>
                        <a:t>de nombreuses QRD sont mises en correspondance sur un nombre limité de semestres.</a:t>
                      </a:r>
                    </a:p>
                    <a:p>
                      <a:pPr marL="0" indent="0"/>
                      <a:r>
                        <a:rPr lang="fr-CA" sz="1800" b="1" noProof="0"/>
                        <a:t>ET/OU </a:t>
                      </a:r>
                      <a:r>
                        <a:rPr lang="fr-CA" sz="1800" b="0" noProof="0"/>
                        <a:t>il y a un nombre limité de processus en place pour évaluer l’efficacité des procédures de mise en correspondance.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924617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Indicateurs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3996" cy="2257776"/>
          </a:xfrm>
          <a:prstGeom prst="rect">
            <a:avLst/>
          </a:prstGeom>
          <a:noFill/>
        </p:spPr>
        <p:txBody>
          <a:bodyPr wrap="square" rtlCol="0">
            <a:spAutoFit/>
          </a:bodyPr>
          <a:lstStyle/>
          <a:p>
            <a:r>
              <a:rPr lang="en-US" sz="1600" b="1">
                <a:solidFill>
                  <a:srgbClr val="003C71"/>
                </a:solidFill>
              </a:rPr>
              <a:t>3.1.3</a:t>
            </a:r>
          </a:p>
          <a:p>
            <a:r>
              <a:rPr lang="en-US">
                <a:solidFill>
                  <a:srgbClr val="003C71"/>
                </a:solidFill>
              </a:rPr>
              <a:t>Pour chaque qualité, il doit y avoir en place un ensemble d’indicateurs mesurables et documentés qui décrivent ce que les étudiants doivent acquérir pour être jugés compétents dans la</a:t>
            </a:r>
          </a:p>
          <a:p>
            <a:r>
              <a:rPr lang="en-US">
                <a:solidFill>
                  <a:srgbClr val="003C71"/>
                </a:solidFill>
              </a:rPr>
              <a:t>qualité correspondante.</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0BB4515-550E-49A7-98F0-69F0BABC8D9E}"/>
              </a:ext>
            </a:extLst>
          </p:cNvPr>
          <p:cNvSpPr>
            <a:spLocks noGrp="1"/>
          </p:cNvSpPr>
          <p:nvPr>
            <p:ph type="sldNum" sz="quarter" idx="4"/>
            <p:custDataLst>
              <p:tags r:id="rId5"/>
            </p:custDataLst>
          </p:nvPr>
        </p:nvSpPr>
        <p:spPr/>
        <p:txBody>
          <a:bodyPr/>
          <a:lstStyle/>
          <a:p>
            <a:fld id="{D9D5300E-BA06-45DA-A79C-B3AE8FEBD8E1}" type="slidenum">
              <a:rPr lang="en-CA" smtClean="0"/>
              <a:t>52</a:t>
            </a:fld>
            <a:endParaRPr lang="en-CA"/>
          </a:p>
        </p:txBody>
      </p:sp>
      <p:graphicFrame>
        <p:nvGraphicFramePr>
          <p:cNvPr id="9" name="Table 8">
            <a:extLst>
              <a:ext uri="{FF2B5EF4-FFF2-40B4-BE49-F238E27FC236}">
                <a16:creationId xmlns:a16="http://schemas.microsoft.com/office/drawing/2014/main" id="{CC7F1FD1-F85E-40E4-B0D5-F0768747D760}"/>
              </a:ext>
            </a:extLst>
          </p:cNvPr>
          <p:cNvGraphicFramePr>
            <a:graphicFrameLocks noGrp="1"/>
          </p:cNvGraphicFramePr>
          <p:nvPr>
            <p:custDataLst>
              <p:tags r:id="rId6"/>
            </p:custDataLst>
            <p:extLst>
              <p:ext uri="{D42A27DB-BD31-4B8C-83A1-F6EECF244321}">
                <p14:modId xmlns:p14="http://schemas.microsoft.com/office/powerpoint/2010/main" val="1000553267"/>
              </p:ext>
            </p:extLst>
          </p:nvPr>
        </p:nvGraphicFramePr>
        <p:xfrm>
          <a:off x="3994259" y="843558"/>
          <a:ext cx="4692511" cy="360914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597460">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b="0" noProof="0">
                          <a:solidFill>
                            <a:schemeClr val="tx1"/>
                          </a:solidFill>
                        </a:rPr>
                        <a:t>Des indicateurs mesurables décrivent l’ensemble des exigences de conformité pour chaque QRD.</a:t>
                      </a:r>
                    </a:p>
                    <a:p>
                      <a:pPr marL="0" indent="0"/>
                      <a:r>
                        <a:rPr lang="fr-CA" sz="1400" b="1" noProof="0">
                          <a:solidFill>
                            <a:schemeClr val="tx1"/>
                          </a:solidFill>
                        </a:rPr>
                        <a:t>ET </a:t>
                      </a:r>
                      <a:r>
                        <a:rPr lang="fr-CA" sz="1400" b="0" noProof="0">
                          <a:solidFill>
                            <a:schemeClr val="tx1"/>
                          </a:solidFill>
                        </a:rPr>
                        <a:t>sont cohérents avec les niveaux d’apprentissage attendus de chaque QRD.</a:t>
                      </a:r>
                    </a:p>
                    <a:p>
                      <a:pPr marL="0" indent="0"/>
                      <a:r>
                        <a:rPr lang="fr-CA" sz="1400" b="1" noProof="0">
                          <a:solidFill>
                            <a:schemeClr val="tx1"/>
                          </a:solidFill>
                        </a:rPr>
                        <a:t>ET </a:t>
                      </a:r>
                      <a:r>
                        <a:rPr lang="fr-CA" sz="1400" b="0" noProof="0">
                          <a:solidFill>
                            <a:schemeClr val="tx1"/>
                          </a:solidFill>
                        </a:rPr>
                        <a:t>le nombre d’indicateurs permet d’assurer un programme de collecte de données durable pour chaque QRD.​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noProof="0"/>
                        <a:t>Des indicateurs mesurables ne décrivent pas adéquatement l’ensemble des exigences de conformité pour plusieurs ou la plupart des QRD.</a:t>
                      </a:r>
                    </a:p>
                    <a:p>
                      <a:pPr marL="0" indent="0"/>
                      <a:r>
                        <a:rPr lang="fr-CA" sz="1400" b="1" noProof="0"/>
                        <a:t>ET/OU </a:t>
                      </a:r>
                      <a:r>
                        <a:rPr lang="fr-CA" sz="1400" b="0" noProof="0"/>
                        <a:t>ne sont pas cohérents avec les niveaux d’apprentissage attendus de plusieurs ou de la plupart des QRD.</a:t>
                      </a:r>
                    </a:p>
                    <a:p>
                      <a:pPr marL="0" indent="0"/>
                      <a:r>
                        <a:rPr lang="fr-CA" sz="1400" b="1" noProof="0"/>
                        <a:t>ET/OU </a:t>
                      </a:r>
                      <a:r>
                        <a:rPr lang="fr-CA" sz="1400" b="0" noProof="0"/>
                        <a:t>le nombre d’indicateurs ne permet pas d’assurer un programme de collecte de données durable dans le cas de bon nombre ou de la plupart des QRD.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883097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Outils d’évaluation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3996" cy="2257776"/>
          </a:xfrm>
          <a:prstGeom prst="rect">
            <a:avLst/>
          </a:prstGeom>
          <a:noFill/>
        </p:spPr>
        <p:txBody>
          <a:bodyPr wrap="square" rtlCol="0">
            <a:spAutoFit/>
          </a:bodyPr>
          <a:lstStyle/>
          <a:p>
            <a:r>
              <a:rPr lang="en-US" sz="1600" b="1">
                <a:solidFill>
                  <a:srgbClr val="003C71"/>
                </a:solidFill>
              </a:rPr>
              <a:t>3.1.4</a:t>
            </a:r>
          </a:p>
          <a:p>
            <a:r>
              <a:rPr lang="en-US">
                <a:solidFill>
                  <a:srgbClr val="003C71"/>
                </a:solidFill>
              </a:rPr>
              <a:t>Il doit y avoir en place des outils d’évaluation documentés qui sont adaptés à la qualité et qui sont utilisés pour obtenir des données sur l’apprentissage des étudiants relativement aux 12 qualités sur un cycle d’au plus six ans.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A358B52-2D09-4554-8D2A-1479AA5DE4FF}"/>
              </a:ext>
            </a:extLst>
          </p:cNvPr>
          <p:cNvSpPr>
            <a:spLocks noGrp="1"/>
          </p:cNvSpPr>
          <p:nvPr>
            <p:ph type="sldNum" sz="quarter" idx="4"/>
            <p:custDataLst>
              <p:tags r:id="rId5"/>
            </p:custDataLst>
          </p:nvPr>
        </p:nvSpPr>
        <p:spPr/>
        <p:txBody>
          <a:bodyPr/>
          <a:lstStyle/>
          <a:p>
            <a:fld id="{CC8FAF86-6C21-4CDB-975A-C6960F33A36F}" type="slidenum">
              <a:rPr lang="en-CA" smtClean="0"/>
              <a:t>53</a:t>
            </a:fld>
            <a:endParaRPr lang="en-CA"/>
          </a:p>
        </p:txBody>
      </p:sp>
      <p:graphicFrame>
        <p:nvGraphicFramePr>
          <p:cNvPr id="9" name="Table 8">
            <a:extLst>
              <a:ext uri="{FF2B5EF4-FFF2-40B4-BE49-F238E27FC236}">
                <a16:creationId xmlns:a16="http://schemas.microsoft.com/office/drawing/2014/main" id="{8F56C98A-17B0-4FB5-9097-B00369583BE2}"/>
              </a:ext>
            </a:extLst>
          </p:cNvPr>
          <p:cNvGraphicFramePr>
            <a:graphicFrameLocks noGrp="1"/>
          </p:cNvGraphicFramePr>
          <p:nvPr>
            <p:custDataLst>
              <p:tags r:id="rId6"/>
            </p:custDataLst>
            <p:extLst>
              <p:ext uri="{D42A27DB-BD31-4B8C-83A1-F6EECF244321}">
                <p14:modId xmlns:p14="http://schemas.microsoft.com/office/powerpoint/2010/main" val="301215964"/>
              </p:ext>
            </p:extLst>
          </p:nvPr>
        </p:nvGraphicFramePr>
        <p:xfrm>
          <a:off x="3983514" y="1102820"/>
          <a:ext cx="4692511" cy="2747947"/>
        </p:xfrm>
        <a:graphic>
          <a:graphicData uri="http://schemas.openxmlformats.org/drawingml/2006/table">
            <a:tbl>
              <a:tblPr firstRow="1" bandRow="1">
                <a:tableStyleId>{5C22544A-7EE6-4342-B048-85BDC9FD1C3A}</a:tableStyleId>
              </a:tblPr>
              <a:tblGrid>
                <a:gridCol w="224502">
                  <a:extLst>
                    <a:ext uri="{9D8B030D-6E8A-4147-A177-3AD203B41FA5}">
                      <a16:colId xmlns:a16="http://schemas.microsoft.com/office/drawing/2014/main" val="1501768299"/>
                    </a:ext>
                  </a:extLst>
                </a:gridCol>
                <a:gridCol w="4468009">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500" b="0" noProof="0">
                          <a:solidFill>
                            <a:schemeClr val="tx1"/>
                          </a:solidFill>
                        </a:rPr>
                        <a:t>La nature et le nombre des outils d’évaluation sélectionnés pour les niveaux d’apprentissage de chaque QRD sont raisonnables.</a:t>
                      </a:r>
                    </a:p>
                    <a:p>
                      <a:pPr marL="0" marR="0" lvl="0" indent="0" algn="l" defTabSz="914400" rtl="0" eaLnBrk="1" fontAlgn="auto" latinLnBrk="0" hangingPunct="1">
                        <a:lnSpc>
                          <a:spcPct val="100000"/>
                        </a:lnSpc>
                        <a:spcBef>
                          <a:spcPct val="0"/>
                        </a:spcBef>
                        <a:spcAft>
                          <a:spcPct val="0"/>
                        </a:spcAft>
                        <a:buClrTx/>
                        <a:buSzTx/>
                        <a:buFontTx/>
                        <a:buNone/>
                        <a:defRPr/>
                      </a:pPr>
                      <a:r>
                        <a:rPr lang="fr-CA" sz="1500" b="1" noProof="0">
                          <a:solidFill>
                            <a:schemeClr val="tx1"/>
                          </a:solidFill>
                        </a:rPr>
                        <a:t>ET </a:t>
                      </a:r>
                      <a:r>
                        <a:rPr lang="fr-CA" sz="1500" b="0" noProof="0">
                          <a:solidFill>
                            <a:schemeClr val="tx1"/>
                          </a:solidFill>
                        </a:rPr>
                        <a:t>la raison de leur sélection est bien documentée.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500" noProof="0"/>
                        <a:t>La nature et le nombre des outils d’évaluation sélectionnés pour les niveaux d’apprentissage de plusieurs ou de la plupart des QRD ne sont pas</a:t>
                      </a:r>
                    </a:p>
                    <a:p>
                      <a:pPr marL="0" indent="0"/>
                      <a:r>
                        <a:rPr lang="fr-CA" sz="1500" b="0" noProof="0"/>
                        <a:t>raisonnables. </a:t>
                      </a:r>
                    </a:p>
                    <a:p>
                      <a:pPr marL="0" indent="0"/>
                      <a:r>
                        <a:rPr lang="fr-CA" sz="1500" b="1" noProof="0"/>
                        <a:t>ET/OU </a:t>
                      </a:r>
                      <a:r>
                        <a:rPr lang="fr-CA" sz="1500" b="0" noProof="0"/>
                        <a:t>la raison de leur sélection est mal documentée.</a:t>
                      </a:r>
                    </a:p>
                    <a:p>
                      <a:pPr marL="0" indent="0"/>
                      <a:r>
                        <a:rPr lang="fr-CA" sz="1500" b="1" noProof="0"/>
                        <a:t>ET/OU </a:t>
                      </a:r>
                      <a:r>
                        <a:rPr lang="fr-CA" sz="1500" b="0" noProof="0"/>
                        <a:t>la raison de leur sélection n’est pas documentée.​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765969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custDataLst>
              <p:tags r:id="rId1"/>
            </p:custDataLst>
          </p:nvPr>
        </p:nvSpPr>
        <p:spPr>
          <a:xfrm>
            <a:off x="370823" y="1142222"/>
            <a:ext cx="4258816" cy="3353405"/>
          </a:xfrm>
          <a:prstGeom prst="rect">
            <a:avLst/>
          </a:prstGeom>
        </p:spPr>
        <p:txBody>
          <a:bodyPr vert="horz" lIns="91440" tIns="45720" rIns="91440" bIns="45720" rtlCol="0" anchor="t" anchorCtr="0">
            <a:normAutofit fontScale="9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Examens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Finaux</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De mi-parcours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D’entrée et de fin d’études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Normalisés (EEP, FE)</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Oraux</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Questions intégrées</a:t>
            </a:r>
          </a:p>
          <a:p>
            <a:pPr algn="l"/>
            <a:endParaRPr lang="en-CA" altLang="fr-FR" sz="16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Dossiers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Expérience de la conception en ingénierie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Projets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Laboratoires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Stages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Stages coopératifs</a:t>
            </a:r>
          </a:p>
          <a:p>
            <a:pPr algn="l"/>
            <a:endParaRPr lang="en-CA" altLang="fr-FR" sz="1400" b="0">
              <a:solidFill>
                <a:srgbClr val="000000"/>
              </a:solidFill>
              <a:latin typeface="Arial" panose="020B0604020202020204" pitchFamily="34" charset="0"/>
              <a:cs typeface="Arial" panose="020B0604020202020204" pitchFamily="34" charset="0"/>
            </a:endParaRPr>
          </a:p>
        </p:txBody>
      </p:sp>
      <p:sp>
        <p:nvSpPr>
          <p:cNvPr id="7" name="Title 1"/>
          <p:cNvSpPr txBox="1"/>
          <p:nvPr>
            <p:custDataLst>
              <p:tags r:id="rId2"/>
            </p:custDataLst>
          </p:nvPr>
        </p:nvSpPr>
        <p:spPr>
          <a:xfrm>
            <a:off x="4644008" y="1142223"/>
            <a:ext cx="4258816" cy="3353405"/>
          </a:xfrm>
          <a:prstGeom prst="rect">
            <a:avLst/>
          </a:prstGeom>
        </p:spPr>
        <p:txBody>
          <a:bodyPr vert="horz" lIns="91440" tIns="45720" rIns="91440" bIns="45720" rtlCol="0" anchor="t" anchorCtr="0">
            <a:normAutofit fontScale="87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Sondages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De fin d’études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Auprès d’anciens étudiants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Auprès d’employeurs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Auto-administré</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Évaluations de cours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Auprès d’un conseil consultatif</a:t>
            </a:r>
          </a:p>
          <a:p>
            <a:pPr algn="l"/>
            <a:endParaRPr lang="en-CA" altLang="fr-FR" sz="18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Travaux d’étudiants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Rapports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Évaluations par les pairs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Révisions et corrigés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Présentations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Affiches</a:t>
            </a:r>
          </a:p>
          <a:p>
            <a:pPr algn="l"/>
            <a:endParaRPr lang="en-CA" altLang="fr-FR" sz="1600" b="0">
              <a:solidFill>
                <a:srgbClr val="000000"/>
              </a:solidFill>
              <a:latin typeface="Arial" panose="020B0604020202020204" pitchFamily="34" charset="0"/>
              <a:cs typeface="Arial" panose="020B0604020202020204" pitchFamily="34" charset="0"/>
            </a:endParaRPr>
          </a:p>
          <a:p>
            <a:pPr algn="l"/>
            <a:endParaRPr lang="en-CA" altLang="fr-FR" sz="1600" b="0">
              <a:solidFill>
                <a:srgbClr val="00000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D6459FE7-7D66-466C-A0E7-7455057D8DFF}"/>
              </a:ext>
            </a:extLst>
          </p:cNvPr>
          <p:cNvSpPr txBox="1">
            <a:spLocks noChangeArrowheads="1"/>
          </p:cNvSpPr>
          <p:nvPr>
            <p:custDataLst>
              <p:tags r:id="rId3"/>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Outils d’évaluation : Exemples</a:t>
            </a:r>
          </a:p>
        </p:txBody>
      </p:sp>
      <p:sp>
        <p:nvSpPr>
          <p:cNvPr id="4" name="Slide Number Placeholder 3">
            <a:extLst>
              <a:ext uri="{FF2B5EF4-FFF2-40B4-BE49-F238E27FC236}">
                <a16:creationId xmlns:a16="http://schemas.microsoft.com/office/drawing/2014/main" id="{D79301A7-808A-42F3-97E3-8CFC9468BC34}"/>
              </a:ext>
            </a:extLst>
          </p:cNvPr>
          <p:cNvSpPr>
            <a:spLocks noGrp="1"/>
          </p:cNvSpPr>
          <p:nvPr>
            <p:ph type="sldNum" sz="quarter" idx="4"/>
            <p:custDataLst>
              <p:tags r:id="rId4"/>
            </p:custDataLst>
          </p:nvPr>
        </p:nvSpPr>
        <p:spPr/>
        <p:txBody>
          <a:bodyPr/>
          <a:lstStyle/>
          <a:p>
            <a:fld id="{6A66FE22-4E6F-470F-A7C0-E245307E1995}" type="slidenum">
              <a:rPr lang="en-CA" smtClean="0"/>
              <a:t>54</a:t>
            </a:fld>
            <a:endParaRPr lang="en-CA"/>
          </a:p>
        </p:txBody>
      </p:sp>
    </p:spTree>
    <p:extLst>
      <p:ext uri="{BB962C8B-B14F-4D97-AF65-F5344CB8AC3E}">
        <p14:creationId xmlns:p14="http://schemas.microsoft.com/office/powerpoint/2010/main" val="2083661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Résultats d’évaluation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58126"/>
            <a:ext cx="3603996" cy="3081559"/>
          </a:xfrm>
          <a:prstGeom prst="rect">
            <a:avLst/>
          </a:prstGeom>
          <a:noFill/>
        </p:spPr>
        <p:txBody>
          <a:bodyPr wrap="square" rtlCol="0">
            <a:spAutoFit/>
          </a:bodyPr>
          <a:lstStyle/>
          <a:p>
            <a:r>
              <a:rPr lang="en-US" sz="1600" b="1">
                <a:solidFill>
                  <a:srgbClr val="003C71"/>
                </a:solidFill>
              </a:rPr>
              <a:t>3.1.5</a:t>
            </a:r>
          </a:p>
          <a:p>
            <a:r>
              <a:rPr lang="en-US">
                <a:solidFill>
                  <a:srgbClr val="003C71"/>
                </a:solidFill>
              </a:rPr>
              <a:t>Au moins un ensemble de résultats d’évaluation doit être obtenu pour les 12 qualités au cours d’une période d’au plus six ans. Les résultats doivent démontrer clairement que les diplômés d’un programme possèdent les qualités requises ou que des mesures correctives sont en cours.</a:t>
            </a:r>
          </a:p>
          <a:p>
            <a:r>
              <a:rPr lang="en-US">
                <a:solidFill>
                  <a:srgbClr val="003C71"/>
                </a:solidFill>
              </a:rPr>
              <a:t>remedial action is in progress.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6A3F896-96D8-49F3-AE7C-9DAB913F3A17}"/>
              </a:ext>
            </a:extLst>
          </p:cNvPr>
          <p:cNvSpPr>
            <a:spLocks noGrp="1"/>
          </p:cNvSpPr>
          <p:nvPr>
            <p:ph type="sldNum" sz="quarter" idx="4"/>
            <p:custDataLst>
              <p:tags r:id="rId5"/>
            </p:custDataLst>
          </p:nvPr>
        </p:nvSpPr>
        <p:spPr/>
        <p:txBody>
          <a:bodyPr/>
          <a:lstStyle/>
          <a:p>
            <a:fld id="{0482EF45-AD0B-42FA-AF83-DEA8F009E31C}" type="slidenum">
              <a:rPr lang="en-CA" smtClean="0"/>
              <a:t>55</a:t>
            </a:fld>
            <a:endParaRPr lang="en-CA"/>
          </a:p>
        </p:txBody>
      </p:sp>
      <p:graphicFrame>
        <p:nvGraphicFramePr>
          <p:cNvPr id="9" name="Table 8">
            <a:extLst>
              <a:ext uri="{FF2B5EF4-FFF2-40B4-BE49-F238E27FC236}">
                <a16:creationId xmlns:a16="http://schemas.microsoft.com/office/drawing/2014/main" id="{B8383A09-AC6D-4F66-81A3-EF65B3CC79FB}"/>
              </a:ext>
            </a:extLst>
          </p:cNvPr>
          <p:cNvGraphicFramePr>
            <a:graphicFrameLocks noGrp="1"/>
          </p:cNvGraphicFramePr>
          <p:nvPr>
            <p:custDataLst>
              <p:tags r:id="rId6"/>
            </p:custDataLst>
            <p:extLst>
              <p:ext uri="{D42A27DB-BD31-4B8C-83A1-F6EECF244321}">
                <p14:modId xmlns:p14="http://schemas.microsoft.com/office/powerpoint/2010/main" val="373353287"/>
              </p:ext>
            </p:extLst>
          </p:nvPr>
        </p:nvGraphicFramePr>
        <p:xfrm>
          <a:off x="4027478" y="771550"/>
          <a:ext cx="4692511" cy="370332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100" b="0" noProof="0">
                          <a:solidFill>
                            <a:schemeClr val="tx1"/>
                          </a:solidFill>
                        </a:rPr>
                        <a:t>Les résultats d’évaluation sont compilés et documentés pour toutes les qualités au cours d’une période d’au plus six ans.</a:t>
                      </a:r>
                    </a:p>
                    <a:p>
                      <a:pPr marL="0" indent="0"/>
                      <a:r>
                        <a:rPr lang="fr-CA" sz="1100" b="1" noProof="0">
                          <a:solidFill>
                            <a:schemeClr val="tx1"/>
                          </a:solidFill>
                        </a:rPr>
                        <a:t>ET </a:t>
                      </a:r>
                      <a:r>
                        <a:rPr lang="fr-CA" sz="1100" b="0" noProof="0">
                          <a:solidFill>
                            <a:schemeClr val="tx1"/>
                          </a:solidFill>
                        </a:rPr>
                        <a:t>au moins trois activités d’apprentissage sont évaluées pour la plupart des QRD.</a:t>
                      </a:r>
                    </a:p>
                    <a:p>
                      <a:pPr marL="0" indent="0"/>
                      <a:r>
                        <a:rPr lang="fr-CA" sz="1100" b="1" noProof="0">
                          <a:solidFill>
                            <a:schemeClr val="tx1"/>
                          </a:solidFill>
                        </a:rPr>
                        <a:t>ET </a:t>
                      </a:r>
                      <a:r>
                        <a:rPr lang="fr-CA" sz="1100" b="0" noProof="0">
                          <a:solidFill>
                            <a:schemeClr val="tx1"/>
                          </a:solidFill>
                        </a:rPr>
                        <a:t>les résultats démontrent que la cohorte de diplômés a satisfait aux exigences de conformité de l’EES pour la plupart des QRD OU que</a:t>
                      </a:r>
                    </a:p>
                    <a:p>
                      <a:pPr marL="0" indent="0"/>
                      <a:r>
                        <a:rPr lang="fr-CA" sz="1100" b="0" noProof="0">
                          <a:solidFill>
                            <a:schemeClr val="tx1"/>
                          </a:solidFill>
                        </a:rPr>
                        <a:t>des mesures correctives sont en cours.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100" noProof="0"/>
                        <a:t>Les résultats d’évaluation sont compilés et documentés pour la plupart des qualités au cours d’une période d’au plus six ans.</a:t>
                      </a:r>
                    </a:p>
                    <a:p>
                      <a:pPr marL="0" indent="0"/>
                      <a:r>
                        <a:rPr lang="fr-CA" sz="1100" b="1" noProof="0"/>
                        <a:t>ET/</a:t>
                      </a:r>
                      <a:r>
                        <a:rPr lang="fr-CA" sz="1100" b="0" noProof="0"/>
                        <a:t>OU les résultats d’évaluation n’ont pas été compilés ou documentés pour la plupart des qualités au cours d’une période d’au plus six ans.</a:t>
                      </a:r>
                    </a:p>
                    <a:p>
                      <a:pPr marL="0" indent="0"/>
                      <a:r>
                        <a:rPr lang="fr-CA" sz="1100" b="1" noProof="0"/>
                        <a:t>ET/OU </a:t>
                      </a:r>
                      <a:r>
                        <a:rPr lang="fr-CA" sz="1100" b="0" noProof="0"/>
                        <a:t>moins de trois activités d’apprentissage sont évaluées pour certaines QRD.</a:t>
                      </a:r>
                    </a:p>
                    <a:p>
                      <a:pPr marL="0" indent="0"/>
                      <a:r>
                        <a:rPr lang="fr-CA" sz="1100" b="1" noProof="0"/>
                        <a:t>ET/OU </a:t>
                      </a:r>
                      <a:r>
                        <a:rPr lang="fr-CA" sz="1100" b="0" noProof="0"/>
                        <a:t>de nombreuses QRD sont évaluées sur un nombre limité de semestres.</a:t>
                      </a:r>
                    </a:p>
                    <a:p>
                      <a:pPr marL="0" indent="0"/>
                      <a:r>
                        <a:rPr lang="fr-CA" sz="1100" b="1" noProof="0"/>
                        <a:t>ET/OU </a:t>
                      </a:r>
                      <a:r>
                        <a:rPr lang="fr-CA" sz="1100" b="0" noProof="0"/>
                        <a:t>les résultats démontrent que la cohorte de diplômés n’a pas satisfait aux exigences de conformité de l’EES pour la plupart des QRD OU</a:t>
                      </a:r>
                    </a:p>
                    <a:p>
                      <a:pPr marL="0" indent="0"/>
                      <a:r>
                        <a:rPr lang="fr-CA" sz="1100" noProof="0"/>
                        <a:t>qu’aucune mesure corrective n’a été entreprise.</a:t>
                      </a:r>
                    </a:p>
                    <a:p>
                      <a:pPr marL="0" indent="0"/>
                      <a:r>
                        <a:rPr lang="fr-CA" sz="1100" b="1" noProof="0"/>
                        <a:t>ET/OU </a:t>
                      </a:r>
                      <a:r>
                        <a:rPr lang="fr-CA" sz="1100" b="0" noProof="0"/>
                        <a:t>des processus sont en place, mais ne sont pas appliqués systématiquement par tous les participants.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890354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Amélioration continue : Vue d’ensemble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742599" y="1059582"/>
            <a:ext cx="793122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49263">
              <a:spcBef>
                <a:spcPts val="800"/>
              </a:spcBef>
              <a:buClr>
                <a:srgbClr val="000000"/>
              </a:buClr>
              <a:buSzTx/>
              <a:defRPr/>
            </a:pPr>
            <a:r>
              <a:rPr lang="en-US" sz="2400"/>
              <a:t>À un niveau général, on s’attend à ce que les programmes de génie soient constamment évalués et améliorés au besoin</a:t>
            </a:r>
          </a:p>
          <a:p>
            <a:pPr defTabSz="449263">
              <a:spcBef>
                <a:spcPts val="800"/>
              </a:spcBef>
              <a:buClr>
                <a:srgbClr val="000000"/>
              </a:buClr>
              <a:buSzTx/>
              <a:defRPr/>
            </a:pPr>
            <a:r>
              <a:rPr lang="en-US" altLang="fr-FR" sz="2400"/>
              <a:t>Il doit y avoir en place des processus démontrant que les résultats d’un programme sont évalués par rapport aux qualités requises des diplômés</a:t>
            </a:r>
          </a:p>
          <a:p>
            <a:pPr lvl="1" defTabSz="449263">
              <a:spcBef>
                <a:spcPts val="800"/>
              </a:spcBef>
              <a:buClr>
                <a:srgbClr val="000000"/>
              </a:buClr>
              <a:buSzTx/>
              <a:defRPr/>
            </a:pPr>
            <a:r>
              <a:rPr lang="en-US" sz="1700"/>
              <a:t>Les étudiants répondent-ils aux attentes?</a:t>
            </a:r>
          </a:p>
          <a:p>
            <a:pPr lvl="1" defTabSz="449263">
              <a:spcBef>
                <a:spcPts val="800"/>
              </a:spcBef>
              <a:buClr>
                <a:srgbClr val="000000"/>
              </a:buClr>
              <a:buSzTx/>
              <a:defRPr/>
            </a:pPr>
            <a:r>
              <a:rPr lang="en-US" sz="1700"/>
              <a:t>Dans quels domaines les étudiants connaissent-ils du succès?</a:t>
            </a:r>
          </a:p>
          <a:p>
            <a:pPr lvl="1" defTabSz="449263">
              <a:spcBef>
                <a:spcPts val="800"/>
              </a:spcBef>
              <a:buClr>
                <a:srgbClr val="000000"/>
              </a:buClr>
              <a:buSzTx/>
              <a:defRPr/>
            </a:pPr>
            <a:r>
              <a:rPr lang="en-US" sz="1700"/>
              <a:t>Quels sont les aspects du programme qui doivent être améliorés?</a:t>
            </a:r>
          </a:p>
        </p:txBody>
      </p:sp>
      <p:sp>
        <p:nvSpPr>
          <p:cNvPr id="4" name="Slide Number Placeholder 3">
            <a:extLst>
              <a:ext uri="{FF2B5EF4-FFF2-40B4-BE49-F238E27FC236}">
                <a16:creationId xmlns:a16="http://schemas.microsoft.com/office/drawing/2014/main" id="{52EF7B73-8D02-499A-A4AD-5389BCF1AF23}"/>
              </a:ext>
            </a:extLst>
          </p:cNvPr>
          <p:cNvSpPr>
            <a:spLocks noGrp="1"/>
          </p:cNvSpPr>
          <p:nvPr>
            <p:ph type="sldNum" sz="quarter" idx="4"/>
            <p:custDataLst>
              <p:tags r:id="rId3"/>
            </p:custDataLst>
          </p:nvPr>
        </p:nvSpPr>
        <p:spPr/>
        <p:txBody>
          <a:bodyPr/>
          <a:lstStyle/>
          <a:p>
            <a:fld id="{5EB23D57-689F-4C24-8EAF-0FC0AB1BB9F8}" type="slidenum">
              <a:rPr lang="en-CA" smtClean="0"/>
              <a:t>56</a:t>
            </a:fld>
            <a:endParaRPr lang="en-CA"/>
          </a:p>
        </p:txBody>
      </p:sp>
    </p:spTree>
    <p:extLst>
      <p:ext uri="{BB962C8B-B14F-4D97-AF65-F5344CB8AC3E}">
        <p14:creationId xmlns:p14="http://schemas.microsoft.com/office/powerpoint/2010/main" val="1700340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custDataLst>
              <p:tags r:id="rId1"/>
            </p:custDataLst>
          </p:nvPr>
        </p:nvSpPr>
        <p:spPr>
          <a:xfrm>
            <a:off x="457198" y="51470"/>
            <a:ext cx="8229600" cy="857250"/>
          </a:xfrm>
        </p:spPr>
        <p:txBody>
          <a:bodyPr>
            <a:normAutofit/>
          </a:bodyPr>
          <a:lstStyle/>
          <a:p>
            <a:r>
              <a:rPr lang="fr-CA" noProof="0">
                <a:solidFill>
                  <a:srgbClr val="003C71"/>
                </a:solidFill>
              </a:rPr>
              <a:t>Amélioration continue : </a:t>
            </a:r>
            <a:br>
              <a:rPr lang="fr-CA" noProof="0">
                <a:solidFill>
                  <a:srgbClr val="003C71"/>
                </a:solidFill>
              </a:rPr>
            </a:br>
            <a:r>
              <a:rPr lang="fr-CA" sz="2200" noProof="0">
                <a:solidFill>
                  <a:srgbClr val="003C71"/>
                </a:solidFill>
              </a:rPr>
              <a:t>La boucle de rétroaction</a:t>
            </a:r>
          </a:p>
        </p:txBody>
      </p:sp>
      <p:sp>
        <p:nvSpPr>
          <p:cNvPr id="4" name="Slide Number Placeholder 3">
            <a:extLst>
              <a:ext uri="{FF2B5EF4-FFF2-40B4-BE49-F238E27FC236}">
                <a16:creationId xmlns:a16="http://schemas.microsoft.com/office/drawing/2014/main" id="{FB258152-007D-404A-898C-CBE3A66E1BEC}"/>
              </a:ext>
            </a:extLst>
          </p:cNvPr>
          <p:cNvSpPr>
            <a:spLocks noGrp="1"/>
          </p:cNvSpPr>
          <p:nvPr>
            <p:ph type="sldNum" sz="quarter" idx="4"/>
            <p:custDataLst>
              <p:tags r:id="rId2"/>
            </p:custDataLst>
          </p:nvPr>
        </p:nvSpPr>
        <p:spPr/>
        <p:txBody>
          <a:bodyPr/>
          <a:lstStyle/>
          <a:p>
            <a:fld id="{F8269665-0861-4DDA-B5E4-D2F2FAC83D65}" type="slidenum">
              <a:rPr lang="en-CA" smtClean="0"/>
              <a:t>57</a:t>
            </a:fld>
            <a:endParaRPr lang="en-CA"/>
          </a:p>
        </p:txBody>
      </p:sp>
      <p:grpSp>
        <p:nvGrpSpPr>
          <p:cNvPr id="8" name="Group 7">
            <a:extLst>
              <a:ext uri="{FF2B5EF4-FFF2-40B4-BE49-F238E27FC236}">
                <a16:creationId xmlns:a16="http://schemas.microsoft.com/office/drawing/2014/main" id="{4FCF59BE-E20F-4F84-81AA-3D0C43F9D026}"/>
              </a:ext>
            </a:extLst>
          </p:cNvPr>
          <p:cNvGrpSpPr/>
          <p:nvPr>
            <p:custDataLst>
              <p:tags r:id="rId3"/>
            </p:custDataLst>
          </p:nvPr>
        </p:nvGrpSpPr>
        <p:grpSpPr>
          <a:xfrm>
            <a:off x="3503453" y="1153509"/>
            <a:ext cx="5308415" cy="3208818"/>
            <a:chOff x="2835785" y="696238"/>
            <a:chExt cx="5308415" cy="3208818"/>
          </a:xfrm>
        </p:grpSpPr>
        <p:graphicFrame>
          <p:nvGraphicFramePr>
            <p:cNvPr id="9" name="Diagram 8">
              <a:extLst>
                <a:ext uri="{FF2B5EF4-FFF2-40B4-BE49-F238E27FC236}">
                  <a16:creationId xmlns:a16="http://schemas.microsoft.com/office/drawing/2014/main" id="{A5DF6F61-AECE-4BE2-905A-39AFE213C85F}"/>
                </a:ext>
              </a:extLst>
            </p:cNvPr>
            <p:cNvGraphicFramePr/>
            <p:nvPr>
              <p:extLst>
                <p:ext uri="{D42A27DB-BD31-4B8C-83A1-F6EECF244321}">
                  <p14:modId xmlns:p14="http://schemas.microsoft.com/office/powerpoint/2010/main" val="1437511994"/>
                </p:ext>
              </p:extLst>
            </p:nvPr>
          </p:nvGraphicFramePr>
          <p:xfrm>
            <a:off x="2835785" y="696238"/>
            <a:ext cx="5308415" cy="3208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Group 9">
              <a:extLst>
                <a:ext uri="{FF2B5EF4-FFF2-40B4-BE49-F238E27FC236}">
                  <a16:creationId xmlns:a16="http://schemas.microsoft.com/office/drawing/2014/main" id="{4117B9FA-B498-4F64-8EAE-22C106E65426}"/>
                </a:ext>
              </a:extLst>
            </p:cNvPr>
            <p:cNvGrpSpPr/>
            <p:nvPr/>
          </p:nvGrpSpPr>
          <p:grpSpPr>
            <a:xfrm>
              <a:off x="4542586" y="1268980"/>
              <a:ext cx="1894814" cy="1921628"/>
              <a:chOff x="4458931" y="1452104"/>
              <a:chExt cx="3299949" cy="3299949"/>
            </a:xfrm>
          </p:grpSpPr>
          <p:grpSp>
            <p:nvGrpSpPr>
              <p:cNvPr id="11" name="Group 10">
                <a:extLst>
                  <a:ext uri="{FF2B5EF4-FFF2-40B4-BE49-F238E27FC236}">
                    <a16:creationId xmlns:a16="http://schemas.microsoft.com/office/drawing/2014/main" id="{B7CE853A-CF19-4603-BCBF-9EAF7622B72F}"/>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28" name="Rectangle: Rounded Corners 27">
                  <a:extLst>
                    <a:ext uri="{FF2B5EF4-FFF2-40B4-BE49-F238E27FC236}">
                      <a16:creationId xmlns:a16="http://schemas.microsoft.com/office/drawing/2014/main" id="{4C790A87-B27F-4C57-B9B6-26E707368B08}"/>
                    </a:ext>
                  </a:extLst>
                </p:cNvPr>
                <p:cNvSpPr/>
                <p:nvPr/>
              </p:nvSpPr>
              <p:spPr>
                <a:xfrm>
                  <a:off x="4645743" y="2757948"/>
                  <a:ext cx="1460090" cy="663678"/>
                </a:xfrm>
                <a:prstGeom prst="roundRect">
                  <a:avLst>
                    <a:gd name="adj" fmla="val 50000"/>
                  </a:avLst>
                </a:prstGeom>
                <a:solidFill>
                  <a:srgbClr val="9E652E">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9" name="Rectangle: Rounded Corners 28">
                  <a:extLst>
                    <a:ext uri="{FF2B5EF4-FFF2-40B4-BE49-F238E27FC236}">
                      <a16:creationId xmlns:a16="http://schemas.microsoft.com/office/drawing/2014/main" id="{75B574EE-604C-4999-8C70-6B49801D01C7}"/>
                    </a:ext>
                  </a:extLst>
                </p:cNvPr>
                <p:cNvSpPr/>
                <p:nvPr/>
              </p:nvSpPr>
              <p:spPr>
                <a:xfrm>
                  <a:off x="6485602" y="2757948"/>
                  <a:ext cx="1460090" cy="663678"/>
                </a:xfrm>
                <a:prstGeom prst="roundRect">
                  <a:avLst>
                    <a:gd name="adj" fmla="val 50000"/>
                  </a:avLst>
                </a:prstGeom>
                <a:solidFill>
                  <a:srgbClr val="9D223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30" name="Oval 29">
                  <a:extLst>
                    <a:ext uri="{FF2B5EF4-FFF2-40B4-BE49-F238E27FC236}">
                      <a16:creationId xmlns:a16="http://schemas.microsoft.com/office/drawing/2014/main" id="{55766884-85C1-4600-881D-8310783346D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31" name="Oval 30">
                  <a:extLst>
                    <a:ext uri="{FF2B5EF4-FFF2-40B4-BE49-F238E27FC236}">
                      <a16:creationId xmlns:a16="http://schemas.microsoft.com/office/drawing/2014/main" id="{6D93DEB3-144B-42D0-8C7A-AC4C45316882}"/>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2" name="Group 11">
                <a:extLst>
                  <a:ext uri="{FF2B5EF4-FFF2-40B4-BE49-F238E27FC236}">
                    <a16:creationId xmlns:a16="http://schemas.microsoft.com/office/drawing/2014/main" id="{369DE22E-0D5C-40F9-8281-0F2F5ABB99E7}"/>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4" name="Rectangle: Rounded Corners 23">
                  <a:extLst>
                    <a:ext uri="{FF2B5EF4-FFF2-40B4-BE49-F238E27FC236}">
                      <a16:creationId xmlns:a16="http://schemas.microsoft.com/office/drawing/2014/main" id="{24CDB078-1BB9-494E-B73F-5044FB27D2FA}"/>
                    </a:ext>
                  </a:extLst>
                </p:cNvPr>
                <p:cNvSpPr/>
                <p:nvPr/>
              </p:nvSpPr>
              <p:spPr>
                <a:xfrm>
                  <a:off x="4645743" y="2757948"/>
                  <a:ext cx="1460090" cy="663678"/>
                </a:xfrm>
                <a:prstGeom prst="roundRect">
                  <a:avLst>
                    <a:gd name="adj" fmla="val 50000"/>
                  </a:avLst>
                </a:prstGeom>
                <a:solidFill>
                  <a:srgbClr val="003C71">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5" name="Rectangle: Rounded Corners 24">
                  <a:extLst>
                    <a:ext uri="{FF2B5EF4-FFF2-40B4-BE49-F238E27FC236}">
                      <a16:creationId xmlns:a16="http://schemas.microsoft.com/office/drawing/2014/main" id="{164CD763-3D50-4109-AA9A-6282BA9D8C38}"/>
                    </a:ext>
                  </a:extLst>
                </p:cNvPr>
                <p:cNvSpPr/>
                <p:nvPr/>
              </p:nvSpPr>
              <p:spPr>
                <a:xfrm>
                  <a:off x="6485602" y="2757948"/>
                  <a:ext cx="1460090" cy="663678"/>
                </a:xfrm>
                <a:prstGeom prst="roundRect">
                  <a:avLst>
                    <a:gd name="adj" fmla="val 50000"/>
                  </a:avLst>
                </a:prstGeom>
                <a:solidFill>
                  <a:srgbClr val="65316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6" name="Oval 25">
                  <a:extLst>
                    <a:ext uri="{FF2B5EF4-FFF2-40B4-BE49-F238E27FC236}">
                      <a16:creationId xmlns:a16="http://schemas.microsoft.com/office/drawing/2014/main" id="{4496D8E0-4C1E-4259-A8C1-B5CB961EC540}"/>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7" name="Oval 26">
                  <a:extLst>
                    <a:ext uri="{FF2B5EF4-FFF2-40B4-BE49-F238E27FC236}">
                      <a16:creationId xmlns:a16="http://schemas.microsoft.com/office/drawing/2014/main" id="{492A19CB-FA2C-45B6-B28E-27949ACF7911}"/>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3" name="Group 12">
                <a:extLst>
                  <a:ext uri="{FF2B5EF4-FFF2-40B4-BE49-F238E27FC236}">
                    <a16:creationId xmlns:a16="http://schemas.microsoft.com/office/drawing/2014/main" id="{25F52F9C-A810-4E43-B8F2-3C9AB84F2C51}"/>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0" name="Rectangle: Rounded Corners 19">
                  <a:extLst>
                    <a:ext uri="{FF2B5EF4-FFF2-40B4-BE49-F238E27FC236}">
                      <a16:creationId xmlns:a16="http://schemas.microsoft.com/office/drawing/2014/main" id="{43013648-FA33-4448-A481-AAB4DDEB35CD}"/>
                    </a:ext>
                  </a:extLst>
                </p:cNvPr>
                <p:cNvSpPr/>
                <p:nvPr/>
              </p:nvSpPr>
              <p:spPr>
                <a:xfrm>
                  <a:off x="4645743" y="2757948"/>
                  <a:ext cx="1460090" cy="663678"/>
                </a:xfrm>
                <a:prstGeom prst="roundRect">
                  <a:avLst>
                    <a:gd name="adj" fmla="val 50000"/>
                  </a:avLst>
                </a:prstGeom>
                <a:solidFill>
                  <a:srgbClr val="B7C9D3">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1" name="Rectangle: Rounded Corners 20">
                  <a:extLst>
                    <a:ext uri="{FF2B5EF4-FFF2-40B4-BE49-F238E27FC236}">
                      <a16:creationId xmlns:a16="http://schemas.microsoft.com/office/drawing/2014/main" id="{42D65204-6804-467C-8D17-53AFE2DF06F8}"/>
                    </a:ext>
                  </a:extLst>
                </p:cNvPr>
                <p:cNvSpPr/>
                <p:nvPr/>
              </p:nvSpPr>
              <p:spPr>
                <a:xfrm>
                  <a:off x="6485602" y="2757948"/>
                  <a:ext cx="1460090" cy="663678"/>
                </a:xfrm>
                <a:prstGeom prst="roundRect">
                  <a:avLst>
                    <a:gd name="adj" fmla="val 50000"/>
                  </a:avLst>
                </a:prstGeom>
                <a:solidFill>
                  <a:srgbClr val="CF7F00">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2" name="Oval 21">
                  <a:extLst>
                    <a:ext uri="{FF2B5EF4-FFF2-40B4-BE49-F238E27FC236}">
                      <a16:creationId xmlns:a16="http://schemas.microsoft.com/office/drawing/2014/main" id="{A3E9D999-E7E4-4C56-BE0D-AB8481F8B19E}"/>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3" name="Oval 22">
                  <a:extLst>
                    <a:ext uri="{FF2B5EF4-FFF2-40B4-BE49-F238E27FC236}">
                      <a16:creationId xmlns:a16="http://schemas.microsoft.com/office/drawing/2014/main" id="{EFF3E46C-AD0E-4C0C-8DAB-384AED839613}"/>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4" name="Group 13">
                <a:extLst>
                  <a:ext uri="{FF2B5EF4-FFF2-40B4-BE49-F238E27FC236}">
                    <a16:creationId xmlns:a16="http://schemas.microsoft.com/office/drawing/2014/main" id="{9967D166-0B4B-472D-87B5-3BAC363E6F44}"/>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16" name="Rectangle: Rounded Corners 15">
                  <a:extLst>
                    <a:ext uri="{FF2B5EF4-FFF2-40B4-BE49-F238E27FC236}">
                      <a16:creationId xmlns:a16="http://schemas.microsoft.com/office/drawing/2014/main" id="{2FB3E6BF-03E9-4C96-B9B8-3BB5DFEB35B1}"/>
                    </a:ext>
                  </a:extLst>
                </p:cNvPr>
                <p:cNvSpPr/>
                <p:nvPr/>
              </p:nvSpPr>
              <p:spPr>
                <a:xfrm>
                  <a:off x="4645743" y="2757948"/>
                  <a:ext cx="1460090" cy="663678"/>
                </a:xfrm>
                <a:prstGeom prst="roundRect">
                  <a:avLst>
                    <a:gd name="adj" fmla="val 50000"/>
                  </a:avLst>
                </a:prstGeom>
                <a:solidFill>
                  <a:srgbClr val="67823A">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7" name="Rectangle: Rounded Corners 16">
                  <a:extLst>
                    <a:ext uri="{FF2B5EF4-FFF2-40B4-BE49-F238E27FC236}">
                      <a16:creationId xmlns:a16="http://schemas.microsoft.com/office/drawing/2014/main" id="{9E2078DB-AE92-4E27-A262-D5A232390548}"/>
                    </a:ext>
                  </a:extLst>
                </p:cNvPr>
                <p:cNvSpPr/>
                <p:nvPr/>
              </p:nvSpPr>
              <p:spPr>
                <a:xfrm>
                  <a:off x="6485602" y="2757948"/>
                  <a:ext cx="1460090" cy="663678"/>
                </a:xfrm>
                <a:prstGeom prst="roundRect">
                  <a:avLst>
                    <a:gd name="adj" fmla="val 50000"/>
                  </a:avLst>
                </a:prstGeom>
                <a:solidFill>
                  <a:srgbClr val="696158">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8" name="Oval 17">
                  <a:extLst>
                    <a:ext uri="{FF2B5EF4-FFF2-40B4-BE49-F238E27FC236}">
                      <a16:creationId xmlns:a16="http://schemas.microsoft.com/office/drawing/2014/main" id="{70CCCA5F-878D-4D10-949C-01F52306E63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19" name="Oval 18">
                  <a:extLst>
                    <a:ext uri="{FF2B5EF4-FFF2-40B4-BE49-F238E27FC236}">
                      <a16:creationId xmlns:a16="http://schemas.microsoft.com/office/drawing/2014/main" id="{2B206C8A-F4C1-433C-81E4-4BE2B265FE32}"/>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15" name="Oval 14">
                <a:extLst>
                  <a:ext uri="{FF2B5EF4-FFF2-40B4-BE49-F238E27FC236}">
                    <a16:creationId xmlns:a16="http://schemas.microsoft.com/office/drawing/2014/main" id="{69E9E12F-B3B9-4D36-982C-0849D3BA906C}"/>
                  </a:ext>
                </a:extLst>
              </p:cNvPr>
              <p:cNvSpPr/>
              <p:nvPr/>
            </p:nvSpPr>
            <p:spPr>
              <a:xfrm>
                <a:off x="5781410" y="2754346"/>
                <a:ext cx="663678" cy="663678"/>
              </a:xfrm>
              <a:prstGeom prst="ellipse">
                <a:avLst/>
              </a:prstGeom>
              <a:solidFill>
                <a:schemeClr val="bg1"/>
              </a:solidFill>
              <a:ln w="12700" cap="flat" algn="ctr">
                <a:no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Content Placeholder 2">
            <a:extLst>
              <a:ext uri="{FF2B5EF4-FFF2-40B4-BE49-F238E27FC236}">
                <a16:creationId xmlns:a16="http://schemas.microsoft.com/office/drawing/2014/main" id="{627B1B65-DD12-4D2E-AAFD-62230C499CB7}"/>
              </a:ext>
            </a:extLst>
          </p:cNvPr>
          <p:cNvSpPr txBox="1"/>
          <p:nvPr>
            <p:custDataLst>
              <p:tags r:id="rId4"/>
            </p:custDataLst>
          </p:nvPr>
        </p:nvSpPr>
        <p:spPr>
          <a:xfrm>
            <a:off x="4628542" y="4423466"/>
            <a:ext cx="3014247" cy="248728"/>
          </a:xfrm>
          <a:prstGeom prst="rect">
            <a:avLst/>
          </a:prstGeom>
        </p:spPr>
        <p:txBody>
          <a:bodyPr vert="horz" lIns="91440" tIns="45720" rIns="91440" bIns="45720" rtlCol="0">
            <a:normAutofit fontScale="900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Planifier. Faire. Vérifier. Agir</a:t>
            </a:r>
          </a:p>
        </p:txBody>
      </p:sp>
      <p:sp>
        <p:nvSpPr>
          <p:cNvPr id="33" name="Content Placeholder 4">
            <a:extLst>
              <a:ext uri="{FF2B5EF4-FFF2-40B4-BE49-F238E27FC236}">
                <a16:creationId xmlns:a16="http://schemas.microsoft.com/office/drawing/2014/main" id="{DD6281E5-61C4-435D-B3BA-37703875FEE0}"/>
              </a:ext>
            </a:extLst>
          </p:cNvPr>
          <p:cNvSpPr txBox="1"/>
          <p:nvPr>
            <p:custDataLst>
              <p:tags r:id="rId5"/>
            </p:custDataLst>
          </p:nvPr>
        </p:nvSpPr>
        <p:spPr>
          <a:xfrm>
            <a:off x="305238" y="1153509"/>
            <a:ext cx="3906168" cy="3363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49263">
              <a:spcBef>
                <a:spcPts val="800"/>
              </a:spcBef>
              <a:buClr>
                <a:srgbClr val="000000"/>
              </a:buClr>
              <a:buSzTx/>
              <a:buNone/>
              <a:defRPr/>
            </a:pPr>
            <a:endParaRPr lang="en-US" altLang="fr-FR" sz="1500"/>
          </a:p>
          <a:p>
            <a:pPr marL="0" indent="0" defTabSz="449263">
              <a:spcBef>
                <a:spcPts val="800"/>
              </a:spcBef>
              <a:buClr>
                <a:srgbClr val="000000"/>
              </a:buClr>
              <a:buSzTx/>
              <a:buNone/>
              <a:defRPr/>
            </a:pPr>
            <a:r>
              <a:rPr lang="fr-CA" altLang="fr-FR" sz="2400"/>
              <a:t>Si les résultats observés ne concordent pas avec les qualités attendues, il faut ajuster les intrants et/ou les processus du système.</a:t>
            </a:r>
          </a:p>
          <a:p>
            <a:pPr>
              <a:defRPr/>
            </a:pPr>
            <a:endParaRPr lang="en-US" sz="1600"/>
          </a:p>
          <a:p>
            <a:pPr marL="0" indent="0">
              <a:lnSpc>
                <a:spcPct val="120000"/>
              </a:lnSpc>
              <a:spcBef>
                <a:spcPct val="0"/>
              </a:spcBef>
              <a:buNone/>
            </a:pPr>
            <a:endParaRPr lang="en-GB" altLang="fr-FR" sz="1600"/>
          </a:p>
        </p:txBody>
      </p:sp>
    </p:spTree>
    <p:extLst>
      <p:ext uri="{BB962C8B-B14F-4D97-AF65-F5344CB8AC3E}">
        <p14:creationId xmlns:p14="http://schemas.microsoft.com/office/powerpoint/2010/main" val="3858332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Processus d’amélioration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58126"/>
            <a:ext cx="3603996" cy="2257776"/>
          </a:xfrm>
          <a:prstGeom prst="rect">
            <a:avLst/>
          </a:prstGeom>
          <a:noFill/>
        </p:spPr>
        <p:txBody>
          <a:bodyPr wrap="square" rtlCol="0">
            <a:spAutoFit/>
          </a:bodyPr>
          <a:lstStyle/>
          <a:p>
            <a:r>
              <a:rPr lang="en-US" sz="1600" b="1">
                <a:solidFill>
                  <a:srgbClr val="003C71"/>
                </a:solidFill>
              </a:rPr>
              <a:t>3.2.1</a:t>
            </a:r>
          </a:p>
          <a:p>
            <a:r>
              <a:rPr lang="en-US">
                <a:solidFill>
                  <a:srgbClr val="003C71"/>
                </a:solidFill>
              </a:rPr>
              <a:t>Il doit y avoir en place des processus démontrant que les résultats d’un programme sont évalués par rapport aux qualités requises des diplômés et que les résultats sont validés, analysés et utilisés pour perfectionner le programme.</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975E752-887D-4A4B-B9C2-F7B58DF3EE77}"/>
              </a:ext>
            </a:extLst>
          </p:cNvPr>
          <p:cNvSpPr>
            <a:spLocks noGrp="1"/>
          </p:cNvSpPr>
          <p:nvPr>
            <p:ph type="sldNum" sz="quarter" idx="4"/>
            <p:custDataLst>
              <p:tags r:id="rId5"/>
            </p:custDataLst>
          </p:nvPr>
        </p:nvSpPr>
        <p:spPr/>
        <p:txBody>
          <a:bodyPr/>
          <a:lstStyle/>
          <a:p>
            <a:fld id="{B0B969DF-3593-4351-8083-E4AED1F3FC9B}" type="slidenum">
              <a:rPr lang="en-CA" smtClean="0"/>
              <a:t>58</a:t>
            </a:fld>
            <a:endParaRPr lang="en-CA"/>
          </a:p>
        </p:txBody>
      </p:sp>
      <p:graphicFrame>
        <p:nvGraphicFramePr>
          <p:cNvPr id="9" name="Table 8">
            <a:extLst>
              <a:ext uri="{FF2B5EF4-FFF2-40B4-BE49-F238E27FC236}">
                <a16:creationId xmlns:a16="http://schemas.microsoft.com/office/drawing/2014/main" id="{0606AE7E-B169-44D8-A782-7496352F82E8}"/>
              </a:ext>
            </a:extLst>
          </p:cNvPr>
          <p:cNvGraphicFramePr>
            <a:graphicFrameLocks noGrp="1"/>
          </p:cNvGraphicFramePr>
          <p:nvPr>
            <p:custDataLst>
              <p:tags r:id="rId6"/>
            </p:custDataLst>
            <p:extLst>
              <p:ext uri="{D42A27DB-BD31-4B8C-83A1-F6EECF244321}">
                <p14:modId xmlns:p14="http://schemas.microsoft.com/office/powerpoint/2010/main" val="2109981385"/>
              </p:ext>
            </p:extLst>
          </p:nvPr>
        </p:nvGraphicFramePr>
        <p:xfrm>
          <a:off x="4027478" y="1059582"/>
          <a:ext cx="4692511" cy="381000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fr-CA" sz="2400" b="0" noProof="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b="0" noProof="0">
                          <a:solidFill>
                            <a:schemeClr val="tx1"/>
                          </a:solidFill>
                        </a:rPr>
                        <a:t>Des processus d’amélioration continue adéquats sont en place et démontrent que les résultats du programme sont évalués et</a:t>
                      </a:r>
                    </a:p>
                    <a:p>
                      <a:pPr marL="0" indent="0"/>
                      <a:r>
                        <a:rPr lang="fr-CA" sz="1400" b="0" noProof="0">
                          <a:solidFill>
                            <a:schemeClr val="tx1"/>
                          </a:solidFill>
                        </a:rPr>
                        <a:t>utilisés pour perfectionner le programme.</a:t>
                      </a:r>
                    </a:p>
                    <a:p>
                      <a:pPr marL="0" indent="0"/>
                      <a:r>
                        <a:rPr lang="fr-CA" sz="1400" b="1" noProof="0">
                          <a:solidFill>
                            <a:schemeClr val="tx1"/>
                          </a:solidFill>
                        </a:rPr>
                        <a:t>ET </a:t>
                      </a:r>
                      <a:r>
                        <a:rPr lang="fr-CA" sz="1400" b="0" noProof="0">
                          <a:solidFill>
                            <a:schemeClr val="tx1"/>
                          </a:solidFill>
                        </a:rPr>
                        <a:t>il y a des preuves manifestes de l’engagement de la plupart des enseignants à temps plein et des dirigeants.​</a:t>
                      </a:r>
                    </a:p>
                    <a:p>
                      <a:pPr marL="0" indent="0"/>
                      <a:endParaRPr lang="fr-CA" sz="1400" b="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fr-CA" sz="2800" noProof="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noProof="0"/>
                        <a:t>Des processus d’amélioration continue et qui démontrent que les résultats du programme sont évalués et</a:t>
                      </a:r>
                    </a:p>
                    <a:p>
                      <a:pPr marL="0" indent="0"/>
                      <a:r>
                        <a:rPr lang="fr-CA" sz="1400" noProof="0"/>
                        <a:t>que les résultats sont utilisés pour perfectionner le programme sont limités ou inexistants.</a:t>
                      </a:r>
                    </a:p>
                    <a:p>
                      <a:pPr marL="0" indent="0"/>
                      <a:r>
                        <a:rPr lang="fr-CA" sz="1400" b="1" noProof="0"/>
                        <a:t>ET/OU </a:t>
                      </a:r>
                      <a:r>
                        <a:rPr lang="fr-CA" sz="1400" b="0" noProof="0"/>
                        <a:t>les processus ne sont pas adéquatement documentés.</a:t>
                      </a:r>
                    </a:p>
                    <a:p>
                      <a:pPr marL="0" indent="0"/>
                      <a:r>
                        <a:rPr lang="fr-CA" sz="1400" b="1" noProof="0"/>
                        <a:t>ET/OU </a:t>
                      </a:r>
                      <a:r>
                        <a:rPr lang="fr-CA" sz="1400" b="0" noProof="0"/>
                        <a:t>il y a des preuves limitées ou inexistantes de l’engagement des enseignants à temps plein et/ou des dirigeants.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670497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Engagement des parties prenantes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635646"/>
            <a:ext cx="3603996" cy="1433993"/>
          </a:xfrm>
          <a:prstGeom prst="rect">
            <a:avLst/>
          </a:prstGeom>
          <a:noFill/>
        </p:spPr>
        <p:txBody>
          <a:bodyPr wrap="square" rtlCol="0">
            <a:spAutoFit/>
          </a:bodyPr>
          <a:lstStyle/>
          <a:p>
            <a:r>
              <a:rPr lang="en-US" sz="1600" b="1">
                <a:solidFill>
                  <a:srgbClr val="003C71"/>
                </a:solidFill>
              </a:rPr>
              <a:t>3.2.2</a:t>
            </a:r>
          </a:p>
          <a:p>
            <a:r>
              <a:rPr lang="en-US">
                <a:solidFill>
                  <a:srgbClr val="003C71"/>
                </a:solidFill>
              </a:rPr>
              <a:t>L’engagement et la participation des intervenants internes et externes à l’égard du processus d’amélioration continue doivent être démontrés.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1EE5E18-1C37-4F84-90E1-C803AE0DBCA0}"/>
              </a:ext>
            </a:extLst>
          </p:cNvPr>
          <p:cNvSpPr>
            <a:spLocks noGrp="1"/>
          </p:cNvSpPr>
          <p:nvPr>
            <p:ph type="sldNum" sz="quarter" idx="4"/>
            <p:custDataLst>
              <p:tags r:id="rId5"/>
            </p:custDataLst>
          </p:nvPr>
        </p:nvSpPr>
        <p:spPr/>
        <p:txBody>
          <a:bodyPr/>
          <a:lstStyle/>
          <a:p>
            <a:fld id="{0DD726F4-4D52-4075-B7D9-595784252A6F}" type="slidenum">
              <a:rPr lang="en-CA" smtClean="0"/>
              <a:t>59</a:t>
            </a:fld>
            <a:endParaRPr lang="en-CA"/>
          </a:p>
        </p:txBody>
      </p:sp>
      <p:graphicFrame>
        <p:nvGraphicFramePr>
          <p:cNvPr id="9" name="Table 8">
            <a:extLst>
              <a:ext uri="{FF2B5EF4-FFF2-40B4-BE49-F238E27FC236}">
                <a16:creationId xmlns:a16="http://schemas.microsoft.com/office/drawing/2014/main" id="{08F0646E-AB8B-44E4-96BC-443884F3A67B}"/>
              </a:ext>
            </a:extLst>
          </p:cNvPr>
          <p:cNvGraphicFramePr>
            <a:graphicFrameLocks noGrp="1"/>
          </p:cNvGraphicFramePr>
          <p:nvPr>
            <p:custDataLst>
              <p:tags r:id="rId6"/>
            </p:custDataLst>
            <p:extLst>
              <p:ext uri="{D42A27DB-BD31-4B8C-83A1-F6EECF244321}">
                <p14:modId xmlns:p14="http://schemas.microsoft.com/office/powerpoint/2010/main" val="1556914160"/>
              </p:ext>
            </p:extLst>
          </p:nvPr>
        </p:nvGraphicFramePr>
        <p:xfrm>
          <a:off x="4027478" y="1091616"/>
          <a:ext cx="4692511" cy="425639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600" b="0" noProof="0">
                          <a:solidFill>
                            <a:schemeClr val="tx1"/>
                          </a:solidFill>
                        </a:rPr>
                        <a:t>Un large éventail de parties prenantes internes et externes sont sélectionnées (p. ex., internes : étudiants, enseignants du programme, enseignants de la faculté de génie et d’autres facultés; externes : anciens étudiants, professionnels du génie, autres professionnels, employeurs, sociétés savantes, etc.).</a:t>
                      </a:r>
                    </a:p>
                    <a:p>
                      <a:pPr marL="0" indent="0"/>
                      <a:r>
                        <a:rPr lang="fr-CA" sz="1600" b="1" noProof="0">
                          <a:solidFill>
                            <a:schemeClr val="tx1"/>
                          </a:solidFill>
                        </a:rPr>
                        <a:t>ET </a:t>
                      </a:r>
                      <a:r>
                        <a:rPr lang="fr-CA" sz="1600" b="0" noProof="0">
                          <a:solidFill>
                            <a:schemeClr val="tx1"/>
                          </a:solidFill>
                        </a:rPr>
                        <a:t>les rôles des parties prenantes dans les processus d’amélioration sont adéquatement démontrés.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600" noProof="0"/>
                        <a:t>Sélection restreinte ou insuffisante de parties prenantes internes et externes.</a:t>
                      </a:r>
                    </a:p>
                    <a:p>
                      <a:pPr marL="0" indent="0"/>
                      <a:r>
                        <a:rPr lang="fr-CA" sz="1600" b="1" noProof="0"/>
                        <a:t>ET/OU </a:t>
                      </a:r>
                      <a:r>
                        <a:rPr lang="fr-CA" sz="1600" b="0" noProof="0"/>
                        <a:t>les rôles des parties prenantes dans le processus d’amélioration sont inadéquatement démontrés ou ne sont pas spécifiés.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48799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8D28-CBCC-403C-9588-6B2F4328B26D}"/>
              </a:ext>
            </a:extLst>
          </p:cNvPr>
          <p:cNvSpPr>
            <a:spLocks noGrp="1"/>
          </p:cNvSpPr>
          <p:nvPr>
            <p:ph type="title"/>
            <p:custDataLst>
              <p:tags r:id="rId1"/>
            </p:custDataLst>
          </p:nvPr>
        </p:nvSpPr>
        <p:spPr>
          <a:xfrm>
            <a:off x="628650" y="184944"/>
            <a:ext cx="7886700" cy="994172"/>
          </a:xfrm>
        </p:spPr>
        <p:txBody>
          <a:bodyPr/>
          <a:lstStyle/>
          <a:p>
            <a:r>
              <a:rPr lang="fr-CA" noProof="0"/>
              <a:t>Cycle de visites 2022-2023 :</a:t>
            </a:r>
          </a:p>
        </p:txBody>
      </p:sp>
      <p:sp>
        <p:nvSpPr>
          <p:cNvPr id="3" name="Content Placeholder 2">
            <a:extLst>
              <a:ext uri="{FF2B5EF4-FFF2-40B4-BE49-F238E27FC236}">
                <a16:creationId xmlns:a16="http://schemas.microsoft.com/office/drawing/2014/main" id="{D17C63F2-CEFA-42E4-A708-AE30F5A1F674}"/>
              </a:ext>
            </a:extLst>
          </p:cNvPr>
          <p:cNvSpPr>
            <a:spLocks noGrp="1"/>
          </p:cNvSpPr>
          <p:nvPr>
            <p:ph idx="1"/>
            <p:custDataLst>
              <p:tags r:id="rId2"/>
            </p:custDataLst>
          </p:nvPr>
        </p:nvSpPr>
        <p:spPr>
          <a:xfrm>
            <a:off x="628650" y="939996"/>
            <a:ext cx="7886700" cy="3271785"/>
          </a:xfrm>
        </p:spPr>
        <p:txBody>
          <a:bodyPr>
            <a:noAutofit/>
          </a:bodyPr>
          <a:lstStyle/>
          <a:p>
            <a:r>
              <a:rPr lang="fr-CA" noProof="0"/>
              <a:t>Le cycle de visites aura lieu en personne</a:t>
            </a:r>
          </a:p>
          <a:p>
            <a:pPr lvl="1"/>
            <a:r>
              <a:rPr lang="fr-CA" noProof="0"/>
              <a:t>À moins que les directives sanitaires de la région n’exigent une transition aux visites virtuelles</a:t>
            </a:r>
          </a:p>
          <a:p>
            <a:r>
              <a:rPr lang="fr-CA" noProof="0"/>
              <a:t>Les documents requis suivants seront disponibles en format électronique quatre à six semaines avant la date du début de la visite :</a:t>
            </a:r>
          </a:p>
          <a:p>
            <a:pPr lvl="1">
              <a:lnSpc>
                <a:spcPct val="107000"/>
              </a:lnSpc>
              <a:spcAft>
                <a:spcPts val="600"/>
              </a:spcAft>
            </a:pPr>
            <a:r>
              <a:rPr lang="fr-CA" sz="1875" noProof="0">
                <a:latin typeface="Calibri" panose="020F0502020204030204" pitchFamily="34" charset="0"/>
                <a:ea typeface="Calibri" panose="020F0502020204030204" pitchFamily="34" charset="0"/>
                <a:cs typeface="Arial" panose="020B0604020202020204" pitchFamily="34" charset="0"/>
              </a:rPr>
              <a:t>A. Documents de cours (y compris A1 et A2)</a:t>
            </a:r>
          </a:p>
          <a:p>
            <a:pPr lvl="1">
              <a:lnSpc>
                <a:spcPct val="107000"/>
              </a:lnSpc>
              <a:spcAft>
                <a:spcPts val="600"/>
              </a:spcAft>
            </a:pPr>
            <a:r>
              <a:rPr lang="fr-CA" sz="1875" noProof="0">
                <a:latin typeface="Calibri" panose="020F0502020204030204" pitchFamily="34" charset="0"/>
                <a:ea typeface="Calibri" panose="020F0502020204030204" pitchFamily="34" charset="0"/>
                <a:cs typeface="Arial" panose="020B0604020202020204" pitchFamily="34" charset="0"/>
              </a:rPr>
              <a:t>B. Documentation à fournir sur place sur les qualités requises des diplômés et le processus d’amélioration continue</a:t>
            </a:r>
          </a:p>
          <a:p>
            <a:pPr lvl="1">
              <a:lnSpc>
                <a:spcPct val="107000"/>
              </a:lnSpc>
              <a:spcAft>
                <a:spcPts val="600"/>
              </a:spcAft>
            </a:pPr>
            <a:r>
              <a:rPr lang="fr-CA" sz="1875" noProof="0">
                <a:latin typeface="Calibri" panose="020F0502020204030204" pitchFamily="34" charset="0"/>
                <a:ea typeface="Calibri" panose="020F0502020204030204" pitchFamily="34" charset="0"/>
                <a:cs typeface="Arial" panose="020B0604020202020204" pitchFamily="34" charset="0"/>
              </a:rPr>
              <a:t>D. Guides et procédures de sécurité</a:t>
            </a:r>
          </a:p>
        </p:txBody>
      </p:sp>
      <p:sp>
        <p:nvSpPr>
          <p:cNvPr id="4" name="Slide Number Placeholder 3">
            <a:extLst>
              <a:ext uri="{FF2B5EF4-FFF2-40B4-BE49-F238E27FC236}">
                <a16:creationId xmlns:a16="http://schemas.microsoft.com/office/drawing/2014/main" id="{ABF65A37-0419-4195-86FD-2F52BAB8D418}"/>
              </a:ext>
            </a:extLst>
          </p:cNvPr>
          <p:cNvSpPr>
            <a:spLocks noGrp="1"/>
          </p:cNvSpPr>
          <p:nvPr>
            <p:ph type="sldNum" sz="quarter" idx="4"/>
            <p:custDataLst>
              <p:tags r:id="rId3"/>
            </p:custDataLst>
          </p:nvPr>
        </p:nvSpPr>
        <p:spPr/>
        <p:txBody>
          <a:bodyPr/>
          <a:lstStyle/>
          <a:p>
            <a:fld id="{2D00DFA4-54D8-426D-8AF1-9A684DA98554}" type="slidenum">
              <a:rPr lang="en-CA" smtClean="0"/>
              <a:t>6</a:t>
            </a:fld>
            <a:endParaRPr lang="en-CA"/>
          </a:p>
        </p:txBody>
      </p:sp>
    </p:spTree>
    <p:extLst>
      <p:ext uri="{BB962C8B-B14F-4D97-AF65-F5344CB8AC3E}">
        <p14:creationId xmlns:p14="http://schemas.microsoft.com/office/powerpoint/2010/main" val="507486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Actions d’amélioration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37189" y="1058999"/>
            <a:ext cx="3603996" cy="3630748"/>
          </a:xfrm>
          <a:prstGeom prst="rect">
            <a:avLst/>
          </a:prstGeom>
          <a:noFill/>
        </p:spPr>
        <p:txBody>
          <a:bodyPr wrap="square" rtlCol="0">
            <a:spAutoFit/>
          </a:bodyPr>
          <a:lstStyle/>
          <a:p>
            <a:r>
              <a:rPr lang="en-US" sz="1600" b="1">
                <a:solidFill>
                  <a:srgbClr val="003C71"/>
                </a:solidFill>
              </a:rPr>
              <a:t>3.2.3</a:t>
            </a:r>
          </a:p>
          <a:p>
            <a:r>
              <a:rPr lang="en-US">
                <a:solidFill>
                  <a:srgbClr val="003C71"/>
                </a:solidFill>
              </a:rPr>
              <a:t>Il doit être démontré que le processus d’amélioration continue a mené à envisager des actions précises correspondant à des améliorations concrètes du programme /ou de son processus d’évaluation. À noter : Si les éléments de preuve indiquent qu'il n'y a pas de changement requis, il n’est pas nécessaire d’en apporter. Cette norme ne s’applique pas aux nouveaux programmes.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39A44D-4E04-4130-B632-37938047FE7B}"/>
              </a:ext>
            </a:extLst>
          </p:cNvPr>
          <p:cNvSpPr>
            <a:spLocks noGrp="1"/>
          </p:cNvSpPr>
          <p:nvPr>
            <p:ph type="sldNum" sz="quarter" idx="4"/>
            <p:custDataLst>
              <p:tags r:id="rId5"/>
            </p:custDataLst>
          </p:nvPr>
        </p:nvSpPr>
        <p:spPr/>
        <p:txBody>
          <a:bodyPr/>
          <a:lstStyle/>
          <a:p>
            <a:fld id="{C11E543B-9B51-487E-A817-004C06A5C199}" type="slidenum">
              <a:rPr lang="en-CA" smtClean="0"/>
              <a:t>60</a:t>
            </a:fld>
            <a:endParaRPr lang="en-CA"/>
          </a:p>
        </p:txBody>
      </p:sp>
      <p:graphicFrame>
        <p:nvGraphicFramePr>
          <p:cNvPr id="9" name="Table 8">
            <a:extLst>
              <a:ext uri="{FF2B5EF4-FFF2-40B4-BE49-F238E27FC236}">
                <a16:creationId xmlns:a16="http://schemas.microsoft.com/office/drawing/2014/main" id="{F6D71100-FCB5-427D-AF5C-EF61F7FC67FA}"/>
              </a:ext>
            </a:extLst>
          </p:cNvPr>
          <p:cNvGraphicFramePr>
            <a:graphicFrameLocks noGrp="1"/>
          </p:cNvGraphicFramePr>
          <p:nvPr>
            <p:custDataLst>
              <p:tags r:id="rId6"/>
            </p:custDataLst>
            <p:extLst>
              <p:ext uri="{D42A27DB-BD31-4B8C-83A1-F6EECF244321}">
                <p14:modId xmlns:p14="http://schemas.microsoft.com/office/powerpoint/2010/main" val="389460100"/>
              </p:ext>
            </p:extLst>
          </p:nvPr>
        </p:nvGraphicFramePr>
        <p:xfrm>
          <a:off x="4027478" y="1091616"/>
          <a:ext cx="4692511" cy="359664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16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b="0" noProof="0">
                          <a:solidFill>
                            <a:schemeClr val="tx1"/>
                          </a:solidFill>
                        </a:rPr>
                        <a:t>À la suite de la décision d’apporter des changements, des actions d’amélioration fondées sur des données probantes et visant le programme ou le processus d’évaluation ont été mises en œuvre (si un changement était nécessaire).</a:t>
                      </a:r>
                    </a:p>
                    <a:p>
                      <a:pPr marL="0" indent="0"/>
                      <a:r>
                        <a:rPr lang="fr-CA" sz="1400" b="0" noProof="0">
                          <a:solidFill>
                            <a:schemeClr val="tx1"/>
                          </a:solidFill>
                        </a:rPr>
                        <a:t>been implemented (if change was necessary)</a:t>
                      </a:r>
                    </a:p>
                    <a:p>
                      <a:pPr marL="0" indent="0"/>
                      <a:r>
                        <a:rPr lang="fr-CA" sz="1400" b="1" noProof="0">
                          <a:solidFill>
                            <a:schemeClr val="tx1"/>
                          </a:solidFill>
                        </a:rPr>
                        <a:t>ET </a:t>
                      </a:r>
                      <a:r>
                        <a:rPr lang="fr-CA" sz="1400" b="0" noProof="0">
                          <a:solidFill>
                            <a:schemeClr val="tx1"/>
                          </a:solidFill>
                        </a:rPr>
                        <a:t>l’échéancier et la responsabilité des changements ont été documentés.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1600">
                          <a:solidFill>
                            <a:schemeClr val="tx1"/>
                          </a:solidFill>
                        </a:rPr>
                        <a:t>*</a:t>
                      </a:r>
                      <a:endParaRPr lang="en-CA"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400" noProof="0"/>
                        <a:t>Malgré la décision d’apporter des changements, seul un nombre limité d'actions d’amélioration du programme et/ou du processus d’amélioration fondées sur des données probantes</a:t>
                      </a:r>
                    </a:p>
                    <a:p>
                      <a:pPr marL="0" marR="0" lvl="0" indent="0" algn="l" defTabSz="914400" rtl="0" eaLnBrk="1" fontAlgn="auto" latinLnBrk="0" hangingPunct="1">
                        <a:lnSpc>
                          <a:spcPct val="100000"/>
                        </a:lnSpc>
                        <a:spcBef>
                          <a:spcPct val="0"/>
                        </a:spcBef>
                        <a:spcAft>
                          <a:spcPct val="0"/>
                        </a:spcAft>
                        <a:buClrTx/>
                        <a:buSzTx/>
                        <a:buFontTx/>
                        <a:buNone/>
                        <a:defRPr/>
                      </a:pPr>
                      <a:r>
                        <a:rPr lang="fr-CA" sz="1400" noProof="0"/>
                        <a:t>ont été mises en œuvre (si un changement était nécessaire).</a:t>
                      </a:r>
                    </a:p>
                    <a:p>
                      <a:pPr marL="0" marR="0" lvl="0" indent="0" algn="l" defTabSz="914400" rtl="0" eaLnBrk="1" fontAlgn="auto" latinLnBrk="0" hangingPunct="1">
                        <a:lnSpc>
                          <a:spcPct val="100000"/>
                        </a:lnSpc>
                        <a:spcBef>
                          <a:spcPct val="0"/>
                        </a:spcBef>
                        <a:spcAft>
                          <a:spcPct val="0"/>
                        </a:spcAft>
                        <a:buClrTx/>
                        <a:buSzTx/>
                        <a:buFontTx/>
                        <a:buNone/>
                        <a:defRPr/>
                      </a:pPr>
                      <a:r>
                        <a:rPr lang="fr-CA" sz="1400" b="1" noProof="0"/>
                        <a:t>ET/</a:t>
                      </a:r>
                      <a:r>
                        <a:rPr lang="fr-CA" sz="1400" b="0" noProof="0"/>
                        <a:t>OU l’échéancier et la responsabilité des changements n’ont pas été déterminés.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202912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A942-977C-4AA6-AA01-4E69B082C805}"/>
              </a:ext>
            </a:extLst>
          </p:cNvPr>
          <p:cNvSpPr>
            <a:spLocks noGrp="1"/>
          </p:cNvSpPr>
          <p:nvPr>
            <p:ph type="title"/>
            <p:custDataLst>
              <p:tags r:id="rId1"/>
            </p:custDataLst>
          </p:nvPr>
        </p:nvSpPr>
        <p:spPr/>
        <p:txBody>
          <a:bodyPr/>
          <a:lstStyle/>
          <a:p>
            <a:r>
              <a:rPr lang="fr-CA" sz="2900" noProof="0">
                <a:solidFill>
                  <a:srgbClr val="003C71"/>
                </a:solidFill>
              </a:rPr>
              <a:t>Idées fausses sur les QRD et l’AC</a:t>
            </a:r>
          </a:p>
        </p:txBody>
      </p:sp>
      <p:sp>
        <p:nvSpPr>
          <p:cNvPr id="4" name="Slide Number Placeholder 3">
            <a:extLst>
              <a:ext uri="{FF2B5EF4-FFF2-40B4-BE49-F238E27FC236}">
                <a16:creationId xmlns:a16="http://schemas.microsoft.com/office/drawing/2014/main" id="{F46A3173-67CC-401D-B7CC-AC6F76DEDE98}"/>
              </a:ext>
            </a:extLst>
          </p:cNvPr>
          <p:cNvSpPr>
            <a:spLocks noGrp="1"/>
          </p:cNvSpPr>
          <p:nvPr>
            <p:ph type="sldNum" sz="quarter" idx="4"/>
            <p:custDataLst>
              <p:tags r:id="rId2"/>
            </p:custDataLst>
          </p:nvPr>
        </p:nvSpPr>
        <p:spPr/>
        <p:txBody>
          <a:bodyPr/>
          <a:lstStyle/>
          <a:p>
            <a:fld id="{1E25B966-6B05-4DE3-88DD-51FA05D47B47}" type="slidenum">
              <a:rPr lang="en-CA" smtClean="0"/>
              <a:t>61</a:t>
            </a:fld>
            <a:endParaRPr lang="en-CA"/>
          </a:p>
        </p:txBody>
      </p:sp>
      <p:graphicFrame>
        <p:nvGraphicFramePr>
          <p:cNvPr id="5" name="Table 4">
            <a:extLst>
              <a:ext uri="{FF2B5EF4-FFF2-40B4-BE49-F238E27FC236}">
                <a16:creationId xmlns:a16="http://schemas.microsoft.com/office/drawing/2014/main" id="{CEF621AA-70DC-452C-9983-49177D182BE1}"/>
              </a:ext>
            </a:extLst>
          </p:cNvPr>
          <p:cNvGraphicFramePr>
            <a:graphicFrameLocks noGrp="1"/>
          </p:cNvGraphicFramePr>
          <p:nvPr>
            <p:custDataLst>
              <p:tags r:id="rId3"/>
            </p:custDataLst>
            <p:extLst>
              <p:ext uri="{D42A27DB-BD31-4B8C-83A1-F6EECF244321}">
                <p14:modId xmlns:p14="http://schemas.microsoft.com/office/powerpoint/2010/main" val="3762084785"/>
              </p:ext>
            </p:extLst>
          </p:nvPr>
        </p:nvGraphicFramePr>
        <p:xfrm>
          <a:off x="647564" y="1203598"/>
          <a:ext cx="7848872" cy="265243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529984902"/>
                    </a:ext>
                  </a:extLst>
                </a:gridCol>
                <a:gridCol w="3924436">
                  <a:extLst>
                    <a:ext uri="{9D8B030D-6E8A-4147-A177-3AD203B41FA5}">
                      <a16:colId xmlns:a16="http://schemas.microsoft.com/office/drawing/2014/main" val="3610901911"/>
                    </a:ext>
                  </a:extLst>
                </a:gridCol>
              </a:tblGrid>
              <a:tr h="335952">
                <a:tc>
                  <a:txBody>
                    <a:bodyPr/>
                    <a:lstStyle/>
                    <a:p>
                      <a:pPr algn="ctr"/>
                      <a:r>
                        <a:rPr lang="en-US" sz="1400">
                          <a:solidFill>
                            <a:schemeClr val="tx1"/>
                          </a:solidFill>
                        </a:rPr>
                        <a:t>Idée fausse​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rPr>
                        <a:t>Vérité​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656868"/>
                  </a:ext>
                </a:extLst>
              </a:tr>
              <a:tr h="385510">
                <a:tc>
                  <a:txBody>
                    <a:bodyPr/>
                    <a:lstStyle/>
                    <a:p>
                      <a:r>
                        <a:rPr lang="en-US" sz="1400">
                          <a:solidFill>
                            <a:schemeClr val="tx1"/>
                          </a:solidFill>
                        </a:rPr>
                        <a:t>Les sondages auprès des employeurs ne peuvent pas être utilisés pour évaluer les qualités des diplômés.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rPr>
                        <a:t>Les responsables de programmes peuvent utiliser les sondages auprès des employeurs pour évaluer les qualités des diplômés. Ces sondages sont un outil d'évaluation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78708"/>
                  </a:ext>
                </a:extLst>
              </a:tr>
              <a:tr h="385510">
                <a:tc>
                  <a:txBody>
                    <a:bodyPr/>
                    <a:lstStyle/>
                    <a:p>
                      <a:r>
                        <a:rPr lang="en-US" sz="1400">
                          <a:solidFill>
                            <a:schemeClr val="tx1"/>
                          </a:solidFill>
                        </a:rPr>
                        <a:t>Selon les normes d'agrément du BCAPG, les étudiants d’autres programmes ne sont pas autorisés à suivre des cours des programmes génie.​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rPr>
                        <a:t>Les normes n'indiquent pas quels étudiants sont autorisés à suivre quels cours. Il faut toutefois savoir que si des données concernant des étudiants d'autres disciplines sont incluses dans les processus d'évaluation des QRD et de l'AC, les données pourraient être faussées.​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40464"/>
                  </a:ext>
                </a:extLst>
              </a:tr>
            </a:tbl>
          </a:graphicData>
        </a:graphic>
      </p:graphicFrame>
    </p:spTree>
    <p:extLst>
      <p:ext uri="{BB962C8B-B14F-4D97-AF65-F5344CB8AC3E}">
        <p14:creationId xmlns:p14="http://schemas.microsoft.com/office/powerpoint/2010/main" val="2996022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921-F7C0-450E-9B28-172CB3B8751F}"/>
              </a:ext>
            </a:extLst>
          </p:cNvPr>
          <p:cNvSpPr>
            <a:spLocks noGrp="1"/>
          </p:cNvSpPr>
          <p:nvPr>
            <p:ph type="title"/>
            <p:custDataLst>
              <p:tags r:id="rId1"/>
            </p:custDataLst>
          </p:nvPr>
        </p:nvSpPr>
        <p:spPr/>
        <p:txBody>
          <a:bodyPr/>
          <a:lstStyle/>
          <a:p>
            <a:r>
              <a:rPr lang="fr-CA" noProof="0"/>
              <a:t>Changements pertinents récents </a:t>
            </a:r>
          </a:p>
        </p:txBody>
      </p:sp>
      <p:sp>
        <p:nvSpPr>
          <p:cNvPr id="3" name="Text Placeholder 2">
            <a:extLst>
              <a:ext uri="{FF2B5EF4-FFF2-40B4-BE49-F238E27FC236}">
                <a16:creationId xmlns:a16="http://schemas.microsoft.com/office/drawing/2014/main" id="{8D3EA9A6-5055-425B-B697-A86BAD5DD222}"/>
              </a:ext>
            </a:extLst>
          </p:cNvPr>
          <p:cNvSpPr>
            <a:spLocks noGrp="1"/>
          </p:cNvSpPr>
          <p:nvPr>
            <p:ph type="body" idx="1"/>
            <p:custDataLst>
              <p:tags r:id="rId2"/>
            </p:custDataLst>
          </p:nvPr>
        </p:nvSpPr>
        <p:spPr/>
        <p:txBody>
          <a:bodyPr/>
          <a:lstStyle/>
          <a:p>
            <a:r>
              <a:rPr lang="fr-CA" noProof="0"/>
              <a:t>Apportés aux normes, procédures et outils</a:t>
            </a:r>
          </a:p>
        </p:txBody>
      </p:sp>
      <p:sp>
        <p:nvSpPr>
          <p:cNvPr id="6" name="Slide Number Placeholder 5">
            <a:extLst>
              <a:ext uri="{FF2B5EF4-FFF2-40B4-BE49-F238E27FC236}">
                <a16:creationId xmlns:a16="http://schemas.microsoft.com/office/drawing/2014/main" id="{0361C116-B857-4661-9F3C-E62138B3A6E4}"/>
              </a:ext>
            </a:extLst>
          </p:cNvPr>
          <p:cNvSpPr>
            <a:spLocks noGrp="1"/>
          </p:cNvSpPr>
          <p:nvPr>
            <p:ph type="sldNum" sz="quarter" idx="4"/>
            <p:custDataLst>
              <p:tags r:id="rId3"/>
            </p:custDataLst>
          </p:nvPr>
        </p:nvSpPr>
        <p:spPr/>
        <p:txBody>
          <a:bodyPr/>
          <a:lstStyle/>
          <a:p>
            <a:r>
              <a:rPr lang="en-CA">
                <a:cs typeface="Calibri"/>
              </a:rPr>
              <a:t>68</a:t>
            </a:r>
            <a:endParaRPr lang="en-CA"/>
          </a:p>
        </p:txBody>
      </p:sp>
    </p:spTree>
    <p:extLst>
      <p:ext uri="{BB962C8B-B14F-4D97-AF65-F5344CB8AC3E}">
        <p14:creationId xmlns:p14="http://schemas.microsoft.com/office/powerpoint/2010/main" val="429131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custDataLst>
              <p:tags r:id="rId1"/>
            </p:custDataLst>
          </p:nvPr>
        </p:nvSpPr>
        <p:spPr>
          <a:xfrm>
            <a:off x="354476" y="116266"/>
            <a:ext cx="7886700" cy="994172"/>
          </a:xfrm>
        </p:spPr>
        <p:txBody>
          <a:bodyPr/>
          <a:lstStyle/>
          <a:p>
            <a:r>
              <a:rPr lang="fr-CA" sz="2900" noProof="0">
                <a:solidFill>
                  <a:srgbClr val="003C71"/>
                </a:solidFill>
              </a:rPr>
              <a:t>Changements apportés aux énoncés d’interprétation</a:t>
            </a: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custDataLst>
              <p:tags r:id="rId2"/>
            </p:custDataLst>
          </p:nvPr>
        </p:nvSpPr>
        <p:spPr/>
        <p:txBody>
          <a:bodyPr/>
          <a:lstStyle/>
          <a:p>
            <a:r>
              <a:rPr lang="en-CA"/>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custDataLst>
              <p:tags r:id="rId3"/>
            </p:custDataLst>
            <p:extLst>
              <p:ext uri="{D42A27DB-BD31-4B8C-83A1-F6EECF244321}">
                <p14:modId xmlns:p14="http://schemas.microsoft.com/office/powerpoint/2010/main" val="2334454372"/>
              </p:ext>
            </p:extLst>
          </p:nvPr>
        </p:nvGraphicFramePr>
        <p:xfrm>
          <a:off x="354476" y="987574"/>
          <a:ext cx="8105956" cy="3810000"/>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3924320">
                  <a:extLst>
                    <a:ext uri="{9D8B030D-6E8A-4147-A177-3AD203B41FA5}">
                      <a16:colId xmlns:a16="http://schemas.microsoft.com/office/drawing/2014/main" val="1016020977"/>
                    </a:ext>
                  </a:extLst>
                </a:gridCol>
              </a:tblGrid>
              <a:tr h="388620">
                <a:tc>
                  <a:txBody>
                    <a:bodyPr/>
                    <a:lstStyle/>
                    <a:p>
                      <a:pPr>
                        <a:spcAft>
                          <a:spcPct val="0"/>
                        </a:spcAft>
                      </a:pPr>
                      <a:r>
                        <a:rPr lang="en-US" sz="1300">
                          <a:solidFill>
                            <a:schemeClr val="tx1"/>
                          </a:solidFill>
                          <a:effectLst/>
                        </a:rPr>
                        <a:t>Énoncé d'interprétation sur les attentes et les exigences en matière de permis d'exercice 2020</a:t>
                      </a: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ct val="0"/>
                        </a:spcAft>
                      </a:pPr>
                      <a:r>
                        <a:rPr lang="en-US" sz="1300" err="1">
                          <a:solidFill>
                            <a:schemeClr val="tx1"/>
                          </a:solidFill>
                          <a:effectLst/>
                        </a:rPr>
                        <a:t>Énoncé</a:t>
                      </a:r>
                      <a:r>
                        <a:rPr lang="en-US" sz="1300">
                          <a:solidFill>
                            <a:schemeClr val="tx1"/>
                          </a:solidFill>
                          <a:effectLst/>
                        </a:rPr>
                        <a:t> </a:t>
                      </a:r>
                      <a:r>
                        <a:rPr lang="en-US" sz="1300" err="1">
                          <a:solidFill>
                            <a:schemeClr val="tx1"/>
                          </a:solidFill>
                          <a:effectLst/>
                        </a:rPr>
                        <a:t>d'interprétation</a:t>
                      </a:r>
                      <a:r>
                        <a:rPr lang="en-US" sz="1300">
                          <a:solidFill>
                            <a:schemeClr val="tx1"/>
                          </a:solidFill>
                          <a:effectLst/>
                        </a:rPr>
                        <a:t> sur les </a:t>
                      </a:r>
                      <a:r>
                        <a:rPr lang="en-US" sz="1300" err="1">
                          <a:solidFill>
                            <a:schemeClr val="tx1"/>
                          </a:solidFill>
                          <a:effectLst/>
                        </a:rPr>
                        <a:t>attentes</a:t>
                      </a:r>
                      <a:r>
                        <a:rPr lang="en-US" sz="1300">
                          <a:solidFill>
                            <a:schemeClr val="tx1"/>
                          </a:solidFill>
                          <a:effectLst/>
                        </a:rPr>
                        <a:t> et les exigences </a:t>
                      </a:r>
                      <a:r>
                        <a:rPr lang="en-US" sz="1300" err="1">
                          <a:solidFill>
                            <a:schemeClr val="tx1"/>
                          </a:solidFill>
                          <a:effectLst/>
                        </a:rPr>
                        <a:t>en</a:t>
                      </a:r>
                      <a:r>
                        <a:rPr lang="en-US" sz="1300">
                          <a:solidFill>
                            <a:schemeClr val="tx1"/>
                          </a:solidFill>
                          <a:effectLst/>
                        </a:rPr>
                        <a:t> matière de </a:t>
                      </a:r>
                      <a:r>
                        <a:rPr lang="en-US" sz="1300" err="1">
                          <a:solidFill>
                            <a:schemeClr val="tx1"/>
                          </a:solidFill>
                          <a:effectLst/>
                        </a:rPr>
                        <a:t>permis</a:t>
                      </a:r>
                      <a:r>
                        <a:rPr lang="en-US" sz="1300">
                          <a:solidFill>
                            <a:schemeClr val="tx1"/>
                          </a:solidFill>
                          <a:effectLst/>
                        </a:rPr>
                        <a:t> </a:t>
                      </a:r>
                      <a:r>
                        <a:rPr lang="en-US" sz="1300" err="1">
                          <a:solidFill>
                            <a:schemeClr val="tx1"/>
                          </a:solidFill>
                          <a:effectLst/>
                        </a:rPr>
                        <a:t>d'exercice</a:t>
                      </a:r>
                      <a:r>
                        <a:rPr lang="en-US" sz="1300">
                          <a:solidFill>
                            <a:schemeClr val="tx1"/>
                          </a:solidFill>
                          <a:effectLst/>
                        </a:rPr>
                        <a:t> 2021</a:t>
                      </a: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ct val="0"/>
                        </a:spcAft>
                      </a:pPr>
                      <a:r>
                        <a:rPr lang="fr-CA" sz="1400" b="1" kern="1200" spc="50" noProof="0">
                          <a:solidFill>
                            <a:schemeClr val="tx1"/>
                          </a:solidFill>
                          <a:effectLst/>
                          <a:latin typeface="+mn-lt"/>
                          <a:ea typeface="+mn-ea"/>
                          <a:cs typeface="+mn-cs"/>
                        </a:rPr>
                        <a:t>Clause 8</a:t>
                      </a:r>
                    </a:p>
                    <a:p>
                      <a:pPr>
                        <a:spcAft>
                          <a:spcPct val="0"/>
                        </a:spcAft>
                      </a:pPr>
                      <a:r>
                        <a:rPr lang="fr-CA" sz="1400" b="0" kern="1200" spc="50" noProof="0">
                          <a:solidFill>
                            <a:schemeClr val="tx1"/>
                          </a:solidFill>
                          <a:effectLst/>
                          <a:latin typeface="+mn-lt"/>
                          <a:ea typeface="+mn-ea"/>
                          <a:cs typeface="+mn-cs"/>
                        </a:rPr>
                        <a:t>Pour faire en sorte que les contenus en sciences du génie (SG), en conception en ingénierie (CI), en sciences naturelles (SN), en mathématiques (Math) et en études complémentaires (EC) soient immédiatement identifiables, chaque cours d’un programme de génie devrait être décrit à l’aide d’un maximum de trois catégories (SG, CI, SN, Math, EC), aucune catégorie ne devant constituer moins de 8 unités d’agrément ou 25 % du total d’unités d’agrément pour un cours particulier. </a:t>
                      </a:r>
                    </a:p>
                    <a:p>
                      <a:pPr>
                        <a:spcAft>
                          <a:spcPct val="0"/>
                        </a:spcAft>
                      </a:pPr>
                      <a:endParaRPr lang="fr-CA" sz="1400" b="0" kern="1200" spc="50" noProof="0">
                        <a:solidFill>
                          <a:schemeClr val="tx1"/>
                        </a:solidFill>
                        <a:effectLst/>
                        <a:latin typeface="+mn-lt"/>
                        <a:ea typeface="+mn-ea"/>
                        <a:cs typeface="+mn-cs"/>
                      </a:endParaRPr>
                    </a:p>
                    <a:p>
                      <a:pPr>
                        <a:spcAft>
                          <a:spcPct val="0"/>
                        </a:spcAft>
                      </a:pPr>
                      <a:r>
                        <a:rPr lang="fr-CA" sz="1400" b="1" kern="1200" spc="50" noProof="0">
                          <a:solidFill>
                            <a:schemeClr val="tx1"/>
                          </a:solidFill>
                          <a:effectLst/>
                          <a:latin typeface="+mn-lt"/>
                          <a:ea typeface="+mn-ea"/>
                          <a:cs typeface="+mn-cs"/>
                        </a:rPr>
                        <a:t>Clause 9</a:t>
                      </a:r>
                      <a:endParaRPr lang="fr-CA" sz="1400" b="0" kern="1200" spc="50" noProof="0">
                        <a:solidFill>
                          <a:schemeClr val="tx1"/>
                        </a:solidFill>
                        <a:effectLst/>
                        <a:latin typeface="+mn-lt"/>
                        <a:ea typeface="+mn-ea"/>
                        <a:cs typeface="+mn-cs"/>
                      </a:endParaRPr>
                    </a:p>
                    <a:p>
                      <a:pPr>
                        <a:spcAft>
                          <a:spcPct val="0"/>
                        </a:spcAft>
                      </a:pPr>
                      <a:r>
                        <a:rPr lang="fr-CA" sz="1400" b="0" kern="1200" spc="50" noProof="0">
                          <a:solidFill>
                            <a:schemeClr val="tx1"/>
                          </a:solidFill>
                          <a:effectLst/>
                          <a:latin typeface="+mn-lt"/>
                          <a:ea typeface="+mn-ea"/>
                          <a:cs typeface="+mn-cs"/>
                        </a:rPr>
                        <a:t>Il incombe à l’établissement offrant le programme de justifier les aspects particuliers de tout cours qui déroge à la clause 8.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ct val="0"/>
                        </a:spcAft>
                      </a:pPr>
                      <a:r>
                        <a:rPr lang="en-CA" sz="1400" b="1" kern="1200" spc="50">
                          <a:solidFill>
                            <a:schemeClr val="tx1"/>
                          </a:solidFill>
                          <a:effectLst/>
                          <a:latin typeface="+mn-lt"/>
                          <a:ea typeface="+mn-ea"/>
                          <a:cs typeface="+mn-cs"/>
                        </a:rPr>
                        <a:t>Clause 8</a:t>
                      </a:r>
                    </a:p>
                    <a:p>
                      <a:pPr marL="0" algn="l" defTabSz="914400" rtl="0" eaLnBrk="1" latinLnBrk="0" hangingPunct="1">
                        <a:spcAft>
                          <a:spcPct val="0"/>
                        </a:spcAft>
                      </a:pPr>
                      <a:r>
                        <a:rPr lang="fr-CA" sz="1400" b="0" kern="1200" spc="50" noProof="0">
                          <a:solidFill>
                            <a:schemeClr val="tx1"/>
                          </a:solidFill>
                          <a:effectLst/>
                          <a:latin typeface="+mn-lt"/>
                          <a:ea typeface="+mn-ea"/>
                          <a:cs typeface="+mn-cs"/>
                        </a:rPr>
                        <a:t>Les contenus en sciences du génie, en conception en ingénierie, en sciences naturelles, en mathématiques et en études complémentaires devraient être immédiatement et facilement identifiables </a:t>
                      </a:r>
                      <a:r>
                        <a:rPr lang="fr-CA" sz="1400" b="0" kern="1200" spc="50" noProof="0">
                          <a:solidFill>
                            <a:schemeClr val="accent2">
                              <a:lumMod val="75000"/>
                            </a:schemeClr>
                          </a:solidFill>
                          <a:effectLst/>
                          <a:latin typeface="+mn-lt"/>
                          <a:ea typeface="+mn-ea"/>
                          <a:cs typeface="+mn-cs"/>
                        </a:rPr>
                        <a:t>à l’aide des résultats d’apprentissage, des activités d’apprentissage et des évaluations attribuables à chacune des catégories dans chaque cours dont ils font partie</a:t>
                      </a:r>
                      <a:r>
                        <a:rPr lang="fr-CA" sz="1400" b="0" kern="1200" spc="50" noProof="0">
                          <a:solidFill>
                            <a:schemeClr val="accent1"/>
                          </a:solidFill>
                          <a:effectLst/>
                          <a:latin typeface="+mn-lt"/>
                          <a:ea typeface="+mn-ea"/>
                          <a:cs typeface="+mn-cs"/>
                        </a:rPr>
                        <a:t>.</a:t>
                      </a:r>
                    </a:p>
                    <a:p>
                      <a:pPr marL="0" algn="l" defTabSz="914400" rtl="0" eaLnBrk="1" latinLnBrk="0" hangingPunct="1">
                        <a:spcAft>
                          <a:spcPct val="0"/>
                        </a:spcAft>
                      </a:pPr>
                      <a:endParaRPr lang="fr-CA" sz="1400" b="0" kern="1200" spc="50" noProof="0">
                        <a:solidFill>
                          <a:schemeClr val="tx1"/>
                        </a:solidFill>
                        <a:effectLst/>
                        <a:latin typeface="+mn-lt"/>
                        <a:ea typeface="+mn-ea"/>
                        <a:cs typeface="+mn-cs"/>
                      </a:endParaRPr>
                    </a:p>
                    <a:p>
                      <a:pPr marL="0" algn="l" defTabSz="914400" rtl="0" eaLnBrk="1" latinLnBrk="0" hangingPunct="1">
                        <a:spcAft>
                          <a:spcPct val="0"/>
                        </a:spcAft>
                      </a:pPr>
                      <a:r>
                        <a:rPr lang="fr-CA" sz="1400" b="1" kern="1200" spc="50" noProof="0">
                          <a:solidFill>
                            <a:schemeClr val="tx1"/>
                          </a:solidFill>
                          <a:effectLst/>
                          <a:latin typeface="+mn-lt"/>
                          <a:ea typeface="+mn-ea"/>
                          <a:cs typeface="+mn-cs"/>
                        </a:rPr>
                        <a:t>Clause 9</a:t>
                      </a:r>
                      <a:endParaRPr lang="fr-CA" sz="1400" b="0" kern="1200" spc="50" noProof="0">
                        <a:solidFill>
                          <a:schemeClr val="tx1"/>
                        </a:solidFill>
                        <a:effectLst/>
                        <a:latin typeface="+mn-lt"/>
                        <a:ea typeface="+mn-ea"/>
                        <a:cs typeface="+mn-cs"/>
                      </a:endParaRPr>
                    </a:p>
                    <a:p>
                      <a:pPr marL="0" algn="l" defTabSz="914400" rtl="0" eaLnBrk="1" latinLnBrk="0" hangingPunct="1">
                        <a:spcAft>
                          <a:spcPct val="0"/>
                        </a:spcAft>
                      </a:pPr>
                      <a:r>
                        <a:rPr lang="fr-CA" sz="1400" b="0" kern="1200" spc="50" noProof="0">
                          <a:solidFill>
                            <a:srgbClr val="FF0000"/>
                          </a:solidFill>
                          <a:effectLst/>
                          <a:latin typeface="+mn-lt"/>
                          <a:ea typeface="+mn-ea"/>
                          <a:cs typeface="+mn-cs"/>
                        </a:rPr>
                        <a:t>Supprimée.</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3773975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02B0-D4BB-4C50-8CD6-4488A32394AC}"/>
              </a:ext>
            </a:extLst>
          </p:cNvPr>
          <p:cNvSpPr>
            <a:spLocks noGrp="1"/>
          </p:cNvSpPr>
          <p:nvPr>
            <p:ph type="title"/>
            <p:custDataLst>
              <p:tags r:id="rId1"/>
            </p:custDataLst>
          </p:nvPr>
        </p:nvSpPr>
        <p:spPr/>
        <p:txBody>
          <a:bodyPr/>
          <a:lstStyle/>
          <a:p>
            <a:r>
              <a:rPr lang="fr-CA" sz="2800" noProof="0">
                <a:solidFill>
                  <a:srgbClr val="003C71"/>
                </a:solidFill>
              </a:rPr>
              <a:t>Importance accrue accordée par le BCAPG au processus des QRD/AC</a:t>
            </a:r>
          </a:p>
        </p:txBody>
      </p:sp>
      <p:sp>
        <p:nvSpPr>
          <p:cNvPr id="4" name="Slide Number Placeholder 3">
            <a:extLst>
              <a:ext uri="{FF2B5EF4-FFF2-40B4-BE49-F238E27FC236}">
                <a16:creationId xmlns:a16="http://schemas.microsoft.com/office/drawing/2014/main" id="{6D534FA8-B718-4C3D-BFBD-B681F21E7F84}"/>
              </a:ext>
            </a:extLst>
          </p:cNvPr>
          <p:cNvSpPr>
            <a:spLocks noGrp="1"/>
          </p:cNvSpPr>
          <p:nvPr>
            <p:ph type="sldNum" sz="quarter" idx="4"/>
            <p:custDataLst>
              <p:tags r:id="rId2"/>
            </p:custDataLst>
          </p:nvPr>
        </p:nvSpPr>
        <p:spPr>
          <a:xfrm>
            <a:off x="8679656" y="4895981"/>
            <a:ext cx="333602" cy="145126"/>
          </a:xfrm>
        </p:spPr>
        <p:txBody>
          <a:bodyPr/>
          <a:lstStyle/>
          <a:p>
            <a:fld id="{2D00DFA4-54D8-426D-8AF1-9A684DA98554}" type="slidenum">
              <a:rPr lang="en-CA" smtClean="0"/>
              <a:t>64</a:t>
            </a:fld>
            <a:endParaRPr lang="en-CA"/>
          </a:p>
        </p:txBody>
      </p:sp>
      <p:sp>
        <p:nvSpPr>
          <p:cNvPr id="6" name="Rectangle 5">
            <a:extLst>
              <a:ext uri="{FF2B5EF4-FFF2-40B4-BE49-F238E27FC236}">
                <a16:creationId xmlns:a16="http://schemas.microsoft.com/office/drawing/2014/main" id="{7EC8AE2D-8628-4866-9447-FC9017EF3CFB}"/>
              </a:ext>
            </a:extLst>
          </p:cNvPr>
          <p:cNvSpPr/>
          <p:nvPr>
            <p:custDataLst>
              <p:tags r:id="rId3"/>
            </p:custDataLst>
          </p:nvPr>
        </p:nvSpPr>
        <p:spPr>
          <a:xfrm>
            <a:off x="689779" y="1152634"/>
            <a:ext cx="7637258" cy="640720"/>
          </a:xfrm>
          <a:prstGeom prst="rect">
            <a:avLst/>
          </a:prstGeom>
        </p:spPr>
        <p:txBody>
          <a:bodyPr wrap="square">
            <a:spAutoFit/>
          </a:bodyPr>
          <a:lstStyle/>
          <a:p>
            <a:r>
              <a:rPr lang="en-US" b="1"/>
              <a:t>Le 10 </a:t>
            </a:r>
            <a:r>
              <a:rPr lang="en-US" b="1" err="1"/>
              <a:t>février</a:t>
            </a:r>
            <a:r>
              <a:rPr lang="en-US" b="1"/>
              <a:t> 2018, le BCAPG a </a:t>
            </a:r>
            <a:r>
              <a:rPr lang="en-US" b="1" err="1"/>
              <a:t>convenu</a:t>
            </a:r>
            <a:r>
              <a:rPr lang="en-US" b="1"/>
              <a:t> que </a:t>
            </a:r>
            <a:r>
              <a:rPr lang="en-US" b="1" err="1"/>
              <a:t>l’évaluation</a:t>
            </a:r>
            <a:r>
              <a:rPr lang="en-US" b="1"/>
              <a:t> des </a:t>
            </a:r>
            <a:r>
              <a:rPr lang="en-US" b="1" err="1"/>
              <a:t>résultats</a:t>
            </a:r>
            <a:r>
              <a:rPr lang="en-US" b="1"/>
              <a:t> </a:t>
            </a:r>
            <a:r>
              <a:rPr lang="en-US" b="1" err="1"/>
              <a:t>devrait</a:t>
            </a:r>
            <a:r>
              <a:rPr lang="en-US" b="1"/>
              <a:t> </a:t>
            </a:r>
            <a:r>
              <a:rPr lang="en-US" b="1" err="1"/>
              <a:t>mettre</a:t>
            </a:r>
            <a:r>
              <a:rPr lang="en-US" b="1"/>
              <a:t> </a:t>
            </a:r>
            <a:r>
              <a:rPr lang="en-US" b="1" err="1"/>
              <a:t>davantage</a:t>
            </a:r>
            <a:r>
              <a:rPr lang="en-US" b="1"/>
              <a:t> </a:t>
            </a:r>
            <a:r>
              <a:rPr lang="en-US" b="1" err="1"/>
              <a:t>l’accent</a:t>
            </a:r>
            <a:r>
              <a:rPr lang="en-US" b="1"/>
              <a:t> sur les </a:t>
            </a:r>
            <a:r>
              <a:rPr lang="en-US" b="1" i="1" err="1"/>
              <a:t>processus</a:t>
            </a:r>
            <a:r>
              <a:rPr lang="en-US" b="1" i="1"/>
              <a:t> </a:t>
            </a:r>
            <a:r>
              <a:rPr lang="en-US" b="1" err="1"/>
              <a:t>liés</a:t>
            </a:r>
            <a:r>
              <a:rPr lang="en-US" b="1"/>
              <a:t> aux QRD et à </a:t>
            </a:r>
            <a:r>
              <a:rPr lang="en-US" b="1" err="1"/>
              <a:t>l’AC</a:t>
            </a:r>
            <a:r>
              <a:rPr lang="en-US" b="1"/>
              <a:t>.</a:t>
            </a:r>
          </a:p>
        </p:txBody>
      </p:sp>
      <p:sp>
        <p:nvSpPr>
          <p:cNvPr id="7" name="TextBox 6">
            <a:extLst>
              <a:ext uri="{FF2B5EF4-FFF2-40B4-BE49-F238E27FC236}">
                <a16:creationId xmlns:a16="http://schemas.microsoft.com/office/drawing/2014/main" id="{9486D89B-F5C9-48C4-9AAA-186910D84DFA}"/>
              </a:ext>
            </a:extLst>
          </p:cNvPr>
          <p:cNvSpPr txBox="1"/>
          <p:nvPr>
            <p:custDataLst>
              <p:tags r:id="rId4"/>
            </p:custDataLst>
          </p:nvPr>
        </p:nvSpPr>
        <p:spPr>
          <a:xfrm>
            <a:off x="703116" y="2123624"/>
            <a:ext cx="1680493" cy="2227265"/>
          </a:xfrm>
          <a:prstGeom prst="rect">
            <a:avLst/>
          </a:prstGeom>
          <a:noFill/>
        </p:spPr>
        <p:txBody>
          <a:bodyPr wrap="square" rtlCol="0">
            <a:spAutoFit/>
          </a:bodyPr>
          <a:lstStyle/>
          <a:p>
            <a:r>
              <a:rPr lang="en-US" sz="1400" err="1"/>
              <a:t>Utilisation</a:t>
            </a:r>
            <a:r>
              <a:rPr lang="en-US" sz="1400"/>
              <a:t> </a:t>
            </a:r>
            <a:r>
              <a:rPr lang="en-US" sz="1400" b="1"/>
              <a:t>à la </a:t>
            </a:r>
            <a:r>
              <a:rPr lang="en-US" sz="1400" b="1" err="1"/>
              <a:t>fois</a:t>
            </a:r>
            <a:r>
              <a:rPr lang="en-US" sz="1400" b="1"/>
              <a:t> </a:t>
            </a:r>
            <a:r>
              <a:rPr lang="en-US" sz="1400"/>
              <a:t>de </a:t>
            </a:r>
            <a:r>
              <a:rPr lang="en-US" sz="1400" err="1"/>
              <a:t>l’évaluation</a:t>
            </a:r>
            <a:r>
              <a:rPr lang="en-US" sz="1400"/>
              <a:t> des intrants et de </a:t>
            </a:r>
            <a:r>
              <a:rPr lang="en-US" sz="1400" err="1"/>
              <a:t>l’évaluation</a:t>
            </a:r>
            <a:r>
              <a:rPr lang="en-US" sz="1400"/>
              <a:t> des </a:t>
            </a:r>
            <a:r>
              <a:rPr lang="en-US" sz="1400" err="1"/>
              <a:t>résultats</a:t>
            </a:r>
            <a:r>
              <a:rPr lang="en-US" sz="1400"/>
              <a:t> </a:t>
            </a:r>
            <a:r>
              <a:rPr lang="en-US" sz="1400" err="1"/>
              <a:t>est</a:t>
            </a:r>
            <a:r>
              <a:rPr lang="en-US" sz="1400"/>
              <a:t> </a:t>
            </a:r>
            <a:r>
              <a:rPr lang="en-US" sz="1400" err="1"/>
              <a:t>souhaité</a:t>
            </a:r>
            <a:r>
              <a:rPr lang="en-US" sz="1400"/>
              <a:t> par de </a:t>
            </a:r>
            <a:r>
              <a:rPr lang="en-US" sz="1400" err="1"/>
              <a:t>nombreux</a:t>
            </a:r>
            <a:r>
              <a:rPr lang="en-US" sz="1400"/>
              <a:t> </a:t>
            </a:r>
            <a:r>
              <a:rPr lang="en-US" sz="1400" err="1"/>
              <a:t>organismes</a:t>
            </a:r>
            <a:r>
              <a:rPr lang="en-US" sz="1400"/>
              <a:t> de </a:t>
            </a:r>
            <a:r>
              <a:rPr lang="en-US" sz="1400" err="1"/>
              <a:t>réglementation</a:t>
            </a:r>
            <a:r>
              <a:rPr lang="en-US" sz="1400"/>
              <a:t>.</a:t>
            </a:r>
          </a:p>
          <a:p>
            <a:endParaRPr lang="en-CA" sz="1400"/>
          </a:p>
        </p:txBody>
      </p:sp>
      <p:sp>
        <p:nvSpPr>
          <p:cNvPr id="8" name="TextBox 7">
            <a:extLst>
              <a:ext uri="{FF2B5EF4-FFF2-40B4-BE49-F238E27FC236}">
                <a16:creationId xmlns:a16="http://schemas.microsoft.com/office/drawing/2014/main" id="{E63F9F34-9E09-49D1-9B22-7830696F3CFB}"/>
              </a:ext>
            </a:extLst>
          </p:cNvPr>
          <p:cNvSpPr txBox="1"/>
          <p:nvPr>
            <p:custDataLst>
              <p:tags r:id="rId5"/>
            </p:custDataLst>
          </p:nvPr>
        </p:nvSpPr>
        <p:spPr>
          <a:xfrm>
            <a:off x="3036507" y="1889413"/>
            <a:ext cx="1678811" cy="2246769"/>
          </a:xfrm>
          <a:prstGeom prst="rect">
            <a:avLst/>
          </a:prstGeom>
          <a:noFill/>
        </p:spPr>
        <p:txBody>
          <a:bodyPr wrap="square" rtlCol="0">
            <a:spAutoFit/>
          </a:bodyPr>
          <a:lstStyle/>
          <a:p>
            <a:r>
              <a:rPr lang="fr-CA" sz="1200"/>
              <a:t>Utilisation </a:t>
            </a:r>
            <a:r>
              <a:rPr lang="fr-CA" sz="1200" b="1"/>
              <a:t>à la fois </a:t>
            </a:r>
            <a:r>
              <a:rPr lang="fr-CA" sz="1200"/>
              <a:t>des normes d’évaluation des intrants et des résultats</a:t>
            </a:r>
          </a:p>
          <a:p>
            <a:pPr algn="ctr"/>
            <a:r>
              <a:rPr lang="fr-CA" b="1">
                <a:solidFill>
                  <a:srgbClr val="003C71"/>
                </a:solidFill>
              </a:rPr>
              <a:t>=</a:t>
            </a:r>
          </a:p>
          <a:p>
            <a:r>
              <a:rPr lang="fr-CA" sz="1200" b="1" i="1"/>
              <a:t>accent plus marqué </a:t>
            </a:r>
            <a:r>
              <a:rPr lang="fr-CA" sz="1200" i="1"/>
              <a:t>sur les processus des QRD/AC et </a:t>
            </a:r>
            <a:r>
              <a:rPr lang="fr-CA" sz="1200" b="1" i="1"/>
              <a:t>moins </a:t>
            </a:r>
            <a:r>
              <a:rPr lang="fr-CA" sz="1200" i="1"/>
              <a:t>sur les résultats d'évaluation </a:t>
            </a:r>
          </a:p>
          <a:p>
            <a:endParaRPr lang="en-CA" sz="1400"/>
          </a:p>
        </p:txBody>
      </p:sp>
      <p:sp>
        <p:nvSpPr>
          <p:cNvPr id="9" name="Rectangle 8">
            <a:extLst>
              <a:ext uri="{FF2B5EF4-FFF2-40B4-BE49-F238E27FC236}">
                <a16:creationId xmlns:a16="http://schemas.microsoft.com/office/drawing/2014/main" id="{B4C79623-F011-427D-B83B-16FB456434ED}"/>
              </a:ext>
            </a:extLst>
          </p:cNvPr>
          <p:cNvSpPr/>
          <p:nvPr>
            <p:custDataLst>
              <p:tags r:id="rId6"/>
            </p:custDataLst>
          </p:nvPr>
        </p:nvSpPr>
        <p:spPr>
          <a:xfrm>
            <a:off x="225616" y="4136762"/>
            <a:ext cx="8557954" cy="523220"/>
          </a:xfrm>
          <a:prstGeom prst="rect">
            <a:avLst/>
          </a:prstGeom>
        </p:spPr>
        <p:txBody>
          <a:bodyPr wrap="square">
            <a:spAutoFit/>
          </a:bodyPr>
          <a:lstStyle/>
          <a:p>
            <a:pPr algn="ctr"/>
            <a:r>
              <a:rPr lang="fr-CA" sz="1400" i="1">
                <a:solidFill>
                  <a:srgbClr val="67823A"/>
                </a:solidFill>
              </a:rPr>
              <a:t>Les établissements sont les mieux placés pour déterminer la conformité aux normes de QRD et la mise en œuvre des améliorations nécessaires aux programmes</a:t>
            </a:r>
          </a:p>
        </p:txBody>
      </p:sp>
      <p:sp>
        <p:nvSpPr>
          <p:cNvPr id="10" name="TextBox 9">
            <a:extLst>
              <a:ext uri="{FF2B5EF4-FFF2-40B4-BE49-F238E27FC236}">
                <a16:creationId xmlns:a16="http://schemas.microsoft.com/office/drawing/2014/main" id="{E1D7E184-A280-4767-99BC-9802FBF884B6}"/>
              </a:ext>
            </a:extLst>
          </p:cNvPr>
          <p:cNvSpPr txBox="1"/>
          <p:nvPr>
            <p:custDataLst>
              <p:tags r:id="rId7"/>
            </p:custDataLst>
          </p:nvPr>
        </p:nvSpPr>
        <p:spPr>
          <a:xfrm>
            <a:off x="5568217" y="2019119"/>
            <a:ext cx="2875539" cy="1311951"/>
          </a:xfrm>
          <a:prstGeom prst="rect">
            <a:avLst/>
          </a:prstGeom>
          <a:noFill/>
        </p:spPr>
        <p:txBody>
          <a:bodyPr wrap="square" rtlCol="0">
            <a:spAutoFit/>
          </a:bodyPr>
          <a:lstStyle/>
          <a:p>
            <a:r>
              <a:rPr lang="en-US" sz="1600"/>
              <a:t>Les </a:t>
            </a:r>
            <a:r>
              <a:rPr lang="en-US" sz="1600" err="1"/>
              <a:t>programmes</a:t>
            </a:r>
            <a:r>
              <a:rPr lang="en-US" sz="1600"/>
              <a:t> </a:t>
            </a:r>
            <a:r>
              <a:rPr lang="en-US" sz="1600" err="1"/>
              <a:t>doivent</a:t>
            </a:r>
            <a:r>
              <a:rPr lang="en-US" sz="1600"/>
              <a:t> </a:t>
            </a:r>
            <a:r>
              <a:rPr lang="en-US" sz="1600" b="1" err="1"/>
              <a:t>toujours</a:t>
            </a:r>
            <a:r>
              <a:rPr lang="en-US" sz="1600" b="1"/>
              <a:t> </a:t>
            </a:r>
            <a:r>
              <a:rPr lang="en-US" sz="1600" err="1"/>
              <a:t>démontrer</a:t>
            </a:r>
            <a:r>
              <a:rPr lang="en-US" sz="1600"/>
              <a:t> :</a:t>
            </a:r>
          </a:p>
          <a:p>
            <a:pPr marL="257175" indent="-257175">
              <a:buFont typeface="Arial" panose="020B0604020202020204" pitchFamily="34" charset="0"/>
              <a:buChar char="•"/>
            </a:pPr>
            <a:r>
              <a:rPr lang="en-US" sz="1600" err="1"/>
              <a:t>l'acquisition</a:t>
            </a:r>
            <a:r>
              <a:rPr lang="en-US" sz="1600"/>
              <a:t> des QRD</a:t>
            </a:r>
          </a:p>
          <a:p>
            <a:pPr marL="257175" indent="-257175">
              <a:buFont typeface="Arial" panose="020B0604020202020204" pitchFamily="34" charset="0"/>
              <a:buChar char="•"/>
            </a:pPr>
            <a:r>
              <a:rPr lang="en-US" sz="1600" err="1"/>
              <a:t>L'amélioration</a:t>
            </a:r>
            <a:r>
              <a:rPr lang="en-US" sz="1600"/>
              <a:t> continue</a:t>
            </a:r>
          </a:p>
          <a:p>
            <a:endParaRPr lang="en-CA" sz="1600"/>
          </a:p>
        </p:txBody>
      </p:sp>
      <p:pic>
        <p:nvPicPr>
          <p:cNvPr id="11" name="Graphic 10" descr="Add">
            <a:extLst>
              <a:ext uri="{FF2B5EF4-FFF2-40B4-BE49-F238E27FC236}">
                <a16:creationId xmlns:a16="http://schemas.microsoft.com/office/drawing/2014/main" id="{BD266659-37B7-4D31-A158-40B96BDB4BC8}"/>
              </a:ext>
            </a:extLst>
          </p:cNvPr>
          <p:cNvPicPr>
            <a:picLocks noChangeAspect="1"/>
          </p:cNvPicPr>
          <p:nvPr>
            <p:custDataLst>
              <p:tags r:id="rId8"/>
            </p:custDataLst>
          </p:nvPr>
        </p:nvPicPr>
        <p:blipFill>
          <a:blip r:embed="rId12"/>
          <a:srcRect/>
          <a:stretch>
            <a:fillRect/>
          </a:stretch>
        </p:blipFill>
        <p:spPr>
          <a:xfrm>
            <a:off x="2329549" y="2638461"/>
            <a:ext cx="492560" cy="492560"/>
          </a:xfrm>
          <a:prstGeom prst="rect">
            <a:avLst/>
          </a:prstGeom>
        </p:spPr>
      </p:pic>
      <p:sp>
        <p:nvSpPr>
          <p:cNvPr id="12" name="Arrow: Right 11">
            <a:extLst>
              <a:ext uri="{FF2B5EF4-FFF2-40B4-BE49-F238E27FC236}">
                <a16:creationId xmlns:a16="http://schemas.microsoft.com/office/drawing/2014/main" id="{4DBF2757-0E90-4071-AFC6-C6D09FB31E37}"/>
              </a:ext>
            </a:extLst>
          </p:cNvPr>
          <p:cNvSpPr/>
          <p:nvPr>
            <p:custDataLst>
              <p:tags r:id="rId9"/>
            </p:custDataLst>
          </p:nvPr>
        </p:nvSpPr>
        <p:spPr>
          <a:xfrm>
            <a:off x="4928060" y="2729644"/>
            <a:ext cx="427415" cy="326841"/>
          </a:xfrm>
          <a:prstGeom prst="rightArrow">
            <a:avLst/>
          </a:prstGeom>
          <a:solidFill>
            <a:srgbClr val="003C7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436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07F6-9FBC-4832-B123-65348070622F}"/>
              </a:ext>
            </a:extLst>
          </p:cNvPr>
          <p:cNvSpPr>
            <a:spLocks noGrp="1"/>
          </p:cNvSpPr>
          <p:nvPr>
            <p:ph type="title"/>
            <p:custDataLst>
              <p:tags r:id="rId1"/>
            </p:custDataLst>
          </p:nvPr>
        </p:nvSpPr>
        <p:spPr/>
        <p:txBody>
          <a:bodyPr>
            <a:normAutofit/>
          </a:bodyPr>
          <a:lstStyle/>
          <a:p>
            <a:r>
              <a:rPr lang="fr-CA" sz="3600" noProof="0">
                <a:solidFill>
                  <a:srgbClr val="003C71"/>
                </a:solidFill>
              </a:rPr>
              <a:t>Documentation 2021 / 2022 </a:t>
            </a:r>
            <a:br>
              <a:rPr lang="fr-CA" sz="4050" noProof="0">
                <a:solidFill>
                  <a:srgbClr val="003C71"/>
                </a:solidFill>
              </a:rPr>
            </a:br>
            <a:r>
              <a:rPr lang="fr-CA" sz="2200" noProof="0">
                <a:solidFill>
                  <a:srgbClr val="003C71"/>
                </a:solidFill>
              </a:rPr>
              <a:t>Importance du processus des QRD/AC : Résumé des changements</a:t>
            </a:r>
          </a:p>
        </p:txBody>
      </p:sp>
      <p:sp>
        <p:nvSpPr>
          <p:cNvPr id="3" name="Content Placeholder 2">
            <a:extLst>
              <a:ext uri="{FF2B5EF4-FFF2-40B4-BE49-F238E27FC236}">
                <a16:creationId xmlns:a16="http://schemas.microsoft.com/office/drawing/2014/main" id="{37C2A3ED-792A-40B3-8715-8F99A3339135}"/>
              </a:ext>
            </a:extLst>
          </p:cNvPr>
          <p:cNvSpPr>
            <a:spLocks noGrp="1"/>
          </p:cNvSpPr>
          <p:nvPr>
            <p:ph idx="1"/>
            <p:custDataLst>
              <p:tags r:id="rId2"/>
            </p:custDataLst>
          </p:nvPr>
        </p:nvSpPr>
        <p:spPr>
          <a:xfrm>
            <a:off x="408215" y="1508012"/>
            <a:ext cx="3902528" cy="3227274"/>
          </a:xfrm>
        </p:spPr>
        <p:txBody>
          <a:bodyPr vert="horz" lIns="91440" tIns="45720" rIns="91440" bIns="45720" rtlCol="0" anchor="t">
            <a:normAutofit lnSpcReduction="10000"/>
          </a:bodyPr>
          <a:lstStyle/>
          <a:p>
            <a:pPr marL="0" indent="0">
              <a:buNone/>
            </a:pPr>
            <a:r>
              <a:rPr lang="fr-CA" noProof="0">
                <a:solidFill>
                  <a:srgbClr val="003C71"/>
                </a:solidFill>
              </a:rPr>
              <a:t>Tableau 1</a:t>
            </a:r>
          </a:p>
          <a:p>
            <a:pPr marL="213995" lvl="1" indent="-213995">
              <a:buFont typeface="Wingdings" panose="05000000000000000000" pitchFamily="2" charset="2"/>
              <a:buChar char="Ø"/>
            </a:pPr>
            <a:r>
              <a:rPr lang="fr-CA" sz="1650" noProof="0"/>
              <a:t>Sélectionner </a:t>
            </a:r>
            <a:r>
              <a:rPr lang="fr-CA" sz="1650" b="1" noProof="0"/>
              <a:t>3 à 5 </a:t>
            </a:r>
            <a:r>
              <a:rPr lang="fr-CA" sz="1650" noProof="0"/>
              <a:t>cours (ou activités d'apprentissage) utilisés pour évaluer l'atteinte de chaque qualité requise. Pour chaque cours, décrire les cartes du programme, les indicateurs et les outils d'évaluation.</a:t>
            </a:r>
          </a:p>
          <a:p>
            <a:pPr marL="213995" lvl="1" indent="-213995">
              <a:buFont typeface="Wingdings" panose="05000000000000000000" pitchFamily="2" charset="2"/>
              <a:buChar char="Ø"/>
            </a:pPr>
            <a:endParaRPr lang="fr-CA" sz="1650" noProof="0">
              <a:cs typeface="Calibri"/>
            </a:endParaRPr>
          </a:p>
          <a:p>
            <a:pPr marL="213995" lvl="1" indent="-213995">
              <a:buFont typeface="Wingdings" panose="05000000000000000000" pitchFamily="2" charset="2"/>
              <a:buChar char="Ø"/>
            </a:pPr>
            <a:r>
              <a:rPr lang="fr-CA" sz="1650" noProof="0"/>
              <a:t>Décrire les résultats d'évaluation pour chaque qualité requise.</a:t>
            </a:r>
          </a:p>
          <a:p>
            <a:pPr marL="0" indent="0">
              <a:buNone/>
            </a:pPr>
            <a:endParaRPr lang="fr-CA" noProof="0"/>
          </a:p>
        </p:txBody>
      </p:sp>
      <p:sp>
        <p:nvSpPr>
          <p:cNvPr id="4" name="Slide Number Placeholder 3">
            <a:extLst>
              <a:ext uri="{FF2B5EF4-FFF2-40B4-BE49-F238E27FC236}">
                <a16:creationId xmlns:a16="http://schemas.microsoft.com/office/drawing/2014/main" id="{878339EF-9432-4385-86B1-F18D37C123D7}"/>
              </a:ext>
            </a:extLst>
          </p:cNvPr>
          <p:cNvSpPr>
            <a:spLocks noGrp="1"/>
          </p:cNvSpPr>
          <p:nvPr>
            <p:ph type="sldNum" sz="quarter" idx="4"/>
            <p:custDataLst>
              <p:tags r:id="rId3"/>
            </p:custDataLst>
          </p:nvPr>
        </p:nvSpPr>
        <p:spPr/>
        <p:txBody>
          <a:bodyPr/>
          <a:lstStyle/>
          <a:p>
            <a:fld id="{2D00DFA4-54D8-426D-8AF1-9A684DA98554}" type="slidenum">
              <a:rPr lang="en-CA" smtClean="0"/>
              <a:t>65</a:t>
            </a:fld>
            <a:endParaRPr lang="en-CA"/>
          </a:p>
        </p:txBody>
      </p:sp>
      <p:sp>
        <p:nvSpPr>
          <p:cNvPr id="7" name="Content Placeholder 2">
            <a:extLst>
              <a:ext uri="{FF2B5EF4-FFF2-40B4-BE49-F238E27FC236}">
                <a16:creationId xmlns:a16="http://schemas.microsoft.com/office/drawing/2014/main" id="{781C822B-81DA-495A-9DA9-4343134DFEF0}"/>
              </a:ext>
            </a:extLst>
          </p:cNvPr>
          <p:cNvSpPr txBox="1"/>
          <p:nvPr>
            <p:custDataLst>
              <p:tags r:id="rId4"/>
            </p:custDataLst>
          </p:nvPr>
        </p:nvSpPr>
        <p:spPr>
          <a:xfrm>
            <a:off x="4310743" y="1508012"/>
            <a:ext cx="4278086" cy="3227274"/>
          </a:xfrm>
          <a:prstGeom prst="rect">
            <a:avLst/>
          </a:prstGeom>
        </p:spPr>
        <p:txBody>
          <a:bodyPr vert="horz" lIns="68580" tIns="34290" rIns="68580" bIns="34290" rtlCol="0">
            <a:normAutofit fontScale="90000" lnSpcReduction="20000"/>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25">
                <a:solidFill>
                  <a:srgbClr val="003C71"/>
                </a:solidFill>
              </a:rPr>
              <a:t>Questionnaire</a:t>
            </a:r>
          </a:p>
          <a:p>
            <a:pPr marL="269081" indent="-214313">
              <a:buFont typeface="Wingdings" panose="05000000000000000000" pitchFamily="2" charset="2"/>
              <a:buChar char="Ø"/>
            </a:pPr>
            <a:r>
              <a:rPr lang="fr-CA" sz="1800"/>
              <a:t>Réduction du « Dossier des qualités requises » présenté sur place; seuls </a:t>
            </a:r>
            <a:r>
              <a:rPr lang="fr-CA" sz="1800" b="1"/>
              <a:t>trois exemples où une modification du programme a été envisagée sont demandés, </a:t>
            </a:r>
            <a:r>
              <a:rPr lang="fr-CA" sz="1800"/>
              <a:t>plutôt que la présentation de </a:t>
            </a:r>
            <a:r>
              <a:rPr lang="fr-CA" sz="1800" b="1"/>
              <a:t>TOUTES</a:t>
            </a:r>
            <a:r>
              <a:rPr lang="fr-CA" sz="1800"/>
              <a:t> les données pour </a:t>
            </a:r>
            <a:r>
              <a:rPr lang="fr-CA" sz="1800" b="1"/>
              <a:t>TOUTES </a:t>
            </a:r>
            <a:r>
              <a:rPr lang="fr-CA" sz="1800"/>
              <a:t>les modifications.</a:t>
            </a:r>
          </a:p>
          <a:p>
            <a:pPr marL="54769"/>
            <a:endParaRPr lang="fr-CA" sz="600"/>
          </a:p>
          <a:p>
            <a:pPr marL="269081" indent="-214313">
              <a:buFont typeface="Wingdings" panose="05000000000000000000" pitchFamily="2" charset="2"/>
              <a:buChar char="Ø"/>
            </a:pPr>
            <a:r>
              <a:rPr lang="fr-CA" sz="1800"/>
              <a:t>Présentation sur place des QRD/AC : décrire le processus global des QRD/AC, et proposer une réflexion sur ce qui fonctionne et ce qui ne fonctionne pas. </a:t>
            </a:r>
          </a:p>
          <a:p>
            <a:pPr marL="0" indent="0">
              <a:buNone/>
            </a:pPr>
            <a:endParaRPr lang="en-CA" sz="2400"/>
          </a:p>
        </p:txBody>
      </p:sp>
    </p:spTree>
    <p:extLst>
      <p:ext uri="{BB962C8B-B14F-4D97-AF65-F5344CB8AC3E}">
        <p14:creationId xmlns:p14="http://schemas.microsoft.com/office/powerpoint/2010/main" val="2925549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687-8B55-4AA2-8748-114BC534566B}"/>
              </a:ext>
            </a:extLst>
          </p:cNvPr>
          <p:cNvSpPr>
            <a:spLocks noGrp="1"/>
          </p:cNvSpPr>
          <p:nvPr>
            <p:ph type="title"/>
            <p:custDataLst>
              <p:tags r:id="rId1"/>
            </p:custDataLst>
          </p:nvPr>
        </p:nvSpPr>
        <p:spPr/>
        <p:txBody>
          <a:bodyPr>
            <a:normAutofit fontScale="90000"/>
          </a:bodyPr>
          <a:lstStyle/>
          <a:p>
            <a:r>
              <a:rPr lang="fr-CA" noProof="0"/>
              <a:t>Addenda au Questionnaire : Questions sur la réponse à la pandémie de COVID-19 (facultatif)</a:t>
            </a:r>
          </a:p>
        </p:txBody>
      </p:sp>
      <p:sp>
        <p:nvSpPr>
          <p:cNvPr id="3" name="Content Placeholder 2">
            <a:extLst>
              <a:ext uri="{FF2B5EF4-FFF2-40B4-BE49-F238E27FC236}">
                <a16:creationId xmlns:a16="http://schemas.microsoft.com/office/drawing/2014/main" id="{42C7C6DA-DEF5-4945-B157-4B8EB83E73F8}"/>
              </a:ext>
            </a:extLst>
          </p:cNvPr>
          <p:cNvSpPr>
            <a:spLocks noGrp="1"/>
          </p:cNvSpPr>
          <p:nvPr>
            <p:ph idx="1"/>
            <p:custDataLst>
              <p:tags r:id="rId2"/>
            </p:custDataLst>
          </p:nvPr>
        </p:nvSpPr>
        <p:spPr/>
        <p:txBody>
          <a:bodyPr vert="horz" lIns="91440" tIns="45720" rIns="91440" bIns="45720" rtlCol="0" anchor="t">
            <a:normAutofit fontScale="75000" lnSpcReduction="20000"/>
          </a:bodyPr>
          <a:lstStyle/>
          <a:p>
            <a:pPr marL="457200" indent="-457200" fontAlgn="base">
              <a:lnSpc>
                <a:spcPct val="94000"/>
              </a:lnSpc>
              <a:buAutoNum type="arabicPeriod"/>
            </a:pPr>
            <a:r>
              <a:rPr lang="fr-CA" sz="2000" noProof="0"/>
              <a:t>Quels cours, le cas échéant, ont été donnés en ligne, en classe ou en format hybride, et comment les unités d’agrément (UA) étaient-elles calculées?</a:t>
            </a:r>
          </a:p>
          <a:p>
            <a:pPr marL="457200" indent="-457200" fontAlgn="base">
              <a:lnSpc>
                <a:spcPct val="94000"/>
              </a:lnSpc>
              <a:buAutoNum type="arabicPeriod"/>
            </a:pPr>
            <a:r>
              <a:rPr lang="fr-CA" sz="2000" noProof="0"/>
              <a:t>Dans le cas des cours donnés en classe, quelles mesures ont été prises pour assurer la sécurité des étudiants et des enseignants?</a:t>
            </a:r>
          </a:p>
          <a:p>
            <a:pPr marL="457200" indent="-457200" fontAlgn="base">
              <a:lnSpc>
                <a:spcPct val="94000"/>
              </a:lnSpc>
              <a:buAutoNum type="arabicPeriod"/>
            </a:pPr>
            <a:r>
              <a:rPr lang="fr-CA" sz="2000" noProof="0"/>
              <a:t>Comment les cours comportant des laboratoires ou des exercices sur le terrain étaient-ils gérés?</a:t>
            </a:r>
          </a:p>
          <a:p>
            <a:pPr marL="457200" indent="-457200" fontAlgn="base">
              <a:lnSpc>
                <a:spcPct val="94000"/>
              </a:lnSpc>
              <a:buAutoNum type="arabicPeriod"/>
            </a:pPr>
            <a:r>
              <a:rPr lang="fr-CA" sz="2000" noProof="0"/>
              <a:t>Des changements importants ont-ils été apportés à l’exécution du projet de conception final? Le cas échéant, veuillez préciser.</a:t>
            </a:r>
          </a:p>
          <a:p>
            <a:pPr marL="457200" indent="-457200" fontAlgn="base">
              <a:lnSpc>
                <a:spcPct val="94000"/>
              </a:lnSpc>
              <a:buAutoNum type="arabicPeriod"/>
            </a:pPr>
            <a:r>
              <a:rPr lang="fr-CA" sz="2000" noProof="0"/>
              <a:t>Comment vos plans pour la dernière année du programme ont-ils changé en raison des mesures prises en réponse à la pandémie? Qu’est-ce qui a été mis en œuvre par rapport à ce que vous aviez planifié?</a:t>
            </a:r>
          </a:p>
          <a:p>
            <a:pPr marL="457200" indent="-457200" fontAlgn="base">
              <a:lnSpc>
                <a:spcPct val="94000"/>
              </a:lnSpc>
              <a:buAutoNum type="arabicPeriod"/>
            </a:pPr>
            <a:r>
              <a:rPr lang="fr-CA" sz="2000" noProof="0"/>
              <a:t>À quel taux d'attrition, le cas échéant, vous attendez-vous?</a:t>
            </a:r>
          </a:p>
          <a:p>
            <a:pPr marL="457200" indent="-457200" fontAlgn="base">
              <a:lnSpc>
                <a:spcPct val="94000"/>
              </a:lnSpc>
              <a:buAutoNum type="arabicPeriod"/>
            </a:pPr>
            <a:r>
              <a:rPr lang="fr-CA" sz="2000" noProof="0"/>
              <a:t>Quels changements ont été apportés aux cours et aux laboratoires pour composer avec les préoccupations liées à la pandémie et quelle était l’incidence de ces changements sur les processus de QRD/AC?</a:t>
            </a:r>
          </a:p>
        </p:txBody>
      </p:sp>
      <p:sp>
        <p:nvSpPr>
          <p:cNvPr id="4" name="Slide Number Placeholder 3">
            <a:extLst>
              <a:ext uri="{FF2B5EF4-FFF2-40B4-BE49-F238E27FC236}">
                <a16:creationId xmlns:a16="http://schemas.microsoft.com/office/drawing/2014/main" id="{4789CA94-D034-4E78-BD80-F821A20ACAE9}"/>
              </a:ext>
            </a:extLst>
          </p:cNvPr>
          <p:cNvSpPr>
            <a:spLocks noGrp="1"/>
          </p:cNvSpPr>
          <p:nvPr>
            <p:ph type="sldNum" sz="quarter" idx="4"/>
            <p:custDataLst>
              <p:tags r:id="rId3"/>
            </p:custDataLst>
          </p:nvPr>
        </p:nvSpPr>
        <p:spPr/>
        <p:txBody>
          <a:bodyPr/>
          <a:lstStyle/>
          <a:p>
            <a:fld id="{2D00DFA4-54D8-426D-8AF1-9A684DA98554}" type="slidenum">
              <a:rPr lang="en-CA" smtClean="0"/>
              <a:t>66</a:t>
            </a:fld>
            <a:endParaRPr lang="en-CA"/>
          </a:p>
        </p:txBody>
      </p:sp>
    </p:spTree>
    <p:extLst>
      <p:ext uri="{BB962C8B-B14F-4D97-AF65-F5344CB8AC3E}">
        <p14:creationId xmlns:p14="http://schemas.microsoft.com/office/powerpoint/2010/main" val="3315241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683568" y="2211710"/>
            <a:ext cx="7772400" cy="838200"/>
          </a:xfrm>
        </p:spPr>
        <p:txBody>
          <a:bodyPr>
            <a:normAutofit fontScale="90000"/>
          </a:bodyPr>
          <a:lstStyle/>
          <a:p>
            <a:r>
              <a:rPr lang="fr-CA" noProof="0"/>
              <a:t>La visite </a:t>
            </a:r>
            <a:br>
              <a:rPr lang="fr-CA" noProof="0"/>
            </a:br>
            <a:r>
              <a:rPr lang="fr-CA" sz="3600" noProof="0"/>
              <a:t>Un exercice de constatation des faits</a:t>
            </a:r>
          </a:p>
        </p:txBody>
      </p:sp>
      <p:sp>
        <p:nvSpPr>
          <p:cNvPr id="5" name="Slide Number Placeholder 4">
            <a:extLst>
              <a:ext uri="{FF2B5EF4-FFF2-40B4-BE49-F238E27FC236}">
                <a16:creationId xmlns:a16="http://schemas.microsoft.com/office/drawing/2014/main" id="{AC537B0D-4C75-441E-8D51-9AE34640E9F6}"/>
              </a:ext>
            </a:extLst>
          </p:cNvPr>
          <p:cNvSpPr>
            <a:spLocks noGrp="1"/>
          </p:cNvSpPr>
          <p:nvPr>
            <p:ph type="sldNum" sz="quarter" idx="4"/>
            <p:custDataLst>
              <p:tags r:id="rId2"/>
            </p:custDataLst>
          </p:nvPr>
        </p:nvSpPr>
        <p:spPr/>
        <p:txBody>
          <a:bodyPr/>
          <a:lstStyle/>
          <a:p>
            <a:r>
              <a:rPr lang="en-CA">
                <a:cs typeface="Calibri"/>
              </a:rPr>
              <a:t>75</a:t>
            </a:r>
            <a:endParaRPr lang="en-CA"/>
          </a:p>
        </p:txBody>
      </p:sp>
    </p:spTree>
    <p:extLst>
      <p:ext uri="{BB962C8B-B14F-4D97-AF65-F5344CB8AC3E}">
        <p14:creationId xmlns:p14="http://schemas.microsoft.com/office/powerpoint/2010/main" val="181604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FA95AD-D63E-4AC3-BEDB-7E35C0B29BE8}"/>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Aperçu</a:t>
            </a:r>
          </a:p>
        </p:txBody>
      </p:sp>
      <p:sp>
        <p:nvSpPr>
          <p:cNvPr id="10" name="Content Placeholder 7">
            <a:extLst>
              <a:ext uri="{FF2B5EF4-FFF2-40B4-BE49-F238E27FC236}">
                <a16:creationId xmlns:a16="http://schemas.microsoft.com/office/drawing/2014/main" id="{BF869462-D795-4A28-85C9-91B74B67765B}"/>
              </a:ext>
            </a:extLst>
          </p:cNvPr>
          <p:cNvSpPr>
            <a:spLocks noGrp="1"/>
          </p:cNvSpPr>
          <p:nvPr>
            <p:ph idx="1"/>
            <p:custDataLst>
              <p:tags r:id="rId2"/>
            </p:custDataLst>
          </p:nvPr>
        </p:nvSpPr>
        <p:spPr>
          <a:xfrm>
            <a:off x="197800" y="735546"/>
            <a:ext cx="4464496" cy="3672408"/>
          </a:xfrm>
        </p:spPr>
        <p:txBody>
          <a:bodyPr>
            <a:noAutofit/>
          </a:bodyPr>
          <a:lstStyle/>
          <a:p>
            <a:r>
              <a:rPr lang="fr-CA" sz="1300" b="1" noProof="0"/>
              <a:t>2,5 - 3 jours</a:t>
            </a:r>
          </a:p>
          <a:p>
            <a:pPr lvl="1"/>
            <a:r>
              <a:rPr lang="fr-CA" sz="1300" noProof="0"/>
              <a:t>(Dimanche, lundi et mardi)</a:t>
            </a:r>
          </a:p>
          <a:p>
            <a:pPr lvl="1"/>
            <a:r>
              <a:rPr lang="fr-CA" sz="1300" noProof="0"/>
              <a:t>Octobre-novembre – programmes existants</a:t>
            </a:r>
          </a:p>
          <a:p>
            <a:pPr lvl="1"/>
            <a:r>
              <a:rPr lang="fr-CA" sz="1300" noProof="0"/>
              <a:t>Janvier-février – nouveaux programmes</a:t>
            </a:r>
          </a:p>
          <a:p>
            <a:pPr lvl="1"/>
            <a:endParaRPr lang="fr-CA" sz="1300" noProof="0"/>
          </a:p>
          <a:p>
            <a:r>
              <a:rPr lang="fr-CA" sz="1300" b="1" noProof="0"/>
              <a:t>3 objectifs :</a:t>
            </a:r>
          </a:p>
          <a:p>
            <a:pPr lvl="1"/>
            <a:r>
              <a:rPr lang="fr-CA" sz="1300" b="1" noProof="0"/>
              <a:t>Valider </a:t>
            </a:r>
            <a:r>
              <a:rPr lang="fr-CA" sz="1300" noProof="0"/>
              <a:t>les détails du programme et </a:t>
            </a:r>
            <a:r>
              <a:rPr lang="fr-CA" sz="1300" b="1" noProof="0"/>
              <a:t>obtenir des précisions </a:t>
            </a:r>
            <a:r>
              <a:rPr lang="fr-CA" sz="1300" noProof="0"/>
              <a:t>en se basant sur un examen du Questionnaire rempli par l’établissement.</a:t>
            </a:r>
          </a:p>
          <a:p>
            <a:pPr lvl="1"/>
            <a:r>
              <a:rPr lang="fr-CA" sz="1300" b="1" noProof="0"/>
              <a:t>Recueillir de l’information </a:t>
            </a:r>
            <a:r>
              <a:rPr lang="fr-CA" sz="1300" noProof="0"/>
              <a:t>sur le(s) programme(s) et évaluer les preuves de conformité aux normes</a:t>
            </a:r>
          </a:p>
          <a:p>
            <a:pPr lvl="1"/>
            <a:r>
              <a:rPr lang="fr-CA" sz="1300" b="1" noProof="0"/>
              <a:t>Évaluer </a:t>
            </a:r>
            <a:r>
              <a:rPr lang="fr-CA" sz="1300" noProof="0"/>
              <a:t>les mesures prises pour </a:t>
            </a:r>
            <a:r>
              <a:rPr lang="fr-CA" sz="1300" b="1" noProof="0"/>
              <a:t>résoudre </a:t>
            </a:r>
            <a:r>
              <a:rPr lang="fr-CA" sz="1300" noProof="0"/>
              <a:t>les points soulevés précédemment par le Bureau d’agrément au sujet du ou des programmes (le cas échéant). </a:t>
            </a:r>
          </a:p>
        </p:txBody>
      </p:sp>
      <p:sp>
        <p:nvSpPr>
          <p:cNvPr id="4" name="Slide Number Placeholder 3">
            <a:extLst>
              <a:ext uri="{FF2B5EF4-FFF2-40B4-BE49-F238E27FC236}">
                <a16:creationId xmlns:a16="http://schemas.microsoft.com/office/drawing/2014/main" id="{381CA2E5-EB46-4AB6-990C-3DB2A34B1144}"/>
              </a:ext>
            </a:extLst>
          </p:cNvPr>
          <p:cNvSpPr>
            <a:spLocks noGrp="1"/>
          </p:cNvSpPr>
          <p:nvPr>
            <p:ph type="sldNum" sz="quarter" idx="4"/>
            <p:custDataLst>
              <p:tags r:id="rId3"/>
            </p:custDataLst>
          </p:nvPr>
        </p:nvSpPr>
        <p:spPr/>
        <p:txBody>
          <a:bodyPr/>
          <a:lstStyle/>
          <a:p>
            <a:fld id="{20D9D4F6-3F77-42B5-8262-3232F435CC54}" type="slidenum">
              <a:rPr lang="en-CA" smtClean="0"/>
              <a:t>68</a:t>
            </a:fld>
            <a:endParaRPr lang="en-CA"/>
          </a:p>
        </p:txBody>
      </p:sp>
      <p:sp>
        <p:nvSpPr>
          <p:cNvPr id="12" name="Content Placeholder 2">
            <a:extLst>
              <a:ext uri="{FF2B5EF4-FFF2-40B4-BE49-F238E27FC236}">
                <a16:creationId xmlns:a16="http://schemas.microsoft.com/office/drawing/2014/main" id="{11D62D66-DAD2-4D5F-A446-70FAC447189A}"/>
              </a:ext>
            </a:extLst>
          </p:cNvPr>
          <p:cNvSpPr txBox="1"/>
          <p:nvPr>
            <p:custDataLst>
              <p:tags r:id="rId4"/>
            </p:custDataLst>
          </p:nvPr>
        </p:nvSpPr>
        <p:spPr>
          <a:xfrm>
            <a:off x="5076056" y="3536764"/>
            <a:ext cx="3282854" cy="33113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Exemple d’horaire de visite – site Web d’Ingénieurs Canada</a:t>
            </a:r>
          </a:p>
        </p:txBody>
      </p:sp>
      <p:pic>
        <p:nvPicPr>
          <p:cNvPr id="6" name="Image 5">
            <a:extLst>
              <a:ext uri="{FF2B5EF4-FFF2-40B4-BE49-F238E27FC236}">
                <a16:creationId xmlns:a16="http://schemas.microsoft.com/office/drawing/2014/main" id="{8B36166E-CB5E-314A-6EA5-701A6183B213}"/>
              </a:ext>
            </a:extLst>
          </p:cNvPr>
          <p:cNvPicPr>
            <a:picLocks noChangeAspect="1"/>
          </p:cNvPicPr>
          <p:nvPr>
            <p:custDataLst>
              <p:tags r:id="rId5"/>
            </p:custDataLst>
          </p:nvPr>
        </p:nvPicPr>
        <p:blipFill>
          <a:blip r:embed="rId8"/>
          <a:stretch>
            <a:fillRect/>
          </a:stretch>
        </p:blipFill>
        <p:spPr>
          <a:xfrm>
            <a:off x="4681539" y="879191"/>
            <a:ext cx="4081462" cy="2586897"/>
          </a:xfrm>
          <a:prstGeom prst="rect">
            <a:avLst/>
          </a:prstGeom>
        </p:spPr>
      </p:pic>
    </p:spTree>
    <p:extLst>
      <p:ext uri="{BB962C8B-B14F-4D97-AF65-F5344CB8AC3E}">
        <p14:creationId xmlns:p14="http://schemas.microsoft.com/office/powerpoint/2010/main" val="2390751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a:xfrm>
            <a:off x="251520" y="65817"/>
            <a:ext cx="9144000" cy="857250"/>
          </a:xfrm>
        </p:spPr>
        <p:txBody>
          <a:bodyPr>
            <a:normAutofit/>
          </a:bodyPr>
          <a:lstStyle/>
          <a:p>
            <a:pPr eaLnBrk="1" hangingPunct="1"/>
            <a:r>
              <a:rPr lang="fr-CA" altLang="fr-FR" sz="3200" noProof="0">
                <a:solidFill>
                  <a:srgbClr val="003C71"/>
                </a:solidFill>
              </a:rPr>
              <a:t>Entrevues : Tâches et outils</a:t>
            </a:r>
          </a:p>
        </p:txBody>
      </p:sp>
      <p:sp>
        <p:nvSpPr>
          <p:cNvPr id="11267" name="Content Placeholder 3"/>
          <p:cNvSpPr>
            <a:spLocks noGrp="1"/>
          </p:cNvSpPr>
          <p:nvPr>
            <p:ph idx="1"/>
            <p:custDataLst>
              <p:tags r:id="rId2"/>
            </p:custDataLst>
          </p:nvPr>
        </p:nvSpPr>
        <p:spPr>
          <a:xfrm>
            <a:off x="429073" y="665627"/>
            <a:ext cx="4917627" cy="4065123"/>
          </a:xfrm>
        </p:spPr>
        <p:txBody>
          <a:bodyPr>
            <a:noAutofit/>
          </a:bodyPr>
          <a:lstStyle/>
          <a:p>
            <a:pPr>
              <a:lnSpc>
                <a:spcPct val="120000"/>
              </a:lnSpc>
              <a:spcBef>
                <a:spcPct val="0"/>
              </a:spcBef>
            </a:pPr>
            <a:r>
              <a:rPr lang="fr-CA" altLang="fr-FR" sz="1300" noProof="0"/>
              <a:t>« Faire confiance, puis vérifier »</a:t>
            </a:r>
          </a:p>
          <a:p>
            <a:pPr>
              <a:lnSpc>
                <a:spcPct val="120000"/>
              </a:lnSpc>
              <a:spcBef>
                <a:spcPct val="0"/>
              </a:spcBef>
            </a:pPr>
            <a:r>
              <a:rPr lang="fr-CA" altLang="fr-FR" sz="1300" noProof="0"/>
              <a:t>Entrevues avec :</a:t>
            </a:r>
          </a:p>
          <a:p>
            <a:pPr lvl="1">
              <a:lnSpc>
                <a:spcPct val="120000"/>
              </a:lnSpc>
              <a:spcBef>
                <a:spcPct val="0"/>
              </a:spcBef>
            </a:pPr>
            <a:r>
              <a:rPr lang="fr-CA" altLang="fr-FR" sz="1300" noProof="0"/>
              <a:t>Membres de la haute direction (président ou recteur, doyen de la faculté de génie, directeurs de départements responsables des programmes, etc.)</a:t>
            </a:r>
          </a:p>
          <a:p>
            <a:pPr lvl="1">
              <a:lnSpc>
                <a:spcPct val="120000"/>
              </a:lnSpc>
              <a:spcBef>
                <a:spcPct val="0"/>
              </a:spcBef>
            </a:pPr>
            <a:r>
              <a:rPr lang="fr-CA" altLang="fr-FR" sz="1300" noProof="0"/>
              <a:t>Membres du corps professoral</a:t>
            </a:r>
          </a:p>
          <a:p>
            <a:pPr lvl="1">
              <a:lnSpc>
                <a:spcPct val="120000"/>
              </a:lnSpc>
              <a:spcBef>
                <a:spcPct val="0"/>
              </a:spcBef>
            </a:pPr>
            <a:r>
              <a:rPr lang="fr-CA" altLang="fr-FR" sz="1300" noProof="0"/>
              <a:t>Étudiants</a:t>
            </a:r>
          </a:p>
          <a:p>
            <a:pPr lvl="1">
              <a:lnSpc>
                <a:spcPct val="120000"/>
              </a:lnSpc>
              <a:spcBef>
                <a:spcPct val="0"/>
              </a:spcBef>
            </a:pPr>
            <a:r>
              <a:rPr lang="fr-CA" altLang="fr-FR" sz="1300" noProof="0"/>
              <a:t>Personnel de soutien</a:t>
            </a:r>
          </a:p>
          <a:p>
            <a:pPr>
              <a:lnSpc>
                <a:spcPct val="120000"/>
              </a:lnSpc>
              <a:spcBef>
                <a:spcPct val="0"/>
              </a:spcBef>
            </a:pPr>
            <a:r>
              <a:rPr lang="fr-CA" altLang="fr-FR" sz="1300" noProof="0"/>
              <a:t>Rechercher des preuves des aspects suivants :</a:t>
            </a:r>
          </a:p>
          <a:p>
            <a:pPr lvl="1">
              <a:lnSpc>
                <a:spcPct val="120000"/>
              </a:lnSpc>
              <a:spcBef>
                <a:spcPct val="0"/>
              </a:spcBef>
            </a:pPr>
            <a:r>
              <a:rPr lang="fr-CA" altLang="fr-FR" sz="1300" noProof="0"/>
              <a:t>Conformité aux normes relatives aux qualités requises des diplômés</a:t>
            </a:r>
          </a:p>
          <a:p>
            <a:pPr lvl="1">
              <a:lnSpc>
                <a:spcPct val="120000"/>
              </a:lnSpc>
              <a:spcBef>
                <a:spcPct val="0"/>
              </a:spcBef>
            </a:pPr>
            <a:r>
              <a:rPr lang="fr-CA" altLang="fr-FR" sz="1300" noProof="0"/>
              <a:t>Professionnalisme</a:t>
            </a:r>
          </a:p>
          <a:p>
            <a:pPr lvl="1">
              <a:lnSpc>
                <a:spcPct val="120000"/>
              </a:lnSpc>
              <a:spcBef>
                <a:spcPct val="0"/>
              </a:spcBef>
            </a:pPr>
            <a:r>
              <a:rPr lang="fr-CA" altLang="fr-FR" sz="1300" noProof="0"/>
              <a:t>Motivations</a:t>
            </a:r>
          </a:p>
          <a:p>
            <a:pPr lvl="1">
              <a:lnSpc>
                <a:spcPct val="120000"/>
              </a:lnSpc>
              <a:spcBef>
                <a:spcPct val="0"/>
              </a:spcBef>
            </a:pPr>
            <a:r>
              <a:rPr lang="fr-CA" altLang="fr-FR" sz="1300" noProof="0"/>
              <a:t>Moral</a:t>
            </a:r>
          </a:p>
          <a:p>
            <a:pPr lvl="1">
              <a:lnSpc>
                <a:spcPct val="120000"/>
              </a:lnSpc>
              <a:spcBef>
                <a:spcPct val="0"/>
              </a:spcBef>
            </a:pPr>
            <a:r>
              <a:rPr lang="fr-CA" altLang="fr-FR" sz="1300" noProof="0"/>
              <a:t>Le juste milieu des opinions sur les aspects théoriques et pratiques du programme d'études</a:t>
            </a:r>
          </a:p>
          <a:p>
            <a:pPr marL="0" indent="0">
              <a:lnSpc>
                <a:spcPct val="120000"/>
              </a:lnSpc>
              <a:spcBef>
                <a:spcPts val="500"/>
              </a:spcBef>
              <a:spcAft>
                <a:spcPts val="1000"/>
              </a:spcAft>
              <a:buNone/>
            </a:pPr>
            <a:endParaRPr lang="fr-CA" altLang="fr-FR" sz="1800" noProof="0"/>
          </a:p>
          <a:p>
            <a:pPr>
              <a:lnSpc>
                <a:spcPct val="120000"/>
              </a:lnSpc>
            </a:pPr>
            <a:endParaRPr lang="fr-CA" altLang="fr-FR" sz="1800" noProof="0"/>
          </a:p>
        </p:txBody>
      </p:sp>
      <p:sp>
        <p:nvSpPr>
          <p:cNvPr id="4" name="Slide Number Placeholder 3">
            <a:extLst>
              <a:ext uri="{FF2B5EF4-FFF2-40B4-BE49-F238E27FC236}">
                <a16:creationId xmlns:a16="http://schemas.microsoft.com/office/drawing/2014/main" id="{65CF27BA-4A60-4E90-A019-A29899F255BE}"/>
              </a:ext>
            </a:extLst>
          </p:cNvPr>
          <p:cNvSpPr>
            <a:spLocks noGrp="1"/>
          </p:cNvSpPr>
          <p:nvPr>
            <p:ph type="sldNum" sz="quarter" idx="4"/>
            <p:custDataLst>
              <p:tags r:id="rId3"/>
            </p:custDataLst>
          </p:nvPr>
        </p:nvSpPr>
        <p:spPr/>
        <p:txBody>
          <a:bodyPr/>
          <a:lstStyle/>
          <a:p>
            <a:fld id="{284CD0E7-0E4D-411D-A9EA-4ACA010E8FAA}" type="slidenum">
              <a:rPr lang="en-CA" smtClean="0"/>
              <a:t>69</a:t>
            </a:fld>
            <a:endParaRPr lang="en-CA"/>
          </a:p>
        </p:txBody>
      </p:sp>
      <p:pic>
        <p:nvPicPr>
          <p:cNvPr id="9" name="Image 8">
            <a:extLst>
              <a:ext uri="{FF2B5EF4-FFF2-40B4-BE49-F238E27FC236}">
                <a16:creationId xmlns:a16="http://schemas.microsoft.com/office/drawing/2014/main" id="{747BEF15-7F82-1C4D-6B21-1AD20C64A0EE}"/>
              </a:ext>
            </a:extLst>
          </p:cNvPr>
          <p:cNvPicPr>
            <a:picLocks noChangeAspect="1"/>
          </p:cNvPicPr>
          <p:nvPr>
            <p:custDataLst>
              <p:tags r:id="rId4"/>
            </p:custDataLst>
          </p:nvPr>
        </p:nvPicPr>
        <p:blipFill>
          <a:blip r:embed="rId7"/>
          <a:stretch>
            <a:fillRect/>
          </a:stretch>
        </p:blipFill>
        <p:spPr>
          <a:xfrm>
            <a:off x="5245312" y="1028700"/>
            <a:ext cx="3146366" cy="3867281"/>
          </a:xfrm>
          <a:prstGeom prst="rect">
            <a:avLst/>
          </a:prstGeom>
        </p:spPr>
      </p:pic>
    </p:spTree>
    <p:extLst>
      <p:ext uri="{BB962C8B-B14F-4D97-AF65-F5344CB8AC3E}">
        <p14:creationId xmlns:p14="http://schemas.microsoft.com/office/powerpoint/2010/main" val="294988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normAutofit fontScale="90000"/>
          </a:bodyPr>
          <a:lstStyle/>
          <a:p>
            <a:r>
              <a:rPr lang="fr-CA" noProof="0"/>
              <a:t>L’agrément et le Bureau d’agrément</a:t>
            </a:r>
          </a:p>
        </p:txBody>
      </p:sp>
      <p:sp>
        <p:nvSpPr>
          <p:cNvPr id="5" name="Slide Number Placeholder 4">
            <a:extLst>
              <a:ext uri="{FF2B5EF4-FFF2-40B4-BE49-F238E27FC236}">
                <a16:creationId xmlns:a16="http://schemas.microsoft.com/office/drawing/2014/main" id="{46CA3ECC-87DF-4D2A-9602-25D5C9CF4809}"/>
              </a:ext>
            </a:extLst>
          </p:cNvPr>
          <p:cNvSpPr>
            <a:spLocks noGrp="1"/>
          </p:cNvSpPr>
          <p:nvPr>
            <p:ph type="sldNum" sz="quarter" idx="4"/>
            <p:custDataLst>
              <p:tags r:id="rId2"/>
            </p:custDataLst>
          </p:nvPr>
        </p:nvSpPr>
        <p:spPr/>
        <p:txBody>
          <a:bodyPr/>
          <a:lstStyle/>
          <a:p>
            <a:r>
              <a:rPr lang="en-CA">
                <a:cs typeface="Calibri"/>
              </a:rPr>
              <a:t>6</a:t>
            </a:r>
            <a:endParaRPr lang="en-CA"/>
          </a:p>
        </p:txBody>
      </p:sp>
    </p:spTree>
    <p:extLst>
      <p:ext uri="{BB962C8B-B14F-4D97-AF65-F5344CB8AC3E}">
        <p14:creationId xmlns:p14="http://schemas.microsoft.com/office/powerpoint/2010/main" val="3590924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a:xfrm>
            <a:off x="624048" y="102393"/>
            <a:ext cx="9144000" cy="504056"/>
          </a:xfrm>
        </p:spPr>
        <p:txBody>
          <a:bodyPr>
            <a:normAutofit fontScale="90000"/>
          </a:bodyPr>
          <a:lstStyle/>
          <a:p>
            <a:pPr eaLnBrk="1" hangingPunct="1"/>
            <a:r>
              <a:rPr lang="fr-CA" altLang="fr-FR" sz="3200" noProof="0">
                <a:solidFill>
                  <a:srgbClr val="003C71"/>
                </a:solidFill>
              </a:rPr>
              <a:t>Visites : Tâches et outils</a:t>
            </a:r>
          </a:p>
        </p:txBody>
      </p:sp>
      <p:sp>
        <p:nvSpPr>
          <p:cNvPr id="12291" name="Content Placeholder 3"/>
          <p:cNvSpPr>
            <a:spLocks noGrp="1"/>
          </p:cNvSpPr>
          <p:nvPr>
            <p:ph idx="1"/>
            <p:custDataLst>
              <p:tags r:id="rId2"/>
            </p:custDataLst>
          </p:nvPr>
        </p:nvSpPr>
        <p:spPr>
          <a:xfrm>
            <a:off x="804672" y="555526"/>
            <a:ext cx="8782752" cy="4320480"/>
          </a:xfrm>
        </p:spPr>
        <p:txBody>
          <a:bodyPr>
            <a:noAutofit/>
          </a:bodyPr>
          <a:lstStyle/>
          <a:p>
            <a:r>
              <a:rPr lang="fr-CA" altLang="fr-FR" sz="1800" noProof="0"/>
              <a:t>Évaluer l’efficacité d’installations telles que :</a:t>
            </a:r>
          </a:p>
          <a:p>
            <a:pPr lvl="1"/>
            <a:r>
              <a:rPr lang="fr-CA" altLang="fr-FR" sz="1600" noProof="0"/>
              <a:t>Laboratoires</a:t>
            </a:r>
          </a:p>
          <a:p>
            <a:pPr lvl="1"/>
            <a:r>
              <a:rPr lang="fr-CA" altLang="fr-FR" sz="1600" noProof="0"/>
              <a:t>Bibliothèque</a:t>
            </a:r>
          </a:p>
          <a:p>
            <a:pPr lvl="1"/>
            <a:r>
              <a:rPr lang="fr-CA" altLang="fr-FR" sz="1600" noProof="0"/>
              <a:t>Installations informatiques</a:t>
            </a:r>
          </a:p>
          <a:p>
            <a:r>
              <a:rPr lang="fr-CA" altLang="fr-FR" sz="1800" noProof="0"/>
              <a:t>Le BA n'exige d'aucune faculté qu'elle dépense de l’argent</a:t>
            </a:r>
          </a:p>
          <a:p>
            <a:pPr lvl="1"/>
            <a:r>
              <a:rPr lang="fr-CA" altLang="fr-FR" sz="1600" noProof="0"/>
              <a:t>Les visiteurs vérifient si les équipements, fournitures et autres sont adaptés aux besoins</a:t>
            </a:r>
          </a:p>
          <a:p>
            <a:r>
              <a:rPr lang="fr-CA" altLang="fr-FR" sz="1800" noProof="0"/>
              <a:t>Examiner les documents de programme pour déterminer si les attentes en matière de réalisations et les normes de notation sont appropriées. Par exemple :</a:t>
            </a:r>
          </a:p>
          <a:p>
            <a:pPr lvl="1"/>
            <a:r>
              <a:rPr lang="fr-CA" altLang="fr-FR" sz="1600" noProof="0"/>
              <a:t>Examens</a:t>
            </a:r>
          </a:p>
          <a:p>
            <a:pPr lvl="1"/>
            <a:r>
              <a:rPr lang="fr-CA" altLang="fr-FR" sz="1600" noProof="0"/>
              <a:t>Feuillets d'instructions de laboratoire</a:t>
            </a:r>
          </a:p>
          <a:p>
            <a:pPr lvl="1"/>
            <a:r>
              <a:rPr lang="fr-CA" altLang="fr-FR" sz="1600" noProof="0"/>
              <a:t>Relevés de notes d’étudiants</a:t>
            </a:r>
          </a:p>
          <a:p>
            <a:pPr lvl="1"/>
            <a:r>
              <a:rPr lang="fr-CA" altLang="fr-FR" sz="1600" noProof="0"/>
              <a:t>Rapports et thèses d'étudiants, modèles ou appareils construits par les étudiants</a:t>
            </a:r>
          </a:p>
          <a:p>
            <a:pPr lvl="1"/>
            <a:r>
              <a:rPr lang="fr-CA" altLang="fr-FR" sz="1600" noProof="0"/>
              <a:t>Autres preuves de réalisations d'étudiants</a:t>
            </a:r>
          </a:p>
        </p:txBody>
      </p:sp>
      <p:sp>
        <p:nvSpPr>
          <p:cNvPr id="4" name="Slide Number Placeholder 3">
            <a:extLst>
              <a:ext uri="{FF2B5EF4-FFF2-40B4-BE49-F238E27FC236}">
                <a16:creationId xmlns:a16="http://schemas.microsoft.com/office/drawing/2014/main" id="{91EBBFBA-44DD-4C7E-92E4-8D312A73160C}"/>
              </a:ext>
            </a:extLst>
          </p:cNvPr>
          <p:cNvSpPr>
            <a:spLocks noGrp="1"/>
          </p:cNvSpPr>
          <p:nvPr>
            <p:ph type="sldNum" sz="quarter" idx="4"/>
            <p:custDataLst>
              <p:tags r:id="rId3"/>
            </p:custDataLst>
          </p:nvPr>
        </p:nvSpPr>
        <p:spPr/>
        <p:txBody>
          <a:bodyPr/>
          <a:lstStyle/>
          <a:p>
            <a:fld id="{A007A996-2F61-44D5-9F01-09EA3E13AF70}" type="slidenum">
              <a:rPr lang="en-CA" smtClean="0"/>
              <a:t>70</a:t>
            </a:fld>
            <a:endParaRPr lang="en-CA"/>
          </a:p>
        </p:txBody>
      </p:sp>
    </p:spTree>
    <p:extLst>
      <p:ext uri="{BB962C8B-B14F-4D97-AF65-F5344CB8AC3E}">
        <p14:creationId xmlns:p14="http://schemas.microsoft.com/office/powerpoint/2010/main" val="1254352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283464" y="211388"/>
            <a:ext cx="9144000" cy="857250"/>
          </a:xfrm>
        </p:spPr>
        <p:txBody>
          <a:bodyPr/>
          <a:lstStyle/>
          <a:p>
            <a:pPr eaLnBrk="1" hangingPunct="1"/>
            <a:r>
              <a:rPr lang="fr-CA" altLang="fr-FR" sz="2900" noProof="0">
                <a:solidFill>
                  <a:srgbClr val="003C71"/>
                </a:solidFill>
              </a:rPr>
              <a:t>Horaire de la visite</a:t>
            </a:r>
          </a:p>
        </p:txBody>
      </p:sp>
      <p:sp>
        <p:nvSpPr>
          <p:cNvPr id="14339" name="Content Placeholder 3"/>
          <p:cNvSpPr>
            <a:spLocks noGrp="1"/>
          </p:cNvSpPr>
          <p:nvPr>
            <p:ph idx="1"/>
            <p:custDataLst>
              <p:tags r:id="rId2"/>
            </p:custDataLst>
          </p:nvPr>
        </p:nvSpPr>
        <p:spPr>
          <a:xfrm>
            <a:off x="179512" y="987574"/>
            <a:ext cx="4968552" cy="3324200"/>
          </a:xfrm>
        </p:spPr>
        <p:txBody>
          <a:bodyPr>
            <a:normAutofit fontScale="97500" lnSpcReduction="10000"/>
          </a:bodyPr>
          <a:lstStyle/>
          <a:p>
            <a:pPr>
              <a:spcBef>
                <a:spcPts val="1400"/>
              </a:spcBef>
            </a:pPr>
            <a:r>
              <a:rPr lang="fr-CA" altLang="fr-FR" sz="2000" noProof="0"/>
              <a:t>L’horaire est établi en fonction des besoins de l’équipe de visiteurs et de l’EES, à l’aide de l’exemple fourni par le BA</a:t>
            </a:r>
          </a:p>
          <a:p>
            <a:pPr>
              <a:spcBef>
                <a:spcPts val="1400"/>
              </a:spcBef>
            </a:pPr>
            <a:r>
              <a:rPr lang="fr-CA" altLang="fr-FR" sz="2000" noProof="0"/>
              <a:t>Des réunions et rencontres précises sont suggérées pour chaque membre de l’équipe (président, vice-président, visiteur de programme, visiteur général)</a:t>
            </a:r>
          </a:p>
          <a:p>
            <a:pPr>
              <a:spcBef>
                <a:spcPts val="1400"/>
              </a:spcBef>
            </a:pPr>
            <a:r>
              <a:rPr lang="fr-CA" altLang="fr-FR" sz="2000" b="1" noProof="0"/>
              <a:t>Jour 1 (samedi) optionnel‏</a:t>
            </a:r>
          </a:p>
          <a:p>
            <a:pPr lvl="1">
              <a:lnSpc>
                <a:spcPct val="110000"/>
              </a:lnSpc>
              <a:spcBef>
                <a:spcPct val="0"/>
              </a:spcBef>
            </a:pPr>
            <a:r>
              <a:rPr lang="fr-CA" altLang="fr-FR" sz="1600" noProof="0"/>
              <a:t>Examen de l’horaire</a:t>
            </a:r>
          </a:p>
          <a:p>
            <a:pPr>
              <a:spcBef>
                <a:spcPts val="1400"/>
              </a:spcBef>
            </a:pPr>
            <a:endParaRPr lang="fr-CA" altLang="fr-FR" sz="2000" noProof="0"/>
          </a:p>
          <a:p>
            <a:endParaRPr lang="fr-CA" altLang="fr-FR" sz="2000" noProof="0"/>
          </a:p>
        </p:txBody>
      </p:sp>
      <p:sp>
        <p:nvSpPr>
          <p:cNvPr id="6" name="Slide Number Placeholder 5">
            <a:extLst>
              <a:ext uri="{FF2B5EF4-FFF2-40B4-BE49-F238E27FC236}">
                <a16:creationId xmlns:a16="http://schemas.microsoft.com/office/drawing/2014/main" id="{1DC5F9B6-F64D-406D-A7AD-D09A6BBFDAEF}"/>
              </a:ext>
            </a:extLst>
          </p:cNvPr>
          <p:cNvSpPr>
            <a:spLocks noGrp="1"/>
          </p:cNvSpPr>
          <p:nvPr>
            <p:ph type="sldNum" sz="quarter" idx="4"/>
            <p:custDataLst>
              <p:tags r:id="rId3"/>
            </p:custDataLst>
          </p:nvPr>
        </p:nvSpPr>
        <p:spPr/>
        <p:txBody>
          <a:bodyPr/>
          <a:lstStyle/>
          <a:p>
            <a:fld id="{0EC2B05D-E5AD-427D-970D-D3F35FAC2BAF}" type="slidenum">
              <a:rPr lang="en-CA" smtClean="0"/>
              <a:t>71</a:t>
            </a:fld>
            <a:endParaRPr lang="en-CA"/>
          </a:p>
        </p:txBody>
      </p:sp>
      <p:sp>
        <p:nvSpPr>
          <p:cNvPr id="5" name="Content Placeholder 2">
            <a:extLst>
              <a:ext uri="{FF2B5EF4-FFF2-40B4-BE49-F238E27FC236}">
                <a16:creationId xmlns:a16="http://schemas.microsoft.com/office/drawing/2014/main" id="{CA5AEE18-EACE-46AF-8236-CF357071F22F}"/>
              </a:ext>
            </a:extLst>
          </p:cNvPr>
          <p:cNvSpPr txBox="1"/>
          <p:nvPr>
            <p:custDataLst>
              <p:tags r:id="rId4"/>
            </p:custDataLst>
          </p:nvPr>
        </p:nvSpPr>
        <p:spPr>
          <a:xfrm>
            <a:off x="5177578" y="3778250"/>
            <a:ext cx="3502078" cy="284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fr-CA" sz="1050">
                <a:solidFill>
                  <a:srgbClr val="003C71"/>
                </a:solidFill>
              </a:rPr>
              <a:t>Exemple d’horaire de visite – site Web d’Ingénieurs Canada</a:t>
            </a:r>
          </a:p>
        </p:txBody>
      </p:sp>
      <p:pic>
        <p:nvPicPr>
          <p:cNvPr id="2" name="Image 1">
            <a:extLst>
              <a:ext uri="{FF2B5EF4-FFF2-40B4-BE49-F238E27FC236}">
                <a16:creationId xmlns:a16="http://schemas.microsoft.com/office/drawing/2014/main" id="{1F053EC7-A234-8478-A245-C7F8E86A24C3}"/>
              </a:ext>
            </a:extLst>
          </p:cNvPr>
          <p:cNvPicPr>
            <a:picLocks noChangeAspect="1"/>
          </p:cNvPicPr>
          <p:nvPr>
            <p:custDataLst>
              <p:tags r:id="rId5"/>
            </p:custDataLst>
          </p:nvPr>
        </p:nvPicPr>
        <p:blipFill>
          <a:blip r:embed="rId8"/>
          <a:stretch>
            <a:fillRect/>
          </a:stretch>
        </p:blipFill>
        <p:spPr>
          <a:xfrm>
            <a:off x="5067300" y="774278"/>
            <a:ext cx="3869626" cy="3003972"/>
          </a:xfrm>
          <a:prstGeom prst="rect">
            <a:avLst/>
          </a:prstGeom>
        </p:spPr>
      </p:pic>
    </p:spTree>
    <p:extLst>
      <p:ext uri="{BB962C8B-B14F-4D97-AF65-F5344CB8AC3E}">
        <p14:creationId xmlns:p14="http://schemas.microsoft.com/office/powerpoint/2010/main" val="824447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1196" y="51470"/>
            <a:ext cx="9144000" cy="432048"/>
          </a:xfrm>
        </p:spPr>
        <p:txBody>
          <a:bodyPr>
            <a:normAutofit fontScale="90000"/>
          </a:bodyPr>
          <a:lstStyle/>
          <a:p>
            <a:pPr eaLnBrk="1" hangingPunct="1"/>
            <a:r>
              <a:rPr lang="fr-CA" altLang="fr-FR" sz="3200" noProof="0">
                <a:solidFill>
                  <a:srgbClr val="003C71"/>
                </a:solidFill>
              </a:rPr>
              <a:t>Horaire de la visite (suite)</a:t>
            </a:r>
          </a:p>
        </p:txBody>
      </p:sp>
      <p:sp>
        <p:nvSpPr>
          <p:cNvPr id="15363" name="Content Placeholder 3"/>
          <p:cNvSpPr>
            <a:spLocks noGrp="1"/>
          </p:cNvSpPr>
          <p:nvPr>
            <p:ph idx="1"/>
            <p:custDataLst>
              <p:tags r:id="rId2"/>
            </p:custDataLst>
          </p:nvPr>
        </p:nvSpPr>
        <p:spPr>
          <a:xfrm>
            <a:off x="467544" y="699541"/>
            <a:ext cx="4104456" cy="3952357"/>
          </a:xfrm>
        </p:spPr>
        <p:txBody>
          <a:bodyPr>
            <a:noAutofit/>
          </a:bodyPr>
          <a:lstStyle/>
          <a:p>
            <a:pPr>
              <a:lnSpc>
                <a:spcPct val="90000"/>
              </a:lnSpc>
              <a:spcBef>
                <a:spcPts val="700"/>
              </a:spcBef>
              <a:buFont typeface="Times" pitchFamily="18" charset="0"/>
              <a:buNone/>
            </a:pPr>
            <a:r>
              <a:rPr lang="fr-CA" altLang="fr-FR" sz="1800" b="1" noProof="0"/>
              <a:t>Jour 2 (dimanche)‏</a:t>
            </a:r>
          </a:p>
          <a:p>
            <a:pPr>
              <a:spcBef>
                <a:spcPts val="500"/>
              </a:spcBef>
            </a:pPr>
            <a:r>
              <a:rPr lang="fr-CA" altLang="fr-FR" sz="1400" noProof="0"/>
              <a:t>Réunion d’équipe avant la visite</a:t>
            </a:r>
          </a:p>
          <a:p>
            <a:pPr>
              <a:spcBef>
                <a:spcPts val="500"/>
              </a:spcBef>
            </a:pPr>
            <a:r>
              <a:rPr lang="fr-CA" altLang="fr-FR" sz="1400" noProof="0"/>
              <a:t>Rencontre avec les responsables du programme</a:t>
            </a:r>
          </a:p>
          <a:p>
            <a:pPr>
              <a:spcBef>
                <a:spcPts val="500"/>
              </a:spcBef>
            </a:pPr>
            <a:r>
              <a:rPr lang="fr-CA" altLang="fr-FR" sz="1400" noProof="0"/>
              <a:t>Présentation des qualités requises des diplômés et de l’amélioration continue*</a:t>
            </a:r>
          </a:p>
          <a:p>
            <a:pPr>
              <a:spcBef>
                <a:spcPts val="500"/>
              </a:spcBef>
            </a:pPr>
            <a:r>
              <a:rPr lang="fr-CA" altLang="fr-FR" sz="1400" noProof="0"/>
              <a:t>Examen du contenu des cours</a:t>
            </a:r>
          </a:p>
          <a:p>
            <a:pPr>
              <a:spcBef>
                <a:spcPts val="500"/>
              </a:spcBef>
            </a:pPr>
            <a:r>
              <a:rPr lang="fr-CA" altLang="fr-FR" sz="1400" noProof="0"/>
              <a:t>Réunion d’équipe en soirée pour discuter :</a:t>
            </a:r>
          </a:p>
          <a:p>
            <a:pPr lvl="1">
              <a:spcBef>
                <a:spcPct val="0"/>
              </a:spcBef>
            </a:pPr>
            <a:r>
              <a:rPr lang="fr-CA" altLang="fr-FR" sz="1200" noProof="0"/>
              <a:t>Des points à considérer mentionnés précédemment dans une lettre de décision et des aspects à réexaminer</a:t>
            </a:r>
          </a:p>
          <a:p>
            <a:pPr lvl="1">
              <a:spcBef>
                <a:spcPct val="0"/>
              </a:spcBef>
            </a:pPr>
            <a:r>
              <a:rPr lang="fr-CA" altLang="fr-FR" sz="1200" noProof="0"/>
              <a:t>Des observations et constatations</a:t>
            </a:r>
          </a:p>
          <a:p>
            <a:pPr lvl="1">
              <a:spcBef>
                <a:spcPct val="0"/>
              </a:spcBef>
            </a:pPr>
            <a:r>
              <a:rPr lang="fr-CA" altLang="fr-FR" sz="1200" noProof="0"/>
              <a:t>Des éventuels autres points à considérer nécessitant un examen plus approfondi</a:t>
            </a:r>
          </a:p>
          <a:p>
            <a:endParaRPr lang="fr-CA" altLang="fr-FR" sz="1800" noProof="0"/>
          </a:p>
        </p:txBody>
      </p:sp>
      <p:sp>
        <p:nvSpPr>
          <p:cNvPr id="5" name="Slide Number Placeholder 4">
            <a:extLst>
              <a:ext uri="{FF2B5EF4-FFF2-40B4-BE49-F238E27FC236}">
                <a16:creationId xmlns:a16="http://schemas.microsoft.com/office/drawing/2014/main" id="{F636B172-4C82-4E17-889F-A61E7281F22F}"/>
              </a:ext>
            </a:extLst>
          </p:cNvPr>
          <p:cNvSpPr>
            <a:spLocks noGrp="1"/>
          </p:cNvSpPr>
          <p:nvPr>
            <p:ph type="sldNum" sz="quarter" idx="4"/>
            <p:custDataLst>
              <p:tags r:id="rId3"/>
            </p:custDataLst>
          </p:nvPr>
        </p:nvSpPr>
        <p:spPr/>
        <p:txBody>
          <a:bodyPr/>
          <a:lstStyle/>
          <a:p>
            <a:fld id="{094A2AA0-1D97-49FB-877A-73C9F0467BD4}" type="slidenum">
              <a:rPr lang="en-CA" smtClean="0"/>
              <a:t>72</a:t>
            </a:fld>
            <a:endParaRPr lang="en-CA"/>
          </a:p>
        </p:txBody>
      </p:sp>
      <p:sp>
        <p:nvSpPr>
          <p:cNvPr id="4" name="Content Placeholder 3">
            <a:extLst>
              <a:ext uri="{FF2B5EF4-FFF2-40B4-BE49-F238E27FC236}">
                <a16:creationId xmlns:a16="http://schemas.microsoft.com/office/drawing/2014/main" id="{986C367B-17C4-477B-BCE3-B49B5B5D831F}"/>
              </a:ext>
            </a:extLst>
          </p:cNvPr>
          <p:cNvSpPr txBox="1"/>
          <p:nvPr>
            <p:custDataLst>
              <p:tags r:id="rId4"/>
            </p:custDataLst>
          </p:nvPr>
        </p:nvSpPr>
        <p:spPr>
          <a:xfrm>
            <a:off x="4716016" y="699542"/>
            <a:ext cx="3816424" cy="2808312"/>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00"/>
              </a:spcBef>
              <a:buFont typeface="Times" pitchFamily="18" charset="0"/>
              <a:buNone/>
            </a:pPr>
            <a:r>
              <a:rPr lang="en-GB" altLang="fr-FR" sz="1800" b="1"/>
              <a:t>Jour 3 (</a:t>
            </a:r>
            <a:r>
              <a:rPr lang="en-GB" altLang="fr-FR" sz="1800" b="1" err="1"/>
              <a:t>lundi</a:t>
            </a:r>
            <a:r>
              <a:rPr lang="en-GB" altLang="fr-FR" sz="1800" b="1"/>
              <a:t>)‏</a:t>
            </a:r>
          </a:p>
          <a:p>
            <a:pPr>
              <a:lnSpc>
                <a:spcPct val="120000"/>
              </a:lnSpc>
              <a:spcBef>
                <a:spcPts val="700"/>
              </a:spcBef>
            </a:pPr>
            <a:r>
              <a:rPr lang="en-GB" altLang="fr-FR" sz="1400"/>
              <a:t>Doyen, </a:t>
            </a:r>
            <a:r>
              <a:rPr lang="en-GB" altLang="fr-FR" sz="1400" err="1"/>
              <a:t>administrateurs</a:t>
            </a:r>
            <a:r>
              <a:rPr lang="en-GB" altLang="fr-FR" sz="1400"/>
              <a:t>, </a:t>
            </a:r>
            <a:r>
              <a:rPr lang="en-GB" altLang="fr-FR" sz="1400" err="1"/>
              <a:t>enseignants</a:t>
            </a:r>
            <a:r>
              <a:rPr lang="en-GB" altLang="fr-FR" sz="1400"/>
              <a:t>, services de </a:t>
            </a:r>
            <a:r>
              <a:rPr lang="en-GB" altLang="fr-FR" sz="1400" err="1"/>
              <a:t>soutien</a:t>
            </a:r>
            <a:r>
              <a:rPr lang="en-GB" altLang="fr-FR" sz="1400"/>
              <a:t>, etc.</a:t>
            </a:r>
          </a:p>
          <a:p>
            <a:pPr>
              <a:lnSpc>
                <a:spcPct val="120000"/>
              </a:lnSpc>
              <a:spcBef>
                <a:spcPct val="0"/>
              </a:spcBef>
            </a:pPr>
            <a:r>
              <a:rPr lang="en-GB" altLang="fr-FR" sz="1400"/>
              <a:t>Réunion </a:t>
            </a:r>
            <a:r>
              <a:rPr lang="en-GB" altLang="fr-FR" sz="1400" err="1"/>
              <a:t>d’équipe</a:t>
            </a:r>
            <a:r>
              <a:rPr lang="en-GB" altLang="fr-FR" sz="1400"/>
              <a:t> </a:t>
            </a:r>
            <a:r>
              <a:rPr lang="en-GB" altLang="fr-FR" sz="1400" err="1"/>
              <a:t>en</a:t>
            </a:r>
            <a:r>
              <a:rPr lang="en-GB" altLang="fr-FR" sz="1400"/>
              <a:t> soirée pour </a:t>
            </a:r>
            <a:r>
              <a:rPr lang="en-GB" altLang="fr-FR" sz="1400" err="1"/>
              <a:t>dégager</a:t>
            </a:r>
            <a:r>
              <a:rPr lang="en-GB" altLang="fr-FR" sz="1400"/>
              <a:t> un consensus </a:t>
            </a:r>
            <a:r>
              <a:rPr lang="en-GB" altLang="fr-FR" sz="1400" err="1"/>
              <a:t>autour</a:t>
            </a:r>
            <a:r>
              <a:rPr lang="en-GB" altLang="fr-FR" sz="1400"/>
              <a:t> :</a:t>
            </a:r>
          </a:p>
          <a:p>
            <a:pPr lvl="1">
              <a:lnSpc>
                <a:spcPct val="120000"/>
              </a:lnSpc>
              <a:spcBef>
                <a:spcPct val="0"/>
              </a:spcBef>
            </a:pPr>
            <a:r>
              <a:rPr lang="en-GB" altLang="fr-FR" sz="1200"/>
              <a:t>des points forts</a:t>
            </a:r>
          </a:p>
          <a:p>
            <a:pPr lvl="1">
              <a:lnSpc>
                <a:spcPct val="120000"/>
              </a:lnSpc>
              <a:spcBef>
                <a:spcPct val="0"/>
              </a:spcBef>
            </a:pPr>
            <a:r>
              <a:rPr lang="en-GB" altLang="fr-FR" sz="1200"/>
              <a:t>des points à </a:t>
            </a:r>
            <a:r>
              <a:rPr lang="en-GB" altLang="fr-FR" sz="1200" err="1"/>
              <a:t>considérer</a:t>
            </a:r>
            <a:r>
              <a:rPr lang="en-GB" altLang="fr-FR" sz="1200"/>
              <a:t> </a:t>
            </a:r>
            <a:r>
              <a:rPr lang="en-GB" altLang="fr-FR" sz="1200" err="1"/>
              <a:t>nécessitant</a:t>
            </a:r>
            <a:r>
              <a:rPr lang="en-GB" altLang="fr-FR" sz="1200"/>
              <a:t> un examen plus </a:t>
            </a:r>
            <a:r>
              <a:rPr lang="en-GB" altLang="fr-FR" sz="1200" err="1"/>
              <a:t>approfondi</a:t>
            </a:r>
            <a:endParaRPr lang="en-GB" altLang="fr-FR" sz="1200"/>
          </a:p>
          <a:p>
            <a:endParaRPr lang="en-CA" altLang="fr-FR" sz="1400"/>
          </a:p>
        </p:txBody>
      </p:sp>
    </p:spTree>
    <p:extLst>
      <p:ext uri="{BB962C8B-B14F-4D97-AF65-F5344CB8AC3E}">
        <p14:creationId xmlns:p14="http://schemas.microsoft.com/office/powerpoint/2010/main" val="3283941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650936" y="316646"/>
            <a:ext cx="9144000" cy="504056"/>
          </a:xfrm>
        </p:spPr>
        <p:txBody>
          <a:bodyPr>
            <a:normAutofit fontScale="90000"/>
          </a:bodyPr>
          <a:lstStyle/>
          <a:p>
            <a:pPr eaLnBrk="1" hangingPunct="1"/>
            <a:r>
              <a:rPr lang="fr-CA" altLang="fr-FR" sz="3200" noProof="0">
                <a:solidFill>
                  <a:srgbClr val="003C71"/>
                </a:solidFill>
              </a:rPr>
              <a:t>Horaire de la visite (suite)</a:t>
            </a:r>
          </a:p>
        </p:txBody>
      </p:sp>
      <p:sp>
        <p:nvSpPr>
          <p:cNvPr id="15363" name="Content Placeholder 3"/>
          <p:cNvSpPr>
            <a:spLocks noGrp="1"/>
          </p:cNvSpPr>
          <p:nvPr>
            <p:ph idx="1"/>
            <p:custDataLst>
              <p:tags r:id="rId2"/>
            </p:custDataLst>
          </p:nvPr>
        </p:nvSpPr>
        <p:spPr>
          <a:xfrm>
            <a:off x="650936" y="884710"/>
            <a:ext cx="7272808" cy="3600400"/>
          </a:xfrm>
        </p:spPr>
        <p:txBody>
          <a:bodyPr>
            <a:noAutofit/>
          </a:bodyPr>
          <a:lstStyle/>
          <a:p>
            <a:pPr>
              <a:lnSpc>
                <a:spcPct val="90000"/>
              </a:lnSpc>
              <a:spcBef>
                <a:spcPts val="700"/>
              </a:spcBef>
              <a:buFont typeface="Times" pitchFamily="18" charset="0"/>
              <a:buNone/>
            </a:pPr>
            <a:r>
              <a:rPr lang="fr-CA" altLang="fr-FR" sz="1600" b="1" noProof="0"/>
              <a:t>Jour 4 (mardi)‏</a:t>
            </a:r>
          </a:p>
          <a:p>
            <a:pPr>
              <a:spcBef>
                <a:spcPts val="500"/>
              </a:spcBef>
            </a:pPr>
            <a:r>
              <a:rPr lang="fr-CA" altLang="fr-FR" sz="1600" noProof="0"/>
              <a:t>Bilan avec le doyen</a:t>
            </a:r>
          </a:p>
          <a:p>
            <a:pPr>
              <a:spcBef>
                <a:spcPts val="500"/>
              </a:spcBef>
            </a:pPr>
            <a:r>
              <a:rPr lang="fr-CA" altLang="fr-FR" sz="1600" noProof="0"/>
              <a:t>Conclusion des entrevues et des visites</a:t>
            </a:r>
          </a:p>
          <a:p>
            <a:pPr>
              <a:spcBef>
                <a:spcPts val="625"/>
              </a:spcBef>
            </a:pPr>
            <a:r>
              <a:rPr lang="fr-CA" altLang="fr-FR" sz="1600" noProof="0"/>
              <a:t>Déjeuner de travail de l’équipe – </a:t>
            </a:r>
            <a:r>
              <a:rPr lang="fr-CA" altLang="fr-FR" sz="1600" u="sng" noProof="0"/>
              <a:t>à huis clos :</a:t>
            </a:r>
          </a:p>
          <a:p>
            <a:pPr lvl="1">
              <a:spcBef>
                <a:spcPts val="625"/>
              </a:spcBef>
            </a:pPr>
            <a:r>
              <a:rPr lang="fr-CA" altLang="fr-FR" sz="1400" noProof="0"/>
              <a:t>Remplir les rapports préliminaires</a:t>
            </a:r>
          </a:p>
          <a:p>
            <a:pPr lvl="1">
              <a:spcBef>
                <a:spcPts val="625"/>
              </a:spcBef>
            </a:pPr>
            <a:r>
              <a:rPr lang="fr-CA" altLang="fr-FR" sz="1400" noProof="0"/>
              <a:t>Parvenir à un consensus sur les conclusions finales</a:t>
            </a:r>
          </a:p>
          <a:p>
            <a:pPr lvl="1">
              <a:spcBef>
                <a:spcPts val="625"/>
              </a:spcBef>
            </a:pPr>
            <a:r>
              <a:rPr lang="fr-CA" altLang="fr-FR" sz="1400" noProof="0"/>
              <a:t>Remettre au président des copies de chacun des rapports préliminaires</a:t>
            </a:r>
          </a:p>
          <a:p>
            <a:pPr>
              <a:spcBef>
                <a:spcPts val="500"/>
              </a:spcBef>
            </a:pPr>
            <a:r>
              <a:rPr lang="fr-CA" altLang="fr-FR" sz="1600" noProof="0"/>
              <a:t>Réunion de fin de visite (éventuellement le jour suivant, en fonction de l’horaire)</a:t>
            </a:r>
          </a:p>
          <a:p>
            <a:pPr lvl="1">
              <a:spcBef>
                <a:spcPts val="500"/>
              </a:spcBef>
            </a:pPr>
            <a:r>
              <a:rPr lang="fr-CA" altLang="fr-FR" sz="1400" noProof="0"/>
              <a:t>Avec le doyen, les directeurs de programmes, les membres du corps professoral et des étudiants</a:t>
            </a:r>
          </a:p>
          <a:p>
            <a:pPr lvl="1">
              <a:spcBef>
                <a:spcPts val="500"/>
              </a:spcBef>
            </a:pPr>
            <a:r>
              <a:rPr lang="fr-CA" altLang="fr-FR" sz="1400" noProof="0"/>
              <a:t>Présentation orale faite par le président de l'équipe</a:t>
            </a:r>
          </a:p>
          <a:p>
            <a:pPr lvl="1">
              <a:spcBef>
                <a:spcPts val="500"/>
              </a:spcBef>
            </a:pPr>
            <a:r>
              <a:rPr lang="fr-CA" altLang="fr-FR" sz="1400" noProof="0"/>
              <a:t>Résumé de </a:t>
            </a:r>
            <a:r>
              <a:rPr lang="fr-CA" altLang="fr-FR" sz="1400" b="1" noProof="0"/>
              <a:t>tous</a:t>
            </a:r>
            <a:r>
              <a:rPr lang="fr-CA" altLang="fr-FR" sz="1400" noProof="0"/>
              <a:t> les points qui seront inclus dans le rapport</a:t>
            </a:r>
          </a:p>
          <a:p>
            <a:pPr>
              <a:spcBef>
                <a:spcPts val="500"/>
              </a:spcBef>
            </a:pPr>
            <a:endParaRPr lang="fr-CA" altLang="fr-FR" sz="1800" noProof="0"/>
          </a:p>
          <a:p>
            <a:pPr>
              <a:spcBef>
                <a:spcPts val="500"/>
              </a:spcBef>
            </a:pPr>
            <a:endParaRPr lang="fr-CA" altLang="fr-FR" sz="1800" noProof="0"/>
          </a:p>
          <a:p>
            <a:endParaRPr lang="fr-CA" altLang="fr-FR" sz="1800" noProof="0"/>
          </a:p>
        </p:txBody>
      </p:sp>
      <p:sp>
        <p:nvSpPr>
          <p:cNvPr id="4" name="Slide Number Placeholder 3">
            <a:extLst>
              <a:ext uri="{FF2B5EF4-FFF2-40B4-BE49-F238E27FC236}">
                <a16:creationId xmlns:a16="http://schemas.microsoft.com/office/drawing/2014/main" id="{6F38C608-5E60-4463-99F8-4D0F7454F065}"/>
              </a:ext>
            </a:extLst>
          </p:cNvPr>
          <p:cNvSpPr>
            <a:spLocks noGrp="1"/>
          </p:cNvSpPr>
          <p:nvPr>
            <p:ph type="sldNum" sz="quarter" idx="4"/>
            <p:custDataLst>
              <p:tags r:id="rId3"/>
            </p:custDataLst>
          </p:nvPr>
        </p:nvSpPr>
        <p:spPr/>
        <p:txBody>
          <a:bodyPr/>
          <a:lstStyle/>
          <a:p>
            <a:fld id="{C6AB7EB0-011E-4126-B608-05E4D15257C6}" type="slidenum">
              <a:rPr lang="en-CA" smtClean="0"/>
              <a:t>73</a:t>
            </a:fld>
            <a:endParaRPr lang="en-CA"/>
          </a:p>
        </p:txBody>
      </p:sp>
    </p:spTree>
    <p:extLst>
      <p:ext uri="{BB962C8B-B14F-4D97-AF65-F5344CB8AC3E}">
        <p14:creationId xmlns:p14="http://schemas.microsoft.com/office/powerpoint/2010/main" val="214993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B492877-8917-4698-945B-982004FA8EB9}"/>
              </a:ext>
            </a:extLst>
          </p:cNvPr>
          <p:cNvSpPr txBox="1"/>
          <p:nvPr>
            <p:custDataLst>
              <p:tags r:id="rId1"/>
            </p:custDataLst>
          </p:nvPr>
        </p:nvSpPr>
        <p:spPr>
          <a:xfrm>
            <a:off x="467544" y="58316"/>
            <a:ext cx="8229600" cy="857250"/>
          </a:xfrm>
          <a:prstGeom prst="rect">
            <a:avLst/>
          </a:prstGeom>
        </p:spPr>
        <p:txBody>
          <a:bodyPr vert="horz" lIns="91440" tIns="45720" rIns="91440" bIns="45720" rtlCol="0" anchor="b" anchorCtr="0">
            <a:normAutofit fontScale="900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US">
                <a:solidFill>
                  <a:srgbClr val="003C71"/>
                </a:solidFill>
              </a:rPr>
              <a:t>Visite sur les lieux</a:t>
            </a:r>
          </a:p>
          <a:p>
            <a:r>
              <a:rPr lang="en-US">
                <a:solidFill>
                  <a:srgbClr val="003C71"/>
                </a:solidFill>
              </a:rPr>
              <a:t>Choses à faire et à éviter</a:t>
            </a:r>
          </a:p>
        </p:txBody>
      </p:sp>
      <p:sp>
        <p:nvSpPr>
          <p:cNvPr id="7" name="Content Placeholder 2">
            <a:extLst>
              <a:ext uri="{FF2B5EF4-FFF2-40B4-BE49-F238E27FC236}">
                <a16:creationId xmlns:a16="http://schemas.microsoft.com/office/drawing/2014/main" id="{54211D53-E54A-451C-8B22-668E75CE4158}"/>
              </a:ext>
            </a:extLst>
          </p:cNvPr>
          <p:cNvSpPr txBox="1"/>
          <p:nvPr>
            <p:custDataLst>
              <p:tags r:id="rId2"/>
            </p:custDataLst>
          </p:nvPr>
        </p:nvSpPr>
        <p:spPr>
          <a:xfrm>
            <a:off x="212354" y="1580254"/>
            <a:ext cx="4176464" cy="286370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ct val="0"/>
              </a:spcBef>
              <a:buClrTx/>
              <a:buFont typeface="+mj-lt"/>
              <a:buAutoNum type="arabicPeriod"/>
            </a:pPr>
            <a:r>
              <a:rPr lang="en-CA" sz="1600"/>
              <a:t>Participer à toutes les réunions de l’équipe</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Vérifier tout ce dont vous doutez avec la personne responsable</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Conserver une liste des personnes qui ont participé aux entrevues</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Respecter la confidentialité</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Poser des questions ouvertes</a:t>
            </a:r>
          </a:p>
          <a:p>
            <a:pPr marL="457200" indent="-457200">
              <a:lnSpc>
                <a:spcPct val="120000"/>
              </a:lnSpc>
              <a:spcBef>
                <a:spcPct val="0"/>
              </a:spcBef>
              <a:buClrTx/>
              <a:buFont typeface="+mj-lt"/>
              <a:buAutoNum type="arabicPeriod"/>
            </a:pPr>
            <a:endParaRPr lang="en-CA" sz="500"/>
          </a:p>
        </p:txBody>
      </p:sp>
      <p:sp>
        <p:nvSpPr>
          <p:cNvPr id="9" name="Content Placeholder 2">
            <a:extLst>
              <a:ext uri="{FF2B5EF4-FFF2-40B4-BE49-F238E27FC236}">
                <a16:creationId xmlns:a16="http://schemas.microsoft.com/office/drawing/2014/main" id="{26A504DA-1613-4733-A3A1-129F848D2F7C}"/>
              </a:ext>
            </a:extLst>
          </p:cNvPr>
          <p:cNvSpPr txBox="1"/>
          <p:nvPr>
            <p:custDataLst>
              <p:tags r:id="rId3"/>
            </p:custDataLst>
          </p:nvPr>
        </p:nvSpPr>
        <p:spPr>
          <a:xfrm>
            <a:off x="212354" y="1059582"/>
            <a:ext cx="4287638" cy="30464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À FAIRE</a:t>
            </a:r>
          </a:p>
        </p:txBody>
      </p:sp>
      <p:sp>
        <p:nvSpPr>
          <p:cNvPr id="8" name="Content Placeholder 2">
            <a:extLst>
              <a:ext uri="{FF2B5EF4-FFF2-40B4-BE49-F238E27FC236}">
                <a16:creationId xmlns:a16="http://schemas.microsoft.com/office/drawing/2014/main" id="{F2510F2A-9980-4357-B0A4-15D41FEE750E}"/>
              </a:ext>
            </a:extLst>
          </p:cNvPr>
          <p:cNvSpPr txBox="1"/>
          <p:nvPr>
            <p:custDataLst>
              <p:tags r:id="rId4"/>
            </p:custDataLst>
          </p:nvPr>
        </p:nvSpPr>
        <p:spPr>
          <a:xfrm>
            <a:off x="4716016" y="1580254"/>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r>
              <a:rPr lang="en-CA" sz="1600"/>
              <a:t>Présumer des réponses lorsque vous avez un doute</a:t>
            </a:r>
          </a:p>
          <a:p>
            <a:pPr>
              <a:buClr>
                <a:schemeClr val="tx1"/>
              </a:buClr>
              <a:buFont typeface="+mj-lt"/>
              <a:buAutoNum type="arabicPeriod"/>
            </a:pPr>
            <a:endParaRPr lang="en-CA" sz="500"/>
          </a:p>
          <a:p>
            <a:pPr>
              <a:buClr>
                <a:schemeClr val="tx1"/>
              </a:buClr>
              <a:buFont typeface="+mj-lt"/>
              <a:buAutoNum type="arabicPeriod"/>
            </a:pPr>
            <a:r>
              <a:rPr lang="en-CA" sz="1600"/>
              <a:t>Faire des suggestions aux responsables du programme - tenez-vous-en aux faits (des suggestions d’amélioration pourraient être indiquées dans le rapport de l’équipe de visiteurs)</a:t>
            </a:r>
          </a:p>
          <a:p>
            <a:pPr>
              <a:buClr>
                <a:schemeClr val="tx1"/>
              </a:buClr>
              <a:buFont typeface="+mj-lt"/>
              <a:buAutoNum type="arabicPeriod"/>
            </a:pPr>
            <a:endParaRPr lang="en-CA" sz="500"/>
          </a:p>
          <a:p>
            <a:pPr>
              <a:buClr>
                <a:schemeClr val="tx1"/>
              </a:buClr>
              <a:buFont typeface="+mj-lt"/>
              <a:buAutoNum type="arabicPeriod"/>
            </a:pPr>
            <a:r>
              <a:rPr lang="en-CA" sz="1600"/>
              <a:t>Surprendre les responsables du programme en incluant dans votre rapport des déclarations non communiquées durant la réunion de fin de visite</a:t>
            </a:r>
          </a:p>
          <a:p>
            <a:pPr>
              <a:buClr>
                <a:schemeClr val="tx1"/>
              </a:buClr>
              <a:buFont typeface="+mj-lt"/>
              <a:buAutoNum type="arabicPeriod"/>
            </a:pPr>
            <a:endParaRPr lang="en-CA" sz="500"/>
          </a:p>
          <a:p>
            <a:pPr>
              <a:buClr>
                <a:schemeClr val="tx1"/>
              </a:buClr>
              <a:buFont typeface="+mj-lt"/>
              <a:buAutoNum type="arabicPeriod"/>
            </a:pPr>
            <a:endParaRPr lang="en-CA" sz="1600"/>
          </a:p>
        </p:txBody>
      </p:sp>
      <p:sp>
        <p:nvSpPr>
          <p:cNvPr id="10" name="Content Placeholder 2">
            <a:extLst>
              <a:ext uri="{FF2B5EF4-FFF2-40B4-BE49-F238E27FC236}">
                <a16:creationId xmlns:a16="http://schemas.microsoft.com/office/drawing/2014/main" id="{EB3DC10D-B67B-4298-BCB9-C727173D54BE}"/>
              </a:ext>
            </a:extLst>
          </p:cNvPr>
          <p:cNvSpPr txBox="1"/>
          <p:nvPr>
            <p:custDataLst>
              <p:tags r:id="rId5"/>
            </p:custDataLst>
          </p:nvPr>
        </p:nvSpPr>
        <p:spPr>
          <a:xfrm>
            <a:off x="4737068"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À ÉVITER</a:t>
            </a:r>
          </a:p>
        </p:txBody>
      </p:sp>
      <p:sp>
        <p:nvSpPr>
          <p:cNvPr id="4" name="Slide Number Placeholder 3">
            <a:extLst>
              <a:ext uri="{FF2B5EF4-FFF2-40B4-BE49-F238E27FC236}">
                <a16:creationId xmlns:a16="http://schemas.microsoft.com/office/drawing/2014/main" id="{7D003ABD-A34D-4B29-B057-400DEE55BB82}"/>
              </a:ext>
            </a:extLst>
          </p:cNvPr>
          <p:cNvSpPr>
            <a:spLocks noGrp="1"/>
          </p:cNvSpPr>
          <p:nvPr>
            <p:ph type="sldNum" sz="quarter" idx="4"/>
            <p:custDataLst>
              <p:tags r:id="rId6"/>
            </p:custDataLst>
          </p:nvPr>
        </p:nvSpPr>
        <p:spPr/>
        <p:txBody>
          <a:bodyPr/>
          <a:lstStyle/>
          <a:p>
            <a:fld id="{93821D85-BDF2-42EB-8453-DE876E8C7E82}" type="slidenum">
              <a:rPr lang="en-CA" smtClean="0"/>
              <a:t>74</a:t>
            </a:fld>
            <a:endParaRPr lang="en-CA"/>
          </a:p>
        </p:txBody>
      </p:sp>
    </p:spTree>
    <p:extLst>
      <p:ext uri="{BB962C8B-B14F-4D97-AF65-F5344CB8AC3E}">
        <p14:creationId xmlns:p14="http://schemas.microsoft.com/office/powerpoint/2010/main" val="3165490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custDataLst>
              <p:tags r:id="rId1"/>
            </p:custDataLst>
          </p:nvPr>
        </p:nvSpPr>
        <p:spPr>
          <a:xfrm>
            <a:off x="722313" y="2093590"/>
            <a:ext cx="7772400" cy="838200"/>
          </a:xfrm>
        </p:spPr>
        <p:txBody>
          <a:bodyPr>
            <a:normAutofit fontScale="90000"/>
          </a:bodyPr>
          <a:lstStyle/>
          <a:p>
            <a:r>
              <a:rPr lang="fr-CA" noProof="0"/>
              <a:t>Le rapport de l’équipe de visiteurs</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custDataLst>
              <p:tags r:id="rId2"/>
            </p:custDataLst>
          </p:nvPr>
        </p:nvSpPr>
        <p:spPr/>
        <p:txBody>
          <a:bodyPr/>
          <a:lstStyle/>
          <a:p>
            <a:r>
              <a:rPr lang="en-CA">
                <a:cs typeface="Calibri"/>
              </a:rPr>
              <a:t>83</a:t>
            </a:r>
            <a:endParaRPr lang="en-CA"/>
          </a:p>
        </p:txBody>
      </p:sp>
    </p:spTree>
    <p:extLst>
      <p:ext uri="{BB962C8B-B14F-4D97-AF65-F5344CB8AC3E}">
        <p14:creationId xmlns:p14="http://schemas.microsoft.com/office/powerpoint/2010/main" val="3265463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280342" y="169750"/>
            <a:ext cx="8229600" cy="857250"/>
          </a:xfrm>
          <a:prstGeom prst="rect">
            <a:avLst/>
          </a:prstGeom>
        </p:spPr>
        <p:txBody>
          <a:bodyPr vert="horz" lIns="91440" tIns="45720" rIns="91440" bIns="45720" rtlCol="0" anchor="b" anchorCtr="0">
            <a:normAutofit fontScale="900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Le rapport de l’équipe de visiteurs : Choses à faire et à éviter</a:t>
            </a:r>
          </a:p>
        </p:txBody>
      </p:sp>
      <p:grpSp>
        <p:nvGrpSpPr>
          <p:cNvPr id="4" name="Group 3">
            <a:extLst>
              <a:ext uri="{FF2B5EF4-FFF2-40B4-BE49-F238E27FC236}">
                <a16:creationId xmlns:a16="http://schemas.microsoft.com/office/drawing/2014/main" id="{900D7579-2458-4DB1-B102-6B58BD78EA5B}"/>
              </a:ext>
            </a:extLst>
          </p:cNvPr>
          <p:cNvGrpSpPr/>
          <p:nvPr>
            <p:custDataLst>
              <p:tags r:id="rId2"/>
            </p:custDataLst>
          </p:nvPr>
        </p:nvGrpSpPr>
        <p:grpSpPr>
          <a:xfrm>
            <a:off x="107504" y="1131589"/>
            <a:ext cx="4287638" cy="3744417"/>
            <a:chOff x="107504" y="1059581"/>
            <a:chExt cx="4287638" cy="3744417"/>
          </a:xfrm>
        </p:grpSpPr>
        <p:sp>
          <p:nvSpPr>
            <p:cNvPr id="5" name="Content Placeholder 2">
              <a:extLst>
                <a:ext uri="{FF2B5EF4-FFF2-40B4-BE49-F238E27FC236}">
                  <a16:creationId xmlns:a16="http://schemas.microsoft.com/office/drawing/2014/main" id="{62B4FBEE-F626-4C2D-A4C1-183C8F52B24F}"/>
                </a:ext>
              </a:extLst>
            </p:cNvPr>
            <p:cNvSpPr txBox="1"/>
            <p:nvPr/>
          </p:nvSpPr>
          <p:spPr>
            <a:xfrm>
              <a:off x="107504" y="1419621"/>
              <a:ext cx="4176464" cy="3384377"/>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Rédigez votre rapport (avant la réunion de fin de visite au plus tard).</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Incluez dans votre rapport tous les points à considérer qui sont liés aux normes.</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Soyez disponible pour répondre aux questions au sujet de votre rapport après la visite.</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Essayez de cerner tous les aspects de la situation et décrivez-les avec exactitude dans votre rapport.</a:t>
              </a:r>
            </a:p>
          </p:txBody>
        </p:sp>
        <p:sp>
          <p:nvSpPr>
            <p:cNvPr id="8" name="Content Placeholder 2">
              <a:extLst>
                <a:ext uri="{FF2B5EF4-FFF2-40B4-BE49-F238E27FC236}">
                  <a16:creationId xmlns:a16="http://schemas.microsoft.com/office/drawing/2014/main" id="{AAE9DD13-10D0-418D-A9D6-6F1A9D9BEC99}"/>
                </a:ext>
              </a:extLst>
            </p:cNvPr>
            <p:cNvSpPr txBox="1"/>
            <p:nvPr/>
          </p:nvSpPr>
          <p:spPr>
            <a:xfrm>
              <a:off x="107504" y="1059581"/>
              <a:ext cx="4287638" cy="360040"/>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À FAIRE</a:t>
              </a:r>
            </a:p>
          </p:txBody>
        </p:sp>
      </p:grpSp>
      <p:grpSp>
        <p:nvGrpSpPr>
          <p:cNvPr id="9" name="Group 8">
            <a:extLst>
              <a:ext uri="{FF2B5EF4-FFF2-40B4-BE49-F238E27FC236}">
                <a16:creationId xmlns:a16="http://schemas.microsoft.com/office/drawing/2014/main" id="{65F6EE52-4AD4-4CA5-A70B-9E290F7F36E6}"/>
              </a:ext>
            </a:extLst>
          </p:cNvPr>
          <p:cNvGrpSpPr/>
          <p:nvPr>
            <p:custDataLst>
              <p:tags r:id="rId3"/>
            </p:custDataLst>
          </p:nvPr>
        </p:nvGrpSpPr>
        <p:grpSpPr>
          <a:xfrm>
            <a:off x="4432200" y="1131589"/>
            <a:ext cx="4247456" cy="2957653"/>
            <a:chOff x="5004048" y="1059582"/>
            <a:chExt cx="4247456" cy="2957653"/>
          </a:xfrm>
        </p:grpSpPr>
        <p:sp>
          <p:nvSpPr>
            <p:cNvPr id="10" name="Content Placeholder 2">
              <a:extLst>
                <a:ext uri="{FF2B5EF4-FFF2-40B4-BE49-F238E27FC236}">
                  <a16:creationId xmlns:a16="http://schemas.microsoft.com/office/drawing/2014/main" id="{0F944E3C-7D3D-4174-BF1F-704AF0D0F0C7}"/>
                </a:ext>
              </a:extLst>
            </p:cNvPr>
            <p:cNvSpPr txBox="1"/>
            <p:nvPr/>
          </p:nvSpPr>
          <p:spPr>
            <a:xfrm>
              <a:off x="5004048" y="1491630"/>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endParaRPr lang="en-CA" sz="500"/>
            </a:p>
            <a:p>
              <a:pPr>
                <a:spcBef>
                  <a:spcPct val="0"/>
                </a:spcBef>
                <a:buClr>
                  <a:schemeClr val="tx1"/>
                </a:buClr>
                <a:buFont typeface="+mj-lt"/>
                <a:buAutoNum type="arabicPeriod"/>
              </a:pPr>
              <a:r>
                <a:rPr lang="en-GB" altLang="fr-FR" sz="1600"/>
                <a:t>Utiliser les termes « préoccupation », « faiblesse » ou « lacune » dans vos commentaires écrits.</a:t>
              </a:r>
            </a:p>
            <a:p>
              <a:pPr>
                <a:spcBef>
                  <a:spcPct val="0"/>
                </a:spcBef>
                <a:buClr>
                  <a:schemeClr val="tx1"/>
                </a:buClr>
                <a:buFont typeface="+mj-lt"/>
                <a:buAutoNum type="arabicPeriod"/>
              </a:pPr>
              <a:endParaRPr lang="en-GB" altLang="fr-FR" sz="500"/>
            </a:p>
            <a:p>
              <a:pPr>
                <a:spcBef>
                  <a:spcPct val="0"/>
                </a:spcBef>
                <a:buClr>
                  <a:schemeClr val="tx1"/>
                </a:buClr>
                <a:buFont typeface="+mj-lt"/>
                <a:buAutoNum type="arabicPeriod"/>
              </a:pPr>
              <a:r>
                <a:rPr lang="en-GB" altLang="fr-FR" sz="1600"/>
                <a:t>Recommander des améliorations dans le corps du rapport, au lieu d’utiliser la section « suggestion d’amélioration… </a:t>
              </a:r>
            </a:p>
            <a:p>
              <a:pPr>
                <a:spcBef>
                  <a:spcPct val="0"/>
                </a:spcBef>
                <a:buClr>
                  <a:schemeClr val="tx1"/>
                </a:buClr>
                <a:buFont typeface="+mj-lt"/>
                <a:buAutoNum type="arabicPeriod"/>
              </a:pPr>
              <a:endParaRPr lang="en-GB" altLang="fr-FR" sz="500"/>
            </a:p>
            <a:p>
              <a:pPr>
                <a:spcBef>
                  <a:spcPct val="0"/>
                </a:spcBef>
                <a:buClr>
                  <a:schemeClr val="tx1"/>
                </a:buClr>
                <a:buFont typeface="+mj-lt"/>
                <a:buAutoNum type="arabicPeriod"/>
              </a:pPr>
              <a:r>
                <a:rPr lang="en-GB" altLang="fr-FR" sz="1600"/>
                <a:t>Utiliser les noms des étudiants.  </a:t>
              </a:r>
            </a:p>
            <a:p>
              <a:pPr>
                <a:spcBef>
                  <a:spcPct val="0"/>
                </a:spcBef>
                <a:buClr>
                  <a:schemeClr val="tx1"/>
                </a:buClr>
                <a:buFont typeface="+mj-lt"/>
                <a:buAutoNum type="arabicPeriod"/>
              </a:pPr>
              <a:endParaRPr lang="en-GB" altLang="fr-FR" sz="500"/>
            </a:p>
            <a:p>
              <a:pPr>
                <a:spcBef>
                  <a:spcPct val="0"/>
                </a:spcBef>
                <a:buClr>
                  <a:schemeClr val="tx1"/>
                </a:buClr>
                <a:buFont typeface="+mj-lt"/>
                <a:buAutoNum type="arabicPeriod"/>
              </a:pPr>
              <a:r>
                <a:rPr lang="en-GB" sz="1600"/>
                <a:t>Reformater le modèle fourni.</a:t>
              </a:r>
            </a:p>
            <a:p>
              <a:pPr>
                <a:buClr>
                  <a:schemeClr val="tx1"/>
                </a:buClr>
                <a:buFont typeface="+mj-lt"/>
                <a:buAutoNum type="arabicPeriod"/>
              </a:pPr>
              <a:endParaRPr lang="en-CA" sz="1600"/>
            </a:p>
          </p:txBody>
        </p:sp>
        <p:sp>
          <p:nvSpPr>
            <p:cNvPr id="11" name="Content Placeholder 2">
              <a:extLst>
                <a:ext uri="{FF2B5EF4-FFF2-40B4-BE49-F238E27FC236}">
                  <a16:creationId xmlns:a16="http://schemas.microsoft.com/office/drawing/2014/main" id="{CD2434D1-85A1-421F-8E4E-CB9AD7472A05}"/>
                </a:ext>
              </a:extLst>
            </p:cNvPr>
            <p:cNvSpPr txBox="1"/>
            <p:nvPr/>
          </p:nvSpPr>
          <p:spPr>
            <a:xfrm>
              <a:off x="5025100"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À ÉVITER</a:t>
              </a:r>
            </a:p>
          </p:txBody>
        </p:sp>
      </p:grpSp>
      <p:sp>
        <p:nvSpPr>
          <p:cNvPr id="7" name="Slide Number Placeholder 6">
            <a:extLst>
              <a:ext uri="{FF2B5EF4-FFF2-40B4-BE49-F238E27FC236}">
                <a16:creationId xmlns:a16="http://schemas.microsoft.com/office/drawing/2014/main" id="{7561A949-BA17-4F1C-9752-ADF5B7C5862B}"/>
              </a:ext>
            </a:extLst>
          </p:cNvPr>
          <p:cNvSpPr>
            <a:spLocks noGrp="1"/>
          </p:cNvSpPr>
          <p:nvPr>
            <p:ph type="sldNum" sz="quarter" idx="4"/>
            <p:custDataLst>
              <p:tags r:id="rId4"/>
            </p:custDataLst>
          </p:nvPr>
        </p:nvSpPr>
        <p:spPr/>
        <p:txBody>
          <a:bodyPr/>
          <a:lstStyle/>
          <a:p>
            <a:fld id="{1B0A27EF-E116-4E9E-8CDC-0E326EF51DFC}" type="slidenum">
              <a:rPr lang="en-CA" smtClean="0"/>
              <a:t>76</a:t>
            </a:fld>
            <a:endParaRPr lang="en-CA"/>
          </a:p>
        </p:txBody>
      </p:sp>
    </p:spTree>
    <p:extLst>
      <p:ext uri="{BB962C8B-B14F-4D97-AF65-F5344CB8AC3E}">
        <p14:creationId xmlns:p14="http://schemas.microsoft.com/office/powerpoint/2010/main" val="497447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custDataLst>
              <p:tags r:id="rId1"/>
            </p:custDataLst>
          </p:nvPr>
        </p:nvSpPr>
        <p:spPr>
          <a:xfrm>
            <a:off x="457200" y="51470"/>
            <a:ext cx="8229600" cy="464752"/>
          </a:xfrm>
        </p:spPr>
        <p:txBody>
          <a:bodyPr>
            <a:normAutofit fontScale="90000"/>
          </a:bodyPr>
          <a:lstStyle/>
          <a:p>
            <a:r>
              <a:rPr lang="fr-CA" noProof="0">
                <a:solidFill>
                  <a:srgbClr val="003C71"/>
                </a:solidFill>
              </a:rPr>
              <a:t>Identification des points à considérer</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custDataLst>
              <p:tags r:id="rId2"/>
            </p:custDataLst>
          </p:nvPr>
        </p:nvSpPr>
        <p:spPr>
          <a:xfrm>
            <a:off x="738071" y="2979283"/>
            <a:ext cx="7992888" cy="1916697"/>
          </a:xfrm>
        </p:spPr>
        <p:txBody>
          <a:bodyPr>
            <a:normAutofit fontScale="52500" lnSpcReduction="20000"/>
          </a:bodyPr>
          <a:lstStyle/>
          <a:p>
            <a:pPr marL="0" indent="0">
              <a:buNone/>
            </a:pPr>
            <a:r>
              <a:rPr lang="fr-CA" sz="2100" noProof="0"/>
              <a:t>Vos options (NOUVEAU) :</a:t>
            </a:r>
          </a:p>
          <a:p>
            <a:pPr marL="0" indent="0">
              <a:buNone/>
            </a:pPr>
            <a:r>
              <a:rPr lang="fr-CA" b="1" noProof="0"/>
              <a:t>✓ = aucun point à </a:t>
            </a:r>
            <a:r>
              <a:rPr lang="fr-CA" noProof="0"/>
              <a:t>considérer n’a été observé pour cette norme. Les commentaires pourraient porter sur la façon dont l'établissement se conforme à la norme (par exemple, les méthodes novatrices utilisées pour assurer la conformité et/ou les procédures et politiques qui méritent une mention spéciale).</a:t>
            </a:r>
          </a:p>
          <a:p>
            <a:pPr marL="0" indent="0">
              <a:buNone/>
            </a:pPr>
            <a:endParaRPr lang="fr-CA" noProof="0"/>
          </a:p>
          <a:p>
            <a:pPr marL="0" indent="0">
              <a:buNone/>
            </a:pPr>
            <a:r>
              <a:rPr lang="fr-CA" b="1" noProof="0"/>
              <a:t>*= </a:t>
            </a:r>
            <a:r>
              <a:rPr lang="fr-CA" noProof="0"/>
              <a:t>élément signalé pour examen par le BCAPG, car, </a:t>
            </a:r>
            <a:r>
              <a:rPr lang="fr-CA" b="1" noProof="0"/>
              <a:t>de l’avis du visiteur, </a:t>
            </a:r>
            <a:r>
              <a:rPr lang="fr-CA" noProof="0"/>
              <a:t>il est susceptible de compromettre la conformité future ou il empêche actuellement la conformité à la norme. Justification requise pour les observations. </a:t>
            </a:r>
          </a:p>
          <a:p>
            <a:endParaRPr lang="fr-CA" sz="1500" noProof="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custDataLst>
              <p:tags r:id="rId3"/>
            </p:custDataLst>
          </p:nvPr>
        </p:nvSpPr>
        <p:spPr/>
        <p:txBody>
          <a:bodyPr/>
          <a:lstStyle/>
          <a:p>
            <a:fld id="{57AA48DF-62A4-4060-A572-5AD4C53F9BDE}" type="slidenum">
              <a:rPr lang="en-CA" smtClean="0"/>
              <a:t>77</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p:nvPr>
            <p:custDataLst>
              <p:tags r:id="rId4"/>
            </p:custDataLst>
          </p:nvPr>
        </p:nvSpPr>
        <p:spPr>
          <a:xfrm>
            <a:off x="518864" y="516221"/>
            <a:ext cx="8291264" cy="569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1600"/>
              <a:t>L’« exigence </a:t>
            </a:r>
            <a:r>
              <a:rPr lang="en-CA" sz="1600" err="1"/>
              <a:t>minimale</a:t>
            </a:r>
            <a:r>
              <a:rPr lang="en-CA" sz="1600"/>
              <a:t> » </a:t>
            </a:r>
            <a:r>
              <a:rPr lang="en-CA" sz="1600" err="1"/>
              <a:t>est</a:t>
            </a:r>
            <a:r>
              <a:rPr lang="en-CA" sz="1600"/>
              <a:t> </a:t>
            </a:r>
            <a:r>
              <a:rPr lang="en-CA" sz="1600" err="1"/>
              <a:t>établie</a:t>
            </a:r>
            <a:r>
              <a:rPr lang="en-CA" sz="1600"/>
              <a:t> par la </a:t>
            </a:r>
            <a:r>
              <a:rPr lang="en-CA" sz="1600" err="1"/>
              <a:t>norme</a:t>
            </a:r>
            <a:endParaRPr lang="en-CA" sz="1600"/>
          </a:p>
          <a:p>
            <a:pPr marL="0" indent="0" algn="ctr">
              <a:buNone/>
            </a:pPr>
            <a:r>
              <a:rPr lang="en-CA" sz="1600"/>
              <a:t>et </a:t>
            </a:r>
            <a:r>
              <a:rPr lang="en-CA" sz="1600" err="1"/>
              <a:t>expliquée</a:t>
            </a:r>
            <a:r>
              <a:rPr lang="en-CA" sz="1600"/>
              <a:t> de </a:t>
            </a:r>
            <a:r>
              <a:rPr lang="en-CA" sz="1600" err="1"/>
              <a:t>façon</a:t>
            </a:r>
            <a:r>
              <a:rPr lang="en-CA" sz="1600"/>
              <a:t> plus </a:t>
            </a:r>
            <a:r>
              <a:rPr lang="en-CA" sz="1600" err="1"/>
              <a:t>détaillée</a:t>
            </a:r>
            <a:r>
              <a:rPr lang="en-CA" sz="1600"/>
              <a:t> dans </a:t>
            </a:r>
            <a:r>
              <a:rPr lang="en-CA" sz="1600" err="1"/>
              <a:t>l’énoncé</a:t>
            </a:r>
            <a:r>
              <a:rPr lang="en-CA" sz="1600"/>
              <a:t> </a:t>
            </a:r>
            <a:r>
              <a:rPr lang="en-CA" sz="1600" err="1"/>
              <a:t>d’interprétation</a:t>
            </a:r>
            <a:r>
              <a:rPr lang="en-CA" sz="1600"/>
              <a:t> (</a:t>
            </a:r>
            <a:r>
              <a:rPr lang="en-CA" sz="1600" err="1"/>
              <a:t>s’il</a:t>
            </a:r>
            <a:r>
              <a:rPr lang="en-CA" sz="1600"/>
              <a:t> y </a:t>
            </a:r>
            <a:r>
              <a:rPr lang="en-CA" sz="1600" err="1"/>
              <a:t>en</a:t>
            </a:r>
            <a:r>
              <a:rPr lang="en-CA" sz="1600"/>
              <a:t> a un).</a:t>
            </a:r>
          </a:p>
        </p:txBody>
      </p:sp>
      <p:pic>
        <p:nvPicPr>
          <p:cNvPr id="4" name="Image 3">
            <a:extLst>
              <a:ext uri="{FF2B5EF4-FFF2-40B4-BE49-F238E27FC236}">
                <a16:creationId xmlns:a16="http://schemas.microsoft.com/office/drawing/2014/main" id="{72CC70E4-CEF3-2AAB-6DBD-CD739EC6976B}"/>
              </a:ext>
            </a:extLst>
          </p:cNvPr>
          <p:cNvPicPr>
            <a:picLocks noChangeAspect="1"/>
          </p:cNvPicPr>
          <p:nvPr>
            <p:custDataLst>
              <p:tags r:id="rId5"/>
            </p:custDataLst>
          </p:nvPr>
        </p:nvPicPr>
        <p:blipFill>
          <a:blip r:embed="rId10"/>
          <a:stretch>
            <a:fillRect/>
          </a:stretch>
        </p:blipFill>
        <p:spPr>
          <a:xfrm>
            <a:off x="2304356" y="1154333"/>
            <a:ext cx="3918272" cy="1824950"/>
          </a:xfrm>
          <a:prstGeom prst="rect">
            <a:avLst/>
          </a:prstGeom>
        </p:spPr>
      </p:pic>
      <p:sp>
        <p:nvSpPr>
          <p:cNvPr id="5" name="Ellipse 4">
            <a:extLst>
              <a:ext uri="{FF2B5EF4-FFF2-40B4-BE49-F238E27FC236}">
                <a16:creationId xmlns:a16="http://schemas.microsoft.com/office/drawing/2014/main" id="{3242AA7C-7096-5A53-A5FC-FFA94285684C}"/>
              </a:ext>
            </a:extLst>
          </p:cNvPr>
          <p:cNvSpPr/>
          <p:nvPr>
            <p:custDataLst>
              <p:tags r:id="rId6"/>
            </p:custDataLst>
          </p:nvPr>
        </p:nvSpPr>
        <p:spPr>
          <a:xfrm>
            <a:off x="5124450" y="1270577"/>
            <a:ext cx="438150" cy="25342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7" name="Ellipse 6">
            <a:extLst>
              <a:ext uri="{FF2B5EF4-FFF2-40B4-BE49-F238E27FC236}">
                <a16:creationId xmlns:a16="http://schemas.microsoft.com/office/drawing/2014/main" id="{103529FA-5C3A-4B82-1C1F-896591AF08DD}"/>
              </a:ext>
            </a:extLst>
          </p:cNvPr>
          <p:cNvSpPr/>
          <p:nvPr>
            <p:custDataLst>
              <p:tags r:id="rId7"/>
            </p:custDataLst>
          </p:nvPr>
        </p:nvSpPr>
        <p:spPr>
          <a:xfrm>
            <a:off x="5124450" y="2730500"/>
            <a:ext cx="520700" cy="24878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9658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custDataLst>
              <p:tags r:id="rId1"/>
            </p:custDataLst>
          </p:nvPr>
        </p:nvSpPr>
        <p:spPr/>
        <p:txBody>
          <a:bodyPr>
            <a:normAutofit/>
          </a:bodyPr>
          <a:lstStyle/>
          <a:p>
            <a:r>
              <a:rPr lang="fr-CA" noProof="0">
                <a:solidFill>
                  <a:srgbClr val="003C71"/>
                </a:solidFill>
              </a:rPr>
              <a:t>Observations écrites</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custDataLst>
              <p:tags r:id="rId2"/>
            </p:custDataLst>
          </p:nvPr>
        </p:nvSpPr>
        <p:spPr>
          <a:xfrm>
            <a:off x="863588" y="1296388"/>
            <a:ext cx="7416824" cy="3238112"/>
          </a:xfrm>
        </p:spPr>
        <p:txBody>
          <a:bodyPr>
            <a:normAutofit fontScale="72500" lnSpcReduction="20000"/>
          </a:bodyPr>
          <a:lstStyle/>
          <a:p>
            <a:pPr marL="0" indent="0">
              <a:buNone/>
            </a:pPr>
            <a:r>
              <a:rPr lang="fr-CA" noProof="0"/>
              <a:t>Pour chaque observation écrite, suivez un modèle à trois éléments :</a:t>
            </a:r>
          </a:p>
          <a:p>
            <a:pPr marL="0" indent="0">
              <a:buNone/>
            </a:pPr>
            <a:endParaRPr lang="fr-CA" noProof="0"/>
          </a:p>
          <a:p>
            <a:pPr lvl="0"/>
            <a:r>
              <a:rPr lang="fr-CA" noProof="0"/>
              <a:t>citez le passage de la norme, de la politique ou de la procédure pertinente (entre guillemets) comme contexte de l’observation; ​</a:t>
            </a:r>
          </a:p>
          <a:p>
            <a:pPr lvl="0"/>
            <a:r>
              <a:rPr lang="fr-CA" noProof="0"/>
              <a:t>décrivez les preuves observées;  ​</a:t>
            </a:r>
          </a:p>
          <a:p>
            <a:pPr lvl="0"/>
            <a:r>
              <a:rPr lang="fr-CA" noProof="0"/>
              <a:t>décrivez les incidences positives ou négatives sur le programme.​ ​</a:t>
            </a:r>
          </a:p>
          <a:p>
            <a:pPr marL="0" indent="0">
              <a:buNone/>
            </a:pPr>
            <a:endParaRPr lang="fr-CA" noProof="0"/>
          </a:p>
          <a:p>
            <a:pPr marL="0" indent="0" algn="ctr">
              <a:buNone/>
            </a:pPr>
            <a:r>
              <a:rPr lang="fr-CA" b="1" noProof="0"/>
              <a:t>Des observations écrites pour * sont requises.​</a:t>
            </a:r>
          </a:p>
          <a:p>
            <a:pPr marL="0" indent="0" algn="ctr">
              <a:buNone/>
            </a:pPr>
            <a:r>
              <a:rPr lang="fr-CA" b="1" noProof="0"/>
              <a:t>Des observations écrites pour ✓sont les bienvenues.</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custDataLst>
              <p:tags r:id="rId3"/>
            </p:custDataLst>
          </p:nvPr>
        </p:nvSpPr>
        <p:spPr/>
        <p:txBody>
          <a:bodyPr/>
          <a:lstStyle/>
          <a:p>
            <a:fld id="{FAD2762F-E3D5-4C90-A60C-D58DFA2E93A6}" type="slidenum">
              <a:rPr lang="en-CA" smtClean="0"/>
              <a:t>78</a:t>
            </a:fld>
            <a:endParaRPr lang="en-CA"/>
          </a:p>
        </p:txBody>
      </p:sp>
    </p:spTree>
    <p:extLst>
      <p:ext uri="{BB962C8B-B14F-4D97-AF65-F5344CB8AC3E}">
        <p14:creationId xmlns:p14="http://schemas.microsoft.com/office/powerpoint/2010/main" val="36456500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custDataLst>
              <p:tags r:id="rId1"/>
            </p:custDataLst>
          </p:nvPr>
        </p:nvSpPr>
        <p:spPr>
          <a:xfrm>
            <a:off x="518864" y="58316"/>
            <a:ext cx="8229600" cy="857250"/>
          </a:xfrm>
        </p:spPr>
        <p:txBody>
          <a:bodyPr>
            <a:normAutofit/>
          </a:bodyPr>
          <a:lstStyle/>
          <a:p>
            <a:r>
              <a:rPr lang="fr-CA" noProof="0">
                <a:solidFill>
                  <a:srgbClr val="003C71"/>
                </a:solidFill>
              </a:rPr>
              <a:t>Conseils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custDataLst>
              <p:tags r:id="rId2"/>
            </p:custDataLst>
          </p:nvPr>
        </p:nvSpPr>
        <p:spPr>
          <a:xfrm>
            <a:off x="647564" y="912118"/>
            <a:ext cx="7848872" cy="3315816"/>
          </a:xfrm>
        </p:spPr>
        <p:txBody>
          <a:bodyPr>
            <a:noAutofit/>
          </a:bodyPr>
          <a:lstStyle/>
          <a:p>
            <a:pPr marL="457200" indent="-457200">
              <a:buFont typeface="+mj-lt"/>
              <a:buAutoNum type="arabicPeriod"/>
            </a:pPr>
            <a:r>
              <a:rPr lang="fr-CA" sz="1800" noProof="0"/>
              <a:t>Les observations s’appliquant aux normes quantitatives sont binaires. Soit les normes sont respectées, soit elles ne le sont pas.</a:t>
            </a:r>
          </a:p>
          <a:p>
            <a:pPr marL="457200" indent="-457200">
              <a:buFont typeface="+mj-lt"/>
              <a:buAutoNum type="arabicPeriod"/>
            </a:pPr>
            <a:r>
              <a:rPr lang="fr-CA" sz="1800" noProof="0"/>
              <a:t>Évitez les termes « préoccupation », « faiblesse » et « lacune » dans vos commentaires écrits.</a:t>
            </a:r>
          </a:p>
          <a:p>
            <a:pPr lvl="1"/>
            <a:r>
              <a:rPr lang="fr-CA" sz="1600" noProof="0"/>
              <a:t>Ces termes sont réservés aux décisions d’agrément du BCAPG.</a:t>
            </a:r>
          </a:p>
          <a:p>
            <a:pPr marL="457200" indent="-457200">
              <a:buFont typeface="+mj-lt"/>
              <a:buAutoNum type="arabicPeriod"/>
            </a:pPr>
            <a:r>
              <a:rPr lang="fr-CA" sz="1800" noProof="0"/>
              <a:t>LE BCAPG discutera de vos constatations lors d’une réunion où il décidera si la conformité du programme aux normes est acceptable ou s’il s’agit </a:t>
            </a:r>
            <a:r>
              <a:rPr lang="fr-CA" sz="1800" b="1" noProof="0"/>
              <a:t>d’une préoccupation, d’une faiblesse ou d’une lacune.</a:t>
            </a:r>
          </a:p>
          <a:p>
            <a:pPr lvl="1"/>
            <a:endParaRPr lang="fr-CA" sz="2000" noProof="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custDataLst>
              <p:tags r:id="rId3"/>
            </p:custDataLst>
          </p:nvPr>
        </p:nvSpPr>
        <p:spPr/>
        <p:txBody>
          <a:bodyPr/>
          <a:lstStyle/>
          <a:p>
            <a:fld id="{7B7BD73A-8D27-44EA-8485-8FE8D66B36D0}" type="slidenum">
              <a:rPr lang="en-CA" smtClean="0"/>
              <a:t>79</a:t>
            </a:fld>
            <a:endParaRPr lang="en-CA"/>
          </a:p>
        </p:txBody>
      </p:sp>
    </p:spTree>
    <p:extLst>
      <p:ext uri="{BB962C8B-B14F-4D97-AF65-F5344CB8AC3E}">
        <p14:creationId xmlns:p14="http://schemas.microsoft.com/office/powerpoint/2010/main" val="21441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lstStyle/>
          <a:p>
            <a:r>
              <a:rPr lang="fr-CA" noProof="0">
                <a:solidFill>
                  <a:srgbClr val="003C71"/>
                </a:solidFill>
              </a:rPr>
              <a:t>Le Bureau d’agrément</a:t>
            </a:r>
          </a:p>
        </p:txBody>
      </p:sp>
      <p:sp>
        <p:nvSpPr>
          <p:cNvPr id="5" name="Content Placeholder 2">
            <a:extLst>
              <a:ext uri="{FF2B5EF4-FFF2-40B4-BE49-F238E27FC236}">
                <a16:creationId xmlns:a16="http://schemas.microsoft.com/office/drawing/2014/main" id="{BB307C08-8415-4274-9595-EC01A676BD4F}"/>
              </a:ext>
            </a:extLst>
          </p:cNvPr>
          <p:cNvSpPr>
            <a:spLocks noGrp="1"/>
          </p:cNvSpPr>
          <p:nvPr>
            <p:ph idx="1"/>
            <p:custDataLst>
              <p:tags r:id="rId2"/>
            </p:custDataLst>
          </p:nvPr>
        </p:nvSpPr>
        <p:spPr>
          <a:xfrm>
            <a:off x="457200" y="1210224"/>
            <a:ext cx="4038600" cy="3305742"/>
          </a:xfrm>
        </p:spPr>
        <p:txBody>
          <a:bodyPr>
            <a:noAutofit/>
          </a:bodyPr>
          <a:lstStyle/>
          <a:p>
            <a:pPr marL="0" indent="0" algn="ctr">
              <a:spcBef>
                <a:spcPct val="0"/>
              </a:spcBef>
              <a:buNone/>
            </a:pPr>
            <a:r>
              <a:rPr lang="fr-CA" altLang="en-US" sz="2000" noProof="0"/>
              <a:t>Mis sur pied en</a:t>
            </a:r>
          </a:p>
          <a:p>
            <a:pPr marL="0" indent="0" algn="ctr">
              <a:spcBef>
                <a:spcPts val="1200"/>
              </a:spcBef>
              <a:spcAft>
                <a:spcPts val="1200"/>
              </a:spcAft>
              <a:buNone/>
            </a:pPr>
            <a:r>
              <a:rPr lang="fr-CA" altLang="en-US" noProof="0">
                <a:solidFill>
                  <a:srgbClr val="653165"/>
                </a:solidFill>
                <a:latin typeface="Arial Black" panose="020B0A04020102020204" pitchFamily="34" charset="0"/>
              </a:rPr>
              <a:t>1965</a:t>
            </a:r>
            <a:endParaRPr lang="fr-CA" altLang="en-US" sz="1600" noProof="0"/>
          </a:p>
          <a:p>
            <a:pPr>
              <a:spcBef>
                <a:spcPct val="0"/>
              </a:spcBef>
            </a:pPr>
            <a:r>
              <a:rPr lang="fr-CA" altLang="en-US" sz="1600" noProof="0"/>
              <a:t>Agrée les programmes de génie de premier cycle</a:t>
            </a:r>
          </a:p>
        </p:txBody>
      </p:sp>
      <p:sp>
        <p:nvSpPr>
          <p:cNvPr id="7" name="Slide Number Placeholder 6">
            <a:extLst>
              <a:ext uri="{FF2B5EF4-FFF2-40B4-BE49-F238E27FC236}">
                <a16:creationId xmlns:a16="http://schemas.microsoft.com/office/drawing/2014/main" id="{39ADCD74-D683-409D-B8A5-C3778997AA46}"/>
              </a:ext>
            </a:extLst>
          </p:cNvPr>
          <p:cNvSpPr>
            <a:spLocks noGrp="1"/>
          </p:cNvSpPr>
          <p:nvPr>
            <p:ph type="sldNum" sz="quarter" idx="4"/>
            <p:custDataLst>
              <p:tags r:id="rId3"/>
            </p:custDataLst>
          </p:nvPr>
        </p:nvSpPr>
        <p:spPr/>
        <p:txBody>
          <a:bodyPr/>
          <a:lstStyle/>
          <a:p>
            <a:fld id="{8AC7805A-2895-4897-9C97-36F2D39D4ABB}" type="slidenum">
              <a:rPr lang="en-CA" smtClean="0"/>
              <a:t>8</a:t>
            </a:fld>
            <a:endParaRPr lang="en-CA"/>
          </a:p>
        </p:txBody>
      </p:sp>
      <p:sp>
        <p:nvSpPr>
          <p:cNvPr id="6" name="Content Placeholder 13">
            <a:extLst>
              <a:ext uri="{FF2B5EF4-FFF2-40B4-BE49-F238E27FC236}">
                <a16:creationId xmlns:a16="http://schemas.microsoft.com/office/drawing/2014/main" id="{7019D108-6D5C-49B7-9807-390C7363FE82}"/>
              </a:ext>
            </a:extLst>
          </p:cNvPr>
          <p:cNvSpPr txBox="1"/>
          <p:nvPr>
            <p:custDataLst>
              <p:tags r:id="rId4"/>
            </p:custDataLst>
          </p:nvPr>
        </p:nvSpPr>
        <p:spPr>
          <a:xfrm>
            <a:off x="4648200" y="1210224"/>
            <a:ext cx="4038600" cy="3305742"/>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 typeface="Arial" panose="020B0604020202020204" pitchFamily="34" charset="0"/>
              <a:buNone/>
            </a:pPr>
            <a:r>
              <a:rPr lang="en-US" altLang="en-US" sz="2000"/>
              <a:t>Membres bénévoles</a:t>
            </a:r>
          </a:p>
          <a:p>
            <a:pPr marL="0" indent="0" algn="ctr">
              <a:spcBef>
                <a:spcPts val="1200"/>
              </a:spcBef>
              <a:spcAft>
                <a:spcPts val="1200"/>
              </a:spcAft>
              <a:buFont typeface="Arial" panose="020B0604020202020204" pitchFamily="34" charset="0"/>
              <a:buNone/>
            </a:pPr>
            <a:r>
              <a:rPr lang="en-US" altLang="en-US">
                <a:solidFill>
                  <a:srgbClr val="653165"/>
                </a:solidFill>
                <a:latin typeface="Arial Black" panose="020B0A04020102020204" pitchFamily="34" charset="0"/>
              </a:rPr>
              <a:t>20 P.Eng./ing. </a:t>
            </a:r>
            <a:endParaRPr lang="en-US" altLang="en-US" sz="1600"/>
          </a:p>
          <a:p>
            <a:pPr marL="274320" indent="-274320">
              <a:spcBef>
                <a:spcPct val="0"/>
              </a:spcBef>
            </a:pPr>
            <a:r>
              <a:rPr lang="en-US" altLang="en-US" sz="1600"/>
              <a:t>Doyens, anciens doyens, professeurs d’expérience et représentants de l’industrie</a:t>
            </a:r>
          </a:p>
          <a:p>
            <a:pPr marL="274320" indent="-274320">
              <a:spcBef>
                <a:spcPct val="0"/>
              </a:spcBef>
            </a:pPr>
            <a:r>
              <a:rPr lang="en-US" altLang="en-US" sz="1600"/>
              <a:t>La plupart des membres provenant du milieu universitaire ont aussi travaillé dans le secteur de l’industrie</a:t>
            </a:r>
          </a:p>
          <a:p>
            <a:pPr marL="274320" indent="-274320">
              <a:spcBef>
                <a:spcPct val="0"/>
              </a:spcBef>
            </a:pPr>
            <a:r>
              <a:rPr lang="en-US" altLang="en-US" sz="1600"/>
              <a:t>De ces membres, 30 % sont des femmes et 45 % sont bilingues</a:t>
            </a:r>
          </a:p>
          <a:p>
            <a:endParaRPr lang="en-CA"/>
          </a:p>
        </p:txBody>
      </p:sp>
    </p:spTree>
    <p:extLst>
      <p:ext uri="{BB962C8B-B14F-4D97-AF65-F5344CB8AC3E}">
        <p14:creationId xmlns:p14="http://schemas.microsoft.com/office/powerpoint/2010/main" val="529962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FD1EA4EE-B859-4C94-B3A7-FBFE0AFE0B10}"/>
              </a:ext>
            </a:extLst>
          </p:cNvPr>
          <p:cNvSpPr txBox="1">
            <a:spLocks noChangeArrowheads="1"/>
          </p:cNvSpPr>
          <p:nvPr>
            <p:custDataLst>
              <p:tags r:id="rId1"/>
            </p:custDataLst>
          </p:nvPr>
        </p:nvSpPr>
        <p:spPr>
          <a:xfrm>
            <a:off x="96026" y="130324"/>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Après la visite</a:t>
            </a:r>
          </a:p>
        </p:txBody>
      </p:sp>
      <p:sp>
        <p:nvSpPr>
          <p:cNvPr id="58" name="Content Placeholder 2">
            <a:extLst>
              <a:ext uri="{FF2B5EF4-FFF2-40B4-BE49-F238E27FC236}">
                <a16:creationId xmlns:a16="http://schemas.microsoft.com/office/drawing/2014/main" id="{5AD59977-1519-41BF-B914-430084FCC84D}"/>
              </a:ext>
            </a:extLst>
          </p:cNvPr>
          <p:cNvSpPr txBox="1"/>
          <p:nvPr>
            <p:custDataLst>
              <p:tags r:id="rId2"/>
            </p:custDataLst>
          </p:nvPr>
        </p:nvSpPr>
        <p:spPr>
          <a:xfrm>
            <a:off x="1002432" y="699542"/>
            <a:ext cx="7139136" cy="345638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ClrTx/>
              <a:buNone/>
            </a:pPr>
            <a:r>
              <a:rPr lang="en-CA" sz="1800" b="1"/>
              <a:t>+2 semaines</a:t>
            </a:r>
          </a:p>
          <a:p>
            <a:pPr>
              <a:lnSpc>
                <a:spcPct val="120000"/>
              </a:lnSpc>
              <a:spcBef>
                <a:spcPct val="0"/>
              </a:spcBef>
              <a:buClrTx/>
            </a:pPr>
            <a:r>
              <a:rPr lang="en-CA" sz="1800"/>
              <a:t>Les visiteurs préparent le suivi des points à considérer</a:t>
            </a:r>
          </a:p>
          <a:p>
            <a:pPr>
              <a:lnSpc>
                <a:spcPct val="120000"/>
              </a:lnSpc>
              <a:spcBef>
                <a:spcPct val="0"/>
              </a:spcBef>
              <a:buClrTx/>
            </a:pPr>
            <a:r>
              <a:rPr lang="en-CA" sz="1800"/>
              <a:t>Le président compile le rapport de l’équipe de visiteurs</a:t>
            </a:r>
          </a:p>
          <a:p>
            <a:pPr>
              <a:lnSpc>
                <a:spcPct val="120000"/>
              </a:lnSpc>
              <a:spcBef>
                <a:spcPct val="0"/>
              </a:spcBef>
              <a:buClrTx/>
            </a:pPr>
            <a:endParaRPr lang="en-CA" sz="800"/>
          </a:p>
          <a:p>
            <a:pPr marL="0" indent="0">
              <a:lnSpc>
                <a:spcPct val="120000"/>
              </a:lnSpc>
              <a:spcBef>
                <a:spcPct val="0"/>
              </a:spcBef>
              <a:buClrTx/>
              <a:buNone/>
            </a:pPr>
            <a:r>
              <a:rPr lang="en-CA" sz="1800" b="1"/>
              <a:t>+4 semaines</a:t>
            </a:r>
          </a:p>
          <a:p>
            <a:pPr>
              <a:lnSpc>
                <a:spcPct val="120000"/>
              </a:lnSpc>
              <a:spcBef>
                <a:spcPct val="0"/>
              </a:spcBef>
              <a:buClrTx/>
            </a:pPr>
            <a:r>
              <a:rPr lang="en-CA" sz="1800"/>
              <a:t>Le réviseur du BA examine la cohérence du rapport</a:t>
            </a:r>
          </a:p>
          <a:p>
            <a:pPr>
              <a:lnSpc>
                <a:spcPct val="120000"/>
              </a:lnSpc>
              <a:spcBef>
                <a:spcPct val="0"/>
              </a:spcBef>
              <a:buClrTx/>
            </a:pPr>
            <a:r>
              <a:rPr lang="en-CA" sz="1800"/>
              <a:t>Le rapport est envoyé au doyen de l’EES</a:t>
            </a:r>
          </a:p>
          <a:p>
            <a:pPr>
              <a:lnSpc>
                <a:spcPct val="120000"/>
              </a:lnSpc>
              <a:spcBef>
                <a:spcPct val="0"/>
              </a:spcBef>
              <a:buClrTx/>
            </a:pPr>
            <a:r>
              <a:rPr lang="en-CA" sz="1800"/>
              <a:t>Le doyen de l’EES vérifie l’exactitude et l’exhaustivité du rapport</a:t>
            </a:r>
          </a:p>
          <a:p>
            <a:pPr>
              <a:lnSpc>
                <a:spcPct val="120000"/>
              </a:lnSpc>
              <a:spcBef>
                <a:spcPct val="0"/>
              </a:spcBef>
              <a:buClrTx/>
            </a:pPr>
            <a:endParaRPr lang="en-CA" sz="800"/>
          </a:p>
          <a:p>
            <a:pPr marL="0" indent="0">
              <a:lnSpc>
                <a:spcPct val="120000"/>
              </a:lnSpc>
              <a:spcBef>
                <a:spcPct val="0"/>
              </a:spcBef>
              <a:buClrTx/>
              <a:buNone/>
            </a:pPr>
            <a:r>
              <a:rPr lang="en-CA" sz="1800" b="1"/>
              <a:t>Juin</a:t>
            </a:r>
          </a:p>
          <a:p>
            <a:pPr>
              <a:lnSpc>
                <a:spcPct val="120000"/>
              </a:lnSpc>
              <a:spcBef>
                <a:spcPct val="0"/>
              </a:spcBef>
              <a:buClrTx/>
            </a:pPr>
            <a:r>
              <a:rPr lang="en-CA" sz="1800"/>
              <a:t>Le dossier de la visite est préparé pour la réunion du BA</a:t>
            </a:r>
          </a:p>
          <a:p>
            <a:pPr>
              <a:lnSpc>
                <a:spcPct val="120000"/>
              </a:lnSpc>
              <a:spcBef>
                <a:spcPct val="0"/>
              </a:spcBef>
              <a:buClrTx/>
            </a:pPr>
            <a:r>
              <a:rPr lang="en-CA" sz="1800"/>
              <a:t>Décision d’agrément</a:t>
            </a:r>
          </a:p>
          <a:p>
            <a:pPr>
              <a:lnSpc>
                <a:spcPct val="120000"/>
              </a:lnSpc>
              <a:spcBef>
                <a:spcPct val="0"/>
              </a:spcBef>
              <a:buClrTx/>
            </a:pPr>
            <a:r>
              <a:rPr lang="en-CA" sz="1800"/>
              <a:t>Communication de la décision</a:t>
            </a:r>
          </a:p>
          <a:p>
            <a:pPr marL="0" indent="0">
              <a:lnSpc>
                <a:spcPct val="120000"/>
              </a:lnSpc>
              <a:spcBef>
                <a:spcPct val="0"/>
              </a:spcBef>
              <a:buClrTx/>
              <a:buNone/>
            </a:pPr>
            <a:endParaRPr lang="en-CA" sz="1800"/>
          </a:p>
        </p:txBody>
      </p:sp>
      <p:sp>
        <p:nvSpPr>
          <p:cNvPr id="4" name="Slide Number Placeholder 3">
            <a:extLst>
              <a:ext uri="{FF2B5EF4-FFF2-40B4-BE49-F238E27FC236}">
                <a16:creationId xmlns:a16="http://schemas.microsoft.com/office/drawing/2014/main" id="{5CF1037C-C63E-45C8-9367-BBF0E3CC73A7}"/>
              </a:ext>
            </a:extLst>
          </p:cNvPr>
          <p:cNvSpPr>
            <a:spLocks noGrp="1"/>
          </p:cNvSpPr>
          <p:nvPr>
            <p:ph type="sldNum" sz="quarter" idx="4"/>
            <p:custDataLst>
              <p:tags r:id="rId3"/>
            </p:custDataLst>
          </p:nvPr>
        </p:nvSpPr>
        <p:spPr/>
        <p:txBody>
          <a:bodyPr/>
          <a:lstStyle/>
          <a:p>
            <a:fld id="{2182CA9F-6C4D-4119-A78A-446B89AF168C}" type="slidenum">
              <a:rPr lang="en-CA" smtClean="0"/>
              <a:t>80</a:t>
            </a:fld>
            <a:endParaRPr lang="en-CA"/>
          </a:p>
        </p:txBody>
      </p:sp>
    </p:spTree>
    <p:extLst>
      <p:ext uri="{BB962C8B-B14F-4D97-AF65-F5344CB8AC3E}">
        <p14:creationId xmlns:p14="http://schemas.microsoft.com/office/powerpoint/2010/main" val="3833856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a:t>Merci!</a:t>
            </a:r>
          </a:p>
        </p:txBody>
      </p:sp>
      <p:sp>
        <p:nvSpPr>
          <p:cNvPr id="3" name="Text Placeholder 2"/>
          <p:cNvSpPr>
            <a:spLocks noGrp="1"/>
          </p:cNvSpPr>
          <p:nvPr>
            <p:ph type="body" idx="1"/>
            <p:custDataLst>
              <p:tags r:id="rId2"/>
            </p:custDataLst>
          </p:nvPr>
        </p:nvSpPr>
        <p:spPr/>
        <p:txBody>
          <a:bodyPr>
            <a:normAutofit fontScale="92500" lnSpcReduction="20000"/>
          </a:bodyPr>
          <a:lstStyle/>
          <a:p>
            <a:pPr lvl="0"/>
            <a:r>
              <a:rPr lang="fr-CA" sz="1800" noProof="0">
                <a:solidFill>
                  <a:prstClr val="white"/>
                </a:solidFill>
              </a:rPr>
              <a:t>Pour plus de renseignements :</a:t>
            </a:r>
          </a:p>
          <a:p>
            <a:pPr lvl="0"/>
            <a:r>
              <a:rPr lang="fr-CA" sz="2200" noProof="0">
                <a:solidFill>
                  <a:prstClr val="white"/>
                </a:solidFill>
              </a:rPr>
              <a:t>agrement@ingenieurscanada.ca | 613.232.2474</a:t>
            </a:r>
          </a:p>
          <a:p>
            <a:pPr lvl="0"/>
            <a:r>
              <a:rPr lang="fr-CA" sz="2200" noProof="0">
                <a:solidFill>
                  <a:prstClr val="white"/>
                </a:solidFill>
              </a:rPr>
              <a:t>ingénieurscanada.ca/agrément</a:t>
            </a:r>
          </a:p>
        </p:txBody>
      </p:sp>
      <p:sp>
        <p:nvSpPr>
          <p:cNvPr id="4" name="Slide Number Placeholder 3">
            <a:extLst>
              <a:ext uri="{FF2B5EF4-FFF2-40B4-BE49-F238E27FC236}">
                <a16:creationId xmlns:a16="http://schemas.microsoft.com/office/drawing/2014/main" id="{18C5B59B-49E5-41C0-93B5-2805CFCA5AD0}"/>
              </a:ext>
            </a:extLst>
          </p:cNvPr>
          <p:cNvSpPr>
            <a:spLocks noGrp="1"/>
          </p:cNvSpPr>
          <p:nvPr>
            <p:ph type="sldNum" sz="quarter" idx="4"/>
            <p:custDataLst>
              <p:tags r:id="rId3"/>
            </p:custDataLst>
          </p:nvPr>
        </p:nvSpPr>
        <p:spPr/>
        <p:txBody>
          <a:bodyPr/>
          <a:lstStyle/>
          <a:p>
            <a:r>
              <a:rPr lang="en-CA"/>
              <a:t>&lt;#&gt;</a:t>
            </a:r>
          </a:p>
        </p:txBody>
      </p:sp>
    </p:spTree>
    <p:extLst>
      <p:ext uri="{BB962C8B-B14F-4D97-AF65-F5344CB8AC3E}">
        <p14:creationId xmlns:p14="http://schemas.microsoft.com/office/powerpoint/2010/main" val="2654405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custDataLst>
              <p:tags r:id="rId1"/>
            </p:custDataLst>
          </p:nvPr>
        </p:nvSpPr>
        <p:spPr>
          <a:xfrm>
            <a:off x="722313" y="2093590"/>
            <a:ext cx="7772400" cy="838200"/>
          </a:xfrm>
        </p:spPr>
        <p:txBody>
          <a:bodyPr>
            <a:normAutofit fontScale="90000"/>
          </a:bodyPr>
          <a:lstStyle/>
          <a:p>
            <a:r>
              <a:rPr lang="fr-CA" noProof="0"/>
              <a:t>Diapositives de rechange pour les visites virtuelles</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custDataLst>
              <p:tags r:id="rId2"/>
            </p:custDataLst>
          </p:nvPr>
        </p:nvSpPr>
        <p:spPr/>
        <p:txBody>
          <a:bodyPr/>
          <a:lstStyle/>
          <a:p>
            <a:r>
              <a:rPr lang="en-CA">
                <a:cs typeface="Calibri"/>
              </a:rPr>
              <a:t>83</a:t>
            </a:r>
            <a:endParaRPr lang="en-CA"/>
          </a:p>
        </p:txBody>
      </p:sp>
      <p:sp>
        <p:nvSpPr>
          <p:cNvPr id="4" name="Text Placeholder 2">
            <a:extLst>
              <a:ext uri="{FF2B5EF4-FFF2-40B4-BE49-F238E27FC236}">
                <a16:creationId xmlns:a16="http://schemas.microsoft.com/office/drawing/2014/main" id="{FF7E0E94-CE21-630E-3BA9-8A930045A4D6}"/>
              </a:ext>
            </a:extLst>
          </p:cNvPr>
          <p:cNvSpPr>
            <a:spLocks noGrp="1"/>
          </p:cNvSpPr>
          <p:nvPr>
            <p:ph type="body" idx="1"/>
            <p:custDataLst>
              <p:tags r:id="rId3"/>
            </p:custDataLst>
          </p:nvPr>
        </p:nvSpPr>
        <p:spPr>
          <a:xfrm>
            <a:off x="722313" y="2931790"/>
            <a:ext cx="7278020" cy="1125140"/>
          </a:xfrm>
        </p:spPr>
        <p:txBody>
          <a:bodyPr>
            <a:normAutofit/>
          </a:bodyPr>
          <a:lstStyle/>
          <a:p>
            <a:pPr lvl="0"/>
            <a:r>
              <a:rPr lang="fr-CA" sz="1800" noProof="0">
                <a:solidFill>
                  <a:prstClr val="white"/>
                </a:solidFill>
              </a:rPr>
              <a:t>À utiliser si une visite doit passer au mode virtuel</a:t>
            </a:r>
          </a:p>
        </p:txBody>
      </p:sp>
    </p:spTree>
    <p:extLst>
      <p:ext uri="{BB962C8B-B14F-4D97-AF65-F5344CB8AC3E}">
        <p14:creationId xmlns:p14="http://schemas.microsoft.com/office/powerpoint/2010/main" val="874081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custDataLst>
              <p:tags r:id="rId1"/>
            </p:custDataLst>
          </p:nvPr>
        </p:nvSpPr>
        <p:spPr>
          <a:xfrm>
            <a:off x="262890" y="0"/>
            <a:ext cx="7886700" cy="994172"/>
          </a:xfrm>
        </p:spPr>
        <p:txBody>
          <a:bodyPr/>
          <a:lstStyle/>
          <a:p>
            <a:r>
              <a:rPr lang="fr-CA" noProof="0">
                <a:solidFill>
                  <a:srgbClr val="003C71"/>
                </a:solidFill>
              </a:rPr>
              <a:t>Engagements en temps</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custDataLst>
              <p:tags r:id="rId2"/>
            </p:custDataLst>
            <p:extLst>
              <p:ext uri="{D42A27DB-BD31-4B8C-83A1-F6EECF244321}">
                <p14:modId xmlns:p14="http://schemas.microsoft.com/office/powerpoint/2010/main" val="1236620429"/>
              </p:ext>
            </p:extLst>
          </p:nvPr>
        </p:nvGraphicFramePr>
        <p:xfrm>
          <a:off x="482600" y="738398"/>
          <a:ext cx="8301868" cy="4120978"/>
        </p:xfrm>
        <a:graphic>
          <a:graphicData uri="http://schemas.openxmlformats.org/drawingml/2006/table">
            <a:tbl>
              <a:tblPr/>
              <a:tblGrid>
                <a:gridCol w="3476851">
                  <a:extLst>
                    <a:ext uri="{9D8B030D-6E8A-4147-A177-3AD203B41FA5}">
                      <a16:colId xmlns:a16="http://schemas.microsoft.com/office/drawing/2014/main" val="686286653"/>
                    </a:ext>
                  </a:extLst>
                </a:gridCol>
                <a:gridCol w="2980112">
                  <a:extLst>
                    <a:ext uri="{9D8B030D-6E8A-4147-A177-3AD203B41FA5}">
                      <a16:colId xmlns:a16="http://schemas.microsoft.com/office/drawing/2014/main" val="2533555998"/>
                    </a:ext>
                  </a:extLst>
                </a:gridCol>
                <a:gridCol w="1844905">
                  <a:extLst>
                    <a:ext uri="{9D8B030D-6E8A-4147-A177-3AD203B41FA5}">
                      <a16:colId xmlns:a16="http://schemas.microsoft.com/office/drawing/2014/main" val="1686351761"/>
                    </a:ext>
                  </a:extLst>
                </a:gridCol>
              </a:tblGrid>
              <a:tr h="531637">
                <a:tc>
                  <a:txBody>
                    <a:bodyPr/>
                    <a:lstStyle/>
                    <a:p>
                      <a:r>
                        <a:rPr lang="en-CA" sz="1800" b="1" kern="1200">
                          <a:solidFill>
                            <a:srgbClr val="003C71"/>
                          </a:solidFill>
                          <a:latin typeface="+mj-lt"/>
                          <a:ea typeface="+mj-ea"/>
                          <a:cs typeface="+mj-cs"/>
                        </a:rPr>
                        <a:t>ACTIVITÉ</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DATE D’ÉCHÉANCE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ENGAGEMENT EN TEMPS</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2274224">
                <a:tc>
                  <a:txBody>
                    <a:bodyPr/>
                    <a:lstStyle/>
                    <a:p>
                      <a:pPr marL="285750" indent="-285750">
                        <a:buFont typeface="Arial" panose="020B0604020202020204" pitchFamily="34" charset="0"/>
                        <a:buChar char="•"/>
                      </a:pPr>
                      <a:r>
                        <a:rPr lang="fr-CA" sz="1400" noProof="0">
                          <a:effectLst/>
                          <a:latin typeface="Arial" panose="020B0604020202020204" pitchFamily="34" charset="0"/>
                        </a:rPr>
                        <a:t>Examen du questionnaire rempli par l’établissement</a:t>
                      </a:r>
                    </a:p>
                    <a:p>
                      <a:pPr marL="285750" indent="-285750">
                        <a:buFont typeface="Arial" panose="020B0604020202020204" pitchFamily="34" charset="0"/>
                        <a:buChar char="•"/>
                      </a:pPr>
                      <a:r>
                        <a:rPr lang="fr-CA" sz="1400" noProof="0">
                          <a:effectLst/>
                          <a:latin typeface="Arial" panose="020B0604020202020204" pitchFamily="34" charset="0"/>
                        </a:rPr>
                        <a:t>Préparation du formulaire Suivi des points à considérer dans le programme d’études : Document de travail.</a:t>
                      </a:r>
                    </a:p>
                    <a:p>
                      <a:pPr marL="285750" indent="-285750">
                        <a:buFont typeface="Arial" panose="020B0604020202020204" pitchFamily="34" charset="0"/>
                        <a:buChar char="•"/>
                      </a:pPr>
                      <a:r>
                        <a:rPr lang="fr-CA" sz="1400" noProof="0">
                          <a:effectLst/>
                          <a:latin typeface="Arial" panose="020B0604020202020204" pitchFamily="34" charset="0"/>
                        </a:rPr>
                        <a:t>Réunions d’équipe (convoquées par le président ou la présidente)</a:t>
                      </a:r>
                    </a:p>
                    <a:p>
                      <a:pPr marL="285750" indent="-285750">
                        <a:buFont typeface="Arial" panose="020B0604020202020204" pitchFamily="34" charset="0"/>
                        <a:buChar char="•"/>
                      </a:pPr>
                      <a:r>
                        <a:rPr lang="fr-CA" sz="1400" noProof="0">
                          <a:effectLst/>
                          <a:latin typeface="Arial" panose="020B0604020202020204" pitchFamily="34" charset="0"/>
                        </a:rPr>
                        <a:t>Formation (comprenant le module de formation en ligne et une à trois téléconférences avec l’équipe de visiteurs)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8 à 4 semaines avant la visite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3 à 5 jours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585298">
                <a:tc>
                  <a:txBody>
                    <a:bodyPr/>
                    <a:lstStyle/>
                    <a:p>
                      <a:r>
                        <a:rPr lang="fr-CA" sz="1400" noProof="0">
                          <a:effectLst/>
                          <a:latin typeface="Arial" panose="020B0604020202020204" pitchFamily="34" charset="0"/>
                        </a:rPr>
                        <a:t>Visite virtuelle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Dimanche – mardi/mercredi</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3 journées de travail*</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620243">
                <a:tc>
                  <a:txBody>
                    <a:bodyPr/>
                    <a:lstStyle/>
                    <a:p>
                      <a:r>
                        <a:rPr lang="fr-CA" sz="1400" noProof="0">
                          <a:effectLst/>
                          <a:latin typeface="Arial" panose="020B0604020202020204" pitchFamily="34" charset="0"/>
                        </a:rPr>
                        <a:t>Rédaction du Rapport de l’équipe de visiteurs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À remettre au président de l’équipe dans les 2 semaines qui suivent la visite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1 journée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custDataLst>
              <p:tags r:id="rId3"/>
            </p:custDataLst>
          </p:nvPr>
        </p:nvSpPr>
        <p:spPr/>
        <p:txBody>
          <a:bodyPr/>
          <a:lstStyle/>
          <a:p>
            <a:fld id="{ABC7DE1D-89FE-41E8-99A9-78DFAA4DFAAA}" type="slidenum">
              <a:rPr lang="en-CA" smtClean="0"/>
              <a:t>83</a:t>
            </a:fld>
            <a:endParaRPr lang="en-CA"/>
          </a:p>
        </p:txBody>
      </p:sp>
    </p:spTree>
    <p:extLst>
      <p:ext uri="{BB962C8B-B14F-4D97-AF65-F5344CB8AC3E}">
        <p14:creationId xmlns:p14="http://schemas.microsoft.com/office/powerpoint/2010/main" val="2065702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BAB0-24BD-404D-8F0D-079662A33B3E}"/>
              </a:ext>
            </a:extLst>
          </p:cNvPr>
          <p:cNvSpPr>
            <a:spLocks noGrp="1"/>
          </p:cNvSpPr>
          <p:nvPr>
            <p:ph type="title"/>
            <p:custDataLst>
              <p:tags r:id="rId1"/>
            </p:custDataLst>
          </p:nvPr>
        </p:nvSpPr>
        <p:spPr/>
        <p:txBody>
          <a:bodyPr>
            <a:normAutofit/>
          </a:bodyPr>
          <a:lstStyle/>
          <a:p>
            <a:r>
              <a:rPr lang="fr-CA" noProof="0">
                <a:solidFill>
                  <a:srgbClr val="003C71"/>
                </a:solidFill>
              </a:rPr>
              <a:t>Remarques concernant les visites virtuelles</a:t>
            </a:r>
          </a:p>
        </p:txBody>
      </p:sp>
      <p:sp>
        <p:nvSpPr>
          <p:cNvPr id="4" name="Slide Number Placeholder 3">
            <a:extLst>
              <a:ext uri="{FF2B5EF4-FFF2-40B4-BE49-F238E27FC236}">
                <a16:creationId xmlns:a16="http://schemas.microsoft.com/office/drawing/2014/main" id="{6260B7EA-5895-4A25-8870-2B6A56AAD559}"/>
              </a:ext>
            </a:extLst>
          </p:cNvPr>
          <p:cNvSpPr>
            <a:spLocks noGrp="1"/>
          </p:cNvSpPr>
          <p:nvPr>
            <p:ph type="sldNum" sz="quarter" idx="4"/>
            <p:custDataLst>
              <p:tags r:id="rId2"/>
            </p:custDataLst>
          </p:nvPr>
        </p:nvSpPr>
        <p:spPr/>
        <p:txBody>
          <a:bodyPr/>
          <a:lstStyle/>
          <a:p>
            <a:r>
              <a:rPr lang="en-CA"/>
              <a:t>24</a:t>
            </a:r>
          </a:p>
        </p:txBody>
      </p:sp>
      <p:pic>
        <p:nvPicPr>
          <p:cNvPr id="7" name="Picture 6">
            <a:extLst>
              <a:ext uri="{FF2B5EF4-FFF2-40B4-BE49-F238E27FC236}">
                <a16:creationId xmlns:a16="http://schemas.microsoft.com/office/drawing/2014/main" id="{8F62A84D-229E-42EC-AB34-36DF734B0783}"/>
              </a:ext>
            </a:extLst>
          </p:cNvPr>
          <p:cNvPicPr>
            <a:picLocks noChangeAspect="1"/>
          </p:cNvPicPr>
          <p:nvPr>
            <p:custDataLst>
              <p:tags r:id="rId3"/>
            </p:custDataLst>
          </p:nvPr>
        </p:nvPicPr>
        <p:blipFill>
          <a:blip r:embed="rId7"/>
          <a:srcRect/>
          <a:stretch>
            <a:fillRect/>
          </a:stretch>
        </p:blipFill>
        <p:spPr>
          <a:xfrm>
            <a:off x="1471447" y="1117727"/>
            <a:ext cx="2354039" cy="3425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B0C2AF2-3245-49F4-8BF4-61A0BC5E958F}"/>
              </a:ext>
            </a:extLst>
          </p:cNvPr>
          <p:cNvPicPr>
            <a:picLocks noChangeAspect="1"/>
          </p:cNvPicPr>
          <p:nvPr>
            <p:custDataLst>
              <p:tags r:id="rId4"/>
            </p:custDataLst>
          </p:nvPr>
        </p:nvPicPr>
        <p:blipFill>
          <a:blip r:embed="rId8"/>
          <a:srcRect/>
          <a:stretch>
            <a:fillRect/>
          </a:stretch>
        </p:blipFill>
        <p:spPr>
          <a:xfrm>
            <a:off x="4512489" y="1117727"/>
            <a:ext cx="2407980" cy="3425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91721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0D2-DBE0-4376-8429-14AC30409C83}"/>
              </a:ext>
            </a:extLst>
          </p:cNvPr>
          <p:cNvSpPr>
            <a:spLocks noGrp="1"/>
          </p:cNvSpPr>
          <p:nvPr>
            <p:ph type="title"/>
            <p:custDataLst>
              <p:tags r:id="rId1"/>
            </p:custDataLst>
          </p:nvPr>
        </p:nvSpPr>
        <p:spPr/>
        <p:txBody>
          <a:bodyPr>
            <a:normAutofit fontScale="90000"/>
          </a:bodyPr>
          <a:lstStyle/>
          <a:p>
            <a:r>
              <a:rPr lang="fr-CA" noProof="0">
                <a:solidFill>
                  <a:srgbClr val="003C71"/>
                </a:solidFill>
              </a:rPr>
              <a:t>Remarques additionnelles pour les visites virtuelles</a:t>
            </a:r>
          </a:p>
        </p:txBody>
      </p:sp>
      <p:sp>
        <p:nvSpPr>
          <p:cNvPr id="3" name="Content Placeholder 2">
            <a:extLst>
              <a:ext uri="{FF2B5EF4-FFF2-40B4-BE49-F238E27FC236}">
                <a16:creationId xmlns:a16="http://schemas.microsoft.com/office/drawing/2014/main" id="{89F72068-81D3-4C75-8D90-B1A7BE3ABEC9}"/>
              </a:ext>
            </a:extLst>
          </p:cNvPr>
          <p:cNvSpPr>
            <a:spLocks noGrp="1"/>
          </p:cNvSpPr>
          <p:nvPr>
            <p:ph idx="1"/>
            <p:custDataLst>
              <p:tags r:id="rId2"/>
            </p:custDataLst>
          </p:nvPr>
        </p:nvSpPr>
        <p:spPr>
          <a:xfrm>
            <a:off x="1219200" y="1200150"/>
            <a:ext cx="6720840" cy="3315815"/>
          </a:xfrm>
        </p:spPr>
        <p:txBody>
          <a:bodyPr>
            <a:normAutofit fontScale="92500" lnSpcReduction="20000"/>
          </a:bodyPr>
          <a:lstStyle/>
          <a:p>
            <a:endParaRPr lang="fr-CA" noProof="0"/>
          </a:p>
          <a:p>
            <a:r>
              <a:rPr lang="fr-CA" noProof="0"/>
              <a:t>La politique de confidentialité s'applique quel que soit le format de la visite</a:t>
            </a:r>
          </a:p>
          <a:p>
            <a:r>
              <a:rPr lang="fr-CA" noProof="0"/>
              <a:t>L'enregistrement et les captures d'écrans ne sont pas autorisés durant les réunions</a:t>
            </a:r>
          </a:p>
          <a:p>
            <a:r>
              <a:rPr lang="fr-CA" noProof="0"/>
              <a:t>À l'issue de la réunion du BCAPG du mois de juin, les membres de l'équipe de visiteurs sont responsables de la suppression de tous les documents relatifs à la visite qui ont été enregistrés.</a:t>
            </a:r>
          </a:p>
        </p:txBody>
      </p:sp>
      <p:sp>
        <p:nvSpPr>
          <p:cNvPr id="4" name="Slide Number Placeholder 3">
            <a:extLst>
              <a:ext uri="{FF2B5EF4-FFF2-40B4-BE49-F238E27FC236}">
                <a16:creationId xmlns:a16="http://schemas.microsoft.com/office/drawing/2014/main" id="{C19CDE54-F151-4FC3-BEBA-3EAC90A68FF3}"/>
              </a:ext>
            </a:extLst>
          </p:cNvPr>
          <p:cNvSpPr>
            <a:spLocks noGrp="1"/>
          </p:cNvSpPr>
          <p:nvPr>
            <p:ph type="sldNum" sz="quarter" idx="4"/>
            <p:custDataLst>
              <p:tags r:id="rId3"/>
            </p:custDataLst>
          </p:nvPr>
        </p:nvSpPr>
        <p:spPr/>
        <p:txBody>
          <a:bodyPr/>
          <a:lstStyle/>
          <a:p>
            <a:r>
              <a:rPr lang="en-CA"/>
              <a:t>25</a:t>
            </a:r>
          </a:p>
        </p:txBody>
      </p:sp>
    </p:spTree>
    <p:extLst>
      <p:ext uri="{BB962C8B-B14F-4D97-AF65-F5344CB8AC3E}">
        <p14:creationId xmlns:p14="http://schemas.microsoft.com/office/powerpoint/2010/main" val="250177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0D2-DBE0-4376-8429-14AC30409C83}"/>
              </a:ext>
            </a:extLst>
          </p:cNvPr>
          <p:cNvSpPr>
            <a:spLocks noGrp="1"/>
          </p:cNvSpPr>
          <p:nvPr>
            <p:ph type="title"/>
            <p:custDataLst>
              <p:tags r:id="rId1"/>
            </p:custDataLst>
          </p:nvPr>
        </p:nvSpPr>
        <p:spPr/>
        <p:txBody>
          <a:bodyPr>
            <a:normAutofit fontScale="90000"/>
          </a:bodyPr>
          <a:lstStyle/>
          <a:p>
            <a:r>
              <a:rPr lang="fr-CA" noProof="0">
                <a:solidFill>
                  <a:srgbClr val="003C71"/>
                </a:solidFill>
              </a:rPr>
              <a:t>Remarques additionnelles pour les visites virtuelles</a:t>
            </a:r>
          </a:p>
        </p:txBody>
      </p:sp>
      <p:sp>
        <p:nvSpPr>
          <p:cNvPr id="3" name="Content Placeholder 2">
            <a:extLst>
              <a:ext uri="{FF2B5EF4-FFF2-40B4-BE49-F238E27FC236}">
                <a16:creationId xmlns:a16="http://schemas.microsoft.com/office/drawing/2014/main" id="{89F72068-81D3-4C75-8D90-B1A7BE3ABEC9}"/>
              </a:ext>
            </a:extLst>
          </p:cNvPr>
          <p:cNvSpPr>
            <a:spLocks noGrp="1"/>
          </p:cNvSpPr>
          <p:nvPr>
            <p:ph idx="1"/>
            <p:custDataLst>
              <p:tags r:id="rId2"/>
            </p:custDataLst>
          </p:nvPr>
        </p:nvSpPr>
        <p:spPr>
          <a:xfrm>
            <a:off x="628650" y="1428750"/>
            <a:ext cx="7303770" cy="3517900"/>
          </a:xfrm>
        </p:spPr>
        <p:txBody>
          <a:bodyPr>
            <a:normAutofit fontScale="25000" lnSpcReduction="20000"/>
          </a:bodyPr>
          <a:lstStyle/>
          <a:p>
            <a:pPr marL="0" indent="0">
              <a:buNone/>
            </a:pPr>
            <a:r>
              <a:rPr lang="fr-CA" sz="5600" b="1" noProof="0"/>
              <a:t>Exigences en matière de technologies</a:t>
            </a:r>
          </a:p>
          <a:p>
            <a:r>
              <a:rPr lang="fr-CA" sz="4800" noProof="0"/>
              <a:t>La plateforme de vidéoconférence d'Ingénieurs Canada sera utilisée pour toutes les rencontres entre les membres de l'équipe de visiteurs</a:t>
            </a:r>
          </a:p>
          <a:p>
            <a:r>
              <a:rPr lang="fr-CA" sz="4800" noProof="0"/>
              <a:t>La plateforme de vidéoconférence de l'établissement sera utilisée pour toutes les rencontres des représentants du programme avec les membres de l'équipe de visiteurs</a:t>
            </a:r>
          </a:p>
          <a:p>
            <a:r>
              <a:rPr lang="fr-CA" sz="4800" noProof="0"/>
              <a:t>Assurez-vous d'avoir :</a:t>
            </a:r>
          </a:p>
          <a:p>
            <a:pPr lvl="1"/>
            <a:r>
              <a:rPr lang="fr-CA" sz="4800" noProof="0"/>
              <a:t>Une connexion internet sécurisée, et filaire si possible</a:t>
            </a:r>
          </a:p>
          <a:p>
            <a:pPr lvl="1"/>
            <a:r>
              <a:rPr lang="fr-CA" sz="4800" noProof="0"/>
              <a:t>Une caméra vidéo</a:t>
            </a:r>
          </a:p>
          <a:p>
            <a:pPr lvl="1"/>
            <a:r>
              <a:rPr lang="fr-CA" sz="4800" noProof="0"/>
              <a:t>Un casque de qualité avec un microphone</a:t>
            </a:r>
          </a:p>
          <a:p>
            <a:r>
              <a:rPr lang="fr-CA" sz="4800" noProof="0"/>
              <a:t>Nous vous demandons d’afficher l’arrière-plan virtuel d'Ingénieurs Canada pendant toute la durée de la visite.  Votre coordonnateur de l’agrément vous transmettra les fichiers nécessaires. </a:t>
            </a:r>
          </a:p>
          <a:p>
            <a:pPr marL="0" lvl="1" indent="0">
              <a:buNone/>
            </a:pPr>
            <a:endParaRPr lang="fr-CA" sz="4800" noProof="0"/>
          </a:p>
          <a:p>
            <a:pPr marL="0" lvl="1" indent="0">
              <a:buNone/>
            </a:pPr>
            <a:r>
              <a:rPr lang="fr-CA" sz="4800" noProof="0"/>
              <a:t>Tous les participants à des entrevues virtuelles sont invités à faire preuve de souplesse et de compréhension envers les autres intervenants qui pourraient participer à la rencontre depuis leur domicile; des bruits ambiants – enfants, animaux domestiques, etc. – pourraient être inévitables, même si les participants doivent s’efforcer de les limiter. </a:t>
            </a:r>
          </a:p>
          <a:p>
            <a:endParaRPr lang="fr-CA" noProof="0"/>
          </a:p>
        </p:txBody>
      </p:sp>
      <p:sp>
        <p:nvSpPr>
          <p:cNvPr id="4" name="Slide Number Placeholder 3">
            <a:extLst>
              <a:ext uri="{FF2B5EF4-FFF2-40B4-BE49-F238E27FC236}">
                <a16:creationId xmlns:a16="http://schemas.microsoft.com/office/drawing/2014/main" id="{C19CDE54-F151-4FC3-BEBA-3EAC90A68FF3}"/>
              </a:ext>
            </a:extLst>
          </p:cNvPr>
          <p:cNvSpPr>
            <a:spLocks noGrp="1"/>
          </p:cNvSpPr>
          <p:nvPr>
            <p:ph type="sldNum" sz="quarter" idx="4"/>
            <p:custDataLst>
              <p:tags r:id="rId3"/>
            </p:custDataLst>
          </p:nvPr>
        </p:nvSpPr>
        <p:spPr/>
        <p:txBody>
          <a:bodyPr/>
          <a:lstStyle/>
          <a:p>
            <a:r>
              <a:rPr lang="en-CA"/>
              <a:t>26</a:t>
            </a:r>
          </a:p>
        </p:txBody>
      </p:sp>
      <p:sp>
        <p:nvSpPr>
          <p:cNvPr id="5" name="TextBox 4">
            <a:extLst>
              <a:ext uri="{FF2B5EF4-FFF2-40B4-BE49-F238E27FC236}">
                <a16:creationId xmlns:a16="http://schemas.microsoft.com/office/drawing/2014/main" id="{70057780-F28C-49DA-AF3F-DB1F40AD2D46}"/>
              </a:ext>
            </a:extLst>
          </p:cNvPr>
          <p:cNvSpPr txBox="1"/>
          <p:nvPr>
            <p:custDataLst>
              <p:tags r:id="rId4"/>
            </p:custDataLst>
          </p:nvPr>
        </p:nvSpPr>
        <p:spPr>
          <a:xfrm>
            <a:off x="5753271" y="4747845"/>
            <a:ext cx="2762079" cy="259339"/>
          </a:xfrm>
          <a:prstGeom prst="rect">
            <a:avLst/>
          </a:prstGeom>
          <a:noFill/>
        </p:spPr>
        <p:txBody>
          <a:bodyPr wrap="square" rtlCol="0">
            <a:spAutoFit/>
          </a:bodyPr>
          <a:lstStyle/>
          <a:p>
            <a:pPr algn="r"/>
            <a:r>
              <a:rPr lang="en-CA" sz="1100" i="1"/>
              <a:t>Pages 4 à 6 du Guide</a:t>
            </a:r>
          </a:p>
        </p:txBody>
      </p:sp>
    </p:spTree>
    <p:extLst>
      <p:ext uri="{BB962C8B-B14F-4D97-AF65-F5344CB8AC3E}">
        <p14:creationId xmlns:p14="http://schemas.microsoft.com/office/powerpoint/2010/main" val="115126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1A16-CFAC-459D-A100-254C6FB66F86}"/>
              </a:ext>
            </a:extLst>
          </p:cNvPr>
          <p:cNvSpPr>
            <a:spLocks noGrp="1"/>
          </p:cNvSpPr>
          <p:nvPr>
            <p:ph type="title"/>
            <p:custDataLst>
              <p:tags r:id="rId1"/>
            </p:custDataLst>
          </p:nvPr>
        </p:nvSpPr>
        <p:spPr>
          <a:xfrm>
            <a:off x="628650" y="87877"/>
            <a:ext cx="7886700" cy="994172"/>
          </a:xfrm>
        </p:spPr>
        <p:txBody>
          <a:bodyPr>
            <a:normAutofit fontScale="90000"/>
          </a:bodyPr>
          <a:lstStyle/>
          <a:p>
            <a:r>
              <a:rPr lang="fr-CA" sz="4000" noProof="0">
                <a:solidFill>
                  <a:srgbClr val="003C71"/>
                </a:solidFill>
              </a:rPr>
              <a:t>Remarques additionnelles pour les visites virtuelles</a:t>
            </a:r>
          </a:p>
        </p:txBody>
      </p:sp>
      <p:sp>
        <p:nvSpPr>
          <p:cNvPr id="3" name="Content Placeholder 2">
            <a:extLst>
              <a:ext uri="{FF2B5EF4-FFF2-40B4-BE49-F238E27FC236}">
                <a16:creationId xmlns:a16="http://schemas.microsoft.com/office/drawing/2014/main" id="{47383C05-2C44-4417-9400-48DAD79BA4F7}"/>
              </a:ext>
            </a:extLst>
          </p:cNvPr>
          <p:cNvSpPr>
            <a:spLocks noGrp="1"/>
          </p:cNvSpPr>
          <p:nvPr>
            <p:ph idx="1"/>
            <p:custDataLst>
              <p:tags r:id="rId2"/>
            </p:custDataLst>
          </p:nvPr>
        </p:nvSpPr>
        <p:spPr>
          <a:xfrm>
            <a:off x="628650" y="1031698"/>
            <a:ext cx="7886699" cy="3813931"/>
          </a:xfrm>
        </p:spPr>
        <p:txBody>
          <a:bodyPr>
            <a:normAutofit fontScale="90000" lnSpcReduction="20000"/>
          </a:bodyPr>
          <a:lstStyle/>
          <a:p>
            <a:r>
              <a:rPr lang="fr-CA" sz="1600" noProof="0"/>
              <a:t>Outre le questionnaire, il faudra remettre (par voie électronique) à l’avance un plus grand nombre de documents à l’équipe de visiteurs :</a:t>
            </a:r>
          </a:p>
          <a:p>
            <a:pPr lvl="1"/>
            <a:r>
              <a:rPr lang="fr-CA" sz="1400" noProof="0"/>
              <a:t>Visites guidées préenregistrées des laboratoires pertinents, salles d'étude, locaux de clubs, installations d'enseignement</a:t>
            </a:r>
          </a:p>
          <a:p>
            <a:pPr lvl="1"/>
            <a:r>
              <a:rPr lang="fr-CA" sz="1400" noProof="0"/>
              <a:t>Les documents de cours normalement remis aux étudiants pour chaque activité d'apprentissage (résumés de cours, devoirs, fiches d'instructions pour les travaux de laboratoire, directives de projets, questions d'examens, etc.)</a:t>
            </a:r>
          </a:p>
          <a:p>
            <a:pPr lvl="2"/>
            <a:r>
              <a:rPr lang="fr-CA" sz="1100" noProof="0">
                <a:solidFill>
                  <a:srgbClr val="000000"/>
                </a:solidFill>
                <a:latin typeface="Calibri" panose="020F0502020204030204" pitchFamily="34" charset="0"/>
              </a:rPr>
              <a:t>En « A1 », les documents décrits correspondent à ce qui est distribué aux étudiants pour chaque activité d'apprentissage. </a:t>
            </a:r>
          </a:p>
          <a:p>
            <a:pPr lvl="2"/>
            <a:r>
              <a:rPr lang="fr-CA" sz="1100" noProof="0">
                <a:solidFill>
                  <a:srgbClr val="000000"/>
                </a:solidFill>
                <a:latin typeface="Calibri" panose="020F0502020204030204" pitchFamily="34" charset="0"/>
              </a:rPr>
              <a:t>En « A2 », il s'agit de 15 à 20 activités d'apprentissage servant à évaluer l'acquisition des qualités requises.</a:t>
            </a:r>
          </a:p>
          <a:p>
            <a:pPr lvl="1"/>
            <a:r>
              <a:rPr lang="fr-CA" sz="1400" noProof="0"/>
              <a:t>Échantillons de travaux et d'examens notés (tests, jeux de problèmes, examens, rapports de laboratoire et de conception, etc.)</a:t>
            </a:r>
          </a:p>
          <a:p>
            <a:pPr lvl="1"/>
            <a:r>
              <a:rPr lang="fr-CA" sz="1400" noProof="0"/>
              <a:t>Documentation sur les qualités requises des diplômés et l'amélioration continue</a:t>
            </a:r>
          </a:p>
          <a:p>
            <a:pPr lvl="1"/>
            <a:r>
              <a:rPr lang="fr-CA" sz="1400" noProof="0"/>
              <a:t>Manuels et procédures de sécurité</a:t>
            </a:r>
          </a:p>
          <a:p>
            <a:r>
              <a:rPr lang="fr-CA" sz="1600" noProof="0"/>
              <a:t>Les visiteurs devraient seulement demander ce qu'ils demanderaient normalement sur place.</a:t>
            </a:r>
          </a:p>
          <a:p>
            <a:r>
              <a:rPr lang="fr-CA" sz="1600" noProof="0"/>
              <a:t>Les visiteurs doivent s'attendre à des retards s'ils demandent l'accès à un document que le programme conserve en format papier; la numérisation peut prendre plus de temps.</a:t>
            </a:r>
          </a:p>
        </p:txBody>
      </p:sp>
      <p:sp>
        <p:nvSpPr>
          <p:cNvPr id="4" name="Slide Number Placeholder 3">
            <a:extLst>
              <a:ext uri="{FF2B5EF4-FFF2-40B4-BE49-F238E27FC236}">
                <a16:creationId xmlns:a16="http://schemas.microsoft.com/office/drawing/2014/main" id="{28F3DF0E-C9E9-45DB-9CF0-0D0A25D71103}"/>
              </a:ext>
            </a:extLst>
          </p:cNvPr>
          <p:cNvSpPr>
            <a:spLocks noGrp="1"/>
          </p:cNvSpPr>
          <p:nvPr>
            <p:ph type="sldNum" sz="quarter" idx="4"/>
            <p:custDataLst>
              <p:tags r:id="rId3"/>
            </p:custDataLst>
          </p:nvPr>
        </p:nvSpPr>
        <p:spPr/>
        <p:txBody>
          <a:bodyPr/>
          <a:lstStyle/>
          <a:p>
            <a:r>
              <a:rPr lang="en-CA"/>
              <a:t>27</a:t>
            </a:r>
          </a:p>
        </p:txBody>
      </p:sp>
      <p:sp>
        <p:nvSpPr>
          <p:cNvPr id="5" name="TextBox 4">
            <a:extLst>
              <a:ext uri="{FF2B5EF4-FFF2-40B4-BE49-F238E27FC236}">
                <a16:creationId xmlns:a16="http://schemas.microsoft.com/office/drawing/2014/main" id="{1A0B11EC-3298-42ED-867B-D302124CEDB3}"/>
              </a:ext>
            </a:extLst>
          </p:cNvPr>
          <p:cNvSpPr txBox="1"/>
          <p:nvPr>
            <p:custDataLst>
              <p:tags r:id="rId4"/>
            </p:custDataLst>
          </p:nvPr>
        </p:nvSpPr>
        <p:spPr>
          <a:xfrm>
            <a:off x="5753271" y="4747845"/>
            <a:ext cx="2762079" cy="305105"/>
          </a:xfrm>
          <a:prstGeom prst="rect">
            <a:avLst/>
          </a:prstGeom>
          <a:noFill/>
        </p:spPr>
        <p:txBody>
          <a:bodyPr wrap="square" rtlCol="0">
            <a:spAutoFit/>
          </a:bodyPr>
          <a:lstStyle/>
          <a:p>
            <a:pPr algn="r"/>
            <a:r>
              <a:rPr lang="en-CA" sz="1400" i="1"/>
              <a:t>Pages 7 à 11 du Guide</a:t>
            </a:r>
          </a:p>
        </p:txBody>
      </p:sp>
    </p:spTree>
    <p:extLst>
      <p:ext uri="{BB962C8B-B14F-4D97-AF65-F5344CB8AC3E}">
        <p14:creationId xmlns:p14="http://schemas.microsoft.com/office/powerpoint/2010/main" val="505020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8C6D-3ABA-4E72-848B-4A4F81A64989}"/>
              </a:ext>
            </a:extLst>
          </p:cNvPr>
          <p:cNvSpPr>
            <a:spLocks noGrp="1"/>
          </p:cNvSpPr>
          <p:nvPr>
            <p:ph type="title"/>
            <p:custDataLst>
              <p:tags r:id="rId1"/>
            </p:custDataLst>
          </p:nvPr>
        </p:nvSpPr>
        <p:spPr/>
        <p:txBody>
          <a:bodyPr/>
          <a:lstStyle/>
          <a:p>
            <a:r>
              <a:rPr lang="fr-CA" noProof="0"/>
              <a:t>Logistique</a:t>
            </a:r>
          </a:p>
        </p:txBody>
      </p:sp>
      <p:sp>
        <p:nvSpPr>
          <p:cNvPr id="3" name="Content Placeholder 2">
            <a:extLst>
              <a:ext uri="{FF2B5EF4-FFF2-40B4-BE49-F238E27FC236}">
                <a16:creationId xmlns:a16="http://schemas.microsoft.com/office/drawing/2014/main" id="{26FAEF55-43B2-4C18-894E-D16FC2274A60}"/>
              </a:ext>
            </a:extLst>
          </p:cNvPr>
          <p:cNvSpPr>
            <a:spLocks noGrp="1"/>
          </p:cNvSpPr>
          <p:nvPr>
            <p:ph idx="1"/>
            <p:custDataLst>
              <p:tags r:id="rId2"/>
            </p:custDataLst>
          </p:nvPr>
        </p:nvSpPr>
        <p:spPr/>
        <p:txBody>
          <a:bodyPr/>
          <a:lstStyle/>
          <a:p>
            <a:r>
              <a:rPr lang="fr-CA" noProof="0"/>
              <a:t>Dépenses</a:t>
            </a:r>
          </a:p>
          <a:p>
            <a:r>
              <a:rPr lang="fr-CA" noProof="0"/>
              <a:t>Formation</a:t>
            </a:r>
          </a:p>
        </p:txBody>
      </p:sp>
      <p:sp>
        <p:nvSpPr>
          <p:cNvPr id="4" name="Slide Number Placeholder 3">
            <a:extLst>
              <a:ext uri="{FF2B5EF4-FFF2-40B4-BE49-F238E27FC236}">
                <a16:creationId xmlns:a16="http://schemas.microsoft.com/office/drawing/2014/main" id="{5359B58F-0F12-4A31-9504-097992421210}"/>
              </a:ext>
            </a:extLst>
          </p:cNvPr>
          <p:cNvSpPr>
            <a:spLocks noGrp="1"/>
          </p:cNvSpPr>
          <p:nvPr>
            <p:ph type="sldNum" sz="quarter" idx="4"/>
            <p:custDataLst>
              <p:tags r:id="rId3"/>
            </p:custDataLst>
          </p:nvPr>
        </p:nvSpPr>
        <p:spPr/>
        <p:txBody>
          <a:bodyPr/>
          <a:lstStyle/>
          <a:p>
            <a:fld id="{2D00DFA4-54D8-426D-8AF1-9A684DA98554}" type="slidenum">
              <a:rPr lang="en-CA" smtClean="0"/>
              <a:t>88</a:t>
            </a:fld>
            <a:endParaRPr lang="en-CA"/>
          </a:p>
        </p:txBody>
      </p:sp>
    </p:spTree>
    <p:extLst>
      <p:ext uri="{BB962C8B-B14F-4D97-AF65-F5344CB8AC3E}">
        <p14:creationId xmlns:p14="http://schemas.microsoft.com/office/powerpoint/2010/main" val="1304063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CA5-F51F-4786-9F5A-B47B754960C8}"/>
              </a:ext>
            </a:extLst>
          </p:cNvPr>
          <p:cNvSpPr>
            <a:spLocks noGrp="1"/>
          </p:cNvSpPr>
          <p:nvPr>
            <p:ph type="title"/>
            <p:custDataLst>
              <p:tags r:id="rId1"/>
            </p:custDataLst>
          </p:nvPr>
        </p:nvSpPr>
        <p:spPr/>
        <p:txBody>
          <a:bodyPr/>
          <a:lstStyle/>
          <a:p>
            <a:r>
              <a:rPr lang="fr-CA" noProof="0"/>
              <a:t>Formation sur les visites virtuelles</a:t>
            </a:r>
          </a:p>
        </p:txBody>
      </p:sp>
      <p:graphicFrame>
        <p:nvGraphicFramePr>
          <p:cNvPr id="6" name="Content Placeholder 5">
            <a:extLst>
              <a:ext uri="{FF2B5EF4-FFF2-40B4-BE49-F238E27FC236}">
                <a16:creationId xmlns:a16="http://schemas.microsoft.com/office/drawing/2014/main" id="{66B9992B-9E4A-4117-A89E-D2251F943C6B}"/>
              </a:ext>
            </a:extLst>
          </p:cNvPr>
          <p:cNvGraphicFramePr>
            <a:graphicFrameLocks noGrp="1"/>
          </p:cNvGraphicFramePr>
          <p:nvPr>
            <p:ph idx="1"/>
            <p:custDataLst>
              <p:tags r:id="rId2"/>
            </p:custDataLst>
            <p:extLst>
              <p:ext uri="{D42A27DB-BD31-4B8C-83A1-F6EECF244321}">
                <p14:modId xmlns:p14="http://schemas.microsoft.com/office/powerpoint/2010/main" val="1454908442"/>
              </p:ext>
            </p:extLst>
          </p:nvPr>
        </p:nvGraphicFramePr>
        <p:xfrm>
          <a:off x="628650" y="1188720"/>
          <a:ext cx="7692390" cy="3344672"/>
        </p:xfrm>
        <a:graphic>
          <a:graphicData uri="http://schemas.openxmlformats.org/drawingml/2006/table">
            <a:tbl>
              <a:tblPr firstRow="1" firstCol="1" bandRow="1">
                <a:tableStyleId>{5C22544A-7EE6-4342-B048-85BDC9FD1C3A}</a:tableStyleId>
              </a:tblPr>
              <a:tblGrid>
                <a:gridCol w="3714750">
                  <a:extLst>
                    <a:ext uri="{9D8B030D-6E8A-4147-A177-3AD203B41FA5}">
                      <a16:colId xmlns:a16="http://schemas.microsoft.com/office/drawing/2014/main" val="1729633747"/>
                    </a:ext>
                  </a:extLst>
                </a:gridCol>
                <a:gridCol w="3977640">
                  <a:extLst>
                    <a:ext uri="{9D8B030D-6E8A-4147-A177-3AD203B41FA5}">
                      <a16:colId xmlns:a16="http://schemas.microsoft.com/office/drawing/2014/main" val="1079840500"/>
                    </a:ext>
                  </a:extLst>
                </a:gridCol>
              </a:tblGrid>
              <a:tr h="296672">
                <a:tc>
                  <a:txBody>
                    <a:bodyPr/>
                    <a:lstStyle/>
                    <a:p>
                      <a:pPr lvl="1"/>
                      <a:r>
                        <a:rPr lang="en-US" sz="1800">
                          <a:effectLst/>
                        </a:rPr>
                        <a:t>Description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US" sz="1800">
                          <a:effectLst/>
                        </a:rPr>
                        <a:t>Comment la consulter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744771"/>
                  </a:ext>
                </a:extLst>
              </a:tr>
              <a:tr h="2373375">
                <a:tc>
                  <a:txBody>
                    <a:bodyPr/>
                    <a:lstStyle/>
                    <a:p>
                      <a:pPr lvl="1"/>
                      <a:endParaRPr lang="fr-CA" sz="1000" b="0" noProof="0">
                        <a:solidFill>
                          <a:schemeClr val="tx1"/>
                        </a:solidFill>
                        <a:effectLst/>
                      </a:endParaRPr>
                    </a:p>
                    <a:p>
                      <a:pPr lvl="1"/>
                      <a:r>
                        <a:rPr lang="fr-CA" sz="1800" b="0" noProof="0">
                          <a:solidFill>
                            <a:schemeClr val="tx1"/>
                          </a:solidFill>
                          <a:effectLst/>
                        </a:rPr>
                        <a:t>Introduction aux visites d’agrément virtuelles</a:t>
                      </a:r>
                    </a:p>
                    <a:p>
                      <a:pPr lvl="1"/>
                      <a:r>
                        <a:rPr lang="fr-CA" sz="1800" b="0" noProof="0">
                          <a:solidFill>
                            <a:schemeClr val="tx1"/>
                          </a:solidFill>
                          <a:effectLst/>
                        </a:rPr>
                        <a:t> </a:t>
                      </a:r>
                    </a:p>
                    <a:p>
                      <a:pPr lvl="1"/>
                      <a:r>
                        <a:rPr lang="fr-CA" sz="1800" b="0" noProof="0">
                          <a:solidFill>
                            <a:schemeClr val="tx1"/>
                          </a:solidFill>
                          <a:effectLst/>
                        </a:rPr>
                        <a:t>Cette séance offre aux membres de l'équipe de visiteurs une introduction aux visites virtuelles. Elle leur permet de se familiariser avec le processus décrit dans le </a:t>
                      </a:r>
                      <a:r>
                        <a:rPr lang="fr-CA" sz="1800" b="1" u="sng" noProof="0">
                          <a:solidFill>
                            <a:schemeClr val="accent1"/>
                          </a:solidFill>
                          <a:effectLst/>
                          <a:hlinkClick r:id="rId6"/>
                        </a:rPr>
                        <a:t>Guide pour l'évaluation virtuelle d'un programme de génie</a:t>
                      </a:r>
                      <a:r>
                        <a:rPr lang="fr-CA" sz="1800" b="1" u="sng" noProof="0">
                          <a:solidFill>
                            <a:schemeClr val="accent1"/>
                          </a:solidFill>
                          <a:effectLst/>
                        </a:rPr>
                        <a:t>.</a:t>
                      </a:r>
                      <a:r>
                        <a:rPr lang="fr-CA" sz="1800" b="1" u="none" noProof="0">
                          <a:solidFill>
                            <a:schemeClr val="accent1"/>
                          </a:solidFill>
                          <a:effectLst/>
                        </a:rPr>
                        <a:t>  </a:t>
                      </a:r>
                    </a:p>
                    <a:p>
                      <a:pPr lvl="1"/>
                      <a:endParaRPr lang="fr-CA"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fontAlgn="base"/>
                      <a:r>
                        <a:rPr lang="fr-CA" sz="1800" b="0" kern="1200" noProof="0">
                          <a:solidFill>
                            <a:schemeClr val="tx1"/>
                          </a:solidFill>
                          <a:effectLst/>
                          <a:latin typeface="+mn-lt"/>
                          <a:ea typeface="+mn-ea"/>
                          <a:cs typeface="+mn-cs"/>
                        </a:rPr>
                        <a:t>Disponible sur la page Web des Ressources en matière d’agrément d’Ingénieurs Canada pour le cycle d’agrément 2021-2022 à : </a:t>
                      </a:r>
                      <a:r>
                        <a:rPr lang="fr-CA" sz="1800" b="0" u="sng" kern="1200" noProof="0" err="1">
                          <a:solidFill>
                            <a:schemeClr val="accent1"/>
                          </a:solidFill>
                          <a:effectLst/>
                          <a:latin typeface="+mn-lt"/>
                          <a:ea typeface="+mn-ea"/>
                          <a:cs typeface="+mn-cs"/>
                          <a:hlinkClick r:id="rId7"/>
                        </a:rPr>
                        <a:t>agrement</a:t>
                      </a:r>
                      <a:r>
                        <a:rPr lang="fr-CA" sz="1800" b="0" u="sng" kern="1200" noProof="0">
                          <a:solidFill>
                            <a:schemeClr val="accent1"/>
                          </a:solidFill>
                          <a:effectLst/>
                          <a:latin typeface="+mn-lt"/>
                          <a:ea typeface="+mn-ea"/>
                          <a:cs typeface="+mn-cs"/>
                          <a:hlinkClick r:id="rId7"/>
                        </a:rPr>
                        <a:t>/ressources-en-</a:t>
                      </a:r>
                      <a:r>
                        <a:rPr lang="fr-CA" sz="1800" b="0" u="sng" kern="1200" noProof="0" err="1">
                          <a:solidFill>
                            <a:schemeClr val="accent1"/>
                          </a:solidFill>
                          <a:effectLst/>
                          <a:latin typeface="+mn-lt"/>
                          <a:ea typeface="+mn-ea"/>
                          <a:cs typeface="+mn-cs"/>
                          <a:hlinkClick r:id="rId7"/>
                        </a:rPr>
                        <a:t>matiere</a:t>
                      </a:r>
                      <a:r>
                        <a:rPr lang="fr-CA" sz="1800" b="0" u="sng" kern="1200" noProof="0">
                          <a:solidFill>
                            <a:schemeClr val="accent1"/>
                          </a:solidFill>
                          <a:effectLst/>
                          <a:latin typeface="+mn-lt"/>
                          <a:ea typeface="+mn-ea"/>
                          <a:cs typeface="+mn-cs"/>
                          <a:hlinkClick r:id="rId7"/>
                        </a:rPr>
                        <a:t>-</a:t>
                      </a:r>
                      <a:r>
                        <a:rPr lang="fr-CA" sz="1800" b="0" u="sng" kern="1200" noProof="0" err="1">
                          <a:solidFill>
                            <a:schemeClr val="accent1"/>
                          </a:solidFill>
                          <a:effectLst/>
                          <a:latin typeface="+mn-lt"/>
                          <a:ea typeface="+mn-ea"/>
                          <a:cs typeface="+mn-cs"/>
                          <a:hlinkClick r:id="rId7"/>
                        </a:rPr>
                        <a:t>dagrement</a:t>
                      </a:r>
                      <a:r>
                        <a:rPr lang="fr-CA" sz="1800" b="0" u="sng" kern="1200" noProof="0">
                          <a:solidFill>
                            <a:schemeClr val="accent1"/>
                          </a:solidFill>
                          <a:effectLst/>
                          <a:latin typeface="+mn-lt"/>
                          <a:ea typeface="+mn-ea"/>
                          <a:cs typeface="+mn-cs"/>
                          <a:hlinkClick r:id="rId7"/>
                        </a:rPr>
                        <a:t>/cycle-dagrement-2021-2022/webinaires-du-</a:t>
                      </a:r>
                      <a:r>
                        <a:rPr lang="fr-CA" sz="1800" b="0" u="sng" kern="1200" noProof="0" err="1">
                          <a:solidFill>
                            <a:schemeClr val="accent1"/>
                          </a:solidFill>
                          <a:effectLst/>
                          <a:latin typeface="+mn-lt"/>
                          <a:ea typeface="+mn-ea"/>
                          <a:cs typeface="+mn-cs"/>
                          <a:hlinkClick r:id="rId7"/>
                        </a:rPr>
                        <a:t>bcapg</a:t>
                      </a:r>
                      <a:r>
                        <a:rPr lang="fr-CA" sz="1800" b="0" u="sng" kern="1200" noProof="0">
                          <a:solidFill>
                            <a:schemeClr val="accent1"/>
                          </a:solidFill>
                          <a:effectLst/>
                          <a:latin typeface="+mn-lt"/>
                          <a:ea typeface="+mn-ea"/>
                          <a:cs typeface="+mn-cs"/>
                          <a:hlinkClick r:id="rId7"/>
                        </a:rPr>
                        <a:t>-formation-sur-les-visites-virtuelles</a:t>
                      </a:r>
                      <a:endParaRPr lang="fr-CA" sz="1800" b="0" u="sng" kern="1200" noProof="0">
                        <a:solidFill>
                          <a:schemeClr val="accent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60122"/>
                  </a:ext>
                </a:extLst>
              </a:tr>
            </a:tbl>
          </a:graphicData>
        </a:graphic>
      </p:graphicFrame>
      <p:sp>
        <p:nvSpPr>
          <p:cNvPr id="4" name="Slide Number Placeholder 3">
            <a:extLst>
              <a:ext uri="{FF2B5EF4-FFF2-40B4-BE49-F238E27FC236}">
                <a16:creationId xmlns:a16="http://schemas.microsoft.com/office/drawing/2014/main" id="{58014007-8DD6-40CE-8D7D-37C83DE8B9D5}"/>
              </a:ext>
            </a:extLst>
          </p:cNvPr>
          <p:cNvSpPr>
            <a:spLocks noGrp="1"/>
          </p:cNvSpPr>
          <p:nvPr>
            <p:ph type="sldNum" sz="quarter" idx="4"/>
            <p:custDataLst>
              <p:tags r:id="rId3"/>
            </p:custDataLst>
          </p:nvPr>
        </p:nvSpPr>
        <p:spPr/>
        <p:txBody>
          <a:bodyPr/>
          <a:lstStyle/>
          <a:p>
            <a:fld id="{2D00DFA4-54D8-426D-8AF1-9A684DA98554}" type="slidenum">
              <a:rPr lang="en-CA" smtClean="0"/>
              <a:t>89</a:t>
            </a:fld>
            <a:endParaRPr lang="en-CA"/>
          </a:p>
        </p:txBody>
      </p:sp>
    </p:spTree>
    <p:extLst>
      <p:ext uri="{BB962C8B-B14F-4D97-AF65-F5344CB8AC3E}">
        <p14:creationId xmlns:p14="http://schemas.microsoft.com/office/powerpoint/2010/main" val="295018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128048"/>
            <a:ext cx="8229600" cy="857250"/>
          </a:xfrm>
        </p:spPr>
        <p:txBody>
          <a:bodyPr/>
          <a:lstStyle/>
          <a:p>
            <a:r>
              <a:rPr lang="fr-CA" noProof="0">
                <a:solidFill>
                  <a:srgbClr val="003C71"/>
                </a:solidFill>
              </a:rPr>
              <a:t>Les objectifs du Bureau d’agrément</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custDataLst>
              <p:tags r:id="rId2"/>
            </p:custDataLst>
          </p:nvPr>
        </p:nvSpPr>
        <p:spPr>
          <a:xfrm>
            <a:off x="1275420" y="1489921"/>
            <a:ext cx="6593160" cy="3277343"/>
          </a:xfrm>
        </p:spPr>
        <p:txBody>
          <a:bodyPr vert="horz" lIns="91440" tIns="45720" rIns="91440" bIns="45720" rtlCol="0" anchor="t">
            <a:normAutofit fontScale="97500"/>
          </a:bodyPr>
          <a:lstStyle/>
          <a:p>
            <a:pPr marL="0" indent="0">
              <a:buNone/>
            </a:pPr>
            <a:r>
              <a:rPr lang="fr-CA" sz="2000" noProof="0"/>
              <a:t>S’assurer que les programmes de génie offerts par les établissements canadiens respectent les normes de formation minimales pour l'admission à l'exercice du génie au Canada.</a:t>
            </a:r>
          </a:p>
          <a:p>
            <a:pPr marL="0" indent="0">
              <a:buNone/>
            </a:pPr>
            <a:endParaRPr lang="fr-CA" sz="1200" noProof="0"/>
          </a:p>
          <a:p>
            <a:pPr marL="0" indent="0">
              <a:buNone/>
            </a:pPr>
            <a:r>
              <a:rPr lang="fr-CA" sz="2000" noProof="0"/>
              <a:t>Veiller à l’amélioration continue de la formation en génie.</a:t>
            </a:r>
          </a:p>
          <a:p>
            <a:pPr marL="0" indent="0">
              <a:buNone/>
            </a:pPr>
            <a:endParaRPr lang="fr-CA" sz="1200" noProof="0"/>
          </a:p>
          <a:p>
            <a:pPr marL="0" indent="0">
              <a:buNone/>
            </a:pPr>
            <a:r>
              <a:rPr lang="fr-CA" sz="2000" noProof="0"/>
              <a:t>Fournir des conseils sur la formation et l’agrément à l’étranger.</a:t>
            </a:r>
          </a:p>
        </p:txBody>
      </p:sp>
      <p:pic>
        <p:nvPicPr>
          <p:cNvPr id="8" name="Graphic 7" descr="Bullseye">
            <a:extLst>
              <a:ext uri="{FF2B5EF4-FFF2-40B4-BE49-F238E27FC236}">
                <a16:creationId xmlns:a16="http://schemas.microsoft.com/office/drawing/2014/main" id="{C7EFB9BF-39D6-4952-88E2-50ABF1FC1064}"/>
              </a:ext>
            </a:extLst>
          </p:cNvPr>
          <p:cNvPicPr>
            <a:picLocks noChangeAspect="1"/>
          </p:cNvPicPr>
          <p:nvPr>
            <p:custDataLst>
              <p:tags r:id="rId3"/>
            </p:custDataLst>
          </p:nvPr>
        </p:nvPicPr>
        <p:blipFill>
          <a:blip r:embed="rId9"/>
          <a:srcRect/>
          <a:stretch>
            <a:fillRect/>
          </a:stretch>
        </p:blipFill>
        <p:spPr>
          <a:xfrm>
            <a:off x="578431" y="1553443"/>
            <a:ext cx="526981" cy="526981"/>
          </a:xfrm>
          <a:prstGeom prst="rect">
            <a:avLst/>
          </a:prstGeom>
          <a:effectLst>
            <a:outerShdw blurRad="50800" dist="38100" dir="2700000" algn="tl" rotWithShape="0">
              <a:prstClr val="black">
                <a:alpha val="40000"/>
              </a:prstClr>
            </a:outerShdw>
          </a:effectLst>
        </p:spPr>
      </p:pic>
      <p:pic>
        <p:nvPicPr>
          <p:cNvPr id="9" name="Graphic 8" descr="Bullseye">
            <a:extLst>
              <a:ext uri="{FF2B5EF4-FFF2-40B4-BE49-F238E27FC236}">
                <a16:creationId xmlns:a16="http://schemas.microsoft.com/office/drawing/2014/main" id="{1103B20E-91A5-4279-9EFB-15DE63CC9D1A}"/>
              </a:ext>
            </a:extLst>
          </p:cNvPr>
          <p:cNvPicPr>
            <a:picLocks noChangeAspect="1"/>
          </p:cNvPicPr>
          <p:nvPr>
            <p:custDataLst>
              <p:tags r:id="rId4"/>
            </p:custDataLst>
          </p:nvPr>
        </p:nvPicPr>
        <p:blipFill>
          <a:blip r:embed="rId9"/>
          <a:srcRect/>
          <a:stretch>
            <a:fillRect/>
          </a:stretch>
        </p:blipFill>
        <p:spPr>
          <a:xfrm>
            <a:off x="578431" y="2865101"/>
            <a:ext cx="526981" cy="526981"/>
          </a:xfrm>
          <a:prstGeom prst="rect">
            <a:avLst/>
          </a:prstGeom>
          <a:effectLst>
            <a:outerShdw blurRad="50800" dist="38100" dir="2700000" algn="tl" rotWithShape="0">
              <a:prstClr val="black">
                <a:alpha val="40000"/>
              </a:prstClr>
            </a:outerShdw>
          </a:effectLst>
        </p:spPr>
      </p:pic>
      <p:pic>
        <p:nvPicPr>
          <p:cNvPr id="10" name="Graphic 9" descr="Bullseye">
            <a:extLst>
              <a:ext uri="{FF2B5EF4-FFF2-40B4-BE49-F238E27FC236}">
                <a16:creationId xmlns:a16="http://schemas.microsoft.com/office/drawing/2014/main" id="{7BA8277E-6162-4D58-895B-E0AD8657CED3}"/>
              </a:ext>
            </a:extLst>
          </p:cNvPr>
          <p:cNvPicPr>
            <a:picLocks noChangeAspect="1"/>
          </p:cNvPicPr>
          <p:nvPr>
            <p:custDataLst>
              <p:tags r:id="rId5"/>
            </p:custDataLst>
          </p:nvPr>
        </p:nvPicPr>
        <p:blipFill>
          <a:blip r:embed="rId9"/>
          <a:srcRect/>
          <a:stretch>
            <a:fillRect/>
          </a:stretch>
        </p:blipFill>
        <p:spPr>
          <a:xfrm>
            <a:off x="578431" y="3856287"/>
            <a:ext cx="526981" cy="526981"/>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3EFFBA40-D327-497E-86A7-65F3F5C4A881}"/>
              </a:ext>
            </a:extLst>
          </p:cNvPr>
          <p:cNvSpPr>
            <a:spLocks noGrp="1"/>
          </p:cNvSpPr>
          <p:nvPr>
            <p:ph type="sldNum" sz="quarter" idx="4"/>
            <p:custDataLst>
              <p:tags r:id="rId6"/>
            </p:custDataLst>
          </p:nvPr>
        </p:nvSpPr>
        <p:spPr>
          <a:xfrm>
            <a:off x="6553200" y="4767264"/>
            <a:ext cx="2133600" cy="273844"/>
          </a:xfrm>
        </p:spPr>
        <p:txBody>
          <a:bodyPr/>
          <a:lstStyle/>
          <a:p>
            <a:fld id="{EAEC3DB8-8F3C-4609-87A9-EE6F71DE89AA}" type="slidenum">
              <a:rPr lang="en-CA" smtClean="0"/>
              <a:t>9</a:t>
            </a:fld>
            <a:endParaRPr lang="en-CA"/>
          </a:p>
        </p:txBody>
      </p:sp>
    </p:spTree>
    <p:extLst>
      <p:ext uri="{BB962C8B-B14F-4D97-AF65-F5344CB8AC3E}">
        <p14:creationId xmlns:p14="http://schemas.microsoft.com/office/powerpoint/2010/main" val="2910980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7D5A-8260-431B-8AAD-F23CDC2EE6C0}"/>
              </a:ext>
            </a:extLst>
          </p:cNvPr>
          <p:cNvSpPr>
            <a:spLocks noGrp="1"/>
          </p:cNvSpPr>
          <p:nvPr>
            <p:ph type="title"/>
            <p:custDataLst>
              <p:tags r:id="rId1"/>
            </p:custDataLst>
          </p:nvPr>
        </p:nvSpPr>
        <p:spPr>
          <a:xfrm>
            <a:off x="253746" y="277962"/>
            <a:ext cx="7886700" cy="994172"/>
          </a:xfrm>
        </p:spPr>
        <p:txBody>
          <a:bodyPr/>
          <a:lstStyle/>
          <a:p>
            <a:r>
              <a:rPr lang="fr-CA" noProof="0"/>
              <a:t>Visite guidée virtuelle des laboratoires</a:t>
            </a:r>
          </a:p>
        </p:txBody>
      </p:sp>
      <p:sp>
        <p:nvSpPr>
          <p:cNvPr id="3" name="Content Placeholder 2">
            <a:extLst>
              <a:ext uri="{FF2B5EF4-FFF2-40B4-BE49-F238E27FC236}">
                <a16:creationId xmlns:a16="http://schemas.microsoft.com/office/drawing/2014/main" id="{25CBC6BA-689C-4041-8A38-E16A835DCE45}"/>
              </a:ext>
            </a:extLst>
          </p:cNvPr>
          <p:cNvSpPr>
            <a:spLocks noGrp="1"/>
          </p:cNvSpPr>
          <p:nvPr>
            <p:ph idx="1"/>
            <p:custDataLst>
              <p:tags r:id="rId2"/>
            </p:custDataLst>
          </p:nvPr>
        </p:nvSpPr>
        <p:spPr>
          <a:xfrm>
            <a:off x="253746" y="1198574"/>
            <a:ext cx="7886700" cy="3263504"/>
          </a:xfrm>
        </p:spPr>
        <p:txBody>
          <a:bodyPr>
            <a:normAutofit fontScale="90000" lnSpcReduction="20000"/>
          </a:bodyPr>
          <a:lstStyle/>
          <a:p>
            <a:r>
              <a:rPr lang="fr-CA" noProof="0"/>
              <a:t>Deux étapes :</a:t>
            </a:r>
          </a:p>
          <a:p>
            <a:pPr lvl="1"/>
            <a:r>
              <a:rPr lang="fr-CA" noProof="0">
                <a:solidFill>
                  <a:srgbClr val="000000"/>
                </a:solidFill>
                <a:latin typeface="Calibri" panose="020F0502020204030204" pitchFamily="34" charset="0"/>
              </a:rPr>
              <a:t>Vidéo préenregistrée</a:t>
            </a:r>
          </a:p>
          <a:p>
            <a:pPr lvl="1"/>
            <a:r>
              <a:rPr lang="fr-CA" noProof="0">
                <a:solidFill>
                  <a:srgbClr val="000000"/>
                </a:solidFill>
                <a:latin typeface="Calibri" panose="020F0502020204030204" pitchFamily="34" charset="0"/>
              </a:rPr>
              <a:t>Visite guidée en direct (le cas échéant)</a:t>
            </a:r>
          </a:p>
          <a:p>
            <a:r>
              <a:rPr lang="fr-CA" noProof="0"/>
              <a:t>Accent mis sur :</a:t>
            </a:r>
          </a:p>
          <a:p>
            <a:pPr lvl="1"/>
            <a:r>
              <a:rPr lang="fr-CA" noProof="0"/>
              <a:t>Les laboratoires pertinents dans le cadre</a:t>
            </a:r>
          </a:p>
          <a:p>
            <a:pPr marL="342900" lvl="1" indent="0">
              <a:buNone/>
            </a:pPr>
            <a:r>
              <a:rPr lang="fr-CA" noProof="0"/>
              <a:t>       du programme qui est évalué</a:t>
            </a:r>
          </a:p>
          <a:p>
            <a:pPr lvl="1"/>
            <a:r>
              <a:rPr lang="fr-CA" noProof="0"/>
              <a:t>Espaces d'étude</a:t>
            </a:r>
          </a:p>
          <a:p>
            <a:pPr lvl="1"/>
            <a:r>
              <a:rPr lang="fr-CA" noProof="0"/>
              <a:t>Locaux de clubs</a:t>
            </a:r>
          </a:p>
          <a:p>
            <a:pPr lvl="1"/>
            <a:r>
              <a:rPr lang="fr-CA" noProof="0"/>
              <a:t>Installations d'enseignement</a:t>
            </a:r>
          </a:p>
          <a:p>
            <a:endParaRPr lang="fr-CA" noProof="0"/>
          </a:p>
        </p:txBody>
      </p:sp>
      <p:sp>
        <p:nvSpPr>
          <p:cNvPr id="4" name="Slide Number Placeholder 3">
            <a:extLst>
              <a:ext uri="{FF2B5EF4-FFF2-40B4-BE49-F238E27FC236}">
                <a16:creationId xmlns:a16="http://schemas.microsoft.com/office/drawing/2014/main" id="{33E27A50-6856-437A-BC36-72C3EB1A27D2}"/>
              </a:ext>
            </a:extLst>
          </p:cNvPr>
          <p:cNvSpPr>
            <a:spLocks noGrp="1"/>
          </p:cNvSpPr>
          <p:nvPr>
            <p:ph type="sldNum" sz="quarter" idx="4"/>
            <p:custDataLst>
              <p:tags r:id="rId3"/>
            </p:custDataLst>
          </p:nvPr>
        </p:nvSpPr>
        <p:spPr/>
        <p:txBody>
          <a:bodyPr/>
          <a:lstStyle/>
          <a:p>
            <a:fld id="{2D00DFA4-54D8-426D-8AF1-9A684DA98554}" type="slidenum">
              <a:rPr lang="en-CA" smtClean="0"/>
              <a:t>90</a:t>
            </a:fld>
            <a:endParaRPr lang="en-CA"/>
          </a:p>
        </p:txBody>
      </p:sp>
      <p:sp>
        <p:nvSpPr>
          <p:cNvPr id="6" name="TextBox 5">
            <a:extLst>
              <a:ext uri="{FF2B5EF4-FFF2-40B4-BE49-F238E27FC236}">
                <a16:creationId xmlns:a16="http://schemas.microsoft.com/office/drawing/2014/main" id="{B8A179B7-69D4-4CF7-85A8-0731684BDD49}"/>
              </a:ext>
            </a:extLst>
          </p:cNvPr>
          <p:cNvSpPr txBox="1"/>
          <p:nvPr>
            <p:custDataLst>
              <p:tags r:id="rId4"/>
            </p:custDataLst>
          </p:nvPr>
        </p:nvSpPr>
        <p:spPr>
          <a:xfrm>
            <a:off x="4949114" y="3716097"/>
            <a:ext cx="3941140" cy="457657"/>
          </a:xfrm>
          <a:prstGeom prst="rect">
            <a:avLst/>
          </a:prstGeom>
          <a:noFill/>
        </p:spPr>
        <p:txBody>
          <a:bodyPr wrap="square" rtlCol="0">
            <a:spAutoFit/>
          </a:bodyPr>
          <a:lstStyle/>
          <a:p>
            <a:r>
              <a:rPr lang="en-CA" sz="1200" i="1"/>
              <a:t>Nous </a:t>
            </a:r>
            <a:r>
              <a:rPr lang="en-CA" sz="1200" i="1" err="1"/>
              <a:t>remercions</a:t>
            </a:r>
            <a:r>
              <a:rPr lang="en-CA" sz="1200" i="1"/>
              <a:t> </a:t>
            </a:r>
            <a:r>
              <a:rPr lang="en-CA" sz="1200" i="1" err="1"/>
              <a:t>l'ABET</a:t>
            </a:r>
            <a:r>
              <a:rPr lang="en-CA" sz="1200" i="1"/>
              <a:t> </a:t>
            </a:r>
            <a:r>
              <a:rPr lang="en-CA" sz="1200" i="1" err="1"/>
              <a:t>d'avoir</a:t>
            </a:r>
            <a:r>
              <a:rPr lang="en-CA" sz="1200" i="1"/>
              <a:t> </a:t>
            </a:r>
            <a:r>
              <a:rPr lang="en-CA" sz="1200" i="1" err="1"/>
              <a:t>partagé</a:t>
            </a:r>
            <a:r>
              <a:rPr lang="en-CA" sz="1200" i="1"/>
              <a:t> </a:t>
            </a:r>
            <a:r>
              <a:rPr lang="en-CA" sz="1200" i="1" err="1"/>
              <a:t>ses</a:t>
            </a:r>
            <a:r>
              <a:rPr lang="en-CA" sz="1200" i="1"/>
              <a:t> </a:t>
            </a:r>
            <a:r>
              <a:rPr lang="en-CA" sz="1200" i="1" err="1"/>
              <a:t>ressources</a:t>
            </a:r>
            <a:r>
              <a:rPr lang="en-CA" sz="1200" i="1"/>
              <a:t> avec le BCAPG.</a:t>
            </a:r>
          </a:p>
        </p:txBody>
      </p:sp>
      <p:pic>
        <p:nvPicPr>
          <p:cNvPr id="7" name="Online Media 4">
            <a:hlinkClick r:id="" action="ppaction://media"/>
            <a:extLst>
              <a:ext uri="{FF2B5EF4-FFF2-40B4-BE49-F238E27FC236}">
                <a16:creationId xmlns:a16="http://schemas.microsoft.com/office/drawing/2014/main" id="{3790B311-DC7F-F5EE-8DC4-A4C290254098}"/>
              </a:ext>
            </a:extLst>
          </p:cNvPr>
          <p:cNvPicPr>
            <a:picLocks noRot="1" noChangeAspect="1"/>
          </p:cNvPicPr>
          <p:nvPr>
            <a:videoFile r:link="rId5"/>
            <p:custDataLst>
              <p:tags r:id="rId6"/>
            </p:custDataLst>
          </p:nvPr>
        </p:nvPicPr>
        <p:blipFill>
          <a:blip r:embed="rId9"/>
          <a:stretch>
            <a:fillRect/>
          </a:stretch>
        </p:blipFill>
        <p:spPr>
          <a:xfrm>
            <a:off x="5083900" y="1462296"/>
            <a:ext cx="3710850" cy="2087354"/>
          </a:xfrm>
          <a:prstGeom prst="rect">
            <a:avLst/>
          </a:prstGeom>
        </p:spPr>
      </p:pic>
    </p:spTree>
    <p:extLst>
      <p:ext uri="{BB962C8B-B14F-4D97-AF65-F5344CB8AC3E}">
        <p14:creationId xmlns:p14="http://schemas.microsoft.com/office/powerpoint/2010/main" val="41725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3.10.24"/>
  <p:tag name="AS_TITLE" val="Aspose.Slides for .NET 3.5"/>
  <p:tag name="AS_VERSION" val="8.0.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0"/>
</p:tagLst>
</file>

<file path=ppt/tags/tag165.xml><?xml version="1.0" encoding="utf-8"?>
<p:tagLst xmlns:a="http://schemas.openxmlformats.org/drawingml/2006/main" xmlns:r="http://schemas.openxmlformats.org/officeDocument/2006/relationships" xmlns:p="http://schemas.openxmlformats.org/presentationml/2006/main">
  <p:tag name="NUM" val="11"/>
</p:tagLst>
</file>

<file path=ppt/tags/tag166.xml><?xml version="1.0" encoding="utf-8"?>
<p:tagLst xmlns:a="http://schemas.openxmlformats.org/drawingml/2006/main" xmlns:r="http://schemas.openxmlformats.org/officeDocument/2006/relationships" xmlns:p="http://schemas.openxmlformats.org/presentationml/2006/main">
  <p:tag name="NUM" val="12"/>
</p:tagLst>
</file>

<file path=ppt/tags/tag167.xml><?xml version="1.0" encoding="utf-8"?>
<p:tagLst xmlns:a="http://schemas.openxmlformats.org/drawingml/2006/main" xmlns:r="http://schemas.openxmlformats.org/officeDocument/2006/relationships" xmlns:p="http://schemas.openxmlformats.org/presentationml/2006/main">
  <p:tag name="NUM" val="13"/>
</p:tagLst>
</file>

<file path=ppt/tags/tag168.xml><?xml version="1.0" encoding="utf-8"?>
<p:tagLst xmlns:a="http://schemas.openxmlformats.org/drawingml/2006/main" xmlns:r="http://schemas.openxmlformats.org/officeDocument/2006/relationships" xmlns:p="http://schemas.openxmlformats.org/presentationml/2006/main">
  <p:tag name="NUM" val="14"/>
</p:tagLst>
</file>

<file path=ppt/tags/tag169.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16"/>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5"/>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4"/>
</p:tagLst>
</file>

<file path=ppt/tags/tag233.xml><?xml version="1.0" encoding="utf-8"?>
<p:tagLst xmlns:a="http://schemas.openxmlformats.org/drawingml/2006/main" xmlns:r="http://schemas.openxmlformats.org/officeDocument/2006/relationships" xmlns:p="http://schemas.openxmlformats.org/presentationml/2006/main">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64.xml><?xml version="1.0" encoding="utf-8"?>
<p:tagLst xmlns:a="http://schemas.openxmlformats.org/drawingml/2006/main" xmlns:r="http://schemas.openxmlformats.org/officeDocument/2006/relationships" xmlns:p="http://schemas.openxmlformats.org/presentationml/2006/main">
  <p:tag name="NUM" val="6"/>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5"/>
</p:tagLst>
</file>

<file path=ppt/tags/tag276.xml><?xml version="1.0" encoding="utf-8"?>
<p:tagLst xmlns:a="http://schemas.openxmlformats.org/drawingml/2006/main" xmlns:r="http://schemas.openxmlformats.org/officeDocument/2006/relationships" xmlns:p="http://schemas.openxmlformats.org/presentationml/2006/main">
  <p:tag name="NUM" val="6"/>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5"/>
</p:tagLst>
</file>

<file path=ppt/tags/tag291.xml><?xml version="1.0" encoding="utf-8"?>
<p:tagLst xmlns:a="http://schemas.openxmlformats.org/drawingml/2006/main" xmlns:r="http://schemas.openxmlformats.org/officeDocument/2006/relationships" xmlns:p="http://schemas.openxmlformats.org/presentationml/2006/main">
  <p:tag name="NUM" val="6"/>
</p:tagLst>
</file>

<file path=ppt/tags/tag292.xml><?xml version="1.0" encoding="utf-8"?>
<p:tagLst xmlns:a="http://schemas.openxmlformats.org/drawingml/2006/main" xmlns:r="http://schemas.openxmlformats.org/officeDocument/2006/relationships" xmlns:p="http://schemas.openxmlformats.org/presentationml/2006/main">
  <p:tag name="NUM" val="7"/>
</p:tagLst>
</file>

<file path=ppt/tags/tag293.xml><?xml version="1.0" encoding="utf-8"?>
<p:tagLst xmlns:a="http://schemas.openxmlformats.org/drawingml/2006/main" xmlns:r="http://schemas.openxmlformats.org/officeDocument/2006/relationships" xmlns:p="http://schemas.openxmlformats.org/presentationml/2006/main">
  <p:tag name="NUM" val="8"/>
</p:tagLst>
</file>

<file path=ppt/tags/tag294.xml><?xml version="1.0" encoding="utf-8"?>
<p:tagLst xmlns:a="http://schemas.openxmlformats.org/drawingml/2006/main" xmlns:r="http://schemas.openxmlformats.org/officeDocument/2006/relationships" xmlns:p="http://schemas.openxmlformats.org/presentationml/2006/main">
  <p:tag name="NUM" val="9"/>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4"/>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4"/>
</p:tagLst>
</file>

<file path=ppt/tags/tag308.xml><?xml version="1.0" encoding="utf-8"?>
<p:tagLst xmlns:a="http://schemas.openxmlformats.org/drawingml/2006/main" xmlns:r="http://schemas.openxmlformats.org/officeDocument/2006/relationships" xmlns:p="http://schemas.openxmlformats.org/presentationml/2006/main">
  <p:tag name="NUM" val="5"/>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1"/>
</p:tagLst>
</file>

<file path=ppt/tags/tag314.xml><?xml version="1.0" encoding="utf-8"?>
<p:tagLst xmlns:a="http://schemas.openxmlformats.org/drawingml/2006/main" xmlns:r="http://schemas.openxmlformats.org/officeDocument/2006/relationships" xmlns:p="http://schemas.openxmlformats.org/presentationml/2006/main">
  <p:tag name="NUM" val="2"/>
</p:tagLst>
</file>

<file path=ppt/tags/tag315.xml><?xml version="1.0" encoding="utf-8"?>
<p:tagLst xmlns:a="http://schemas.openxmlformats.org/drawingml/2006/main" xmlns:r="http://schemas.openxmlformats.org/officeDocument/2006/relationships" xmlns:p="http://schemas.openxmlformats.org/presentationml/2006/main">
  <p:tag name="NUM" val="3"/>
</p:tagLst>
</file>

<file path=ppt/tags/tag316.xml><?xml version="1.0" encoding="utf-8"?>
<p:tagLst xmlns:a="http://schemas.openxmlformats.org/drawingml/2006/main" xmlns:r="http://schemas.openxmlformats.org/officeDocument/2006/relationships" xmlns:p="http://schemas.openxmlformats.org/presentationml/2006/main">
  <p:tag name="NUM" val="1"/>
</p:tagLst>
</file>

<file path=ppt/tags/tag317.xml><?xml version="1.0" encoding="utf-8"?>
<p:tagLst xmlns:a="http://schemas.openxmlformats.org/drawingml/2006/main" xmlns:r="http://schemas.openxmlformats.org/officeDocument/2006/relationships" xmlns:p="http://schemas.openxmlformats.org/presentationml/2006/main">
  <p:tag name="NUM" val="2"/>
</p:tagLst>
</file>

<file path=ppt/tags/tag318.xml><?xml version="1.0" encoding="utf-8"?>
<p:tagLst xmlns:a="http://schemas.openxmlformats.org/drawingml/2006/main" xmlns:r="http://schemas.openxmlformats.org/officeDocument/2006/relationships" xmlns:p="http://schemas.openxmlformats.org/presentationml/2006/main">
  <p:tag name="NUM" val="3"/>
</p:tagLst>
</file>

<file path=ppt/tags/tag319.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20.xml><?xml version="1.0" encoding="utf-8"?>
<p:tagLst xmlns:a="http://schemas.openxmlformats.org/drawingml/2006/main" xmlns:r="http://schemas.openxmlformats.org/officeDocument/2006/relationships" xmlns:p="http://schemas.openxmlformats.org/presentationml/2006/main">
  <p:tag name="NUM" val="5"/>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4"/>
</p:tagLst>
</file>

<file path=ppt/tags/tag325.xml><?xml version="1.0" encoding="utf-8"?>
<p:tagLst xmlns:a="http://schemas.openxmlformats.org/drawingml/2006/main" xmlns:r="http://schemas.openxmlformats.org/officeDocument/2006/relationships" xmlns:p="http://schemas.openxmlformats.org/presentationml/2006/main">
  <p:tag name="NUM" val="1"/>
</p:tagLst>
</file>

<file path=ppt/tags/tag326.xml><?xml version="1.0" encoding="utf-8"?>
<p:tagLst xmlns:a="http://schemas.openxmlformats.org/drawingml/2006/main" xmlns:r="http://schemas.openxmlformats.org/officeDocument/2006/relationships" xmlns:p="http://schemas.openxmlformats.org/presentationml/2006/main">
  <p:tag name="NUM" val="2"/>
</p:tagLst>
</file>

<file path=ppt/tags/tag327.xml><?xml version="1.0" encoding="utf-8"?>
<p:tagLst xmlns:a="http://schemas.openxmlformats.org/drawingml/2006/main" xmlns:r="http://schemas.openxmlformats.org/officeDocument/2006/relationships" xmlns:p="http://schemas.openxmlformats.org/presentationml/2006/main">
  <p:tag name="NUM" val="3"/>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1"/>
</p:tagLst>
</file>

<file path=ppt/tags/tag341.xml><?xml version="1.0" encoding="utf-8"?>
<p:tagLst xmlns:a="http://schemas.openxmlformats.org/drawingml/2006/main" xmlns:r="http://schemas.openxmlformats.org/officeDocument/2006/relationships" xmlns:p="http://schemas.openxmlformats.org/presentationml/2006/main">
  <p:tag name="NUM" val="2"/>
</p:tagLst>
</file>

<file path=ppt/tags/tag342.xml><?xml version="1.0" encoding="utf-8"?>
<p:tagLst xmlns:a="http://schemas.openxmlformats.org/drawingml/2006/main" xmlns:r="http://schemas.openxmlformats.org/officeDocument/2006/relationships" xmlns:p="http://schemas.openxmlformats.org/presentationml/2006/main">
  <p:tag name="NUM" val="3"/>
</p:tagLst>
</file>

<file path=ppt/tags/tag343.xml><?xml version="1.0" encoding="utf-8"?>
<p:tagLst xmlns:a="http://schemas.openxmlformats.org/drawingml/2006/main" xmlns:r="http://schemas.openxmlformats.org/officeDocument/2006/relationships" xmlns:p="http://schemas.openxmlformats.org/presentationml/2006/main">
  <p:tag name="NUM" val="4"/>
</p:tagLst>
</file>

<file path=ppt/tags/tag344.xml><?xml version="1.0" encoding="utf-8"?>
<p:tagLst xmlns:a="http://schemas.openxmlformats.org/drawingml/2006/main" xmlns:r="http://schemas.openxmlformats.org/officeDocument/2006/relationships" xmlns:p="http://schemas.openxmlformats.org/presentationml/2006/main">
  <p:tag name="NUM" val="5"/>
</p:tagLst>
</file>

<file path=ppt/tags/tag345.xml><?xml version="1.0" encoding="utf-8"?>
<p:tagLst xmlns:a="http://schemas.openxmlformats.org/drawingml/2006/main" xmlns:r="http://schemas.openxmlformats.org/officeDocument/2006/relationships" xmlns:p="http://schemas.openxmlformats.org/presentationml/2006/main">
  <p:tag name="NUM" val="6"/>
</p:tagLst>
</file>

<file path=ppt/tags/tag346.xml><?xml version="1.0" encoding="utf-8"?>
<p:tagLst xmlns:a="http://schemas.openxmlformats.org/drawingml/2006/main" xmlns:r="http://schemas.openxmlformats.org/officeDocument/2006/relationships" xmlns:p="http://schemas.openxmlformats.org/presentationml/2006/main">
  <p:tag name="NUM" val="7"/>
</p:tagLst>
</file>

<file path=ppt/tags/tag347.xml><?xml version="1.0" encoding="utf-8"?>
<p:tagLst xmlns:a="http://schemas.openxmlformats.org/drawingml/2006/main" xmlns:r="http://schemas.openxmlformats.org/officeDocument/2006/relationships" xmlns:p="http://schemas.openxmlformats.org/presentationml/2006/main">
  <p:tag name="NUM" val="1"/>
</p:tagLst>
</file>

<file path=ppt/tags/tag348.xml><?xml version="1.0" encoding="utf-8"?>
<p:tagLst xmlns:a="http://schemas.openxmlformats.org/drawingml/2006/main" xmlns:r="http://schemas.openxmlformats.org/officeDocument/2006/relationships" xmlns:p="http://schemas.openxmlformats.org/presentationml/2006/main">
  <p:tag name="NUM" val="2"/>
</p:tagLst>
</file>

<file path=ppt/tags/tag349.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1"/>
</p:tagLst>
</file>

<file path=ppt/tags/tag351.xml><?xml version="1.0" encoding="utf-8"?>
<p:tagLst xmlns:a="http://schemas.openxmlformats.org/drawingml/2006/main" xmlns:r="http://schemas.openxmlformats.org/officeDocument/2006/relationships" xmlns:p="http://schemas.openxmlformats.org/presentationml/2006/main">
  <p:tag name="NUM" val="2"/>
</p:tagLst>
</file>

<file path=ppt/tags/tag352.xml><?xml version="1.0" encoding="utf-8"?>
<p:tagLst xmlns:a="http://schemas.openxmlformats.org/drawingml/2006/main" xmlns:r="http://schemas.openxmlformats.org/officeDocument/2006/relationships" xmlns:p="http://schemas.openxmlformats.org/presentationml/2006/main">
  <p:tag name="NUM" val="3"/>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60.xml><?xml version="1.0" encoding="utf-8"?>
<p:tagLst xmlns:a="http://schemas.openxmlformats.org/drawingml/2006/main" xmlns:r="http://schemas.openxmlformats.org/officeDocument/2006/relationships" xmlns:p="http://schemas.openxmlformats.org/presentationml/2006/main">
  <p:tag name="NUM" val="2"/>
</p:tagLst>
</file>

<file path=ppt/tags/tag361.xml><?xml version="1.0" encoding="utf-8"?>
<p:tagLst xmlns:a="http://schemas.openxmlformats.org/drawingml/2006/main" xmlns:r="http://schemas.openxmlformats.org/officeDocument/2006/relationships" xmlns:p="http://schemas.openxmlformats.org/presentationml/2006/main">
  <p:tag name="NUM" val="3"/>
</p:tagLst>
</file>

<file path=ppt/tags/tag362.xml><?xml version="1.0" encoding="utf-8"?>
<p:tagLst xmlns:a="http://schemas.openxmlformats.org/drawingml/2006/main" xmlns:r="http://schemas.openxmlformats.org/officeDocument/2006/relationships" xmlns:p="http://schemas.openxmlformats.org/presentationml/2006/main">
  <p:tag name="NUM" val="1"/>
</p:tagLst>
</file>

<file path=ppt/tags/tag363.xml><?xml version="1.0" encoding="utf-8"?>
<p:tagLst xmlns:a="http://schemas.openxmlformats.org/drawingml/2006/main" xmlns:r="http://schemas.openxmlformats.org/officeDocument/2006/relationships" xmlns:p="http://schemas.openxmlformats.org/presentationml/2006/main">
  <p:tag name="NUM" val="2"/>
</p:tagLst>
</file>

<file path=ppt/tags/tag364.xml><?xml version="1.0" encoding="utf-8"?>
<p:tagLst xmlns:a="http://schemas.openxmlformats.org/drawingml/2006/main" xmlns:r="http://schemas.openxmlformats.org/officeDocument/2006/relationships" xmlns:p="http://schemas.openxmlformats.org/presentationml/2006/main">
  <p:tag name="NUM" val="3"/>
</p:tagLst>
</file>

<file path=ppt/tags/tag365.xml><?xml version="1.0" encoding="utf-8"?>
<p:tagLst xmlns:a="http://schemas.openxmlformats.org/drawingml/2006/main" xmlns:r="http://schemas.openxmlformats.org/officeDocument/2006/relationships" xmlns:p="http://schemas.openxmlformats.org/presentationml/2006/main">
  <p:tag name="NUM" val="1"/>
</p:tagLst>
</file>

<file path=ppt/tags/tag366.xml><?xml version="1.0" encoding="utf-8"?>
<p:tagLst xmlns:a="http://schemas.openxmlformats.org/drawingml/2006/main" xmlns:r="http://schemas.openxmlformats.org/officeDocument/2006/relationships" xmlns:p="http://schemas.openxmlformats.org/presentationml/2006/main">
  <p:tag name="NUM" val="2"/>
</p:tagLst>
</file>

<file path=ppt/tags/tag367.xml><?xml version="1.0" encoding="utf-8"?>
<p:tagLst xmlns:a="http://schemas.openxmlformats.org/drawingml/2006/main" xmlns:r="http://schemas.openxmlformats.org/officeDocument/2006/relationships" xmlns:p="http://schemas.openxmlformats.org/presentationml/2006/main">
  <p:tag name="NUM" val="3"/>
</p:tagLst>
</file>

<file path=ppt/tags/tag368.xml><?xml version="1.0" encoding="utf-8"?>
<p:tagLst xmlns:a="http://schemas.openxmlformats.org/drawingml/2006/main" xmlns:r="http://schemas.openxmlformats.org/officeDocument/2006/relationships" xmlns:p="http://schemas.openxmlformats.org/presentationml/2006/main">
  <p:tag name="NUM" val="4"/>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1"/>
</p:tagLst>
</file>

<file path=ppt/tags/tag373.xml><?xml version="1.0" encoding="utf-8"?>
<p:tagLst xmlns:a="http://schemas.openxmlformats.org/drawingml/2006/main" xmlns:r="http://schemas.openxmlformats.org/officeDocument/2006/relationships" xmlns:p="http://schemas.openxmlformats.org/presentationml/2006/main">
  <p:tag name="NUM" val="2"/>
</p:tagLst>
</file>

<file path=ppt/tags/tag374.xml><?xml version="1.0" encoding="utf-8"?>
<p:tagLst xmlns:a="http://schemas.openxmlformats.org/drawingml/2006/main" xmlns:r="http://schemas.openxmlformats.org/officeDocument/2006/relationships" xmlns:p="http://schemas.openxmlformats.org/presentationml/2006/main">
  <p:tag name="NUM" val="3"/>
</p:tagLst>
</file>

<file path=ppt/tags/tag375.xml><?xml version="1.0" encoding="utf-8"?>
<p:tagLst xmlns:a="http://schemas.openxmlformats.org/drawingml/2006/main" xmlns:r="http://schemas.openxmlformats.org/officeDocument/2006/relationships" xmlns:p="http://schemas.openxmlformats.org/presentationml/2006/main">
  <p:tag name="NUM" val="4"/>
</p:tagLst>
</file>

<file path=ppt/tags/tag376.xml><?xml version="1.0" encoding="utf-8"?>
<p:tagLst xmlns:a="http://schemas.openxmlformats.org/drawingml/2006/main" xmlns:r="http://schemas.openxmlformats.org/officeDocument/2006/relationships" xmlns:p="http://schemas.openxmlformats.org/presentationml/2006/main">
  <p:tag name="NUM" val="1"/>
</p:tagLst>
</file>

<file path=ppt/tags/tag377.xml><?xml version="1.0" encoding="utf-8"?>
<p:tagLst xmlns:a="http://schemas.openxmlformats.org/drawingml/2006/main" xmlns:r="http://schemas.openxmlformats.org/officeDocument/2006/relationships" xmlns:p="http://schemas.openxmlformats.org/presentationml/2006/main">
  <p:tag name="NUM" val="2"/>
</p:tagLst>
</file>

<file path=ppt/tags/tag378.xml><?xml version="1.0" encoding="utf-8"?>
<p:tagLst xmlns:a="http://schemas.openxmlformats.org/drawingml/2006/main" xmlns:r="http://schemas.openxmlformats.org/officeDocument/2006/relationships" xmlns:p="http://schemas.openxmlformats.org/presentationml/2006/main">
  <p:tag name="NUM" val="3"/>
</p:tagLst>
</file>

<file path=ppt/tags/tag379.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80.xml><?xml version="1.0" encoding="utf-8"?>
<p:tagLst xmlns:a="http://schemas.openxmlformats.org/drawingml/2006/main" xmlns:r="http://schemas.openxmlformats.org/officeDocument/2006/relationships" xmlns:p="http://schemas.openxmlformats.org/presentationml/2006/main">
  <p:tag name="NUM" val="1"/>
</p:tagLst>
</file>

<file path=ppt/tags/tag381.xml><?xml version="1.0" encoding="utf-8"?>
<p:tagLst xmlns:a="http://schemas.openxmlformats.org/drawingml/2006/main" xmlns:r="http://schemas.openxmlformats.org/officeDocument/2006/relationships" xmlns:p="http://schemas.openxmlformats.org/presentationml/2006/main">
  <p:tag name="NUM" val="2"/>
</p:tagLst>
</file>

<file path=ppt/tags/tag382.xml><?xml version="1.0" encoding="utf-8"?>
<p:tagLst xmlns:a="http://schemas.openxmlformats.org/drawingml/2006/main" xmlns:r="http://schemas.openxmlformats.org/officeDocument/2006/relationships" xmlns:p="http://schemas.openxmlformats.org/presentationml/2006/main">
  <p:tag name="NUM" val="3"/>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1"/>
</p:tagLst>
</file>

<file path=ppt/tags/tag387.xml><?xml version="1.0" encoding="utf-8"?>
<p:tagLst xmlns:a="http://schemas.openxmlformats.org/drawingml/2006/main" xmlns:r="http://schemas.openxmlformats.org/officeDocument/2006/relationships" xmlns:p="http://schemas.openxmlformats.org/presentationml/2006/main">
  <p:tag name="NUM" val="2"/>
</p:tagLst>
</file>

<file path=ppt/tags/tag388.xml><?xml version="1.0" encoding="utf-8"?>
<p:tagLst xmlns:a="http://schemas.openxmlformats.org/drawingml/2006/main" xmlns:r="http://schemas.openxmlformats.org/officeDocument/2006/relationships" xmlns:p="http://schemas.openxmlformats.org/presentationml/2006/main">
  <p:tag name="NUM" val="3"/>
</p:tagLst>
</file>

<file path=ppt/tags/tag389.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Engineers Canada template - v2019">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E528F652C3351C499003E103ABCACB9B" ma:contentTypeVersion="12" ma:contentTypeDescription="Create a new document." ma:contentTypeScope="" ma:versionID="b8a26cfdbcdd03473aac3aaf48f8717b">
  <xsd:schema xmlns:xsd="http://www.w3.org/2001/XMLSchema" xmlns:xs="http://www.w3.org/2001/XMLSchema" xmlns:p="http://schemas.microsoft.com/office/2006/metadata/properties" xmlns:ns2="70d5c487-b754-429c-89aa-e7657684365d" xmlns:ns3="cb25f3da-5814-4c1f-99f2-d637de11ca73" xmlns:ns4="749ab4a9-f811-4b08-b830-ff305ccf3ffe" targetNamespace="http://schemas.microsoft.com/office/2006/metadata/properties" ma:root="true" ma:fieldsID="79985b5ce3d599457381d1caa1ecbd31" ns2:_="" ns3:_="" ns4:_="">
    <xsd:import namespace="70d5c487-b754-429c-89aa-e7657684365d"/>
    <xsd:import namespace="cb25f3da-5814-4c1f-99f2-d637de11ca73"/>
    <xsd:import namespace="749ab4a9-f811-4b08-b830-ff305ccf3ffe"/>
    <xsd:element name="properties">
      <xsd:complexType>
        <xsd:sequence>
          <xsd:element name="documentManagement">
            <xsd:complexType>
              <xsd:all>
                <xsd:element ref="ns2:e84ea212a04c41fcbdea165934b2161a" minOccurs="0"/>
                <xsd:element ref="ns3:TaxCatchAll" minOccurs="0"/>
                <xsd:element ref="ns2:MediaServiceMetadata" minOccurs="0"/>
                <xsd:element ref="ns2:MediaServiceFastMetadata" minOccurs="0"/>
                <xsd:element ref="ns4:Language"/>
                <xsd:element ref="ns4:AccreditationCycle"/>
                <xsd:element ref="ns4:MediaServiceAutoKeyPoints" minOccurs="0"/>
                <xsd:element ref="ns4:MediaServiceKeyPoints" minOccurs="0"/>
                <xsd:element ref="ns3:SharedWithUsers" minOccurs="0"/>
                <xsd:element ref="ns3:SharedWithDetails" minOccurs="0"/>
                <xsd:element ref="ns4:Resource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5c487-b754-429c-89aa-e7657684365d" elementFormDefault="qualified">
    <xsd:import namespace="http://schemas.microsoft.com/office/2006/documentManagement/types"/>
    <xsd:import namespace="http://schemas.microsoft.com/office/infopath/2007/PartnerControls"/>
    <xsd:element name="e84ea212a04c41fcbdea165934b2161a" ma:index="9" nillable="true" ma:taxonomy="true" ma:internalName="e84ea212a04c41fcbdea165934b2161a" ma:taxonomyFieldName="Document_x0020_Type" ma:displayName="Document Type" ma:default="" ma:fieldId="{e84ea212-a04c-41fc-bdea-165934b2161a}" ma:sspId="65dceeaf-3781-424a-bbe4-3913337707d3" ma:termSetId="f10db319-1447-498f-81f1-db260ca6cebc"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5f3da-5814-4c1f-99f2-d637de11ca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4eb2e6-1f68-446e-90dd-cbccfe80c32c}" ma:internalName="TaxCatchAll" ma:showField="CatchAllData" ma:web="cb25f3da-5814-4c1f-99f2-d637de11ca7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4a9-f811-4b08-b830-ff305ccf3ffe" elementFormDefault="qualified">
    <xsd:import namespace="http://schemas.microsoft.com/office/2006/documentManagement/types"/>
    <xsd:import namespace="http://schemas.microsoft.com/office/infopath/2007/PartnerControls"/>
    <xsd:element name="Language" ma:index="13" ma:displayName="Language" ma:format="Dropdown" ma:internalName="Language">
      <xsd:simpleType>
        <xsd:restriction base="dms:Choice">
          <xsd:enumeration value="English"/>
          <xsd:enumeration value="French"/>
        </xsd:restriction>
      </xsd:simpleType>
    </xsd:element>
    <xsd:element name="AccreditationCycle" ma:index="14" ma:displayName="Accreditation Cycle" ma:default="None" ma:format="Dropdown" ma:internalName="AccreditationCycle">
      <xsd:simpleType>
        <xsd:restriction base="dms:Choice">
          <xsd:enumeration value="2019-2020"/>
          <xsd:enumeration value="2020-2021"/>
          <xsd:enumeration value="2021-2022"/>
          <xsd:enumeration value="2022-2023"/>
          <xsd:enumeration value="2023-2024"/>
          <xsd:enumeration value="2024-2025"/>
          <xsd:enumeration value="2025-2026"/>
          <xsd:enumeration value="None"/>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ResourceType" ma:index="19" ma:displayName="Resource Type" ma:format="Dropdown" ma:internalName="ResourceType">
      <xsd:simpleType>
        <xsd:restriction base="dms:Choice">
          <xsd:enumeration value="AB Meeting for Johanne"/>
          <xsd:enumeration value="General Visitor"/>
          <xsd:enumeration value="Questionnaire package"/>
          <xsd:enumeration value="Visiting Team Material"/>
          <xsd:enumeration value="IES/OneHub"/>
          <xsd:enumeration value="HEI Material"/>
          <xsd:enumeration value="Secretariat Mater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84ea212a04c41fcbdea165934b2161a xmlns="70d5c487-b754-429c-89aa-e7657684365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97b25c26-b0a3-4801-9777-3f513cd68642</TermId>
        </TermInfo>
      </Terms>
    </e84ea212a04c41fcbdea165934b2161a>
    <ResourceType xmlns="749ab4a9-f811-4b08-b830-ff305ccf3ffe">Visiting Team Material</ResourceType>
    <TaxCatchAll xmlns="cb25f3da-5814-4c1f-99f2-d637de11ca73">
      <Value>30</Value>
    </TaxCatchAll>
    <Language xmlns="749ab4a9-f811-4b08-b830-ff305ccf3ffe">English</Language>
    <AccreditationCycle xmlns="749ab4a9-f811-4b08-b830-ff305ccf3ffe">2022-2023</AccreditationCycle>
  </documentManagement>
</p:properties>
</file>

<file path=customXml/itemProps1.xml><?xml version="1.0" encoding="utf-8"?>
<ds:datastoreItem xmlns:ds="http://schemas.openxmlformats.org/officeDocument/2006/customXml" ds:itemID="{4485FCEA-0A7B-4330-936E-A11CD468B4AE}">
  <ds:schemaRefs>
    <ds:schemaRef ds:uri="http://schemas.microsoft.com/sharepoint/v3/contenttype/forms"/>
  </ds:schemaRefs>
</ds:datastoreItem>
</file>

<file path=customXml/itemProps2.xml><?xml version="1.0" encoding="utf-8"?>
<ds:datastoreItem xmlns:ds="http://schemas.openxmlformats.org/officeDocument/2006/customXml" ds:itemID="{7D71C144-16DA-4254-A0FE-4394C8A7D96D}">
  <ds:schemaRefs>
    <ds:schemaRef ds:uri="70d5c487-b754-429c-89aa-e7657684365d"/>
    <ds:schemaRef ds:uri="749ab4a9-f811-4b08-b830-ff305ccf3ffe"/>
    <ds:schemaRef ds:uri="cb25f3da-5814-4c1f-99f2-d637de11ca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0E633A-C448-4589-91A4-666DF3479308}">
  <ds:schemaRefs>
    <ds:schemaRef ds:uri="cb25f3da-5814-4c1f-99f2-d637de11ca73"/>
    <ds:schemaRef ds:uri="http://purl.org/dc/elements/1.1/"/>
    <ds:schemaRef ds:uri="http://schemas.microsoft.com/office/2006/metadata/properties"/>
    <ds:schemaRef ds:uri="http://schemas.microsoft.com/office/2006/documentManagement/types"/>
    <ds:schemaRef ds:uri="70d5c487-b754-429c-89aa-e7657684365d"/>
    <ds:schemaRef ds:uri="http://purl.org/dc/dcmitype/"/>
    <ds:schemaRef ds:uri="http://schemas.microsoft.com/office/infopath/2007/PartnerControls"/>
    <ds:schemaRef ds:uri="http://schemas.openxmlformats.org/package/2006/metadata/core-properties"/>
    <ds:schemaRef ds:uri="749ab4a9-f811-4b08-b830-ff305ccf3ff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12672</Words>
  <Application>Microsoft Office PowerPoint</Application>
  <PresentationFormat>On-screen Show (16:9)</PresentationFormat>
  <Paragraphs>1326</Paragraphs>
  <Slides>90</Slides>
  <Notes>90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Arial Black</vt:lpstr>
      <vt:lpstr>Calibri</vt:lpstr>
      <vt:lpstr>Calibri Light</vt:lpstr>
      <vt:lpstr>Symbol</vt:lpstr>
      <vt:lpstr>Times</vt:lpstr>
      <vt:lpstr>Wingdings</vt:lpstr>
      <vt:lpstr>Engineers Canada template - v2019</vt:lpstr>
      <vt:lpstr>À propos de cette présentation</vt:lpstr>
      <vt:lpstr>Visite d’agrément virtuelle à &lt;nom de l’EES&gt; &lt;période&gt;</vt:lpstr>
      <vt:lpstr>Reconnaissance territoriale</vt:lpstr>
      <vt:lpstr>Aperçu</vt:lpstr>
      <vt:lpstr>Portrait de l’établissement d’enseignement supérieur (EES)</vt:lpstr>
      <vt:lpstr>Cycle de visites 2022-2023 :</vt:lpstr>
      <vt:lpstr>L’agrément et le Bureau d’agrément</vt:lpstr>
      <vt:lpstr>Le Bureau d’agrément</vt:lpstr>
      <vt:lpstr>Les objectifs du Bureau d’agrément</vt:lpstr>
      <vt:lpstr>Que fait le Bureau d’agrément? </vt:lpstr>
      <vt:lpstr>Remarques générales sur l’agrément</vt:lpstr>
      <vt:lpstr>Comment procédons-nous?  Le processus d’agrément :</vt:lpstr>
      <vt:lpstr>Agrément et amélioration continue</vt:lpstr>
      <vt:lpstr>Activités d’agrément</vt:lpstr>
      <vt:lpstr>PowerPoint Presentation</vt:lpstr>
      <vt:lpstr>Rôles et responsabilités</vt:lpstr>
      <vt:lpstr>Objectifs de l'équipe de visiteurs</vt:lpstr>
      <vt:lpstr>L’équipe de visiteurs : principaux rôles</vt:lpstr>
      <vt:lpstr>Président et vice-président  Principaux rôles</vt:lpstr>
      <vt:lpstr>Visiteur général et visiteur de programme Principaux rôles</vt:lpstr>
      <vt:lpstr>Observateurs et secrétariat du BA  Principaux rôles</vt:lpstr>
      <vt:lpstr>Engagements en temps</vt:lpstr>
      <vt:lpstr>Avant la visite</vt:lpstr>
      <vt:lpstr>Normes et procédures d’agrément</vt:lpstr>
      <vt:lpstr>Formation</vt:lpstr>
      <vt:lpstr>Ressources à l’intention des équipes</vt:lpstr>
      <vt:lpstr>Activités des membres de l’équipe</vt:lpstr>
      <vt:lpstr>Accès aux documents des programmes</vt:lpstr>
      <vt:lpstr>Accès aux documents des programmes (suite)</vt:lpstr>
      <vt:lpstr>Suivi des points à considérer</vt:lpstr>
      <vt:lpstr>Identification des points à considérer</vt:lpstr>
      <vt:lpstr>Observations écrites</vt:lpstr>
      <vt:lpstr>Conseils</vt:lpstr>
      <vt:lpstr>Les normes</vt:lpstr>
      <vt:lpstr>Normes et procédures d’agrément</vt:lpstr>
      <vt:lpstr>À propos des normes et des énoncés d’interprétation</vt:lpstr>
      <vt:lpstr>PowerPoint Presentation</vt:lpstr>
      <vt:lpstr>PowerPoint Presentation</vt:lpstr>
      <vt:lpstr>Points saillants des normes d’agrément :  Contenu et qualité du programme</vt:lpstr>
      <vt:lpstr>Nombre minimum de composantes du programme d’études</vt:lpstr>
      <vt:lpstr>Points saillants des normes d’agrément :  Nombre minimum de composantes du programme d’études</vt:lpstr>
      <vt:lpstr>PowerPoint Presentation</vt:lpstr>
      <vt:lpstr>PowerPoint Presentation</vt:lpstr>
      <vt:lpstr>PowerPoint Presentation</vt:lpstr>
      <vt:lpstr>PowerPoint Presentation</vt:lpstr>
      <vt:lpstr>PowerPoint Presentation</vt:lpstr>
      <vt:lpstr>PowerPoint Presentation</vt:lpstr>
      <vt:lpstr>Points saillants des normes d’agrément : Qualités requises des diplômés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Amélioration continue :  La boucle de rétroaction</vt:lpstr>
      <vt:lpstr>PowerPoint Presentation</vt:lpstr>
      <vt:lpstr>PowerPoint Presentation</vt:lpstr>
      <vt:lpstr>PowerPoint Presentation</vt:lpstr>
      <vt:lpstr>Idées fausses sur les QRD et l’AC</vt:lpstr>
      <vt:lpstr>Changements pertinents récents </vt:lpstr>
      <vt:lpstr>Changements apportés aux énoncés d’interprétation</vt:lpstr>
      <vt:lpstr>Importance accrue accordée par le BCAPG au processus des QRD/AC</vt:lpstr>
      <vt:lpstr>Documentation 2021 / 2022  Importance du processus des QRD/AC : Résumé des changements</vt:lpstr>
      <vt:lpstr>Addenda au Questionnaire : Questions sur la réponse à la pandémie de COVID-19 (facultatif)</vt:lpstr>
      <vt:lpstr>La visite  Un exercice de constatation des faits</vt:lpstr>
      <vt:lpstr>Aperçu</vt:lpstr>
      <vt:lpstr>Entrevues : Tâches et outils</vt:lpstr>
      <vt:lpstr>Visites : Tâches et outils</vt:lpstr>
      <vt:lpstr>Horaire de la visite</vt:lpstr>
      <vt:lpstr>Horaire de la visite (suite)</vt:lpstr>
      <vt:lpstr>Horaire de la visite (suite)</vt:lpstr>
      <vt:lpstr>PowerPoint Presentation</vt:lpstr>
      <vt:lpstr>Le rapport de l’équipe de visiteurs</vt:lpstr>
      <vt:lpstr>PowerPoint Presentation</vt:lpstr>
      <vt:lpstr>Identification des points à considérer</vt:lpstr>
      <vt:lpstr>Observations écrites</vt:lpstr>
      <vt:lpstr>Conseils</vt:lpstr>
      <vt:lpstr>PowerPoint Presentation</vt:lpstr>
      <vt:lpstr>Merci!</vt:lpstr>
      <vt:lpstr>Diapositives de rechange pour les visites virtuelles</vt:lpstr>
      <vt:lpstr>Engagements en temps</vt:lpstr>
      <vt:lpstr>Remarques concernant les visites virtuelles</vt:lpstr>
      <vt:lpstr>Remarques additionnelles pour les visites virtuelles</vt:lpstr>
      <vt:lpstr>Remarques additionnelles pour les visites virtuelles</vt:lpstr>
      <vt:lpstr>Remarques additionnelles pour les visites virtuelles</vt:lpstr>
      <vt:lpstr>Logistique</vt:lpstr>
      <vt:lpstr>Formation sur les visites virtuelles</vt:lpstr>
      <vt:lpstr>Visite guidée virtuelle des laboratoires</vt:lpstr>
    </vt:vector>
  </TitlesOfParts>
  <Company>Engineers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 intro_team_chair_presentation_english-July 16</dc:title>
  <dc:creator>aolivas</dc:creator>
  <cp:lastModifiedBy>Elise Guest</cp:lastModifiedBy>
  <cp:revision>2</cp:revision>
  <dcterms:created xsi:type="dcterms:W3CDTF">2015-10-13T17:28:17Z</dcterms:created>
  <dcterms:modified xsi:type="dcterms:W3CDTF">2022-09-07T17:14:43Z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0x010100E528F652C3351C499003E103ABCACB9B</vt:lpwstr>
  </property>
  <property fmtid="{D5CDD505-2E9C-101B-9397-08002B2CF9AE}" pid="3" name="Document Type">
    <vt:lpwstr>30;#Presentation|97b25c26-b0a3-4801-9777-3f513cd68642</vt:lpwstr>
  </property>
</Properties>
</file>