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3.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4.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5.xml" ContentType="application/vnd.openxmlformats-officedocument.drawingml.chart+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6.xml" ContentType="application/vnd.openxmlformats-officedocument.drawingml.chart+xml"/>
  <Override PartName="/ppt/theme/themeOverride2.xml" ContentType="application/vnd.openxmlformats-officedocument.themeOverr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7.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charts/chart8.xml" ContentType="application/vnd.openxmlformats-officedocument.drawingml.char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9.xml" ContentType="application/vnd.openxmlformats-officedocument.drawingml.char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0.xml" ContentType="application/vnd.openxmlformats-officedocument.drawingml.chart+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charts/chart11.xml" ContentType="application/vnd.openxmlformats-officedocument.drawingml.chart+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charts/chart12.xml" ContentType="application/vnd.openxmlformats-officedocument.drawingml.chart+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charts/chart13.xml" ContentType="application/vnd.openxmlformats-officedocument.drawingml.chart+xml"/>
  <Override PartName="/ppt/drawings/drawing1.xml" ContentType="application/vnd.openxmlformats-officedocument.drawingml.chartshape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charts/chart14.xml" ContentType="application/vnd.openxmlformats-officedocument.drawingml.chart+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charts/chart15.xml" ContentType="application/vnd.openxmlformats-officedocument.drawingml.chart+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charts/chart16.xml" ContentType="application/vnd.openxmlformats-officedocument.drawingml.chart+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charts/chart17.xml" ContentType="application/vnd.openxmlformats-officedocument.drawingml.chart+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charts/chart18.xml" ContentType="application/vnd.openxmlformats-officedocument.drawingml.chart+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charts/chart19.xml" ContentType="application/vnd.openxmlformats-officedocument.drawingml.chart+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charts/chart20.xml" ContentType="application/vnd.openxmlformats-officedocument.drawingml.chart+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charts/chart21.xml" ContentType="application/vnd.openxmlformats-officedocument.drawingml.chart+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charts/chart22.xml" ContentType="application/vnd.openxmlformats-officedocument.drawingml.chart+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charts/chart23.xml" ContentType="application/vnd.openxmlformats-officedocument.drawingml.chart+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charts/chart24.xml" ContentType="application/vnd.openxmlformats-officedocument.drawingml.chart+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charts/chart25.xml" ContentType="application/vnd.openxmlformats-officedocument.drawingml.chart+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26.xml" ContentType="application/vnd.openxmlformats-officedocument.drawingml.chart+xml"/>
  <Override PartName="/ppt/drawings/drawing2.xml" ContentType="application/vnd.openxmlformats-officedocument.drawingml.chartshape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charts/chart27.xml" ContentType="application/vnd.openxmlformats-officedocument.drawingml.chart+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charts/chart28.xml" ContentType="application/vnd.openxmlformats-officedocument.drawingml.chart+xml"/>
  <Override PartName="/ppt/theme/themeOverride3.xml" ContentType="application/vnd.openxmlformats-officedocument.themeOverr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charts/chart29.xml" ContentType="application/vnd.openxmlformats-officedocument.drawingml.chart+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charts/chart30.xml" ContentType="application/vnd.openxmlformats-officedocument.drawingml.chart+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charts/chart31.xml" ContentType="application/vnd.openxmlformats-officedocument.drawingml.chart+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charts/chart32.xml" ContentType="application/vnd.openxmlformats-officedocument.drawingml.chart+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charts/chart33.xml" ContentType="application/vnd.openxmlformats-officedocument.drawingml.chart+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charts/chart38.xml" ContentType="application/vnd.openxmlformats-officedocument.drawingml.chart+xml"/>
  <Override PartName="/ppt/charts/chart39.xml" ContentType="application/vnd.openxmlformats-officedocument.drawingml.chart+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charts/chart40.xml" ContentType="application/vnd.openxmlformats-officedocument.drawingml.chart+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4.xml" ContentType="application/vnd.openxmlformats-officedocument.presentationml.notesSl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7"/>
  </p:notesMasterIdLst>
  <p:handoutMasterIdLst>
    <p:handoutMasterId r:id="rId78"/>
  </p:handoutMasterIdLst>
  <p:sldIdLst>
    <p:sldId id="412" r:id="rId12"/>
    <p:sldId id="688" r:id="rId13"/>
    <p:sldId id="689" r:id="rId14"/>
    <p:sldId id="690" r:id="rId15"/>
    <p:sldId id="692" r:id="rId16"/>
    <p:sldId id="693" r:id="rId17"/>
    <p:sldId id="694" r:id="rId18"/>
    <p:sldId id="695" r:id="rId19"/>
    <p:sldId id="696" r:id="rId20"/>
    <p:sldId id="697" r:id="rId21"/>
    <p:sldId id="567" r:id="rId22"/>
    <p:sldId id="580" r:id="rId23"/>
    <p:sldId id="668" r:id="rId24"/>
    <p:sldId id="583" r:id="rId25"/>
    <p:sldId id="654" r:id="rId26"/>
    <p:sldId id="656" r:id="rId27"/>
    <p:sldId id="657" r:id="rId28"/>
    <p:sldId id="651" r:id="rId29"/>
    <p:sldId id="658" r:id="rId30"/>
    <p:sldId id="566" r:id="rId31"/>
    <p:sldId id="649" r:id="rId32"/>
    <p:sldId id="674" r:id="rId33"/>
    <p:sldId id="661" r:id="rId34"/>
    <p:sldId id="662" r:id="rId35"/>
    <p:sldId id="663" r:id="rId36"/>
    <p:sldId id="596" r:id="rId37"/>
    <p:sldId id="597" r:id="rId38"/>
    <p:sldId id="598" r:id="rId39"/>
    <p:sldId id="599" r:id="rId40"/>
    <p:sldId id="600" r:id="rId41"/>
    <p:sldId id="568" r:id="rId42"/>
    <p:sldId id="601" r:id="rId43"/>
    <p:sldId id="664" r:id="rId44"/>
    <p:sldId id="644" r:id="rId45"/>
    <p:sldId id="669" r:id="rId46"/>
    <p:sldId id="605" r:id="rId47"/>
    <p:sldId id="569" r:id="rId48"/>
    <p:sldId id="607" r:id="rId49"/>
    <p:sldId id="608" r:id="rId50"/>
    <p:sldId id="570" r:id="rId51"/>
    <p:sldId id="611" r:id="rId52"/>
    <p:sldId id="665" r:id="rId53"/>
    <p:sldId id="685" r:id="rId54"/>
    <p:sldId id="686" r:id="rId55"/>
    <p:sldId id="687" r:id="rId56"/>
    <p:sldId id="680" r:id="rId57"/>
    <p:sldId id="681" r:id="rId58"/>
    <p:sldId id="571" r:id="rId59"/>
    <p:sldId id="683" r:id="rId60"/>
    <p:sldId id="684" r:id="rId61"/>
    <p:sldId id="613" r:id="rId62"/>
    <p:sldId id="614" r:id="rId63"/>
    <p:sldId id="574" r:id="rId64"/>
    <p:sldId id="634" r:id="rId65"/>
    <p:sldId id="635" r:id="rId66"/>
    <p:sldId id="645" r:id="rId67"/>
    <p:sldId id="646" r:id="rId68"/>
    <p:sldId id="647" r:id="rId69"/>
    <p:sldId id="577" r:id="rId70"/>
    <p:sldId id="640" r:id="rId71"/>
    <p:sldId id="641" r:id="rId72"/>
    <p:sldId id="578" r:id="rId73"/>
    <p:sldId id="642" r:id="rId74"/>
    <p:sldId id="643" r:id="rId75"/>
    <p:sldId id="666" r:id="rId76"/>
  </p:sldIdLst>
  <p:sldSz cx="9144000" cy="6858000" type="screen4x3"/>
  <p:notesSz cx="9388475" cy="7102475"/>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33"/>
    <a:srgbClr val="10253F"/>
    <a:srgbClr val="969696"/>
    <a:srgbClr val="003336"/>
    <a:srgbClr val="07101B"/>
    <a:srgbClr val="000000"/>
    <a:srgbClr val="E7EEEF"/>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257" autoAdjust="0"/>
    <p:restoredTop sz="99233" autoAdjust="0"/>
  </p:normalViewPr>
  <p:slideViewPr>
    <p:cSldViewPr snapToGrid="0">
      <p:cViewPr>
        <p:scale>
          <a:sx n="74" d="100"/>
          <a:sy n="74" d="100"/>
        </p:scale>
        <p:origin x="-3378" y="-1026"/>
      </p:cViewPr>
      <p:guideLst>
        <p:guide orient="horz" pos="12"/>
        <p:guide orient="horz"/>
        <p:guide orient="horz" pos="899"/>
        <p:guide orient="horz" pos="10"/>
        <p:guide pos="2880"/>
        <p:guide pos="90"/>
      </p:guideLst>
    </p:cSldViewPr>
  </p:slideViewPr>
  <p:outlineViewPr>
    <p:cViewPr>
      <p:scale>
        <a:sx n="25" d="100"/>
        <a:sy n="25" d="100"/>
      </p:scale>
      <p:origin x="0" y="39466"/>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6394747748013"/>
          <c:y val="6.4881089331709704E-2"/>
          <c:w val="0.75933609958506221"/>
          <c:h val="0.93511891066829023"/>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know/Unsure</c:v>
                </c:pt>
              </c:strCache>
            </c:strRef>
          </c:cat>
          <c:val>
            <c:numRef>
              <c:f>Sheet1!$B$2:$B$4</c:f>
              <c:numCache>
                <c:formatCode>0\ %</c:formatCode>
                <c:ptCount val="3"/>
                <c:pt idx="0">
                  <c:v>0.82</c:v>
                </c:pt>
                <c:pt idx="1">
                  <c:v>0.1</c:v>
                </c:pt>
                <c:pt idx="2">
                  <c:v>0.05</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know/Unsure</c:v>
                </c:pt>
              </c:strCache>
            </c:strRef>
          </c:cat>
          <c:val>
            <c:numRef>
              <c:f>Sheet1!$C$2:$C$4</c:f>
              <c:numCache>
                <c:formatCode>0\ %</c:formatCode>
                <c:ptCount val="3"/>
                <c:pt idx="0">
                  <c:v>0.87</c:v>
                </c:pt>
                <c:pt idx="1">
                  <c:v>0.1</c:v>
                </c:pt>
                <c:pt idx="2">
                  <c:v>0.03</c:v>
                </c:pt>
              </c:numCache>
            </c:numRef>
          </c:val>
        </c:ser>
        <c:dLbls>
          <c:showLegendKey val="0"/>
          <c:showVal val="0"/>
          <c:showCatName val="0"/>
          <c:showSerName val="0"/>
          <c:showPercent val="0"/>
          <c:showBubbleSize val="0"/>
        </c:dLbls>
        <c:gapWidth val="70"/>
        <c:overlap val="-3"/>
        <c:axId val="35025664"/>
        <c:axId val="35027200"/>
      </c:barChart>
      <c:catAx>
        <c:axId val="35025664"/>
        <c:scaling>
          <c:orientation val="maxMin"/>
        </c:scaling>
        <c:delete val="1"/>
        <c:axPos val="l"/>
        <c:numFmt formatCode="General" sourceLinked="1"/>
        <c:majorTickMark val="out"/>
        <c:minorTickMark val="none"/>
        <c:tickLblPos val="none"/>
        <c:crossAx val="35027200"/>
        <c:crosses val="autoZero"/>
        <c:auto val="1"/>
        <c:lblAlgn val="ctr"/>
        <c:lblOffset val="100"/>
        <c:tickLblSkip val="1"/>
        <c:tickMarkSkip val="1"/>
        <c:noMultiLvlLbl val="0"/>
      </c:catAx>
      <c:valAx>
        <c:axId val="35027200"/>
        <c:scaling>
          <c:orientation val="minMax"/>
          <c:max val="1"/>
          <c:min val="0"/>
        </c:scaling>
        <c:delete val="1"/>
        <c:axPos val="t"/>
        <c:numFmt formatCode="0\ %" sourceLinked="1"/>
        <c:majorTickMark val="out"/>
        <c:minorTickMark val="none"/>
        <c:tickLblPos val="none"/>
        <c:crossAx val="35025664"/>
        <c:crosses val="autoZero"/>
        <c:crossBetween val="between"/>
        <c:majorUnit val="0.2"/>
        <c:minorUnit val="0.1"/>
      </c:valAx>
      <c:spPr>
        <a:noFill/>
        <a:ln w="25401">
          <a:noFill/>
        </a:ln>
      </c:spPr>
    </c:plotArea>
    <c:legend>
      <c:legendPos val="t"/>
      <c:layout>
        <c:manualLayout>
          <c:xMode val="edge"/>
          <c:yMode val="edge"/>
          <c:x val="0.77334694488122435"/>
          <c:y val="9.4210096089995775E-3"/>
          <c:w val="0.22665305511877559"/>
          <c:h val="9.181369165530309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50855536613318"/>
          <c:w val="1"/>
          <c:h val="0.80471483063168892"/>
        </c:manualLayout>
      </c:layout>
      <c:barChart>
        <c:barDir val="col"/>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0.53</c:v>
                </c:pt>
                <c:pt idx="1">
                  <c:v>0.3</c:v>
                </c:pt>
                <c:pt idx="2">
                  <c:v>7.0000000000000007E-2</c:v>
                </c:pt>
                <c:pt idx="3">
                  <c:v>0.03</c:v>
                </c:pt>
                <c:pt idx="4">
                  <c:v>7.0000000000000007E-2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0.66</c:v>
                </c:pt>
                <c:pt idx="1">
                  <c:v>0.24</c:v>
                </c:pt>
                <c:pt idx="2">
                  <c:v>0.04</c:v>
                </c:pt>
                <c:pt idx="3">
                  <c:v>0.02</c:v>
                </c:pt>
                <c:pt idx="4">
                  <c:v>0.04</c:v>
                </c:pt>
              </c:numCache>
            </c:numRef>
          </c:val>
        </c:ser>
        <c:dLbls>
          <c:showLegendKey val="0"/>
          <c:showVal val="0"/>
          <c:showCatName val="0"/>
          <c:showSerName val="0"/>
          <c:showPercent val="0"/>
          <c:showBubbleSize val="0"/>
        </c:dLbls>
        <c:gapWidth val="70"/>
        <c:overlap val="-3"/>
        <c:axId val="35090816"/>
        <c:axId val="35092352"/>
      </c:barChart>
      <c:catAx>
        <c:axId val="35090816"/>
        <c:scaling>
          <c:orientation val="minMax"/>
        </c:scaling>
        <c:delete val="1"/>
        <c:axPos val="b"/>
        <c:numFmt formatCode="General" sourceLinked="1"/>
        <c:majorTickMark val="out"/>
        <c:minorTickMark val="none"/>
        <c:tickLblPos val="none"/>
        <c:crossAx val="35092352"/>
        <c:crosses val="autoZero"/>
        <c:auto val="1"/>
        <c:lblAlgn val="ctr"/>
        <c:lblOffset val="100"/>
        <c:tickLblSkip val="1"/>
        <c:tickMarkSkip val="1"/>
        <c:noMultiLvlLbl val="0"/>
      </c:catAx>
      <c:valAx>
        <c:axId val="35092352"/>
        <c:scaling>
          <c:orientation val="minMax"/>
          <c:max val="1"/>
          <c:min val="0"/>
        </c:scaling>
        <c:delete val="1"/>
        <c:axPos val="l"/>
        <c:numFmt formatCode="0\ %" sourceLinked="1"/>
        <c:majorTickMark val="out"/>
        <c:minorTickMark val="none"/>
        <c:tickLblPos val="none"/>
        <c:crossAx val="35090816"/>
        <c:crosses val="autoZero"/>
        <c:crossBetween val="between"/>
        <c:majorUnit val="0.2"/>
        <c:minorUnit val="0.1"/>
      </c:valAx>
      <c:spPr>
        <a:noFill/>
        <a:ln w="26701">
          <a:noFill/>
        </a:ln>
      </c:spPr>
    </c:plotArea>
    <c:legend>
      <c:legendPos val="t"/>
      <c:layout>
        <c:manualLayout>
          <c:xMode val="edge"/>
          <c:yMode val="edge"/>
          <c:x val="0.40068081680962619"/>
          <c:y val="7.8204199855177403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5147017737916721"/>
          <c:w val="1"/>
          <c:h val="0.69175320861865475"/>
        </c:manualLayout>
      </c:layout>
      <c:barChart>
        <c:barDir val="col"/>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0.56000000000000005</c:v>
                </c:pt>
                <c:pt idx="1">
                  <c:v>0.31</c:v>
                </c:pt>
                <c:pt idx="2">
                  <c:v>0.04</c:v>
                </c:pt>
                <c:pt idx="3">
                  <c:v>0.01</c:v>
                </c:pt>
                <c:pt idx="4">
                  <c:v>7.0000000000000007E-2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0.68</c:v>
                </c:pt>
                <c:pt idx="1">
                  <c:v>0.23</c:v>
                </c:pt>
                <c:pt idx="2">
                  <c:v>0.03</c:v>
                </c:pt>
                <c:pt idx="3">
                  <c:v>0.01</c:v>
                </c:pt>
                <c:pt idx="4">
                  <c:v>0.04</c:v>
                </c:pt>
              </c:numCache>
            </c:numRef>
          </c:val>
        </c:ser>
        <c:dLbls>
          <c:showLegendKey val="0"/>
          <c:showVal val="0"/>
          <c:showCatName val="0"/>
          <c:showSerName val="0"/>
          <c:showPercent val="0"/>
          <c:showBubbleSize val="0"/>
        </c:dLbls>
        <c:gapWidth val="70"/>
        <c:overlap val="-3"/>
        <c:axId val="36641408"/>
        <c:axId val="36655488"/>
      </c:barChart>
      <c:catAx>
        <c:axId val="36641408"/>
        <c:scaling>
          <c:orientation val="minMax"/>
        </c:scaling>
        <c:delete val="1"/>
        <c:axPos val="b"/>
        <c:numFmt formatCode="General" sourceLinked="1"/>
        <c:majorTickMark val="out"/>
        <c:minorTickMark val="none"/>
        <c:tickLblPos val="none"/>
        <c:crossAx val="36655488"/>
        <c:crosses val="autoZero"/>
        <c:auto val="1"/>
        <c:lblAlgn val="ctr"/>
        <c:lblOffset val="100"/>
        <c:tickLblSkip val="1"/>
        <c:tickMarkSkip val="1"/>
        <c:noMultiLvlLbl val="0"/>
      </c:catAx>
      <c:valAx>
        <c:axId val="36655488"/>
        <c:scaling>
          <c:orientation val="minMax"/>
          <c:max val="1"/>
          <c:min val="0"/>
        </c:scaling>
        <c:delete val="1"/>
        <c:axPos val="l"/>
        <c:numFmt formatCode="0\ %" sourceLinked="1"/>
        <c:majorTickMark val="out"/>
        <c:minorTickMark val="none"/>
        <c:tickLblPos val="none"/>
        <c:crossAx val="36641408"/>
        <c:crosses val="autoZero"/>
        <c:crossBetween val="between"/>
        <c:majorUnit val="0.2"/>
        <c:minorUnit val="0.1"/>
      </c:valAx>
      <c:spPr>
        <a:noFill/>
        <a:ln w="26701">
          <a:noFill/>
        </a:ln>
      </c:spPr>
    </c:plotArea>
    <c:legend>
      <c:legendPos val="t"/>
      <c:layout>
        <c:manualLayout>
          <c:xMode val="edge"/>
          <c:yMode val="edge"/>
          <c:x val="0.40068081680962619"/>
          <c:y val="7.5307748008689362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63625720254356"/>
          <c:w val="1"/>
          <c:h val="0.81623931623932189"/>
        </c:manualLayout>
      </c:layout>
      <c:barChart>
        <c:barDir val="col"/>
        <c:grouping val="clustered"/>
        <c:varyColors val="0"/>
        <c:ser>
          <c:idx val="1"/>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0.09</c:v>
                </c:pt>
                <c:pt idx="1">
                  <c:v>0.14000000000000001</c:v>
                </c:pt>
                <c:pt idx="2">
                  <c:v>0.53</c:v>
                </c:pt>
                <c:pt idx="3">
                  <c:v>0.12</c:v>
                </c:pt>
                <c:pt idx="4">
                  <c:v>0.12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0.2</c:v>
                </c:pt>
                <c:pt idx="1">
                  <c:v>0.2</c:v>
                </c:pt>
                <c:pt idx="2">
                  <c:v>0.33</c:v>
                </c:pt>
                <c:pt idx="3">
                  <c:v>0.17</c:v>
                </c:pt>
                <c:pt idx="4">
                  <c:v>0.1</c:v>
                </c:pt>
              </c:numCache>
            </c:numRef>
          </c:val>
        </c:ser>
        <c:dLbls>
          <c:showLegendKey val="0"/>
          <c:showVal val="0"/>
          <c:showCatName val="0"/>
          <c:showSerName val="0"/>
          <c:showPercent val="0"/>
          <c:showBubbleSize val="0"/>
        </c:dLbls>
        <c:gapWidth val="70"/>
        <c:overlap val="-3"/>
        <c:axId val="36759424"/>
        <c:axId val="36760960"/>
      </c:barChart>
      <c:catAx>
        <c:axId val="36759424"/>
        <c:scaling>
          <c:orientation val="minMax"/>
        </c:scaling>
        <c:delete val="1"/>
        <c:axPos val="b"/>
        <c:numFmt formatCode="General" sourceLinked="1"/>
        <c:majorTickMark val="out"/>
        <c:minorTickMark val="none"/>
        <c:tickLblPos val="none"/>
        <c:crossAx val="36760960"/>
        <c:crosses val="autoZero"/>
        <c:auto val="1"/>
        <c:lblAlgn val="ctr"/>
        <c:lblOffset val="100"/>
        <c:tickLblSkip val="1"/>
        <c:tickMarkSkip val="1"/>
        <c:noMultiLvlLbl val="0"/>
      </c:catAx>
      <c:valAx>
        <c:axId val="36760960"/>
        <c:scaling>
          <c:orientation val="minMax"/>
          <c:max val="1"/>
          <c:min val="0"/>
        </c:scaling>
        <c:delete val="1"/>
        <c:axPos val="l"/>
        <c:numFmt formatCode="0%" sourceLinked="1"/>
        <c:majorTickMark val="out"/>
        <c:minorTickMark val="none"/>
        <c:tickLblPos val="none"/>
        <c:crossAx val="36759424"/>
        <c:crosses val="autoZero"/>
        <c:crossBetween val="between"/>
        <c:majorUnit val="0.2"/>
        <c:minorUnit val="0.1"/>
      </c:valAx>
      <c:spPr>
        <a:noFill/>
        <a:ln w="24869">
          <a:noFill/>
        </a:ln>
      </c:spPr>
    </c:plotArea>
    <c:legend>
      <c:legendPos val="t"/>
      <c:layout>
        <c:manualLayout>
          <c:xMode val="edge"/>
          <c:yMode val="edge"/>
          <c:x val="0.36177033661933433"/>
          <c:y val="9.6209912536443148E-2"/>
          <c:w val="0.16658405142402327"/>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44278168073766"/>
          <c:y val="2.8400565148883814E-2"/>
          <c:w val="0.66055721831926384"/>
          <c:h val="0.97159943485111899"/>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2811">
                <a:noFill/>
              </a:ln>
            </c:spPr>
            <c:txPr>
              <a:bodyPr/>
              <a:lstStyle/>
              <a:p>
                <a:pPr>
                  <a:defRPr sz="8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Sheet1!$A$2:$A$9</c:f>
              <c:strCache>
                <c:ptCount val="8"/>
                <c:pt idx="0">
                  <c:v>No interest (in pursuing an engineering career)</c:v>
                </c:pt>
                <c:pt idx="1">
                  <c:v>Unnecessary (for career plans/ goals)</c:v>
                </c:pt>
                <c:pt idx="2">
                  <c:v>Prefer to pursue/ continue on a different career path</c:v>
                </c:pt>
                <c:pt idx="3">
                  <c:v>Will be working outside of Canada</c:v>
                </c:pt>
                <c:pt idx="4">
                  <c:v>Pursuing career in medicine</c:v>
                </c:pt>
                <c:pt idx="5">
                  <c:v>Costs/ fees mentions</c:v>
                </c:pt>
                <c:pt idx="6">
                  <c:v>Too much added responsibility</c:v>
                </c:pt>
                <c:pt idx="7">
                  <c:v>Pursuing career in software (engineer/ developer)</c:v>
                </c:pt>
              </c:strCache>
            </c:strRef>
          </c:cat>
          <c:val>
            <c:numRef>
              <c:f>Sheet1!$B$2:$B$9</c:f>
              <c:numCache>
                <c:formatCode>0\ %</c:formatCode>
                <c:ptCount val="8"/>
                <c:pt idx="0">
                  <c:v>0.4</c:v>
                </c:pt>
                <c:pt idx="1">
                  <c:v>0.26</c:v>
                </c:pt>
                <c:pt idx="2">
                  <c:v>0.21</c:v>
                </c:pt>
                <c:pt idx="3">
                  <c:v>0.11</c:v>
                </c:pt>
                <c:pt idx="4">
                  <c:v>0.08</c:v>
                </c:pt>
                <c:pt idx="5">
                  <c:v>0.05</c:v>
                </c:pt>
                <c:pt idx="6">
                  <c:v>0.05</c:v>
                </c:pt>
                <c:pt idx="7">
                  <c:v>0.05</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8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Sheet1!$A$2:$A$9</c:f>
              <c:strCache>
                <c:ptCount val="8"/>
                <c:pt idx="0">
                  <c:v>No interest (in pursuing an engineering career)</c:v>
                </c:pt>
                <c:pt idx="1">
                  <c:v>Unnecessary (for career plans/ goals)</c:v>
                </c:pt>
                <c:pt idx="2">
                  <c:v>Prefer to pursue/ continue on a different career path</c:v>
                </c:pt>
                <c:pt idx="3">
                  <c:v>Will be working outside of Canada</c:v>
                </c:pt>
                <c:pt idx="4">
                  <c:v>Pursuing career in medicine</c:v>
                </c:pt>
                <c:pt idx="5">
                  <c:v>Costs/ fees mentions</c:v>
                </c:pt>
                <c:pt idx="6">
                  <c:v>Too much added responsibility</c:v>
                </c:pt>
                <c:pt idx="7">
                  <c:v>Pursuing career in software (engineer/ developer)</c:v>
                </c:pt>
              </c:strCache>
            </c:strRef>
          </c:cat>
          <c:val>
            <c:numRef>
              <c:f>Sheet1!$C$2:$C$9</c:f>
              <c:numCache>
                <c:formatCode>0\ %</c:formatCode>
                <c:ptCount val="8"/>
                <c:pt idx="0">
                  <c:v>0.27</c:v>
                </c:pt>
                <c:pt idx="1">
                  <c:v>0.27</c:v>
                </c:pt>
                <c:pt idx="2">
                  <c:v>7.0000000000000007E-2</c:v>
                </c:pt>
                <c:pt idx="3">
                  <c:v>0.13</c:v>
                </c:pt>
                <c:pt idx="7">
                  <c:v>0.13</c:v>
                </c:pt>
              </c:numCache>
            </c:numRef>
          </c:val>
        </c:ser>
        <c:dLbls>
          <c:showLegendKey val="0"/>
          <c:showVal val="0"/>
          <c:showCatName val="0"/>
          <c:showSerName val="0"/>
          <c:showPercent val="0"/>
          <c:showBubbleSize val="0"/>
        </c:dLbls>
        <c:gapWidth val="70"/>
        <c:overlap val="-3"/>
        <c:axId val="46471808"/>
        <c:axId val="46477696"/>
      </c:barChart>
      <c:catAx>
        <c:axId val="46471808"/>
        <c:scaling>
          <c:orientation val="maxMin"/>
        </c:scaling>
        <c:delete val="1"/>
        <c:axPos val="l"/>
        <c:numFmt formatCode="General" sourceLinked="1"/>
        <c:majorTickMark val="out"/>
        <c:minorTickMark val="none"/>
        <c:tickLblPos val="none"/>
        <c:crossAx val="46477696"/>
        <c:crosses val="autoZero"/>
        <c:auto val="1"/>
        <c:lblAlgn val="ctr"/>
        <c:lblOffset val="100"/>
        <c:tickLblSkip val="1"/>
        <c:tickMarkSkip val="1"/>
        <c:noMultiLvlLbl val="0"/>
      </c:catAx>
      <c:valAx>
        <c:axId val="46477696"/>
        <c:scaling>
          <c:orientation val="minMax"/>
          <c:max val="1"/>
          <c:min val="0"/>
        </c:scaling>
        <c:delete val="1"/>
        <c:axPos val="t"/>
        <c:numFmt formatCode="0\ %" sourceLinked="1"/>
        <c:majorTickMark val="out"/>
        <c:minorTickMark val="none"/>
        <c:tickLblPos val="none"/>
        <c:crossAx val="46471808"/>
        <c:crosses val="autoZero"/>
        <c:crossBetween val="between"/>
        <c:majorUnit val="0.2"/>
        <c:minorUnit val="0.1"/>
      </c:valAx>
      <c:spPr>
        <a:noFill/>
        <a:ln w="25400">
          <a:noFill/>
        </a:ln>
      </c:spPr>
    </c:plotArea>
    <c:legend>
      <c:legendPos val="r"/>
      <c:layout>
        <c:manualLayout>
          <c:xMode val="edge"/>
          <c:yMode val="edge"/>
          <c:x val="0.89774151668128299"/>
          <c:y val="1.9813382358042288E-2"/>
          <c:w val="9.1717466895813421E-2"/>
          <c:h val="0.12043197243516365"/>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5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5877"/>
        </c:manualLayout>
      </c:layout>
      <c:barChart>
        <c:barDir val="col"/>
        <c:grouping val="clustered"/>
        <c:varyColors val="0"/>
        <c:ser>
          <c:idx val="1"/>
          <c:order val="0"/>
          <c:tx>
            <c:strRef>
              <c:f>Sheet1!$B$1</c:f>
              <c:strCache>
                <c:ptCount val="1"/>
                <c:pt idx="0">
                  <c:v>2014</c:v>
                </c:pt>
              </c:strCache>
            </c:strRef>
          </c:tx>
          <c:spPr>
            <a:solidFill>
              <a:srgbClr val="10253F"/>
            </a:solidFill>
            <a:ln w="25400">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0.13</c:v>
                </c:pt>
                <c:pt idx="1">
                  <c:v>0.16</c:v>
                </c:pt>
                <c:pt idx="2">
                  <c:v>0.32</c:v>
                </c:pt>
                <c:pt idx="3">
                  <c:v>7.0000000000000007E-2</c:v>
                </c:pt>
                <c:pt idx="4">
                  <c:v>0.32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0.1</c:v>
                </c:pt>
                <c:pt idx="1">
                  <c:v>0.23</c:v>
                </c:pt>
                <c:pt idx="2">
                  <c:v>0.31</c:v>
                </c:pt>
                <c:pt idx="3">
                  <c:v>0.15</c:v>
                </c:pt>
                <c:pt idx="4">
                  <c:v>0.21</c:v>
                </c:pt>
              </c:numCache>
            </c:numRef>
          </c:val>
        </c:ser>
        <c:dLbls>
          <c:showLegendKey val="0"/>
          <c:showVal val="0"/>
          <c:showCatName val="0"/>
          <c:showSerName val="0"/>
          <c:showPercent val="0"/>
          <c:showBubbleSize val="0"/>
        </c:dLbls>
        <c:gapWidth val="70"/>
        <c:overlap val="-3"/>
        <c:axId val="36375936"/>
        <c:axId val="36385920"/>
      </c:barChart>
      <c:catAx>
        <c:axId val="36375936"/>
        <c:scaling>
          <c:orientation val="minMax"/>
        </c:scaling>
        <c:delete val="1"/>
        <c:axPos val="b"/>
        <c:numFmt formatCode="General" sourceLinked="1"/>
        <c:majorTickMark val="out"/>
        <c:minorTickMark val="none"/>
        <c:tickLblPos val="none"/>
        <c:crossAx val="36385920"/>
        <c:crosses val="autoZero"/>
        <c:auto val="1"/>
        <c:lblAlgn val="ctr"/>
        <c:lblOffset val="100"/>
        <c:tickLblSkip val="1"/>
        <c:tickMarkSkip val="1"/>
        <c:noMultiLvlLbl val="0"/>
      </c:catAx>
      <c:valAx>
        <c:axId val="36385920"/>
        <c:scaling>
          <c:orientation val="minMax"/>
          <c:max val="1"/>
          <c:min val="0"/>
        </c:scaling>
        <c:delete val="1"/>
        <c:axPos val="l"/>
        <c:numFmt formatCode="0\ %" sourceLinked="1"/>
        <c:majorTickMark val="out"/>
        <c:minorTickMark val="none"/>
        <c:tickLblPos val="none"/>
        <c:crossAx val="36375936"/>
        <c:crosses val="autoZero"/>
        <c:crossBetween val="between"/>
        <c:majorUnit val="0.2"/>
        <c:minorUnit val="0.1"/>
      </c:valAx>
      <c:spPr>
        <a:noFill/>
        <a:ln w="24869">
          <a:noFill/>
        </a:ln>
      </c:spPr>
    </c:plotArea>
    <c:legend>
      <c:legendPos val="t"/>
      <c:layout>
        <c:manualLayout>
          <c:xMode val="edge"/>
          <c:yMode val="edge"/>
          <c:x val="0.36747020437027905"/>
          <c:y val="0.11370262390670553"/>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446803048113502"/>
          <c:w val="1"/>
          <c:h val="0.82018270228676127"/>
        </c:manualLayout>
      </c:layout>
      <c:barChart>
        <c:barDir val="col"/>
        <c:grouping val="clustered"/>
        <c:varyColors val="0"/>
        <c:ser>
          <c:idx val="4"/>
          <c:order val="0"/>
          <c:tx>
            <c:strRef>
              <c:f>Sheet1!$B$1</c:f>
              <c:strCache>
                <c:ptCount val="1"/>
                <c:pt idx="0">
                  <c:v>2014</c:v>
                </c:pt>
              </c:strCache>
            </c:strRef>
          </c:tx>
          <c:spPr>
            <a:solidFill>
              <a:srgbClr val="10253F"/>
            </a:solidFill>
            <a:ln w="2540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Sheet1!$B$2:$B$5</c:f>
              <c:numCache>
                <c:formatCode>0\ %</c:formatCode>
                <c:ptCount val="4"/>
                <c:pt idx="0">
                  <c:v>0.42</c:v>
                </c:pt>
                <c:pt idx="1">
                  <c:v>0.17</c:v>
                </c:pt>
                <c:pt idx="2">
                  <c:v>0.2</c:v>
                </c:pt>
                <c:pt idx="3">
                  <c:v>0.21</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Sheet1!$C$2:$C$5</c:f>
              <c:numCache>
                <c:formatCode>0\ %</c:formatCode>
                <c:ptCount val="4"/>
                <c:pt idx="0">
                  <c:v>0.48</c:v>
                </c:pt>
                <c:pt idx="1">
                  <c:v>0.12</c:v>
                </c:pt>
                <c:pt idx="2">
                  <c:v>0.21</c:v>
                </c:pt>
                <c:pt idx="3">
                  <c:v>0.2</c:v>
                </c:pt>
              </c:numCache>
            </c:numRef>
          </c:val>
        </c:ser>
        <c:dLbls>
          <c:showLegendKey val="0"/>
          <c:showVal val="1"/>
          <c:showCatName val="0"/>
          <c:showSerName val="0"/>
          <c:showPercent val="0"/>
          <c:showBubbleSize val="0"/>
        </c:dLbls>
        <c:gapWidth val="70"/>
        <c:overlap val="-3"/>
        <c:axId val="46941696"/>
        <c:axId val="46943232"/>
      </c:barChart>
      <c:catAx>
        <c:axId val="46941696"/>
        <c:scaling>
          <c:orientation val="minMax"/>
        </c:scaling>
        <c:delete val="1"/>
        <c:axPos val="b"/>
        <c:numFmt formatCode="General" sourceLinked="1"/>
        <c:majorTickMark val="out"/>
        <c:minorTickMark val="none"/>
        <c:tickLblPos val="none"/>
        <c:crossAx val="46943232"/>
        <c:crosses val="autoZero"/>
        <c:auto val="0"/>
        <c:lblAlgn val="ctr"/>
        <c:lblOffset val="100"/>
        <c:tickLblSkip val="1"/>
        <c:tickMarkSkip val="1"/>
        <c:noMultiLvlLbl val="0"/>
      </c:catAx>
      <c:valAx>
        <c:axId val="46943232"/>
        <c:scaling>
          <c:orientation val="minMax"/>
          <c:max val="1"/>
          <c:min val="0"/>
        </c:scaling>
        <c:delete val="1"/>
        <c:axPos val="l"/>
        <c:numFmt formatCode="0\ %" sourceLinked="1"/>
        <c:majorTickMark val="out"/>
        <c:minorTickMark val="none"/>
        <c:tickLblPos val="none"/>
        <c:crossAx val="46941696"/>
        <c:crosses val="autoZero"/>
        <c:crossBetween val="between"/>
        <c:majorUnit val="0.2"/>
        <c:minorUnit val="0.1"/>
      </c:valAx>
      <c:spPr>
        <a:noFill/>
        <a:ln w="24399">
          <a:noFill/>
        </a:ln>
      </c:spPr>
    </c:plotArea>
    <c:legend>
      <c:legendPos val="t"/>
      <c:layout>
        <c:manualLayout>
          <c:xMode val="edge"/>
          <c:yMode val="edge"/>
          <c:x val="0.39604586495642052"/>
          <c:y val="0.15950161300957372"/>
          <c:w val="0.16189378041187188"/>
          <c:h val="7.0300263477149655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80770907303838"/>
          <c:y val="1.9480519480519706E-2"/>
          <c:w val="0.52880078483890558"/>
          <c:h val="0.9805194273204515"/>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Want to achieve the required experience before applying</c:v>
                </c:pt>
                <c:pt idx="1">
                  <c:v>Taking time off/ pursuing other interests</c:v>
                </c:pt>
                <c:pt idx="2">
                  <c:v>Not sure I need it (in my chosen field of work)</c:v>
                </c:pt>
              </c:strCache>
            </c:strRef>
          </c:cat>
          <c:val>
            <c:numRef>
              <c:f>Sheet1!$B$2:$B$4</c:f>
              <c:numCache>
                <c:formatCode>0\ %</c:formatCode>
                <c:ptCount val="3"/>
                <c:pt idx="0">
                  <c:v>0.85</c:v>
                </c:pt>
                <c:pt idx="1">
                  <c:v>0.04</c:v>
                </c:pt>
                <c:pt idx="2">
                  <c:v>0.02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Want to achieve the required experience before applying</c:v>
                </c:pt>
                <c:pt idx="1">
                  <c:v>Taking time off/ pursuing other interests</c:v>
                </c:pt>
                <c:pt idx="2">
                  <c:v>Not sure I need it (in my chosen field of work)</c:v>
                </c:pt>
              </c:strCache>
            </c:strRef>
          </c:cat>
          <c:val>
            <c:numRef>
              <c:f>Sheet1!$C$2:$C$4</c:f>
              <c:numCache>
                <c:formatCode>General</c:formatCode>
                <c:ptCount val="3"/>
                <c:pt idx="0" formatCode="0\ %">
                  <c:v>0.93</c:v>
                </c:pt>
              </c:numCache>
            </c:numRef>
          </c:val>
        </c:ser>
        <c:dLbls>
          <c:showLegendKey val="0"/>
          <c:showVal val="0"/>
          <c:showCatName val="0"/>
          <c:showSerName val="0"/>
          <c:showPercent val="0"/>
          <c:showBubbleSize val="0"/>
        </c:dLbls>
        <c:gapWidth val="70"/>
        <c:overlap val="-3"/>
        <c:axId val="36562048"/>
        <c:axId val="36563584"/>
      </c:barChart>
      <c:catAx>
        <c:axId val="36562048"/>
        <c:scaling>
          <c:orientation val="maxMin"/>
        </c:scaling>
        <c:delete val="1"/>
        <c:axPos val="l"/>
        <c:numFmt formatCode="General" sourceLinked="1"/>
        <c:majorTickMark val="out"/>
        <c:minorTickMark val="none"/>
        <c:tickLblPos val="none"/>
        <c:crossAx val="36563584"/>
        <c:crosses val="autoZero"/>
        <c:auto val="1"/>
        <c:lblAlgn val="ctr"/>
        <c:lblOffset val="100"/>
        <c:tickLblSkip val="1"/>
        <c:tickMarkSkip val="1"/>
        <c:noMultiLvlLbl val="0"/>
      </c:catAx>
      <c:valAx>
        <c:axId val="36563584"/>
        <c:scaling>
          <c:orientation val="minMax"/>
          <c:max val="1.1499999999999893"/>
          <c:min val="0"/>
        </c:scaling>
        <c:delete val="1"/>
        <c:axPos val="t"/>
        <c:numFmt formatCode="0\ %" sourceLinked="1"/>
        <c:majorTickMark val="out"/>
        <c:minorTickMark val="none"/>
        <c:tickLblPos val="none"/>
        <c:crossAx val="36562048"/>
        <c:crosses val="autoZero"/>
        <c:crossBetween val="between"/>
        <c:majorUnit val="0.2"/>
        <c:minorUnit val="0.1"/>
      </c:valAx>
      <c:spPr>
        <a:noFill/>
        <a:ln w="22560">
          <a:noFill/>
        </a:ln>
      </c:spPr>
    </c:plotArea>
    <c:legend>
      <c:legendPos val="r"/>
      <c:layout>
        <c:manualLayout>
          <c:xMode val="edge"/>
          <c:yMode val="edge"/>
          <c:x val="0.90335475471393178"/>
          <c:y val="2.9093872938192197E-2"/>
          <c:w val="6.7746919616423595E-2"/>
          <c:h val="0.11531487566103063"/>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93038550816986"/>
          <c:w val="1"/>
          <c:h val="0.71103158709207592"/>
        </c:manualLayout>
      </c:layout>
      <c:barChart>
        <c:barDir val="col"/>
        <c:grouping val="clustered"/>
        <c:varyColors val="0"/>
        <c:ser>
          <c:idx val="2"/>
          <c:order val="0"/>
          <c:tx>
            <c:strRef>
              <c:f>Sheet1!$B$1</c:f>
              <c:strCache>
                <c:ptCount val="1"/>
                <c:pt idx="0">
                  <c:v>2014</c:v>
                </c:pt>
              </c:strCache>
            </c:strRef>
          </c:tx>
          <c:spPr>
            <a:solidFill>
              <a:srgbClr val="10253F"/>
            </a:solidFill>
            <a:ln w="25400">
              <a:solidFill>
                <a:schemeClr val="bg1"/>
              </a:solidFill>
            </a:ln>
          </c:spPr>
          <c:invertIfNegative val="0"/>
          <c:dPt>
            <c:idx val="4"/>
            <c:invertIfNegative val="0"/>
            <c:bubble3D val="0"/>
          </c:dPt>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 %</c:formatCode>
                <c:ptCount val="5"/>
                <c:pt idx="0">
                  <c:v>0.64</c:v>
                </c:pt>
                <c:pt idx="1">
                  <c:v>0.3</c:v>
                </c:pt>
                <c:pt idx="2">
                  <c:v>0.03</c:v>
                </c:pt>
                <c:pt idx="3">
                  <c:v>0.01</c:v>
                </c:pt>
                <c:pt idx="4">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 %</c:formatCode>
                <c:ptCount val="5"/>
                <c:pt idx="0">
                  <c:v>0.66</c:v>
                </c:pt>
                <c:pt idx="1">
                  <c:v>0.28000000000000003</c:v>
                </c:pt>
                <c:pt idx="2">
                  <c:v>0.02</c:v>
                </c:pt>
                <c:pt idx="3">
                  <c:v>0.01</c:v>
                </c:pt>
                <c:pt idx="4">
                  <c:v>0.03</c:v>
                </c:pt>
              </c:numCache>
            </c:numRef>
          </c:val>
        </c:ser>
        <c:dLbls>
          <c:showLegendKey val="0"/>
          <c:showVal val="0"/>
          <c:showCatName val="0"/>
          <c:showSerName val="0"/>
          <c:showPercent val="0"/>
          <c:showBubbleSize val="0"/>
        </c:dLbls>
        <c:gapWidth val="70"/>
        <c:overlap val="-3"/>
        <c:axId val="47078784"/>
        <c:axId val="47092864"/>
      </c:barChart>
      <c:catAx>
        <c:axId val="47078784"/>
        <c:scaling>
          <c:orientation val="minMax"/>
        </c:scaling>
        <c:delete val="1"/>
        <c:axPos val="b"/>
        <c:numFmt formatCode="General" sourceLinked="1"/>
        <c:majorTickMark val="out"/>
        <c:minorTickMark val="none"/>
        <c:tickLblPos val="none"/>
        <c:crossAx val="47092864"/>
        <c:crosses val="autoZero"/>
        <c:auto val="1"/>
        <c:lblAlgn val="ctr"/>
        <c:lblOffset val="100"/>
        <c:tickLblSkip val="1"/>
        <c:tickMarkSkip val="1"/>
        <c:noMultiLvlLbl val="0"/>
      </c:catAx>
      <c:valAx>
        <c:axId val="47092864"/>
        <c:scaling>
          <c:orientation val="minMax"/>
          <c:max val="1"/>
          <c:min val="0"/>
        </c:scaling>
        <c:delete val="1"/>
        <c:axPos val="l"/>
        <c:numFmt formatCode="0\ %" sourceLinked="1"/>
        <c:majorTickMark val="out"/>
        <c:minorTickMark val="none"/>
        <c:tickLblPos val="none"/>
        <c:crossAx val="47078784"/>
        <c:crosses val="autoZero"/>
        <c:crossBetween val="between"/>
        <c:majorUnit val="0.2"/>
        <c:minorUnit val="0.1"/>
      </c:valAx>
      <c:spPr>
        <a:noFill/>
        <a:ln w="24870">
          <a:noFill/>
        </a:ln>
      </c:spPr>
    </c:plotArea>
    <c:legend>
      <c:legendPos val="t"/>
      <c:layout>
        <c:manualLayout>
          <c:xMode val="edge"/>
          <c:yMode val="edge"/>
          <c:x val="0.4158129876216286"/>
          <c:y val="1.1560693641618497E-2"/>
          <c:w val="0.16211319184342776"/>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44075011799761"/>
          <c:y val="0"/>
          <c:w val="0.67187522655599963"/>
          <c:h val="1"/>
        </c:manualLayout>
      </c:layout>
      <c:barChart>
        <c:barDir val="bar"/>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 %</c:formatCode>
                <c:ptCount val="5"/>
                <c:pt idx="0">
                  <c:v>1</c:v>
                </c:pt>
                <c:pt idx="1">
                  <c:v>0.25</c:v>
                </c:pt>
                <c:pt idx="2">
                  <c:v>0.09</c:v>
                </c:pt>
                <c:pt idx="3">
                  <c:v>0.04</c:v>
                </c:pt>
                <c:pt idx="4">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 %</c:formatCode>
                <c:ptCount val="5"/>
                <c:pt idx="0">
                  <c:v>1</c:v>
                </c:pt>
                <c:pt idx="1">
                  <c:v>0.24</c:v>
                </c:pt>
                <c:pt idx="2">
                  <c:v>7.0000000000000007E-2</c:v>
                </c:pt>
                <c:pt idx="3">
                  <c:v>0.03</c:v>
                </c:pt>
                <c:pt idx="4">
                  <c:v>0.02</c:v>
                </c:pt>
              </c:numCache>
            </c:numRef>
          </c:val>
        </c:ser>
        <c:dLbls>
          <c:showLegendKey val="0"/>
          <c:showVal val="0"/>
          <c:showCatName val="0"/>
          <c:showSerName val="0"/>
          <c:showPercent val="0"/>
          <c:showBubbleSize val="0"/>
        </c:dLbls>
        <c:gapWidth val="70"/>
        <c:overlap val="-3"/>
        <c:axId val="140077696"/>
        <c:axId val="140083584"/>
      </c:barChart>
      <c:catAx>
        <c:axId val="140077696"/>
        <c:scaling>
          <c:orientation val="maxMin"/>
        </c:scaling>
        <c:delete val="1"/>
        <c:axPos val="l"/>
        <c:numFmt formatCode="General" sourceLinked="1"/>
        <c:majorTickMark val="out"/>
        <c:minorTickMark val="none"/>
        <c:tickLblPos val="none"/>
        <c:crossAx val="140083584"/>
        <c:crosses val="autoZero"/>
        <c:auto val="1"/>
        <c:lblAlgn val="ctr"/>
        <c:lblOffset val="100"/>
        <c:tickLblSkip val="1"/>
        <c:tickMarkSkip val="1"/>
        <c:noMultiLvlLbl val="0"/>
      </c:catAx>
      <c:valAx>
        <c:axId val="140083584"/>
        <c:scaling>
          <c:orientation val="minMax"/>
          <c:max val="1.1499999999999893"/>
          <c:min val="0"/>
        </c:scaling>
        <c:delete val="1"/>
        <c:axPos val="t"/>
        <c:numFmt formatCode="0\ %" sourceLinked="1"/>
        <c:majorTickMark val="out"/>
        <c:minorTickMark val="none"/>
        <c:tickLblPos val="none"/>
        <c:crossAx val="140077696"/>
        <c:crosses val="autoZero"/>
        <c:crossBetween val="between"/>
        <c:majorUnit val="0.2"/>
        <c:minorUnit val="0.1"/>
      </c:valAx>
      <c:spPr>
        <a:noFill/>
        <a:ln w="23493">
          <a:noFill/>
        </a:ln>
      </c:spPr>
    </c:plotArea>
    <c:legend>
      <c:legendPos val="r"/>
      <c:layout>
        <c:manualLayout>
          <c:xMode val="edge"/>
          <c:yMode val="edge"/>
          <c:x val="0.93001758393548184"/>
          <c:y val="3.7193082179827051E-2"/>
          <c:w val="6.4089785135884883E-2"/>
          <c:h val="0.12694256567356413"/>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17819624168047"/>
          <c:y val="2.8151015673313223E-2"/>
          <c:w val="0.68149678297693828"/>
          <c:h val="0.95421132377487206"/>
        </c:manualLayout>
      </c:layout>
      <c:barChart>
        <c:barDir val="bar"/>
        <c:grouping val="clustered"/>
        <c:varyColors val="0"/>
        <c:ser>
          <c:idx val="2"/>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Saskatchewan</c:v>
                </c:pt>
                <c:pt idx="3">
                  <c:v>Ontario</c:v>
                </c:pt>
                <c:pt idx="4">
                  <c:v>Manitoba</c:v>
                </c:pt>
                <c:pt idx="5">
                  <c:v>Quebec</c:v>
                </c:pt>
                <c:pt idx="6">
                  <c:v>Yukon/ Northwest Territories/ Nunavut</c:v>
                </c:pt>
                <c:pt idx="7">
                  <c:v>Newfoundland/ Labrador</c:v>
                </c:pt>
                <c:pt idx="8">
                  <c:v>Nova Scotia</c:v>
                </c:pt>
                <c:pt idx="9">
                  <c:v>Don't know/ Unsure</c:v>
                </c:pt>
              </c:strCache>
            </c:strRef>
          </c:cat>
          <c:val>
            <c:numRef>
              <c:f>Sheet1!$B$2:$B$11</c:f>
              <c:numCache>
                <c:formatCode>0\ %</c:formatCode>
                <c:ptCount val="10"/>
                <c:pt idx="0">
                  <c:v>0.57999999999999996</c:v>
                </c:pt>
                <c:pt idx="1">
                  <c:v>0.55000000000000004</c:v>
                </c:pt>
                <c:pt idx="2">
                  <c:v>0.15</c:v>
                </c:pt>
                <c:pt idx="3">
                  <c:v>0.13</c:v>
                </c:pt>
                <c:pt idx="4">
                  <c:v>0.06</c:v>
                </c:pt>
                <c:pt idx="5">
                  <c:v>0.02</c:v>
                </c:pt>
                <c:pt idx="6">
                  <c:v>0.02</c:v>
                </c:pt>
                <c:pt idx="7">
                  <c:v>0.01</c:v>
                </c:pt>
                <c:pt idx="8">
                  <c:v>0.01</c:v>
                </c:pt>
                <c:pt idx="9">
                  <c:v>0.04</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Saskatchewan</c:v>
                </c:pt>
                <c:pt idx="3">
                  <c:v>Ontario</c:v>
                </c:pt>
                <c:pt idx="4">
                  <c:v>Manitoba</c:v>
                </c:pt>
                <c:pt idx="5">
                  <c:v>Quebec</c:v>
                </c:pt>
                <c:pt idx="6">
                  <c:v>Yukon/ Northwest Territories/ Nunavut</c:v>
                </c:pt>
                <c:pt idx="7">
                  <c:v>Newfoundland/ Labrador</c:v>
                </c:pt>
                <c:pt idx="8">
                  <c:v>Nova Scotia</c:v>
                </c:pt>
                <c:pt idx="9">
                  <c:v>Don't know/ Unsure</c:v>
                </c:pt>
              </c:strCache>
            </c:strRef>
          </c:cat>
          <c:val>
            <c:numRef>
              <c:f>Sheet1!$C$2:$C$11</c:f>
              <c:numCache>
                <c:formatCode>0\ %</c:formatCode>
                <c:ptCount val="10"/>
                <c:pt idx="0">
                  <c:v>0.73</c:v>
                </c:pt>
                <c:pt idx="1">
                  <c:v>0.34</c:v>
                </c:pt>
                <c:pt idx="2">
                  <c:v>0.2</c:v>
                </c:pt>
                <c:pt idx="3">
                  <c:v>0.09</c:v>
                </c:pt>
                <c:pt idx="4">
                  <c:v>0.13</c:v>
                </c:pt>
                <c:pt idx="5">
                  <c:v>0.03</c:v>
                </c:pt>
                <c:pt idx="6">
                  <c:v>0.02</c:v>
                </c:pt>
                <c:pt idx="7">
                  <c:v>0.02</c:v>
                </c:pt>
                <c:pt idx="8">
                  <c:v>0.02</c:v>
                </c:pt>
                <c:pt idx="9">
                  <c:v>0.03</c:v>
                </c:pt>
              </c:numCache>
            </c:numRef>
          </c:val>
        </c:ser>
        <c:dLbls>
          <c:showLegendKey val="0"/>
          <c:showVal val="0"/>
          <c:showCatName val="0"/>
          <c:showSerName val="0"/>
          <c:showPercent val="0"/>
          <c:showBubbleSize val="0"/>
        </c:dLbls>
        <c:gapWidth val="70"/>
        <c:overlap val="-3"/>
        <c:axId val="129542016"/>
        <c:axId val="129543552"/>
      </c:barChart>
      <c:catAx>
        <c:axId val="129542016"/>
        <c:scaling>
          <c:orientation val="maxMin"/>
        </c:scaling>
        <c:delete val="1"/>
        <c:axPos val="l"/>
        <c:numFmt formatCode="General" sourceLinked="1"/>
        <c:majorTickMark val="out"/>
        <c:minorTickMark val="none"/>
        <c:tickLblPos val="none"/>
        <c:crossAx val="129543552"/>
        <c:crosses val="autoZero"/>
        <c:auto val="1"/>
        <c:lblAlgn val="ctr"/>
        <c:lblOffset val="100"/>
        <c:tickLblSkip val="1"/>
        <c:tickMarkSkip val="1"/>
        <c:noMultiLvlLbl val="0"/>
      </c:catAx>
      <c:valAx>
        <c:axId val="129543552"/>
        <c:scaling>
          <c:orientation val="minMax"/>
          <c:max val="1.1499999999999893"/>
          <c:min val="0"/>
        </c:scaling>
        <c:delete val="1"/>
        <c:axPos val="t"/>
        <c:numFmt formatCode="0\ %" sourceLinked="1"/>
        <c:majorTickMark val="out"/>
        <c:minorTickMark val="none"/>
        <c:tickLblPos val="none"/>
        <c:crossAx val="129542016"/>
        <c:crosses val="autoZero"/>
        <c:crossBetween val="between"/>
        <c:majorUnit val="0.2"/>
        <c:minorUnit val="0.1"/>
      </c:valAx>
      <c:spPr>
        <a:noFill/>
        <a:ln w="23563">
          <a:noFill/>
        </a:ln>
      </c:spPr>
    </c:plotArea>
    <c:legend>
      <c:legendPos val="r"/>
      <c:layout>
        <c:manualLayout>
          <c:xMode val="edge"/>
          <c:yMode val="edge"/>
          <c:x val="0.89533842558956922"/>
          <c:y val="2.4378893441248873E-2"/>
          <c:w val="7.2327580000130912E-2"/>
          <c:h val="9.9777469745752231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7168791594549129"/>
          <c:y val="0"/>
          <c:w val="0.38496843080373466"/>
          <c:h val="1"/>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Pursue a graduate degree in engineering</c:v>
                </c:pt>
                <c:pt idx="1">
                  <c:v>Pursue another professional degree</c:v>
                </c:pt>
                <c:pt idx="2">
                  <c:v>Pursue a graduate degree in another area of study</c:v>
                </c:pt>
                <c:pt idx="3">
                  <c:v>Pursue an MBA</c:v>
                </c:pt>
                <c:pt idx="4">
                  <c:v>Don't know/ Unsure</c:v>
                </c:pt>
              </c:strCache>
            </c:strRef>
          </c:cat>
          <c:val>
            <c:numRef>
              <c:f>Sheet1!$B$2:$B$6</c:f>
              <c:numCache>
                <c:formatCode>0\ %</c:formatCode>
                <c:ptCount val="5"/>
                <c:pt idx="0">
                  <c:v>0.64</c:v>
                </c:pt>
                <c:pt idx="1">
                  <c:v>0.19</c:v>
                </c:pt>
                <c:pt idx="2">
                  <c:v>0.06</c:v>
                </c:pt>
                <c:pt idx="3">
                  <c:v>0.05</c:v>
                </c:pt>
                <c:pt idx="4">
                  <c:v>0.06</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Sheet1!$A$2:$A$6</c:f>
              <c:strCache>
                <c:ptCount val="5"/>
                <c:pt idx="0">
                  <c:v>Pursue a graduate degree in engineering</c:v>
                </c:pt>
                <c:pt idx="1">
                  <c:v>Pursue another professional degree</c:v>
                </c:pt>
                <c:pt idx="2">
                  <c:v>Pursue a graduate degree in another area of study</c:v>
                </c:pt>
                <c:pt idx="3">
                  <c:v>Pursue an MBA</c:v>
                </c:pt>
                <c:pt idx="4">
                  <c:v>Don't know/ Unsure</c:v>
                </c:pt>
              </c:strCache>
            </c:strRef>
          </c:cat>
          <c:val>
            <c:numRef>
              <c:f>Sheet1!$C$2:$C$6</c:f>
              <c:numCache>
                <c:formatCode>0\ %</c:formatCode>
                <c:ptCount val="5"/>
                <c:pt idx="0">
                  <c:v>0.67</c:v>
                </c:pt>
                <c:pt idx="1">
                  <c:v>0.1</c:v>
                </c:pt>
                <c:pt idx="2">
                  <c:v>0.1</c:v>
                </c:pt>
                <c:pt idx="3">
                  <c:v>0.08</c:v>
                </c:pt>
              </c:numCache>
            </c:numRef>
          </c:val>
        </c:ser>
        <c:dLbls>
          <c:showLegendKey val="0"/>
          <c:showVal val="0"/>
          <c:showCatName val="0"/>
          <c:showSerName val="0"/>
          <c:showPercent val="0"/>
          <c:showBubbleSize val="0"/>
        </c:dLbls>
        <c:gapWidth val="70"/>
        <c:overlap val="-3"/>
        <c:axId val="35499392"/>
        <c:axId val="35505280"/>
      </c:barChart>
      <c:catAx>
        <c:axId val="35499392"/>
        <c:scaling>
          <c:orientation val="maxMin"/>
        </c:scaling>
        <c:delete val="1"/>
        <c:axPos val="l"/>
        <c:numFmt formatCode="General" sourceLinked="1"/>
        <c:majorTickMark val="out"/>
        <c:minorTickMark val="none"/>
        <c:tickLblPos val="none"/>
        <c:crossAx val="35505280"/>
        <c:crosses val="autoZero"/>
        <c:auto val="1"/>
        <c:lblAlgn val="ctr"/>
        <c:lblOffset val="100"/>
        <c:tickLblSkip val="1"/>
        <c:tickMarkSkip val="1"/>
        <c:noMultiLvlLbl val="0"/>
      </c:catAx>
      <c:valAx>
        <c:axId val="35505280"/>
        <c:scaling>
          <c:orientation val="minMax"/>
          <c:max val="1"/>
          <c:min val="0"/>
        </c:scaling>
        <c:delete val="1"/>
        <c:axPos val="t"/>
        <c:numFmt formatCode="0\ %" sourceLinked="1"/>
        <c:majorTickMark val="out"/>
        <c:minorTickMark val="none"/>
        <c:tickLblPos val="none"/>
        <c:crossAx val="35499392"/>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3395607277451859E-2"/>
          <c:w val="1"/>
          <c:h val="0.82202671203425992"/>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4898">
                <a:noFill/>
              </a:ln>
            </c:spPr>
            <c:txPr>
              <a:bodyPr/>
              <a:lstStyle/>
              <a:p>
                <a:pPr>
                  <a:defRPr sz="1200" b="1" i="0" u="none" strike="noStrike" baseline="0">
                    <a:solidFill>
                      <a:srgbClr val="002060"/>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0.84</c:v>
                </c:pt>
                <c:pt idx="1">
                  <c:v>0.09</c:v>
                </c:pt>
                <c:pt idx="2">
                  <c:v>7.0000000000000007E-2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002060"/>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0.81</c:v>
                </c:pt>
                <c:pt idx="1">
                  <c:v>0.1</c:v>
                </c:pt>
                <c:pt idx="2">
                  <c:v>0.08</c:v>
                </c:pt>
              </c:numCache>
            </c:numRef>
          </c:val>
        </c:ser>
        <c:dLbls>
          <c:showLegendKey val="0"/>
          <c:showVal val="0"/>
          <c:showCatName val="0"/>
          <c:showSerName val="0"/>
          <c:showPercent val="0"/>
          <c:showBubbleSize val="0"/>
        </c:dLbls>
        <c:gapWidth val="201"/>
        <c:overlap val="-3"/>
        <c:axId val="140045696"/>
        <c:axId val="46802048"/>
      </c:barChart>
      <c:catAx>
        <c:axId val="140045696"/>
        <c:scaling>
          <c:orientation val="minMax"/>
        </c:scaling>
        <c:delete val="1"/>
        <c:axPos val="b"/>
        <c:numFmt formatCode="General" sourceLinked="1"/>
        <c:majorTickMark val="out"/>
        <c:minorTickMark val="none"/>
        <c:tickLblPos val="none"/>
        <c:crossAx val="46802048"/>
        <c:crosses val="autoZero"/>
        <c:auto val="1"/>
        <c:lblAlgn val="ctr"/>
        <c:lblOffset val="100"/>
        <c:tickLblSkip val="1"/>
        <c:tickMarkSkip val="1"/>
        <c:noMultiLvlLbl val="0"/>
      </c:catAx>
      <c:valAx>
        <c:axId val="46802048"/>
        <c:scaling>
          <c:orientation val="minMax"/>
          <c:max val="1"/>
          <c:min val="0"/>
        </c:scaling>
        <c:delete val="1"/>
        <c:axPos val="l"/>
        <c:numFmt formatCode="0\ %" sourceLinked="1"/>
        <c:majorTickMark val="out"/>
        <c:minorTickMark val="none"/>
        <c:tickLblPos val="none"/>
        <c:crossAx val="140045696"/>
        <c:crosses val="autoZero"/>
        <c:crossBetween val="between"/>
        <c:majorUnit val="0.2"/>
        <c:minorUnit val="0.1"/>
      </c:valAx>
      <c:spPr>
        <a:noFill/>
        <a:ln w="24898">
          <a:noFill/>
        </a:ln>
      </c:spPr>
    </c:plotArea>
    <c:legend>
      <c:legendPos val="t"/>
      <c:layout>
        <c:manualLayout>
          <c:xMode val="edge"/>
          <c:yMode val="edge"/>
          <c:x val="5.7751129605201734E-2"/>
          <c:y val="5.071905239238176E-2"/>
          <c:w val="0.15985044617952379"/>
          <c:h val="6.45793757607303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943"/>
          <c:h val="0.83287879253842056"/>
        </c:manualLayout>
      </c:layout>
      <c:barChart>
        <c:barDir val="bar"/>
        <c:grouping val="percentStacked"/>
        <c:varyColors val="0"/>
        <c:ser>
          <c:idx val="0"/>
          <c:order val="0"/>
          <c:tx>
            <c:strRef>
              <c:f>Sheet1!$D$1</c:f>
              <c:strCache>
                <c:ptCount val="1"/>
                <c:pt idx="0">
                  <c:v>Oui</c:v>
                </c:pt>
              </c:strCache>
            </c:strRef>
          </c:tx>
          <c:spPr>
            <a:solidFill>
              <a:schemeClr val="tx1">
                <a:lumMod val="75000"/>
              </a:schemeClr>
            </a:solidFill>
            <a:ln w="25400">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Sheet1!$D$2:$D$7</c:f>
              <c:numCache>
                <c:formatCode>0\ %</c:formatCode>
                <c:ptCount val="6"/>
                <c:pt idx="0">
                  <c:v>0.86</c:v>
                </c:pt>
                <c:pt idx="1">
                  <c:v>0.87</c:v>
                </c:pt>
                <c:pt idx="2">
                  <c:v>0.67</c:v>
                </c:pt>
                <c:pt idx="3">
                  <c:v>0.73</c:v>
                </c:pt>
                <c:pt idx="4">
                  <c:v>0.17</c:v>
                </c:pt>
                <c:pt idx="5">
                  <c:v>0.14000000000000001</c:v>
                </c:pt>
              </c:numCache>
            </c:numRef>
          </c:val>
        </c:ser>
        <c:ser>
          <c:idx val="1"/>
          <c:order val="1"/>
          <c:tx>
            <c:strRef>
              <c:f>Sheet1!$E$1</c:f>
              <c:strCache>
                <c:ptCount val="1"/>
                <c:pt idx="0">
                  <c:v>Non</c:v>
                </c:pt>
              </c:strCache>
            </c:strRef>
          </c:tx>
          <c:spPr>
            <a:solidFill>
              <a:schemeClr val="tx1">
                <a:lumMod val="60000"/>
                <a:lumOff val="40000"/>
              </a:schemeClr>
            </a:solidFill>
            <a:ln w="254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Sheet1!$E$2:$E$7</c:f>
              <c:numCache>
                <c:formatCode>0\ %</c:formatCode>
                <c:ptCount val="6"/>
                <c:pt idx="0">
                  <c:v>7.0000000000000007E-2</c:v>
                </c:pt>
                <c:pt idx="1">
                  <c:v>7.0000000000000007E-2</c:v>
                </c:pt>
                <c:pt idx="2">
                  <c:v>0.24</c:v>
                </c:pt>
                <c:pt idx="3">
                  <c:v>0.2</c:v>
                </c:pt>
                <c:pt idx="4">
                  <c:v>0.78</c:v>
                </c:pt>
                <c:pt idx="5">
                  <c:v>0.81</c:v>
                </c:pt>
              </c:numCache>
            </c:numRef>
          </c:val>
        </c:ser>
        <c:ser>
          <c:idx val="2"/>
          <c:order val="2"/>
          <c:tx>
            <c:strRef>
              <c:f>Sheet1!$F$1</c:f>
              <c:strCache>
                <c:ptCount val="1"/>
                <c:pt idx="0">
                  <c:v>Ne sait pas / incertain(e)</c:v>
                </c:pt>
              </c:strCache>
            </c:strRef>
          </c:tx>
          <c:spPr>
            <a:solidFill>
              <a:schemeClr val="tx1">
                <a:lumMod val="20000"/>
                <a:lumOff val="80000"/>
              </a:schemeClr>
            </a:solidFill>
            <a:ln w="254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Sheet1!$F$2:$F$7</c:f>
              <c:numCache>
                <c:formatCode>0\ %</c:formatCode>
                <c:ptCount val="6"/>
                <c:pt idx="0">
                  <c:v>0.06</c:v>
                </c:pt>
                <c:pt idx="1">
                  <c:v>0.06</c:v>
                </c:pt>
                <c:pt idx="2">
                  <c:v>0.09</c:v>
                </c:pt>
                <c:pt idx="3">
                  <c:v>7.0000000000000007E-2</c:v>
                </c:pt>
                <c:pt idx="4">
                  <c:v>0.05</c:v>
                </c:pt>
                <c:pt idx="5">
                  <c:v>0.05</c:v>
                </c:pt>
              </c:numCache>
            </c:numRef>
          </c:val>
        </c:ser>
        <c:dLbls>
          <c:showLegendKey val="0"/>
          <c:showVal val="0"/>
          <c:showCatName val="0"/>
          <c:showSerName val="0"/>
          <c:showPercent val="0"/>
          <c:showBubbleSize val="0"/>
        </c:dLbls>
        <c:gapWidth val="33"/>
        <c:overlap val="100"/>
        <c:axId val="46910080"/>
        <c:axId val="46916736"/>
      </c:barChart>
      <c:catAx>
        <c:axId val="46910080"/>
        <c:scaling>
          <c:orientation val="maxMin"/>
        </c:scaling>
        <c:delete val="0"/>
        <c:axPos val="l"/>
        <c:numFmt formatCode="General" sourceLinked="1"/>
        <c:majorTickMark val="out"/>
        <c:minorTickMark val="none"/>
        <c:tickLblPos val="nextTo"/>
        <c:txPr>
          <a:bodyPr/>
          <a:lstStyle/>
          <a:p>
            <a:pPr>
              <a:defRPr sz="1400" b="1"/>
            </a:pPr>
            <a:endParaRPr lang="en-US"/>
          </a:p>
        </c:txPr>
        <c:crossAx val="46916736"/>
        <c:crosses val="autoZero"/>
        <c:auto val="1"/>
        <c:lblAlgn val="ctr"/>
        <c:lblOffset val="100"/>
        <c:tickLblSkip val="1"/>
        <c:noMultiLvlLbl val="0"/>
      </c:catAx>
      <c:valAx>
        <c:axId val="46916736"/>
        <c:scaling>
          <c:orientation val="minMax"/>
        </c:scaling>
        <c:delete val="1"/>
        <c:axPos val="t"/>
        <c:numFmt formatCode="0%" sourceLinked="1"/>
        <c:majorTickMark val="out"/>
        <c:minorTickMark val="none"/>
        <c:tickLblPos val="none"/>
        <c:crossAx val="46910080"/>
        <c:crosses val="autoZero"/>
        <c:crossBetween val="between"/>
      </c:valAx>
    </c:plotArea>
    <c:legend>
      <c:legendPos val="t"/>
      <c:layou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511"/>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540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0.46</c:v>
                </c:pt>
                <c:pt idx="1">
                  <c:v>0.44</c:v>
                </c:pt>
                <c:pt idx="2">
                  <c:v>0.06</c:v>
                </c:pt>
                <c:pt idx="3">
                  <c:v>0.04</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0.54</c:v>
                </c:pt>
                <c:pt idx="1">
                  <c:v>0.36</c:v>
                </c:pt>
                <c:pt idx="2">
                  <c:v>0.06</c:v>
                </c:pt>
                <c:pt idx="3">
                  <c:v>0.03</c:v>
                </c:pt>
              </c:numCache>
            </c:numRef>
          </c:val>
        </c:ser>
        <c:dLbls>
          <c:showLegendKey val="0"/>
          <c:showVal val="0"/>
          <c:showCatName val="0"/>
          <c:showSerName val="0"/>
          <c:showPercent val="0"/>
          <c:showBubbleSize val="0"/>
        </c:dLbls>
        <c:gapWidth val="70"/>
        <c:overlap val="-3"/>
        <c:axId val="46922752"/>
        <c:axId val="140553216"/>
      </c:barChart>
      <c:catAx>
        <c:axId val="46922752"/>
        <c:scaling>
          <c:orientation val="minMax"/>
        </c:scaling>
        <c:delete val="1"/>
        <c:axPos val="b"/>
        <c:numFmt formatCode="General" sourceLinked="1"/>
        <c:majorTickMark val="out"/>
        <c:minorTickMark val="none"/>
        <c:tickLblPos val="none"/>
        <c:crossAx val="140553216"/>
        <c:crosses val="autoZero"/>
        <c:auto val="1"/>
        <c:lblAlgn val="ctr"/>
        <c:lblOffset val="100"/>
        <c:tickLblSkip val="1"/>
        <c:tickMarkSkip val="1"/>
        <c:noMultiLvlLbl val="0"/>
      </c:catAx>
      <c:valAx>
        <c:axId val="140553216"/>
        <c:scaling>
          <c:orientation val="minMax"/>
          <c:max val="1"/>
          <c:min val="0"/>
        </c:scaling>
        <c:delete val="1"/>
        <c:axPos val="l"/>
        <c:numFmt formatCode="0\ %" sourceLinked="1"/>
        <c:majorTickMark val="out"/>
        <c:minorTickMark val="none"/>
        <c:tickLblPos val="none"/>
        <c:crossAx val="46922752"/>
        <c:crosses val="autoZero"/>
        <c:crossBetween val="between"/>
        <c:majorUnit val="0.2"/>
        <c:minorUnit val="0.1"/>
      </c:valAx>
      <c:spPr>
        <a:noFill/>
        <a:ln w="24900">
          <a:noFill/>
        </a:ln>
      </c:spPr>
    </c:plotArea>
    <c:legend>
      <c:legendPos val="t"/>
      <c:layout>
        <c:manualLayout>
          <c:xMode val="edge"/>
          <c:yMode val="edge"/>
          <c:x val="0.39797995099486427"/>
          <c:y val="0.18340611353711792"/>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301E-3"/>
          <c:y val="0.1089759561692224"/>
          <c:w val="1"/>
          <c:h val="0.63902996061299167"/>
        </c:manualLayout>
      </c:layout>
      <c:barChart>
        <c:barDir val="col"/>
        <c:grouping val="percentStacked"/>
        <c:varyColors val="0"/>
        <c:ser>
          <c:idx val="0"/>
          <c:order val="0"/>
          <c:tx>
            <c:strRef>
              <c:f>Sheet1!$B$1</c:f>
              <c:strCache>
                <c:ptCount val="1"/>
                <c:pt idx="0">
                  <c:v>BCAPG</c:v>
                </c:pt>
              </c:strCache>
            </c:strRef>
          </c:tx>
          <c:spPr>
            <a:solidFill>
              <a:schemeClr val="tx1"/>
            </a:solidFill>
            <a:ln w="25400">
              <a:solidFill>
                <a:schemeClr val="bg1"/>
              </a:solidFill>
            </a:ln>
          </c:spPr>
          <c:invertIfNegative val="0"/>
          <c:dLbls>
            <c:dLbl>
              <c:idx val="0"/>
              <c:layout>
                <c:manualLayout>
                  <c:x val="-2.1345506178345043E-4"/>
                  <c:y val="1.2894210914948404E-3"/>
                </c:manualLayout>
              </c:layout>
              <c:showLegendKey val="0"/>
              <c:showVal val="1"/>
              <c:showCatName val="0"/>
              <c:showSerName val="0"/>
              <c:showPercent val="0"/>
              <c:showBubbleSize val="0"/>
            </c:dLbl>
            <c:dLbl>
              <c:idx val="1"/>
              <c:layout>
                <c:manualLayout>
                  <c:x val="3.0745039135356473E-5"/>
                  <c:y val="3.2363856143579331E-3"/>
                </c:manualLayout>
              </c:layout>
              <c:showLegendKey val="0"/>
              <c:showVal val="1"/>
              <c:showCatName val="0"/>
              <c:showSerName val="0"/>
              <c:showPercent val="0"/>
              <c:showBubbleSize val="0"/>
            </c:dLbl>
            <c:dLbl>
              <c:idx val="2"/>
              <c:layout>
                <c:manualLayout>
                  <c:x val="2.7494514005421461E-4"/>
                  <c:y val="2.9867689542288449E-4"/>
                </c:manualLayout>
              </c:layout>
              <c:showLegendKey val="0"/>
              <c:showVal val="1"/>
              <c:showCatName val="0"/>
              <c:showSerName val="0"/>
              <c:showPercent val="0"/>
              <c:showBubbleSize val="0"/>
            </c:dLbl>
            <c:dLbl>
              <c:idx val="3"/>
              <c:layout>
                <c:manualLayout>
                  <c:x val="1.740263093044815E-3"/>
                  <c:y val="-3.4010553855986854E-3"/>
                </c:manualLayout>
              </c:layout>
              <c:showLegendKey val="0"/>
              <c:showVal val="1"/>
              <c:showCatName val="0"/>
              <c:showSerName val="0"/>
              <c:showPercent val="0"/>
              <c:showBubbleSize val="0"/>
            </c:dLbl>
            <c:dLbl>
              <c:idx val="4"/>
              <c:layout>
                <c:manualLayout>
                  <c:x val="-4.5753781522466197E-4"/>
                  <c:y val="5.2648900653250669E-3"/>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 %</c:formatCode>
                <c:ptCount val="10"/>
                <c:pt idx="0">
                  <c:v>0.69</c:v>
                </c:pt>
                <c:pt idx="1">
                  <c:v>0.73</c:v>
                </c:pt>
                <c:pt idx="2">
                  <c:v>0.47</c:v>
                </c:pt>
                <c:pt idx="3">
                  <c:v>0.51</c:v>
                </c:pt>
                <c:pt idx="4">
                  <c:v>0.23</c:v>
                </c:pt>
                <c:pt idx="5">
                  <c:v>0.26</c:v>
                </c:pt>
                <c:pt idx="6">
                  <c:v>0.3</c:v>
                </c:pt>
                <c:pt idx="7">
                  <c:v>0.23</c:v>
                </c:pt>
                <c:pt idx="8">
                  <c:v>0.09</c:v>
                </c:pt>
                <c:pt idx="9">
                  <c:v>0.08</c:v>
                </c:pt>
              </c:numCache>
            </c:numRef>
          </c:val>
        </c:ser>
        <c:ser>
          <c:idx val="1"/>
          <c:order val="1"/>
          <c:tx>
            <c:strRef>
              <c:f>Sheet1!$C$1</c:f>
              <c:strCache>
                <c:ptCount val="1"/>
                <c:pt idx="0">
                  <c:v>Ordre provincial / territorial</c:v>
                </c:pt>
              </c:strCache>
            </c:strRef>
          </c:tx>
          <c:spPr>
            <a:solidFill>
              <a:schemeClr val="accent1">
                <a:lumMod val="75000"/>
              </a:schemeClr>
            </a:solidFill>
            <a:ln w="2540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 %</c:formatCode>
                <c:ptCount val="10"/>
                <c:pt idx="0">
                  <c:v>0.26</c:v>
                </c:pt>
                <c:pt idx="1">
                  <c:v>0.21</c:v>
                </c:pt>
                <c:pt idx="2">
                  <c:v>0.78</c:v>
                </c:pt>
                <c:pt idx="3">
                  <c:v>0.79</c:v>
                </c:pt>
                <c:pt idx="4">
                  <c:v>0.88</c:v>
                </c:pt>
                <c:pt idx="5">
                  <c:v>0.86</c:v>
                </c:pt>
                <c:pt idx="6">
                  <c:v>0.55000000000000004</c:v>
                </c:pt>
                <c:pt idx="7">
                  <c:v>0.63</c:v>
                </c:pt>
                <c:pt idx="8">
                  <c:v>0.92</c:v>
                </c:pt>
                <c:pt idx="9">
                  <c:v>0.94</c:v>
                </c:pt>
              </c:numCache>
            </c:numRef>
          </c:val>
        </c:ser>
        <c:ser>
          <c:idx val="2"/>
          <c:order val="2"/>
          <c:tx>
            <c:strRef>
              <c:f>Sheet1!$D$1</c:f>
              <c:strCache>
                <c:ptCount val="1"/>
                <c:pt idx="0">
                  <c:v>Ne sait pas / incertain(e)</c:v>
                </c:pt>
              </c:strCache>
            </c:strRef>
          </c:tx>
          <c:spPr>
            <a:solidFill>
              <a:schemeClr val="accent1">
                <a:lumMod val="60000"/>
                <a:lumOff val="40000"/>
              </a:schemeClr>
            </a:solidFill>
            <a:ln w="254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 %</c:formatCode>
                <c:ptCount val="10"/>
                <c:pt idx="0">
                  <c:v>0.12</c:v>
                </c:pt>
                <c:pt idx="1">
                  <c:v>0.13</c:v>
                </c:pt>
                <c:pt idx="2">
                  <c:v>0.1</c:v>
                </c:pt>
                <c:pt idx="3">
                  <c:v>0.11</c:v>
                </c:pt>
                <c:pt idx="4">
                  <c:v>0.05</c:v>
                </c:pt>
                <c:pt idx="5">
                  <c:v>0.06</c:v>
                </c:pt>
                <c:pt idx="6">
                  <c:v>0.23</c:v>
                </c:pt>
                <c:pt idx="7">
                  <c:v>0.22</c:v>
                </c:pt>
                <c:pt idx="8">
                  <c:v>0.04</c:v>
                </c:pt>
                <c:pt idx="9">
                  <c:v>0.04</c:v>
                </c:pt>
              </c:numCache>
            </c:numRef>
          </c:val>
        </c:ser>
        <c:dLbls>
          <c:showLegendKey val="0"/>
          <c:showVal val="0"/>
          <c:showCatName val="0"/>
          <c:showSerName val="0"/>
          <c:showPercent val="0"/>
          <c:showBubbleSize val="0"/>
        </c:dLbls>
        <c:gapWidth val="93"/>
        <c:overlap val="100"/>
        <c:axId val="142163968"/>
        <c:axId val="142165504"/>
      </c:barChart>
      <c:catAx>
        <c:axId val="142163968"/>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42165504"/>
        <c:crosses val="autoZero"/>
        <c:auto val="1"/>
        <c:lblAlgn val="ctr"/>
        <c:lblOffset val="100"/>
        <c:noMultiLvlLbl val="0"/>
      </c:catAx>
      <c:valAx>
        <c:axId val="142165504"/>
        <c:scaling>
          <c:orientation val="minMax"/>
          <c:max val="1.41"/>
          <c:min val="0"/>
        </c:scaling>
        <c:delete val="0"/>
        <c:axPos val="l"/>
        <c:numFmt formatCode="0%" sourceLinked="1"/>
        <c:majorTickMark val="out"/>
        <c:minorTickMark val="none"/>
        <c:tickLblPos val="none"/>
        <c:spPr>
          <a:ln>
            <a:noFill/>
          </a:ln>
        </c:spPr>
        <c:crossAx val="142163968"/>
        <c:crosses val="autoZero"/>
        <c:crossBetween val="between"/>
        <c:majorUnit val="0.2"/>
        <c:minorUnit val="0.1"/>
      </c:valAx>
      <c:spPr>
        <a:noFill/>
        <a:ln w="23670">
          <a:noFill/>
        </a:ln>
      </c:spPr>
    </c:plotArea>
    <c:legend>
      <c:legendPos val="r"/>
      <c:layout>
        <c:manualLayout>
          <c:xMode val="edge"/>
          <c:yMode val="edge"/>
          <c:x val="0.12819061924263936"/>
          <c:y val="3.2700236738348362E-2"/>
          <c:w val="0.67608282384970131"/>
          <c:h val="0.23079301251438766"/>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385143323167752E-2"/>
          <c:w val="1"/>
          <c:h val="0.82655246252676651"/>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0.39</c:v>
                </c:pt>
                <c:pt idx="1">
                  <c:v>0.53</c:v>
                </c:pt>
                <c:pt idx="2">
                  <c:v>0.05</c:v>
                </c:pt>
                <c:pt idx="3">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0.45</c:v>
                </c:pt>
                <c:pt idx="1">
                  <c:v>0.48</c:v>
                </c:pt>
                <c:pt idx="2">
                  <c:v>0.03</c:v>
                </c:pt>
                <c:pt idx="3">
                  <c:v>0.03</c:v>
                </c:pt>
              </c:numCache>
            </c:numRef>
          </c:val>
        </c:ser>
        <c:dLbls>
          <c:showLegendKey val="0"/>
          <c:showVal val="0"/>
          <c:showCatName val="0"/>
          <c:showSerName val="0"/>
          <c:showPercent val="0"/>
          <c:showBubbleSize val="0"/>
        </c:dLbls>
        <c:gapWidth val="70"/>
        <c:overlap val="-3"/>
        <c:axId val="142442496"/>
        <c:axId val="142444032"/>
      </c:barChart>
      <c:catAx>
        <c:axId val="142442496"/>
        <c:scaling>
          <c:orientation val="minMax"/>
        </c:scaling>
        <c:delete val="1"/>
        <c:axPos val="b"/>
        <c:numFmt formatCode="General" sourceLinked="1"/>
        <c:majorTickMark val="out"/>
        <c:minorTickMark val="none"/>
        <c:tickLblPos val="none"/>
        <c:crossAx val="142444032"/>
        <c:crosses val="autoZero"/>
        <c:auto val="1"/>
        <c:lblAlgn val="ctr"/>
        <c:lblOffset val="100"/>
        <c:tickLblSkip val="1"/>
        <c:tickMarkSkip val="1"/>
        <c:noMultiLvlLbl val="0"/>
      </c:catAx>
      <c:valAx>
        <c:axId val="142444032"/>
        <c:scaling>
          <c:orientation val="minMax"/>
          <c:max val="1"/>
          <c:min val="0"/>
        </c:scaling>
        <c:delete val="1"/>
        <c:axPos val="l"/>
        <c:numFmt formatCode="0\ %" sourceLinked="1"/>
        <c:majorTickMark val="out"/>
        <c:minorTickMark val="none"/>
        <c:tickLblPos val="none"/>
        <c:crossAx val="142442496"/>
        <c:crosses val="autoZero"/>
        <c:crossBetween val="between"/>
        <c:majorUnit val="0.2"/>
        <c:minorUnit val="0.1"/>
      </c:valAx>
      <c:spPr>
        <a:noFill/>
        <a:ln w="24903">
          <a:noFill/>
        </a:ln>
      </c:spPr>
    </c:plotArea>
    <c:legend>
      <c:legendPos val="t"/>
      <c:layout>
        <c:manualLayout>
          <c:xMode val="edge"/>
          <c:yMode val="edge"/>
          <c:x val="0.41035031892389118"/>
          <c:y val="5.2516411378555797E-2"/>
          <c:w val="0.15795069255698993"/>
          <c:h val="6.686791065777608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506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0.52</c:v>
                </c:pt>
                <c:pt idx="1">
                  <c:v>0.45</c:v>
                </c:pt>
                <c:pt idx="2">
                  <c:v>0.03</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0.45</c:v>
                </c:pt>
                <c:pt idx="1">
                  <c:v>0.51</c:v>
                </c:pt>
                <c:pt idx="2">
                  <c:v>0.04</c:v>
                </c:pt>
              </c:numCache>
            </c:numRef>
          </c:val>
        </c:ser>
        <c:dLbls>
          <c:showLegendKey val="0"/>
          <c:showVal val="0"/>
          <c:showCatName val="0"/>
          <c:showSerName val="0"/>
          <c:showPercent val="0"/>
          <c:showBubbleSize val="0"/>
        </c:dLbls>
        <c:gapWidth val="70"/>
        <c:overlap val="-3"/>
        <c:axId val="150235392"/>
        <c:axId val="150245376"/>
      </c:barChart>
      <c:catAx>
        <c:axId val="150235392"/>
        <c:scaling>
          <c:orientation val="minMax"/>
        </c:scaling>
        <c:delete val="1"/>
        <c:axPos val="b"/>
        <c:numFmt formatCode="General" sourceLinked="1"/>
        <c:majorTickMark val="out"/>
        <c:minorTickMark val="none"/>
        <c:tickLblPos val="none"/>
        <c:crossAx val="150245376"/>
        <c:crosses val="autoZero"/>
        <c:auto val="1"/>
        <c:lblAlgn val="ctr"/>
        <c:lblOffset val="100"/>
        <c:tickLblSkip val="1"/>
        <c:tickMarkSkip val="1"/>
        <c:noMultiLvlLbl val="0"/>
      </c:catAx>
      <c:valAx>
        <c:axId val="150245376"/>
        <c:scaling>
          <c:orientation val="minMax"/>
          <c:max val="1"/>
          <c:min val="0"/>
        </c:scaling>
        <c:delete val="1"/>
        <c:axPos val="l"/>
        <c:numFmt formatCode="0\ %" sourceLinked="1"/>
        <c:majorTickMark val="out"/>
        <c:minorTickMark val="none"/>
        <c:tickLblPos val="none"/>
        <c:crossAx val="150235392"/>
        <c:crosses val="autoZero"/>
        <c:crossBetween val="between"/>
        <c:majorUnit val="0.2"/>
        <c:minorUnit val="0.1"/>
      </c:valAx>
      <c:spPr>
        <a:noFill/>
        <a:ln w="24930">
          <a:noFill/>
        </a:ln>
      </c:spPr>
    </c:plotArea>
    <c:legend>
      <c:legendPos val="t"/>
      <c:layout>
        <c:manualLayout>
          <c:xMode val="edge"/>
          <c:yMode val="edge"/>
          <c:x val="0.39481927635653324"/>
          <c:y val="9.4584286803966439E-2"/>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99760441416146"/>
          <c:y val="1.3274288082410757E-2"/>
          <c:w val="0.6940024479804161"/>
          <c:h val="0.98672566371681414"/>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Sheet1!$B$2:$B$5</c:f>
              <c:numCache>
                <c:formatCode>0\ %</c:formatCode>
                <c:ptCount val="4"/>
                <c:pt idx="0">
                  <c:v>0.4</c:v>
                </c:pt>
                <c:pt idx="1">
                  <c:v>0.14000000000000001</c:v>
                </c:pt>
                <c:pt idx="2">
                  <c:v>0.1</c:v>
                </c:pt>
                <c:pt idx="3">
                  <c:v>0.36</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Sheet1!$C$2:$C$5</c:f>
              <c:numCache>
                <c:formatCode>0\ %</c:formatCode>
                <c:ptCount val="4"/>
                <c:pt idx="0">
                  <c:v>0.49</c:v>
                </c:pt>
                <c:pt idx="1">
                  <c:v>0.13</c:v>
                </c:pt>
                <c:pt idx="2">
                  <c:v>0.06</c:v>
                </c:pt>
                <c:pt idx="3">
                  <c:v>0.31</c:v>
                </c:pt>
              </c:numCache>
            </c:numRef>
          </c:val>
        </c:ser>
        <c:dLbls>
          <c:showLegendKey val="0"/>
          <c:showVal val="0"/>
          <c:showCatName val="0"/>
          <c:showSerName val="0"/>
          <c:showPercent val="0"/>
          <c:showBubbleSize val="0"/>
        </c:dLbls>
        <c:gapWidth val="70"/>
        <c:overlap val="-3"/>
        <c:axId val="150444288"/>
        <c:axId val="150462464"/>
      </c:barChart>
      <c:catAx>
        <c:axId val="150444288"/>
        <c:scaling>
          <c:orientation val="maxMin"/>
        </c:scaling>
        <c:delete val="1"/>
        <c:axPos val="l"/>
        <c:numFmt formatCode="General" sourceLinked="1"/>
        <c:majorTickMark val="out"/>
        <c:minorTickMark val="none"/>
        <c:tickLblPos val="none"/>
        <c:crossAx val="150462464"/>
        <c:crosses val="autoZero"/>
        <c:auto val="1"/>
        <c:lblAlgn val="ctr"/>
        <c:lblOffset val="100"/>
        <c:tickLblSkip val="1"/>
        <c:tickMarkSkip val="1"/>
        <c:noMultiLvlLbl val="0"/>
      </c:catAx>
      <c:valAx>
        <c:axId val="150462464"/>
        <c:scaling>
          <c:orientation val="minMax"/>
          <c:max val="1"/>
          <c:min val="0"/>
        </c:scaling>
        <c:delete val="1"/>
        <c:axPos val="t"/>
        <c:numFmt formatCode="0\ %" sourceLinked="1"/>
        <c:majorTickMark val="out"/>
        <c:minorTickMark val="none"/>
        <c:tickLblPos val="none"/>
        <c:crossAx val="150444288"/>
        <c:crosses val="autoZero"/>
        <c:crossBetween val="between"/>
        <c:majorUnit val="0.2"/>
        <c:minorUnit val="0.1"/>
      </c:valAx>
      <c:spPr>
        <a:noFill/>
        <a:ln w="24959">
          <a:noFill/>
        </a:ln>
      </c:spPr>
    </c:plotArea>
    <c:legend>
      <c:legendPos val="r"/>
      <c:layout>
        <c:manualLayout>
          <c:xMode val="edge"/>
          <c:yMode val="edge"/>
          <c:x val="0.88864727943919719"/>
          <c:y val="3.8410988100171677E-2"/>
          <c:w val="7.2327580000130912E-2"/>
          <c:h val="0.12332958380202473"/>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197807626987833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4900">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Sheet1!$B$2:$B$6</c:f>
              <c:numCache>
                <c:formatCode>0\ %</c:formatCode>
                <c:ptCount val="5"/>
                <c:pt idx="0">
                  <c:v>0.02</c:v>
                </c:pt>
                <c:pt idx="1">
                  <c:v>0.35</c:v>
                </c:pt>
                <c:pt idx="2">
                  <c:v>0.49</c:v>
                </c:pt>
                <c:pt idx="3">
                  <c:v>0.1</c:v>
                </c:pt>
                <c:pt idx="4">
                  <c:v>0.04</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Sheet1!$C$2:$C$6</c:f>
              <c:numCache>
                <c:formatCode>0\ %</c:formatCode>
                <c:ptCount val="5"/>
                <c:pt idx="0">
                  <c:v>0.02</c:v>
                </c:pt>
                <c:pt idx="1">
                  <c:v>0.32</c:v>
                </c:pt>
                <c:pt idx="2">
                  <c:v>0.5</c:v>
                </c:pt>
                <c:pt idx="3">
                  <c:v>0.11</c:v>
                </c:pt>
                <c:pt idx="4">
                  <c:v>0.06</c:v>
                </c:pt>
              </c:numCache>
            </c:numRef>
          </c:val>
        </c:ser>
        <c:dLbls>
          <c:showLegendKey val="0"/>
          <c:showVal val="0"/>
          <c:showCatName val="0"/>
          <c:showSerName val="0"/>
          <c:showPercent val="0"/>
          <c:showBubbleSize val="0"/>
        </c:dLbls>
        <c:gapWidth val="70"/>
        <c:overlap val="-3"/>
        <c:axId val="150976000"/>
        <c:axId val="150977536"/>
      </c:barChart>
      <c:catAx>
        <c:axId val="150976000"/>
        <c:scaling>
          <c:orientation val="minMax"/>
        </c:scaling>
        <c:delete val="1"/>
        <c:axPos val="b"/>
        <c:numFmt formatCode="General" sourceLinked="1"/>
        <c:majorTickMark val="out"/>
        <c:minorTickMark val="none"/>
        <c:tickLblPos val="none"/>
        <c:crossAx val="150977536"/>
        <c:crosses val="autoZero"/>
        <c:auto val="1"/>
        <c:lblAlgn val="ctr"/>
        <c:lblOffset val="100"/>
        <c:tickLblSkip val="1"/>
        <c:tickMarkSkip val="1"/>
        <c:noMultiLvlLbl val="0"/>
      </c:catAx>
      <c:valAx>
        <c:axId val="150977536"/>
        <c:scaling>
          <c:orientation val="minMax"/>
          <c:max val="1"/>
          <c:min val="0"/>
        </c:scaling>
        <c:delete val="1"/>
        <c:axPos val="l"/>
        <c:numFmt formatCode="0\ %" sourceLinked="1"/>
        <c:majorTickMark val="out"/>
        <c:minorTickMark val="none"/>
        <c:tickLblPos val="none"/>
        <c:crossAx val="150976000"/>
        <c:crosses val="autoZero"/>
        <c:crossBetween val="between"/>
        <c:majorUnit val="0.2"/>
        <c:minorUnit val="0.1"/>
      </c:valAx>
      <c:spPr>
        <a:noFill/>
        <a:ln w="25400">
          <a:noFill/>
        </a:ln>
      </c:spPr>
    </c:plotArea>
    <c:legend>
      <c:legendPos val="t"/>
      <c:layout>
        <c:manualLayout>
          <c:xMode val="edge"/>
          <c:yMode val="edge"/>
          <c:x val="2.9902132993904372E-3"/>
          <c:y val="6.9716775599128547E-2"/>
          <c:w val="0.16080555282959316"/>
          <c:h val="6.6576547212644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81"/>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5400">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professor / administrator</c:v>
                </c:pt>
                <c:pt idx="1">
                  <c:v>From a University Law &amp; Ethics Course</c:v>
                </c:pt>
                <c:pt idx="2">
                  <c:v>From a PEO representative</c:v>
                </c:pt>
                <c:pt idx="3">
                  <c:v>From a professional engineer</c:v>
                </c:pt>
                <c:pt idx="4">
                  <c:v>From a family member or friend</c:v>
                </c:pt>
              </c:strCache>
            </c:strRef>
          </c:cat>
          <c:val>
            <c:numRef>
              <c:f>Sheet1!$B$2:$B$6</c:f>
              <c:numCache>
                <c:formatCode>0\ %</c:formatCode>
                <c:ptCount val="5"/>
                <c:pt idx="0">
                  <c:v>0.36</c:v>
                </c:pt>
                <c:pt idx="1">
                  <c:v>0.39</c:v>
                </c:pt>
                <c:pt idx="2">
                  <c:v>0.12</c:v>
                </c:pt>
                <c:pt idx="3">
                  <c:v>0.06</c:v>
                </c:pt>
                <c:pt idx="4">
                  <c:v>0.04</c:v>
                </c:pt>
              </c:numCache>
            </c:numRef>
          </c:val>
        </c:ser>
        <c:ser>
          <c:idx val="0"/>
          <c:order val="1"/>
          <c:tx>
            <c:strRef>
              <c:f>Sheet1!$C$1</c:f>
              <c:strCache>
                <c:ptCount val="1"/>
                <c:pt idx="0">
                  <c:v>2013</c:v>
                </c:pt>
              </c:strCache>
            </c:strRef>
          </c:tx>
          <c:spPr>
            <a:solidFill>
              <a:srgbClr val="1F497D"/>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professor / administrator</c:v>
                </c:pt>
                <c:pt idx="1">
                  <c:v>From a University Law &amp; Ethics Course</c:v>
                </c:pt>
                <c:pt idx="2">
                  <c:v>From a PEO representative</c:v>
                </c:pt>
                <c:pt idx="3">
                  <c:v>From a professional engineer</c:v>
                </c:pt>
                <c:pt idx="4">
                  <c:v>From a family member or friend</c:v>
                </c:pt>
              </c:strCache>
            </c:strRef>
          </c:cat>
          <c:val>
            <c:numRef>
              <c:f>Sheet1!$C$2:$C$6</c:f>
              <c:numCache>
                <c:formatCode>0\ %</c:formatCode>
                <c:ptCount val="5"/>
                <c:pt idx="0">
                  <c:v>0.41</c:v>
                </c:pt>
                <c:pt idx="1">
                  <c:v>0.35</c:v>
                </c:pt>
                <c:pt idx="2">
                  <c:v>0.08</c:v>
                </c:pt>
                <c:pt idx="3">
                  <c:v>0.06</c:v>
                </c:pt>
                <c:pt idx="4">
                  <c:v>7.0000000000000007E-2</c:v>
                </c:pt>
              </c:numCache>
            </c:numRef>
          </c:val>
        </c:ser>
        <c:dLbls>
          <c:showLegendKey val="0"/>
          <c:showVal val="0"/>
          <c:showCatName val="0"/>
          <c:showSerName val="0"/>
          <c:showPercent val="0"/>
          <c:showBubbleSize val="0"/>
        </c:dLbls>
        <c:gapWidth val="70"/>
        <c:overlap val="-3"/>
        <c:axId val="151068672"/>
        <c:axId val="151070208"/>
      </c:barChart>
      <c:catAx>
        <c:axId val="151068672"/>
        <c:scaling>
          <c:orientation val="maxMin"/>
        </c:scaling>
        <c:delete val="1"/>
        <c:axPos val="l"/>
        <c:numFmt formatCode="General" sourceLinked="1"/>
        <c:majorTickMark val="out"/>
        <c:minorTickMark val="none"/>
        <c:tickLblPos val="none"/>
        <c:crossAx val="151070208"/>
        <c:crosses val="autoZero"/>
        <c:auto val="1"/>
        <c:lblAlgn val="ctr"/>
        <c:lblOffset val="100"/>
        <c:tickLblSkip val="1"/>
        <c:tickMarkSkip val="1"/>
        <c:noMultiLvlLbl val="0"/>
      </c:catAx>
      <c:valAx>
        <c:axId val="151070208"/>
        <c:scaling>
          <c:orientation val="minMax"/>
          <c:max val="1"/>
          <c:min val="0"/>
        </c:scaling>
        <c:delete val="1"/>
        <c:axPos val="t"/>
        <c:numFmt formatCode="0\ %" sourceLinked="1"/>
        <c:majorTickMark val="out"/>
        <c:minorTickMark val="none"/>
        <c:tickLblPos val="none"/>
        <c:crossAx val="151068672"/>
        <c:crosses val="autoZero"/>
        <c:crossBetween val="between"/>
        <c:majorUnit val="0.2"/>
        <c:minorUnit val="0.1"/>
      </c:valAx>
      <c:spPr>
        <a:noFill/>
        <a:ln w="17722">
          <a:noFill/>
        </a:ln>
      </c:spPr>
    </c:plotArea>
    <c:legend>
      <c:legendPos val="r"/>
      <c:layout>
        <c:manualLayout>
          <c:xMode val="edge"/>
          <c:yMode val="edge"/>
          <c:x val="0.91395684664618015"/>
          <c:y val="1.477466122564818E-2"/>
          <c:w val="7.7787090091780808E-2"/>
          <c:h val="0.1283036104067854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279953783738871"/>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0.44</c:v>
                </c:pt>
                <c:pt idx="1">
                  <c:v>0.4</c:v>
                </c:pt>
                <c:pt idx="2">
                  <c:v>0.11</c:v>
                </c:pt>
                <c:pt idx="3">
                  <c:v>0.05</c:v>
                </c:pt>
              </c:numCache>
            </c:numRef>
          </c:val>
        </c:ser>
        <c:dLbls>
          <c:showLegendKey val="0"/>
          <c:showVal val="1"/>
          <c:showCatName val="0"/>
          <c:showSerName val="0"/>
          <c:showPercent val="0"/>
          <c:showBubbleSize val="0"/>
        </c:dLbls>
        <c:gapWidth val="70"/>
        <c:overlap val="-3"/>
        <c:axId val="150131840"/>
        <c:axId val="150135936"/>
      </c:barChart>
      <c:catAx>
        <c:axId val="15013184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0135936"/>
        <c:crosses val="autoZero"/>
        <c:auto val="1"/>
        <c:lblAlgn val="ctr"/>
        <c:lblOffset val="100"/>
        <c:tickLblSkip val="1"/>
        <c:tickMarkSkip val="1"/>
        <c:noMultiLvlLbl val="0"/>
      </c:catAx>
      <c:valAx>
        <c:axId val="150135936"/>
        <c:scaling>
          <c:orientation val="minMax"/>
          <c:max val="1"/>
          <c:min val="0"/>
        </c:scaling>
        <c:delete val="1"/>
        <c:axPos val="l"/>
        <c:numFmt formatCode="0\ %" sourceLinked="1"/>
        <c:majorTickMark val="out"/>
        <c:minorTickMark val="none"/>
        <c:tickLblPos val="none"/>
        <c:crossAx val="15013184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5744430748554298"/>
          <c:y val="0"/>
          <c:w val="0.74005305039788472"/>
          <c:h val="1"/>
        </c:manualLayout>
      </c:layout>
      <c:barChart>
        <c:barDir val="bar"/>
        <c:grouping val="clustered"/>
        <c:varyColors val="0"/>
        <c:ser>
          <c:idx val="3"/>
          <c:order val="0"/>
          <c:tx>
            <c:strRef>
              <c:f>Sheet1!$B$1</c:f>
              <c:strCache>
                <c:ptCount val="1"/>
                <c:pt idx="0">
                  <c:v>2014</c:v>
                </c:pt>
              </c:strCache>
            </c:strRef>
          </c:tx>
          <c:spPr>
            <a:solidFill>
              <a:srgbClr val="10253F"/>
            </a:solidFill>
            <a:ln w="25400">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Sheet1!$A$2:$A$8</c:f>
              <c:strCache>
                <c:ptCount val="7"/>
                <c:pt idx="0">
                  <c:v>British Columbia</c:v>
                </c:pt>
                <c:pt idx="1">
                  <c:v>Alberta</c:v>
                </c:pt>
                <c:pt idx="2">
                  <c:v>Outside of Canada</c:v>
                </c:pt>
                <c:pt idx="3">
                  <c:v>Ontario</c:v>
                </c:pt>
                <c:pt idx="4">
                  <c:v>Manitoba</c:v>
                </c:pt>
                <c:pt idx="5">
                  <c:v>Saskatchewan</c:v>
                </c:pt>
                <c:pt idx="6">
                  <c:v>Don't know/ Unsure</c:v>
                </c:pt>
              </c:strCache>
            </c:strRef>
          </c:cat>
          <c:val>
            <c:numRef>
              <c:f>Sheet1!$B$2:$B$8</c:f>
              <c:numCache>
                <c:formatCode>0\ %</c:formatCode>
                <c:ptCount val="7"/>
                <c:pt idx="0">
                  <c:v>0.27</c:v>
                </c:pt>
                <c:pt idx="1">
                  <c:v>0.21</c:v>
                </c:pt>
                <c:pt idx="2">
                  <c:v>0.14000000000000001</c:v>
                </c:pt>
                <c:pt idx="3">
                  <c:v>0.13</c:v>
                </c:pt>
                <c:pt idx="4">
                  <c:v>0.1</c:v>
                </c:pt>
                <c:pt idx="5">
                  <c:v>0.03</c:v>
                </c:pt>
                <c:pt idx="6">
                  <c:v>0.13</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Sheet1!$A$2:$A$8</c:f>
              <c:strCache>
                <c:ptCount val="7"/>
                <c:pt idx="0">
                  <c:v>British Columbia</c:v>
                </c:pt>
                <c:pt idx="1">
                  <c:v>Alberta</c:v>
                </c:pt>
                <c:pt idx="2">
                  <c:v>Outside of Canada</c:v>
                </c:pt>
                <c:pt idx="3">
                  <c:v>Ontario</c:v>
                </c:pt>
                <c:pt idx="4">
                  <c:v>Manitoba</c:v>
                </c:pt>
                <c:pt idx="5">
                  <c:v>Saskatchewan</c:v>
                </c:pt>
                <c:pt idx="6">
                  <c:v>Don't know/ Unsure</c:v>
                </c:pt>
              </c:strCache>
            </c:strRef>
          </c:cat>
          <c:val>
            <c:numRef>
              <c:f>Sheet1!$C$2:$C$8</c:f>
              <c:numCache>
                <c:formatCode>0\ %</c:formatCode>
                <c:ptCount val="7"/>
                <c:pt idx="0">
                  <c:v>0.15</c:v>
                </c:pt>
                <c:pt idx="1">
                  <c:v>0.33</c:v>
                </c:pt>
                <c:pt idx="2">
                  <c:v>0.17</c:v>
                </c:pt>
                <c:pt idx="3">
                  <c:v>0.1</c:v>
                </c:pt>
                <c:pt idx="4">
                  <c:v>0.1</c:v>
                </c:pt>
                <c:pt idx="5">
                  <c:v>0.06</c:v>
                </c:pt>
                <c:pt idx="6">
                  <c:v>0.04</c:v>
                </c:pt>
              </c:numCache>
            </c:numRef>
          </c:val>
        </c:ser>
        <c:dLbls>
          <c:showLegendKey val="0"/>
          <c:showVal val="0"/>
          <c:showCatName val="0"/>
          <c:showSerName val="0"/>
          <c:showPercent val="0"/>
          <c:showBubbleSize val="0"/>
        </c:dLbls>
        <c:gapWidth val="70"/>
        <c:overlap val="-3"/>
        <c:axId val="36213504"/>
        <c:axId val="36215040"/>
      </c:barChart>
      <c:catAx>
        <c:axId val="36213504"/>
        <c:scaling>
          <c:orientation val="maxMin"/>
        </c:scaling>
        <c:delete val="1"/>
        <c:axPos val="l"/>
        <c:numFmt formatCode="General" sourceLinked="1"/>
        <c:majorTickMark val="out"/>
        <c:minorTickMark val="none"/>
        <c:tickLblPos val="none"/>
        <c:crossAx val="36215040"/>
        <c:crosses val="autoZero"/>
        <c:auto val="1"/>
        <c:lblAlgn val="ctr"/>
        <c:lblOffset val="100"/>
        <c:tickLblSkip val="1"/>
        <c:tickMarkSkip val="1"/>
        <c:noMultiLvlLbl val="0"/>
      </c:catAx>
      <c:valAx>
        <c:axId val="36215040"/>
        <c:scaling>
          <c:orientation val="minMax"/>
          <c:max val="1"/>
          <c:min val="0"/>
        </c:scaling>
        <c:delete val="1"/>
        <c:axPos val="t"/>
        <c:numFmt formatCode="0\ %" sourceLinked="1"/>
        <c:majorTickMark val="out"/>
        <c:minorTickMark val="none"/>
        <c:tickLblPos val="none"/>
        <c:crossAx val="36213504"/>
        <c:crosses val="autoZero"/>
        <c:crossBetween val="between"/>
        <c:majorUnit val="0.2"/>
        <c:minorUnit val="0.1"/>
      </c:valAx>
    </c:plotArea>
    <c:legend>
      <c:legendPos val="r"/>
      <c:layout>
        <c:manualLayout>
          <c:xMode val="edge"/>
          <c:yMode val="edge"/>
          <c:x val="0.89111984100943642"/>
          <c:y val="0"/>
          <c:w val="0.10888015899056364"/>
          <c:h val="0.1186735289600417"/>
        </c:manualLayout>
      </c:layout>
      <c:overlay val="0"/>
      <c:txPr>
        <a:bodyPr/>
        <a:lstStyle/>
        <a:p>
          <a:pPr>
            <a:defRPr sz="1200" b="1">
              <a:latin typeface="+mn-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0.41</c:v>
                </c:pt>
                <c:pt idx="1">
                  <c:v>0.42</c:v>
                </c:pt>
                <c:pt idx="2">
                  <c:v>0.14000000000000001</c:v>
                </c:pt>
                <c:pt idx="3">
                  <c:v>0.03</c:v>
                </c:pt>
              </c:numCache>
            </c:numRef>
          </c:val>
        </c:ser>
        <c:dLbls>
          <c:showLegendKey val="0"/>
          <c:showVal val="1"/>
          <c:showCatName val="0"/>
          <c:showSerName val="0"/>
          <c:showPercent val="0"/>
          <c:showBubbleSize val="0"/>
        </c:dLbls>
        <c:gapWidth val="70"/>
        <c:overlap val="-3"/>
        <c:axId val="151279488"/>
        <c:axId val="151415808"/>
      </c:barChart>
      <c:catAx>
        <c:axId val="15127948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1415808"/>
        <c:crosses val="autoZero"/>
        <c:auto val="1"/>
        <c:lblAlgn val="ctr"/>
        <c:lblOffset val="100"/>
        <c:tickLblSkip val="1"/>
        <c:tickMarkSkip val="1"/>
        <c:noMultiLvlLbl val="0"/>
      </c:catAx>
      <c:valAx>
        <c:axId val="151415808"/>
        <c:scaling>
          <c:orientation val="minMax"/>
          <c:max val="1"/>
          <c:min val="0"/>
        </c:scaling>
        <c:delete val="1"/>
        <c:axPos val="l"/>
        <c:numFmt formatCode="0\ %" sourceLinked="1"/>
        <c:majorTickMark val="out"/>
        <c:minorTickMark val="none"/>
        <c:tickLblPos val="none"/>
        <c:crossAx val="15127948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1re année</c:v>
                </c:pt>
                <c:pt idx="1">
                  <c:v>2e année</c:v>
                </c:pt>
                <c:pt idx="2">
                  <c:v>3e année</c:v>
                </c:pt>
                <c:pt idx="3">
                  <c:v>4e année / année de diplomation</c:v>
                </c:pt>
              </c:strCache>
            </c:strRef>
          </c:cat>
          <c:val>
            <c:numRef>
              <c:f>Sheet1!$B$2:$B$5</c:f>
              <c:numCache>
                <c:formatCode>0\ %</c:formatCode>
                <c:ptCount val="4"/>
                <c:pt idx="0">
                  <c:v>0.09</c:v>
                </c:pt>
                <c:pt idx="1">
                  <c:v>0.22</c:v>
                </c:pt>
                <c:pt idx="2">
                  <c:v>0.42</c:v>
                </c:pt>
                <c:pt idx="3">
                  <c:v>0.28000000000000003</c:v>
                </c:pt>
              </c:numCache>
            </c:numRef>
          </c:val>
        </c:ser>
        <c:dLbls>
          <c:showLegendKey val="0"/>
          <c:showVal val="1"/>
          <c:showCatName val="0"/>
          <c:showSerName val="0"/>
          <c:showPercent val="0"/>
          <c:showBubbleSize val="0"/>
        </c:dLbls>
        <c:gapWidth val="70"/>
        <c:overlap val="-3"/>
        <c:axId val="151505536"/>
        <c:axId val="151586304"/>
      </c:barChart>
      <c:catAx>
        <c:axId val="15150553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1586304"/>
        <c:crosses val="autoZero"/>
        <c:auto val="1"/>
        <c:lblAlgn val="ctr"/>
        <c:lblOffset val="100"/>
        <c:tickLblSkip val="1"/>
        <c:tickMarkSkip val="1"/>
        <c:noMultiLvlLbl val="0"/>
      </c:catAx>
      <c:valAx>
        <c:axId val="151586304"/>
        <c:scaling>
          <c:orientation val="minMax"/>
          <c:max val="1"/>
          <c:min val="0"/>
        </c:scaling>
        <c:delete val="1"/>
        <c:axPos val="l"/>
        <c:numFmt formatCode="0\ %" sourceLinked="1"/>
        <c:majorTickMark val="out"/>
        <c:minorTickMark val="none"/>
        <c:tickLblPos val="none"/>
        <c:crossAx val="15150553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2012</c:v>
                </c:pt>
              </c:strCache>
            </c:strRef>
          </c:tx>
          <c:spPr>
            <a:ln>
              <a:solidFill>
                <a:schemeClr val="bg1"/>
              </a:solidFill>
            </a:ln>
          </c:spPr>
          <c:explosion val="25"/>
          <c:dPt>
            <c:idx val="0"/>
            <c:bubble3D val="0"/>
            <c:explosion val="11"/>
            <c:spPr>
              <a:solidFill>
                <a:schemeClr val="tx1">
                  <a:lumMod val="50000"/>
                </a:schemeClr>
              </a:solidFill>
              <a:ln>
                <a:solidFill>
                  <a:schemeClr val="bg1"/>
                </a:solidFill>
              </a:ln>
            </c:spPr>
          </c:dPt>
          <c:dPt>
            <c:idx val="1"/>
            <c:bubble3D val="0"/>
            <c:explosion val="2"/>
            <c:spPr>
              <a:solidFill>
                <a:schemeClr val="tx1"/>
              </a:solidFill>
              <a:ln>
                <a:solidFill>
                  <a:schemeClr val="bg1"/>
                </a:solidFill>
              </a:ln>
            </c:spPr>
          </c:dPt>
          <c:dLbls>
            <c:dLbl>
              <c:idx val="0"/>
              <c:layout>
                <c:manualLayout>
                  <c:x val="3.0244436836699761E-2"/>
                  <c:y val="-5.1041488066507712E-2"/>
                </c:manualLayout>
              </c:layout>
              <c:tx>
                <c:rich>
                  <a:bodyPr/>
                  <a:lstStyle/>
                  <a:p>
                    <a:r>
                      <a:rPr lang="fr-CA" noProof="0" dirty="0" smtClean="0">
                        <a:solidFill>
                          <a:schemeClr val="tx1"/>
                        </a:solidFill>
                      </a:rPr>
                      <a:t>Oui 3</a:t>
                    </a:r>
                    <a:r>
                      <a:rPr lang="en-US" dirty="0" smtClean="0">
                        <a:solidFill>
                          <a:schemeClr val="tx1"/>
                        </a:solidFill>
                      </a:rPr>
                      <a:t>%</a:t>
                    </a:r>
                    <a:endParaRPr lang="en-US" dirty="0">
                      <a:solidFill>
                        <a:schemeClr val="tx1"/>
                      </a:solidFill>
                    </a:endParaRPr>
                  </a:p>
                </c:rich>
              </c:tx>
              <c:dLblPos val="bestFit"/>
              <c:showLegendKey val="0"/>
              <c:showVal val="1"/>
              <c:showCatName val="1"/>
              <c:showSerName val="0"/>
              <c:showPercent val="0"/>
              <c:showBubbleSize val="0"/>
            </c:dLbl>
            <c:dLbl>
              <c:idx val="1"/>
              <c:layout/>
              <c:tx>
                <c:rich>
                  <a:bodyPr/>
                  <a:lstStyle/>
                  <a:p>
                    <a:r>
                      <a:rPr lang="en-US" smtClean="0"/>
                      <a:t>Non </a:t>
                    </a:r>
                    <a:r>
                      <a:rPr lang="en-US"/>
                      <a:t>97%</a:t>
                    </a:r>
                  </a:p>
                </c:rich>
              </c:tx>
              <c:dLblPos val="bestFit"/>
              <c:showLegendKey val="0"/>
              <c:showVal val="1"/>
              <c:showCatName val="1"/>
              <c:showSerName val="0"/>
              <c:showPercent val="0"/>
              <c:showBubbleSize val="0"/>
              <c:separator> </c:separator>
            </c:dLbl>
            <c:txPr>
              <a:bodyPr/>
              <a:lstStyle/>
              <a:p>
                <a:pPr>
                  <a:defRPr sz="1400" b="1">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0.03</c:v>
                </c:pt>
                <c:pt idx="1">
                  <c:v>0.97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barChart>
        <c:barDir val="col"/>
        <c:grouping val="clustered"/>
        <c:varyColors val="0"/>
        <c:ser>
          <c:idx val="0"/>
          <c:order val="0"/>
          <c:tx>
            <c:strRef>
              <c:f>Sheet1!$B$1</c:f>
              <c:strCache>
                <c:ptCount val="1"/>
                <c:pt idx="0">
                  <c:v>2012</c:v>
                </c:pt>
              </c:strCache>
            </c:strRef>
          </c:tx>
          <c:spPr>
            <a:solidFill>
              <a:schemeClr val="tx1"/>
            </a:solidFill>
            <a:ln w="25400">
              <a:solidFill>
                <a:schemeClr val="tx1"/>
              </a:solidFill>
            </a:ln>
          </c:spPr>
          <c:invertIfNegative val="0"/>
          <c:dPt>
            <c:idx val="0"/>
            <c:invertIfNegative val="0"/>
            <c:bubble3D val="0"/>
          </c:dPt>
          <c:dPt>
            <c:idx val="1"/>
            <c:invertIfNegative val="0"/>
            <c:bubble3D val="0"/>
          </c:dPt>
          <c:dLbls>
            <c:dLbl>
              <c:idx val="0"/>
              <c:layout>
                <c:manualLayout>
                  <c:x val="-3.8647342995169437E-3"/>
                  <c:y val="6.3896953411473403E-3"/>
                </c:manualLayout>
              </c:layout>
              <c:tx>
                <c:rich>
                  <a:bodyPr/>
                  <a:lstStyle/>
                  <a:p>
                    <a:r>
                      <a:rPr lang="en-US" sz="1200" dirty="0" smtClean="0"/>
                      <a:t>64 %</a:t>
                    </a:r>
                    <a:endParaRPr lang="en-US" dirty="0"/>
                  </a:p>
                </c:rich>
              </c:tx>
              <c:dLblPos val="outEnd"/>
              <c:showLegendKey val="0"/>
              <c:showVal val="1"/>
              <c:showCatName val="1"/>
              <c:showSerName val="0"/>
              <c:showPercent val="0"/>
              <c:showBubbleSize val="0"/>
            </c:dLbl>
            <c:dLbl>
              <c:idx val="1"/>
              <c:layout>
                <c:manualLayout>
                  <c:x val="0"/>
                  <c:y val="-8.0569983646829133E-3"/>
                </c:manualLayout>
              </c:layout>
              <c:tx>
                <c:rich>
                  <a:bodyPr/>
                  <a:lstStyle/>
                  <a:p>
                    <a:r>
                      <a:rPr lang="en-US" sz="1200" dirty="0" smtClean="0">
                        <a:solidFill>
                          <a:schemeClr val="tx1"/>
                        </a:solidFill>
                      </a:rPr>
                      <a:t>13 %</a:t>
                    </a:r>
                    <a:endParaRPr lang="en-US" dirty="0">
                      <a:solidFill>
                        <a:schemeClr val="tx1"/>
                      </a:solidFill>
                    </a:endParaRPr>
                  </a:p>
                </c:rich>
              </c:tx>
              <c:dLblPos val="outEnd"/>
              <c:showLegendKey val="0"/>
              <c:showVal val="1"/>
              <c:showCatName val="1"/>
              <c:showSerName val="0"/>
              <c:showPercent val="0"/>
              <c:showBubbleSize val="0"/>
              <c:separator> </c:separator>
            </c:dLbl>
            <c:dLbl>
              <c:idx val="2"/>
              <c:layout>
                <c:manualLayout>
                  <c:x val="3.1767138371151236E-3"/>
                  <c:y val="-1.5582338575473193E-2"/>
                </c:manualLayout>
              </c:layout>
              <c:tx>
                <c:rich>
                  <a:bodyPr/>
                  <a:lstStyle/>
                  <a:p>
                    <a:r>
                      <a:rPr lang="en-US" sz="1200" dirty="0" smtClean="0"/>
                      <a:t>24 %</a:t>
                    </a:r>
                    <a:endParaRPr lang="en-US" dirty="0"/>
                  </a:p>
                </c:rich>
              </c:tx>
              <c:dLblPos val="outEnd"/>
              <c:showLegendKey val="0"/>
              <c:showVal val="1"/>
              <c:showCatName val="1"/>
              <c:showSerName val="0"/>
              <c:showPercent val="0"/>
              <c:showBubbleSize val="0"/>
              <c:separator> </c:separator>
            </c:dLbl>
            <c:txPr>
              <a:bodyPr/>
              <a:lstStyle/>
              <a:p>
                <a:pPr>
                  <a:defRPr sz="1200" b="1">
                    <a:solidFill>
                      <a:schemeClr val="tx1"/>
                    </a:solidFill>
                  </a:defRPr>
                </a:pPr>
                <a:endParaRPr lang="en-US"/>
              </a:p>
            </c:txPr>
            <c:dLblPos val="ctr"/>
            <c:showLegendKey val="0"/>
            <c:showVal val="1"/>
            <c:showCatName val="1"/>
            <c:showSerName val="0"/>
            <c:showPercent val="0"/>
            <c:showBubbleSize val="0"/>
            <c:separator> </c:separator>
            <c:showLeaderLines val="0"/>
          </c:dLbls>
          <c:cat>
            <c:strRef>
              <c:f>Sheet1!$A$2:$A$4</c:f>
              <c:strCache>
                <c:ptCount val="3"/>
                <c:pt idx="0">
                  <c:v>Oui</c:v>
                </c:pt>
                <c:pt idx="1">
                  <c:v>Non</c:v>
                </c:pt>
                <c:pt idx="2">
                  <c:v>Pas certain(e) de l’admissibilité de cette expérience</c:v>
                </c:pt>
              </c:strCache>
            </c:strRef>
          </c:cat>
          <c:val>
            <c:numRef>
              <c:f>Sheet1!$B$2:$B$4</c:f>
              <c:numCache>
                <c:formatCode>0\ %</c:formatCode>
                <c:ptCount val="3"/>
                <c:pt idx="0">
                  <c:v>0.64</c:v>
                </c:pt>
                <c:pt idx="1">
                  <c:v>0.13</c:v>
                </c:pt>
                <c:pt idx="2">
                  <c:v>0.24</c:v>
                </c:pt>
              </c:numCache>
            </c:numRef>
          </c:val>
        </c:ser>
        <c:dLbls>
          <c:showLegendKey val="0"/>
          <c:showVal val="0"/>
          <c:showCatName val="0"/>
          <c:showSerName val="0"/>
          <c:showPercent val="0"/>
          <c:showBubbleSize val="0"/>
        </c:dLbls>
        <c:gapWidth val="100"/>
        <c:axId val="154832256"/>
        <c:axId val="154830720"/>
      </c:barChart>
      <c:valAx>
        <c:axId val="154830720"/>
        <c:scaling>
          <c:orientation val="minMax"/>
        </c:scaling>
        <c:delete val="1"/>
        <c:axPos val="l"/>
        <c:numFmt formatCode="0\ %" sourceLinked="1"/>
        <c:majorTickMark val="out"/>
        <c:minorTickMark val="none"/>
        <c:tickLblPos val="nextTo"/>
        <c:crossAx val="154832256"/>
        <c:crosses val="autoZero"/>
        <c:crossBetween val="between"/>
      </c:valAx>
      <c:catAx>
        <c:axId val="154832256"/>
        <c:scaling>
          <c:orientation val="minMax"/>
        </c:scaling>
        <c:delete val="0"/>
        <c:axPos val="b"/>
        <c:majorTickMark val="out"/>
        <c:minorTickMark val="none"/>
        <c:tickLblPos val="nextTo"/>
        <c:txPr>
          <a:bodyPr/>
          <a:lstStyle/>
          <a:p>
            <a:pPr>
              <a:defRPr sz="1200" b="1"/>
            </a:pPr>
            <a:endParaRPr lang="en-US"/>
          </a:p>
        </c:txPr>
        <c:crossAx val="154830720"/>
        <c:crosses val="autoZero"/>
        <c:auto val="1"/>
        <c:lblAlgn val="ctr"/>
        <c:lblOffset val="100"/>
        <c:noMultiLvlLbl val="0"/>
      </c:catAx>
      <c:spPr>
        <a:noFill/>
        <a:ln w="25400">
          <a:noFill/>
        </a:ln>
      </c:spPr>
    </c:plotArea>
    <c:plotVisOnly val="1"/>
    <c:dispBlanksAs val="gap"/>
    <c:showDLblsOverMax val="0"/>
  </c:chart>
  <c:spPr>
    <a:noFill/>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6280126593674467"/>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layout/>
              <c:tx>
                <c:rich>
                  <a:bodyPr/>
                  <a:lstStyle/>
                  <a:p>
                    <a:r>
                      <a:rPr lang="en-US" sz="1000" dirty="0" smtClean="0"/>
                      <a:t>39 %</a:t>
                    </a:r>
                    <a:endParaRPr lang="en-US" dirty="0"/>
                  </a:p>
                </c:rich>
              </c:tx>
              <c:dLblPos val="ctr"/>
              <c:showLegendKey val="0"/>
              <c:showVal val="0"/>
              <c:showCatName val="1"/>
              <c:showSerName val="0"/>
              <c:showPercent val="0"/>
              <c:showBubbleSize val="0"/>
            </c:dLbl>
            <c:dLbl>
              <c:idx val="1"/>
              <c:layout/>
              <c:tx>
                <c:rich>
                  <a:bodyPr/>
                  <a:lstStyle/>
                  <a:p>
                    <a:r>
                      <a:rPr lang="en-US" sz="1000" dirty="0" smtClean="0"/>
                      <a:t>44 %</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 %</c:formatCode>
                <c:ptCount val="2"/>
                <c:pt idx="0">
                  <c:v>0.39</c:v>
                </c:pt>
                <c:pt idx="1">
                  <c:v>0.44</c:v>
                </c:pt>
              </c:numCache>
            </c:numRef>
          </c:val>
        </c:ser>
        <c:dLbls>
          <c:showLegendKey val="0"/>
          <c:showVal val="0"/>
          <c:showCatName val="0"/>
          <c:showSerName val="0"/>
          <c:showPercent val="0"/>
          <c:showBubbleSize val="0"/>
        </c:dLbls>
        <c:gapWidth val="100"/>
        <c:axId val="155049344"/>
        <c:axId val="155055232"/>
      </c:barChart>
      <c:catAx>
        <c:axId val="155049344"/>
        <c:scaling>
          <c:orientation val="minMax"/>
        </c:scaling>
        <c:delete val="0"/>
        <c:axPos val="l"/>
        <c:majorTickMark val="out"/>
        <c:minorTickMark val="none"/>
        <c:tickLblPos val="nextTo"/>
        <c:txPr>
          <a:bodyPr/>
          <a:lstStyle/>
          <a:p>
            <a:pPr>
              <a:defRPr sz="1100"/>
            </a:pPr>
            <a:endParaRPr lang="en-US"/>
          </a:p>
        </c:txPr>
        <c:crossAx val="155055232"/>
        <c:crosses val="autoZero"/>
        <c:auto val="1"/>
        <c:lblAlgn val="ctr"/>
        <c:lblOffset val="100"/>
        <c:noMultiLvlLbl val="0"/>
      </c:catAx>
      <c:valAx>
        <c:axId val="155055232"/>
        <c:scaling>
          <c:orientation val="minMax"/>
          <c:max val="0.60000000000000009"/>
          <c:min val="0.30000000000000004"/>
        </c:scaling>
        <c:delete val="1"/>
        <c:axPos val="b"/>
        <c:numFmt formatCode="0\ %" sourceLinked="1"/>
        <c:majorTickMark val="out"/>
        <c:minorTickMark val="none"/>
        <c:tickLblPos val="nextTo"/>
        <c:crossAx val="1550493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Homme</c:v>
                </c:pt>
                <c:pt idx="1">
                  <c:v>Femme</c:v>
                </c:pt>
                <c:pt idx="3">
                  <c:v>Homme</c:v>
                </c:pt>
                <c:pt idx="4">
                  <c:v>Femme</c:v>
                </c:pt>
                <c:pt idx="6">
                  <c:v>Homme</c:v>
                </c:pt>
                <c:pt idx="7">
                  <c:v>Femme</c:v>
                </c:pt>
                <c:pt idx="9">
                  <c:v>Homme</c:v>
                </c:pt>
                <c:pt idx="10">
                  <c:v>Femme</c:v>
                </c:pt>
                <c:pt idx="12">
                  <c:v>Homme</c:v>
                </c:pt>
                <c:pt idx="13">
                  <c:v>Femme</c:v>
                </c:pt>
              </c:strCache>
            </c:strRef>
          </c:cat>
          <c:val>
            <c:numRef>
              <c:f>Sheet1!$B$2:$B$15</c:f>
              <c:numCache>
                <c:formatCode>0\ %</c:formatCode>
                <c:ptCount val="14"/>
                <c:pt idx="0">
                  <c:v>0.84</c:v>
                </c:pt>
                <c:pt idx="1">
                  <c:v>0.16</c:v>
                </c:pt>
                <c:pt idx="3">
                  <c:v>0.9</c:v>
                </c:pt>
                <c:pt idx="4">
                  <c:v>0.1</c:v>
                </c:pt>
                <c:pt idx="6">
                  <c:v>0.82</c:v>
                </c:pt>
                <c:pt idx="7">
                  <c:v>0.16</c:v>
                </c:pt>
                <c:pt idx="9">
                  <c:v>0.84</c:v>
                </c:pt>
                <c:pt idx="10">
                  <c:v>0.14000000000000001</c:v>
                </c:pt>
                <c:pt idx="12">
                  <c:v>0.56000000000000005</c:v>
                </c:pt>
                <c:pt idx="13">
                  <c:v>0.44</c:v>
                </c:pt>
              </c:numCache>
            </c:numRef>
          </c:val>
        </c:ser>
        <c:ser>
          <c:idx val="3"/>
          <c:order val="1"/>
          <c:tx>
            <c:strRef>
              <c:f>Sheet1!$C$1</c:f>
              <c:strCache>
                <c:ptCount val="1"/>
                <c:pt idx="0">
                  <c:v>2013</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Homme</c:v>
                </c:pt>
                <c:pt idx="1">
                  <c:v>Femme</c:v>
                </c:pt>
                <c:pt idx="3">
                  <c:v>Homme</c:v>
                </c:pt>
                <c:pt idx="4">
                  <c:v>Femme</c:v>
                </c:pt>
                <c:pt idx="6">
                  <c:v>Homme</c:v>
                </c:pt>
                <c:pt idx="7">
                  <c:v>Femme</c:v>
                </c:pt>
                <c:pt idx="9">
                  <c:v>Homme</c:v>
                </c:pt>
                <c:pt idx="10">
                  <c:v>Femme</c:v>
                </c:pt>
                <c:pt idx="12">
                  <c:v>Homme</c:v>
                </c:pt>
                <c:pt idx="13">
                  <c:v>Femme</c:v>
                </c:pt>
              </c:strCache>
            </c:strRef>
          </c:cat>
          <c:val>
            <c:numRef>
              <c:f>Sheet1!$C$2:$C$15</c:f>
              <c:numCache>
                <c:formatCode>0\ %</c:formatCode>
                <c:ptCount val="14"/>
                <c:pt idx="0">
                  <c:v>0.87</c:v>
                </c:pt>
                <c:pt idx="1">
                  <c:v>0.13</c:v>
                </c:pt>
                <c:pt idx="3">
                  <c:v>0.89</c:v>
                </c:pt>
                <c:pt idx="4">
                  <c:v>0.11</c:v>
                </c:pt>
                <c:pt idx="6">
                  <c:v>0.83</c:v>
                </c:pt>
                <c:pt idx="7">
                  <c:v>0.17</c:v>
                </c:pt>
                <c:pt idx="9">
                  <c:v>0.68</c:v>
                </c:pt>
                <c:pt idx="10">
                  <c:v>0.32</c:v>
                </c:pt>
                <c:pt idx="12">
                  <c:v>0.43</c:v>
                </c:pt>
                <c:pt idx="13">
                  <c:v>0.56999999999999995</c:v>
                </c:pt>
              </c:numCache>
            </c:numRef>
          </c:val>
        </c:ser>
        <c:dLbls>
          <c:showLegendKey val="0"/>
          <c:showVal val="0"/>
          <c:showCatName val="0"/>
          <c:showSerName val="0"/>
          <c:showPercent val="0"/>
          <c:showBubbleSize val="0"/>
        </c:dLbls>
        <c:gapWidth val="60"/>
        <c:overlap val="-16"/>
        <c:axId val="155068288"/>
        <c:axId val="155069824"/>
      </c:barChart>
      <c:catAx>
        <c:axId val="155068288"/>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55069824"/>
        <c:crosses val="autoZero"/>
        <c:auto val="1"/>
        <c:lblAlgn val="ctr"/>
        <c:lblOffset val="100"/>
        <c:tickLblSkip val="1"/>
        <c:tickMarkSkip val="1"/>
        <c:noMultiLvlLbl val="0"/>
      </c:catAx>
      <c:valAx>
        <c:axId val="155069824"/>
        <c:scaling>
          <c:orientation val="minMax"/>
          <c:max val="1"/>
          <c:min val="0"/>
        </c:scaling>
        <c:delete val="1"/>
        <c:axPos val="t"/>
        <c:numFmt formatCode="0\ %" sourceLinked="1"/>
        <c:majorTickMark val="out"/>
        <c:minorTickMark val="none"/>
        <c:tickLblPos val="none"/>
        <c:crossAx val="155068288"/>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464491217443972"/>
          <c:w val="0.83468003427105375"/>
          <c:h val="0.83245886331516261"/>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Acquintance</c:v>
                </c:pt>
                <c:pt idx="3">
                  <c:v>Teacher</c:v>
                </c:pt>
                <c:pt idx="4">
                  <c:v>Guidance Counsellor</c:v>
                </c:pt>
              </c:strCache>
            </c:strRef>
          </c:cat>
          <c:val>
            <c:numRef>
              <c:f>Sheet1!$B$2:$B$6</c:f>
              <c:numCache>
                <c:formatCode>0\ %</c:formatCode>
                <c:ptCount val="5"/>
                <c:pt idx="0">
                  <c:v>0.43</c:v>
                </c:pt>
                <c:pt idx="1">
                  <c:v>0.28999999999999998</c:v>
                </c:pt>
                <c:pt idx="2">
                  <c:v>0.28999999999999998</c:v>
                </c:pt>
                <c:pt idx="3">
                  <c:v>0.26</c:v>
                </c:pt>
                <c:pt idx="4">
                  <c:v>0.03</c:v>
                </c:pt>
              </c:numCache>
            </c:numRef>
          </c:val>
        </c:ser>
        <c:ser>
          <c:idx val="3"/>
          <c:order val="1"/>
          <c:tx>
            <c:strRef>
              <c:f>Sheet1!$C$1</c:f>
              <c:strCache>
                <c:ptCount val="1"/>
                <c:pt idx="0">
                  <c:v>2013</c:v>
                </c:pt>
              </c:strCache>
            </c:strRef>
          </c:tx>
          <c:spPr>
            <a:solidFill>
              <a:schemeClr val="tx1"/>
            </a:solidFill>
            <a:ln w="15767">
              <a:no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Acquintance</c:v>
                </c:pt>
                <c:pt idx="3">
                  <c:v>Teacher</c:v>
                </c:pt>
                <c:pt idx="4">
                  <c:v>Guidance Counsellor</c:v>
                </c:pt>
              </c:strCache>
            </c:strRef>
          </c:cat>
          <c:val>
            <c:numRef>
              <c:f>Sheet1!$C$2:$C$6</c:f>
              <c:numCache>
                <c:formatCode>0\ %</c:formatCode>
                <c:ptCount val="5"/>
                <c:pt idx="0">
                  <c:v>0.52</c:v>
                </c:pt>
                <c:pt idx="1">
                  <c:v>0.28999999999999998</c:v>
                </c:pt>
                <c:pt idx="2">
                  <c:v>0.23</c:v>
                </c:pt>
                <c:pt idx="3">
                  <c:v>0.18</c:v>
                </c:pt>
                <c:pt idx="4">
                  <c:v>0.04</c:v>
                </c:pt>
              </c:numCache>
            </c:numRef>
          </c:val>
        </c:ser>
        <c:dLbls>
          <c:showLegendKey val="0"/>
          <c:showVal val="1"/>
          <c:showCatName val="0"/>
          <c:showSerName val="0"/>
          <c:showPercent val="0"/>
          <c:showBubbleSize val="0"/>
        </c:dLbls>
        <c:gapWidth val="150"/>
        <c:overlap val="-25"/>
        <c:axId val="155111808"/>
        <c:axId val="155113344"/>
      </c:barChart>
      <c:catAx>
        <c:axId val="155111808"/>
        <c:scaling>
          <c:orientation val="maxMin"/>
        </c:scaling>
        <c:delete val="1"/>
        <c:axPos val="l"/>
        <c:numFmt formatCode="General" sourceLinked="1"/>
        <c:majorTickMark val="none"/>
        <c:minorTickMark val="none"/>
        <c:tickLblPos val="none"/>
        <c:crossAx val="155113344"/>
        <c:crosses val="autoZero"/>
        <c:auto val="1"/>
        <c:lblAlgn val="ctr"/>
        <c:lblOffset val="100"/>
        <c:tickLblSkip val="1"/>
        <c:tickMarkSkip val="1"/>
        <c:noMultiLvlLbl val="0"/>
      </c:catAx>
      <c:valAx>
        <c:axId val="155113344"/>
        <c:scaling>
          <c:orientation val="minMax"/>
          <c:max val="1"/>
          <c:min val="0"/>
        </c:scaling>
        <c:delete val="1"/>
        <c:axPos val="t"/>
        <c:numFmt formatCode="0\ %" sourceLinked="1"/>
        <c:majorTickMark val="none"/>
        <c:minorTickMark val="none"/>
        <c:tickLblPos val="none"/>
        <c:crossAx val="155111808"/>
        <c:crosses val="autoZero"/>
        <c:crossBetween val="between"/>
        <c:majorUnit val="0.2"/>
        <c:minorUnit val="0.1"/>
      </c:valAx>
      <c:spPr>
        <a:noFill/>
        <a:ln w="25400">
          <a:noFill/>
        </a:ln>
      </c:spPr>
    </c:plotArea>
    <c:legend>
      <c:legendPos val="t"/>
      <c:layout>
        <c:manualLayout>
          <c:xMode val="edge"/>
          <c:yMode val="edge"/>
          <c:x val="0.2960416696251485"/>
          <c:y val="1.6411509335499709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56661729165201"/>
          <c:y val="9.0384615384615397E-2"/>
          <c:w val="0.49759751565707788"/>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Alberta</c:v>
                </c:pt>
                <c:pt idx="1">
                  <c:v>British Columbia</c:v>
                </c:pt>
                <c:pt idx="2">
                  <c:v>Ontario</c:v>
                </c:pt>
                <c:pt idx="3">
                  <c:v>Manitoba</c:v>
                </c:pt>
                <c:pt idx="4">
                  <c:v>Northwest Territories</c:v>
                </c:pt>
              </c:strCache>
            </c:strRef>
          </c:cat>
          <c:val>
            <c:numRef>
              <c:f>Sheet1!$B$2:$B$6</c:f>
              <c:numCache>
                <c:formatCode>0\ %</c:formatCode>
                <c:ptCount val="5"/>
                <c:pt idx="0">
                  <c:v>0.7</c:v>
                </c:pt>
                <c:pt idx="1">
                  <c:v>0.1</c:v>
                </c:pt>
                <c:pt idx="2">
                  <c:v>0.1</c:v>
                </c:pt>
                <c:pt idx="3">
                  <c:v>0.08</c:v>
                </c:pt>
                <c:pt idx="4">
                  <c:v>0.02</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Alberta</c:v>
                </c:pt>
                <c:pt idx="1">
                  <c:v>British Columbia</c:v>
                </c:pt>
                <c:pt idx="2">
                  <c:v>Ontario</c:v>
                </c:pt>
                <c:pt idx="3">
                  <c:v>Manitoba</c:v>
                </c:pt>
                <c:pt idx="4">
                  <c:v>Northwest Territories</c:v>
                </c:pt>
              </c:strCache>
            </c:strRef>
          </c:cat>
          <c:val>
            <c:numRef>
              <c:f>Sheet1!$C$2:$C$6</c:f>
              <c:numCache>
                <c:formatCode>0\ %</c:formatCode>
                <c:ptCount val="5"/>
                <c:pt idx="0">
                  <c:v>0.46</c:v>
                </c:pt>
                <c:pt idx="1">
                  <c:v>0.17</c:v>
                </c:pt>
                <c:pt idx="2">
                  <c:v>0.17</c:v>
                </c:pt>
                <c:pt idx="3">
                  <c:v>0.04</c:v>
                </c:pt>
                <c:pt idx="4">
                  <c:v>0.04</c:v>
                </c:pt>
              </c:numCache>
            </c:numRef>
          </c:val>
        </c:ser>
        <c:dLbls>
          <c:showLegendKey val="0"/>
          <c:showVal val="0"/>
          <c:showCatName val="0"/>
          <c:showSerName val="0"/>
          <c:showPercent val="0"/>
          <c:showBubbleSize val="0"/>
        </c:dLbls>
        <c:gapWidth val="60"/>
        <c:overlap val="-3"/>
        <c:axId val="155460736"/>
        <c:axId val="155462272"/>
      </c:barChart>
      <c:catAx>
        <c:axId val="155460736"/>
        <c:scaling>
          <c:orientation val="maxMin"/>
        </c:scaling>
        <c:delete val="1"/>
        <c:axPos val="l"/>
        <c:numFmt formatCode="General" sourceLinked="1"/>
        <c:majorTickMark val="out"/>
        <c:minorTickMark val="none"/>
        <c:tickLblPos val="none"/>
        <c:crossAx val="155462272"/>
        <c:crosses val="autoZero"/>
        <c:auto val="1"/>
        <c:lblAlgn val="ctr"/>
        <c:lblOffset val="100"/>
        <c:tickLblSkip val="1"/>
        <c:tickMarkSkip val="1"/>
        <c:noMultiLvlLbl val="0"/>
      </c:catAx>
      <c:valAx>
        <c:axId val="155462272"/>
        <c:scaling>
          <c:orientation val="minMax"/>
          <c:max val="1"/>
          <c:min val="0"/>
        </c:scaling>
        <c:delete val="1"/>
        <c:axPos val="t"/>
        <c:numFmt formatCode="0\ %" sourceLinked="1"/>
        <c:majorTickMark val="out"/>
        <c:minorTickMark val="none"/>
        <c:tickLblPos val="none"/>
        <c:crossAx val="155460736"/>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76E-3"/>
          <c:y val="8.5050741637439115E-2"/>
          <c:w val="0.86079009529223061"/>
          <c:h val="0.80831432196457242"/>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Alberta/Saskatchewan/British Columbia/Manitoba</c:v>
                </c:pt>
                <c:pt idx="1">
                  <c:v>Resident of another province/territory</c:v>
                </c:pt>
                <c:pt idx="2">
                  <c:v>International student</c:v>
                </c:pt>
              </c:strCache>
            </c:strRef>
          </c:cat>
          <c:val>
            <c:numRef>
              <c:f>Sheet1!$B$2:$B$4</c:f>
              <c:numCache>
                <c:formatCode>0\ %</c:formatCode>
                <c:ptCount val="3"/>
                <c:pt idx="0">
                  <c:v>0.84</c:v>
                </c:pt>
                <c:pt idx="1">
                  <c:v>0.08</c:v>
                </c:pt>
                <c:pt idx="2">
                  <c:v>0.08</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Alberta/Saskatchewan/British Columbia/Manitoba</c:v>
                </c:pt>
                <c:pt idx="1">
                  <c:v>Resident of another province/territory</c:v>
                </c:pt>
                <c:pt idx="2">
                  <c:v>International student</c:v>
                </c:pt>
              </c:strCache>
            </c:strRef>
          </c:cat>
          <c:val>
            <c:numRef>
              <c:f>Sheet1!$C$2:$C$4</c:f>
              <c:numCache>
                <c:formatCode>0\ %</c:formatCode>
                <c:ptCount val="3"/>
                <c:pt idx="0">
                  <c:v>0.92</c:v>
                </c:pt>
                <c:pt idx="1">
                  <c:v>0.05</c:v>
                </c:pt>
                <c:pt idx="2">
                  <c:v>0.03</c:v>
                </c:pt>
              </c:numCache>
            </c:numRef>
          </c:val>
        </c:ser>
        <c:dLbls>
          <c:showLegendKey val="0"/>
          <c:showVal val="0"/>
          <c:showCatName val="0"/>
          <c:showSerName val="0"/>
          <c:showPercent val="0"/>
          <c:showBubbleSize val="0"/>
        </c:dLbls>
        <c:gapWidth val="70"/>
        <c:overlap val="-3"/>
        <c:axId val="155504000"/>
        <c:axId val="155509888"/>
      </c:barChart>
      <c:catAx>
        <c:axId val="155504000"/>
        <c:scaling>
          <c:orientation val="minMax"/>
        </c:scaling>
        <c:delete val="1"/>
        <c:axPos val="b"/>
        <c:numFmt formatCode="General" sourceLinked="1"/>
        <c:majorTickMark val="out"/>
        <c:minorTickMark val="none"/>
        <c:tickLblPos val="none"/>
        <c:crossAx val="155509888"/>
        <c:crosses val="autoZero"/>
        <c:auto val="0"/>
        <c:lblAlgn val="ctr"/>
        <c:lblOffset val="100"/>
        <c:tickLblSkip val="1"/>
        <c:tickMarkSkip val="1"/>
        <c:noMultiLvlLbl val="0"/>
      </c:catAx>
      <c:valAx>
        <c:axId val="155509888"/>
        <c:scaling>
          <c:orientation val="minMax"/>
          <c:max val="1"/>
          <c:min val="0"/>
        </c:scaling>
        <c:delete val="1"/>
        <c:axPos val="l"/>
        <c:numFmt formatCode="0\ %" sourceLinked="1"/>
        <c:majorTickMark val="out"/>
        <c:minorTickMark val="none"/>
        <c:tickLblPos val="none"/>
        <c:crossAx val="155504000"/>
        <c:crosses val="autoZero"/>
        <c:crossBetween val="between"/>
        <c:majorUnit val="0.2"/>
        <c:minorUnit val="0.1"/>
      </c:valAx>
      <c:spPr>
        <a:noFill/>
        <a:ln w="25400">
          <a:noFill/>
        </a:ln>
      </c:spPr>
    </c:plotArea>
    <c:legend>
      <c:legendPos val="t"/>
      <c:layout>
        <c:manualLayout>
          <c:xMode val="edge"/>
          <c:yMode val="edge"/>
          <c:x val="0.49693266134993475"/>
          <c:y val="0.22648405736788507"/>
          <c:w val="0.24493245913646161"/>
          <c:h val="7.288321523373404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4125467923067"/>
          <c:w val="1"/>
          <c:h val="0.6799829386971676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 %</c:formatCode>
                <c:ptCount val="4"/>
                <c:pt idx="0">
                  <c:v>0.7</c:v>
                </c:pt>
                <c:pt idx="1">
                  <c:v>0.24</c:v>
                </c:pt>
                <c:pt idx="2">
                  <c:v>0.05</c:v>
                </c:pt>
                <c:pt idx="3">
                  <c:v>0.01</c:v>
                </c:pt>
              </c:numCache>
            </c:numRef>
          </c:val>
        </c:ser>
        <c:ser>
          <c:idx val="0"/>
          <c:order val="1"/>
          <c:tx>
            <c:strRef>
              <c:f>Sheet1!$C$1</c:f>
              <c:strCache>
                <c:ptCount val="1"/>
                <c:pt idx="0">
                  <c:v>2013</c:v>
                </c:pt>
              </c:strCache>
            </c:strRef>
          </c:tx>
          <c:spPr>
            <a:solidFill>
              <a:schemeClr val="tx1"/>
            </a:solidFill>
            <a:ln w="25400">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 %</c:formatCode>
                <c:ptCount val="4"/>
                <c:pt idx="0">
                  <c:v>0.75</c:v>
                </c:pt>
                <c:pt idx="1">
                  <c:v>0.22</c:v>
                </c:pt>
                <c:pt idx="2">
                  <c:v>0.02</c:v>
                </c:pt>
                <c:pt idx="3">
                  <c:v>0.02</c:v>
                </c:pt>
              </c:numCache>
            </c:numRef>
          </c:val>
        </c:ser>
        <c:dLbls>
          <c:showLegendKey val="0"/>
          <c:showVal val="1"/>
          <c:showCatName val="0"/>
          <c:showSerName val="0"/>
          <c:showPercent val="0"/>
          <c:showBubbleSize val="0"/>
        </c:dLbls>
        <c:gapWidth val="70"/>
        <c:overlap val="-3"/>
        <c:axId val="45889792"/>
        <c:axId val="45891584"/>
      </c:barChart>
      <c:catAx>
        <c:axId val="45889792"/>
        <c:scaling>
          <c:orientation val="minMax"/>
        </c:scaling>
        <c:delete val="1"/>
        <c:axPos val="b"/>
        <c:numFmt formatCode="General" sourceLinked="1"/>
        <c:majorTickMark val="out"/>
        <c:minorTickMark val="none"/>
        <c:tickLblPos val="none"/>
        <c:crossAx val="45891584"/>
        <c:crosses val="autoZero"/>
        <c:auto val="1"/>
        <c:lblAlgn val="ctr"/>
        <c:lblOffset val="100"/>
        <c:tickLblSkip val="1"/>
        <c:tickMarkSkip val="1"/>
        <c:noMultiLvlLbl val="0"/>
      </c:catAx>
      <c:valAx>
        <c:axId val="45891584"/>
        <c:scaling>
          <c:orientation val="minMax"/>
          <c:max val="1"/>
          <c:min val="0"/>
        </c:scaling>
        <c:delete val="1"/>
        <c:axPos val="l"/>
        <c:numFmt formatCode="0\ %" sourceLinked="1"/>
        <c:majorTickMark val="out"/>
        <c:minorTickMark val="none"/>
        <c:tickLblPos val="none"/>
        <c:crossAx val="45889792"/>
        <c:crosses val="autoZero"/>
        <c:crossBetween val="between"/>
        <c:majorUnit val="0.2"/>
        <c:minorUnit val="0.1"/>
      </c:valAx>
      <c:spPr>
        <a:noFill/>
        <a:ln w="24870">
          <a:noFill/>
        </a:ln>
      </c:spPr>
    </c:plotArea>
    <c:legend>
      <c:legendPos val="t"/>
      <c:layout>
        <c:manualLayout>
          <c:xMode val="edge"/>
          <c:yMode val="edge"/>
          <c:x val="0.39898621228022108"/>
          <c:y val="5.4169636493228798E-2"/>
          <c:w val="0.17239018161327177"/>
          <c:h val="6.534276943108412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3409848083205"/>
          <c:y val="1.5735363148153585E-2"/>
          <c:w val="0.76156583629893815"/>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Mechanical Engineering</c:v>
                </c:pt>
                <c:pt idx="1">
                  <c:v>Civil Engineering</c:v>
                </c:pt>
                <c:pt idx="2">
                  <c:v>Electrical Engineering</c:v>
                </c:pt>
                <c:pt idx="3">
                  <c:v>Chemical Engineering</c:v>
                </c:pt>
              </c:strCache>
            </c:strRef>
          </c:cat>
          <c:val>
            <c:numRef>
              <c:f>Sheet1!$B$2:$B$5</c:f>
              <c:numCache>
                <c:formatCode>0\ %</c:formatCode>
                <c:ptCount val="4"/>
                <c:pt idx="0">
                  <c:v>0.19</c:v>
                </c:pt>
                <c:pt idx="1">
                  <c:v>0.15</c:v>
                </c:pt>
                <c:pt idx="2">
                  <c:v>0.15</c:v>
                </c:pt>
                <c:pt idx="3">
                  <c:v>0.06</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Mechanical Engineering</c:v>
                </c:pt>
                <c:pt idx="1">
                  <c:v>Civil Engineering</c:v>
                </c:pt>
                <c:pt idx="2">
                  <c:v>Electrical Engineering</c:v>
                </c:pt>
                <c:pt idx="3">
                  <c:v>Chemical Engineering</c:v>
                </c:pt>
              </c:strCache>
            </c:strRef>
          </c:cat>
          <c:val>
            <c:numRef>
              <c:f>Sheet1!$C$2:$C$5</c:f>
              <c:numCache>
                <c:formatCode>0\ %</c:formatCode>
                <c:ptCount val="4"/>
                <c:pt idx="0">
                  <c:v>0.27</c:v>
                </c:pt>
                <c:pt idx="1">
                  <c:v>0.23</c:v>
                </c:pt>
                <c:pt idx="2">
                  <c:v>0.15</c:v>
                </c:pt>
                <c:pt idx="3">
                  <c:v>0.1</c:v>
                </c:pt>
              </c:numCache>
            </c:numRef>
          </c:val>
        </c:ser>
        <c:dLbls>
          <c:showLegendKey val="0"/>
          <c:showVal val="0"/>
          <c:showCatName val="0"/>
          <c:showSerName val="0"/>
          <c:showPercent val="0"/>
          <c:showBubbleSize val="0"/>
        </c:dLbls>
        <c:gapWidth val="98"/>
        <c:overlap val="-3"/>
        <c:axId val="152322432"/>
        <c:axId val="152323968"/>
      </c:barChart>
      <c:catAx>
        <c:axId val="152322432"/>
        <c:scaling>
          <c:orientation val="maxMin"/>
        </c:scaling>
        <c:delete val="1"/>
        <c:axPos val="l"/>
        <c:numFmt formatCode="General" sourceLinked="1"/>
        <c:majorTickMark val="out"/>
        <c:minorTickMark val="none"/>
        <c:tickLblPos val="none"/>
        <c:crossAx val="152323968"/>
        <c:crosses val="autoZero"/>
        <c:auto val="1"/>
        <c:lblAlgn val="ctr"/>
        <c:lblOffset val="100"/>
        <c:tickLblSkip val="1"/>
        <c:tickMarkSkip val="1"/>
        <c:noMultiLvlLbl val="0"/>
      </c:catAx>
      <c:valAx>
        <c:axId val="152323968"/>
        <c:scaling>
          <c:orientation val="minMax"/>
          <c:max val="1"/>
          <c:min val="0"/>
        </c:scaling>
        <c:delete val="1"/>
        <c:axPos val="t"/>
        <c:numFmt formatCode="0\ %" sourceLinked="1"/>
        <c:majorTickMark val="out"/>
        <c:minorTickMark val="none"/>
        <c:tickLblPos val="none"/>
        <c:crossAx val="152322432"/>
        <c:crosses val="autoZero"/>
        <c:crossBetween val="between"/>
        <c:majorUnit val="0.2"/>
        <c:minorUnit val="0.1"/>
      </c:valAx>
      <c:spPr>
        <a:noFill/>
        <a:ln w="24198">
          <a:noFill/>
        </a:ln>
      </c:spPr>
    </c:plotArea>
    <c:legend>
      <c:legendPos val="r"/>
      <c:layout>
        <c:manualLayout>
          <c:xMode val="edge"/>
          <c:yMode val="edge"/>
          <c:x val="0.79743554499577829"/>
          <c:y val="3.6705491726640595E-2"/>
          <c:w val="7.2327580000130912E-2"/>
          <c:h val="0.11081718175941399"/>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737"/>
          <c:y val="1.5682513038786663E-2"/>
          <c:w val="0.49833518312986158"/>
          <c:h val="0.96581715235101884"/>
        </c:manualLayout>
      </c:layout>
      <c:barChart>
        <c:barDir val="bar"/>
        <c:grouping val="clustered"/>
        <c:varyColors val="0"/>
        <c:ser>
          <c:idx val="2"/>
          <c:order val="0"/>
          <c:tx>
            <c:strRef>
              <c:f>Sheet1!$B$1</c:f>
              <c:strCache>
                <c:ptCount val="1"/>
                <c:pt idx="0">
                  <c:v>2014</c:v>
                </c:pt>
              </c:strCache>
            </c:strRef>
          </c:tx>
          <c:spPr>
            <a:solidFill>
              <a:srgbClr val="10253F"/>
            </a:solidFill>
            <a:ln w="25400">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Engineering is not what I thought it was going to be</c:v>
                </c:pt>
                <c:pt idx="1">
                  <c:v>Better employment opportunities in another field</c:v>
                </c:pt>
                <c:pt idx="2">
                  <c:v>Never intended to pursue a career in engineering</c:v>
                </c:pt>
                <c:pt idx="3">
                  <c:v>Interested in other things</c:v>
                </c:pt>
                <c:pt idx="4">
                  <c:v>Opportunities to earn more money in another field</c:v>
                </c:pt>
                <c:pt idx="5">
                  <c:v>Medical career</c:v>
                </c:pt>
                <c:pt idx="6">
                  <c:v>Pursue alternative education/career</c:v>
                </c:pt>
                <c:pt idx="7">
                  <c:v>Other mention</c:v>
                </c:pt>
              </c:strCache>
            </c:strRef>
          </c:cat>
          <c:val>
            <c:numRef>
              <c:f>Sheet1!$B$2:$B$9</c:f>
              <c:numCache>
                <c:formatCode>0\ %</c:formatCode>
                <c:ptCount val="8"/>
                <c:pt idx="0">
                  <c:v>0.37</c:v>
                </c:pt>
                <c:pt idx="1">
                  <c:v>0.16</c:v>
                </c:pt>
                <c:pt idx="2">
                  <c:v>0.11</c:v>
                </c:pt>
                <c:pt idx="3">
                  <c:v>0.11</c:v>
                </c:pt>
                <c:pt idx="4">
                  <c:v>0.08</c:v>
                </c:pt>
                <c:pt idx="5">
                  <c:v>0.03</c:v>
                </c:pt>
                <c:pt idx="6">
                  <c:v>0.03</c:v>
                </c:pt>
                <c:pt idx="7">
                  <c:v>0.13</c:v>
                </c:pt>
              </c:numCache>
            </c:numRef>
          </c:val>
        </c:ser>
        <c:ser>
          <c:idx val="0"/>
          <c:order val="1"/>
          <c:tx>
            <c:strRef>
              <c:f>Sheet1!$C$1</c:f>
              <c:strCache>
                <c:ptCount val="1"/>
                <c:pt idx="0">
                  <c:v>2013</c:v>
                </c:pt>
              </c:strCache>
            </c:strRef>
          </c:tx>
          <c:spPr>
            <a:solidFill>
              <a:srgbClr val="1F497D"/>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Sheet1!$A$2:$A$9</c:f>
              <c:strCache>
                <c:ptCount val="8"/>
                <c:pt idx="0">
                  <c:v>Engineering is not what I thought it was going to be</c:v>
                </c:pt>
                <c:pt idx="1">
                  <c:v>Better employment opportunities in another field</c:v>
                </c:pt>
                <c:pt idx="2">
                  <c:v>Never intended to pursue a career in engineering</c:v>
                </c:pt>
                <c:pt idx="3">
                  <c:v>Interested in other things</c:v>
                </c:pt>
                <c:pt idx="4">
                  <c:v>Opportunities to earn more money in another field</c:v>
                </c:pt>
                <c:pt idx="5">
                  <c:v>Medical career</c:v>
                </c:pt>
                <c:pt idx="6">
                  <c:v>Pursue alternative education/career</c:v>
                </c:pt>
                <c:pt idx="7">
                  <c:v>Other mention</c:v>
                </c:pt>
              </c:strCache>
            </c:strRef>
          </c:cat>
          <c:val>
            <c:numRef>
              <c:f>Sheet1!$C$2:$C$9</c:f>
              <c:numCache>
                <c:formatCode>0\ %</c:formatCode>
                <c:ptCount val="8"/>
                <c:pt idx="0">
                  <c:v>0.28999999999999998</c:v>
                </c:pt>
                <c:pt idx="1">
                  <c:v>0.24</c:v>
                </c:pt>
                <c:pt idx="2">
                  <c:v>0.18</c:v>
                </c:pt>
                <c:pt idx="3">
                  <c:v>0.06</c:v>
                </c:pt>
                <c:pt idx="4">
                  <c:v>0.12</c:v>
                </c:pt>
                <c:pt idx="7">
                  <c:v>0.12</c:v>
                </c:pt>
              </c:numCache>
            </c:numRef>
          </c:val>
        </c:ser>
        <c:dLbls>
          <c:showLegendKey val="0"/>
          <c:showVal val="1"/>
          <c:showCatName val="0"/>
          <c:showSerName val="0"/>
          <c:showPercent val="0"/>
          <c:showBubbleSize val="0"/>
        </c:dLbls>
        <c:gapWidth val="50"/>
        <c:axId val="45871488"/>
        <c:axId val="45873024"/>
      </c:barChart>
      <c:catAx>
        <c:axId val="45871488"/>
        <c:scaling>
          <c:orientation val="maxMin"/>
        </c:scaling>
        <c:delete val="1"/>
        <c:axPos val="l"/>
        <c:numFmt formatCode="General" sourceLinked="1"/>
        <c:majorTickMark val="out"/>
        <c:minorTickMark val="none"/>
        <c:tickLblPos val="none"/>
        <c:crossAx val="45873024"/>
        <c:crosses val="autoZero"/>
        <c:auto val="1"/>
        <c:lblAlgn val="ctr"/>
        <c:lblOffset val="100"/>
        <c:tickLblSkip val="1"/>
        <c:tickMarkSkip val="1"/>
        <c:noMultiLvlLbl val="0"/>
      </c:catAx>
      <c:valAx>
        <c:axId val="45873024"/>
        <c:scaling>
          <c:orientation val="minMax"/>
          <c:max val="1"/>
          <c:min val="0"/>
        </c:scaling>
        <c:delete val="1"/>
        <c:axPos val="t"/>
        <c:numFmt formatCode="0\ %" sourceLinked="1"/>
        <c:majorTickMark val="out"/>
        <c:minorTickMark val="none"/>
        <c:tickLblPos val="none"/>
        <c:crossAx val="45871488"/>
        <c:crosses val="autoZero"/>
        <c:crossBetween val="between"/>
        <c:majorUnit val="0.2"/>
        <c:minorUnit val="0.1"/>
      </c:valAx>
      <c:spPr>
        <a:noFill/>
        <a:ln w="16257">
          <a:noFill/>
        </a:ln>
      </c:spPr>
    </c:plotArea>
    <c:legend>
      <c:legendPos val="r"/>
      <c:layout>
        <c:manualLayout>
          <c:xMode val="edge"/>
          <c:yMode val="edge"/>
          <c:x val="0.92422095916982361"/>
          <c:y val="1.230044202801917E-3"/>
          <c:w val="6.9398324861090682E-2"/>
          <c:h val="0.12743081766007763"/>
        </c:manualLayout>
      </c:layout>
      <c:overlay val="0"/>
      <c:txPr>
        <a:bodyPr/>
        <a:lstStyle/>
        <a:p>
          <a:pPr>
            <a:defRPr>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88445539854477"/>
          <c:y val="2.3374726077428781E-2"/>
          <c:w val="0.67911554460145773"/>
          <c:h val="0.9766252739225777"/>
        </c:manualLayout>
      </c:layout>
      <c:barChart>
        <c:barDir val="bar"/>
        <c:grouping val="clustered"/>
        <c:varyColors val="0"/>
        <c:ser>
          <c:idx val="3"/>
          <c:order val="0"/>
          <c:tx>
            <c:strRef>
              <c:f>Sheet1!$B$1</c:f>
              <c:strCache>
                <c:ptCount val="1"/>
                <c:pt idx="0">
                  <c:v>2014</c:v>
                </c:pt>
              </c:strCache>
            </c:strRef>
          </c:tx>
          <c:spPr>
            <a:solidFill>
              <a:srgbClr val="10253F"/>
            </a:solidFill>
            <a:ln w="25400">
              <a:solidFill>
                <a:srgbClr val="FFFFFF"/>
              </a:solidFill>
            </a:ln>
          </c:spPr>
          <c:invertIfNegative val="0"/>
          <c:dLbls>
            <c:spPr>
              <a:noFill/>
              <a:ln w="25183">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Medicine</c:v>
                </c:pt>
                <c:pt idx="1">
                  <c:v>Research</c:v>
                </c:pt>
                <c:pt idx="2">
                  <c:v>Architecture</c:v>
                </c:pt>
                <c:pt idx="3">
                  <c:v>Marketing</c:v>
                </c:pt>
                <c:pt idx="4">
                  <c:v>IT</c:v>
                </c:pt>
                <c:pt idx="5">
                  <c:v>Other (Net)</c:v>
                </c:pt>
                <c:pt idx="6">
                  <c:v>(Dk/Ns)</c:v>
                </c:pt>
              </c:strCache>
            </c:strRef>
          </c:cat>
          <c:val>
            <c:numRef>
              <c:f>Sheet1!$B$2:$B$8</c:f>
              <c:numCache>
                <c:formatCode>0\ %</c:formatCode>
                <c:ptCount val="7"/>
                <c:pt idx="0">
                  <c:v>0.18</c:v>
                </c:pt>
                <c:pt idx="1">
                  <c:v>0.13</c:v>
                </c:pt>
                <c:pt idx="2">
                  <c:v>0.08</c:v>
                </c:pt>
                <c:pt idx="3">
                  <c:v>0.05</c:v>
                </c:pt>
                <c:pt idx="4">
                  <c:v>0.03</c:v>
                </c:pt>
                <c:pt idx="5">
                  <c:v>0.24</c:v>
                </c:pt>
                <c:pt idx="6">
                  <c:v>0.21</c:v>
                </c:pt>
              </c:numCache>
            </c:numRef>
          </c:val>
        </c:ser>
        <c:ser>
          <c:idx val="0"/>
          <c:order val="1"/>
          <c:tx>
            <c:strRef>
              <c:f>Sheet1!$C$1</c:f>
              <c:strCache>
                <c:ptCount val="1"/>
                <c:pt idx="0">
                  <c:v>2013</c:v>
                </c:pt>
              </c:strCache>
            </c:strRef>
          </c:tx>
          <c:spPr>
            <a:solidFill>
              <a:srgbClr val="1F497D"/>
            </a:solidFill>
            <a:ln w="25400">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Medicine</c:v>
                </c:pt>
                <c:pt idx="1">
                  <c:v>Research</c:v>
                </c:pt>
                <c:pt idx="2">
                  <c:v>Architecture</c:v>
                </c:pt>
                <c:pt idx="3">
                  <c:v>Marketing</c:v>
                </c:pt>
                <c:pt idx="4">
                  <c:v>IT</c:v>
                </c:pt>
                <c:pt idx="5">
                  <c:v>Other (Net)</c:v>
                </c:pt>
                <c:pt idx="6">
                  <c:v>(Dk/Ns)</c:v>
                </c:pt>
              </c:strCache>
            </c:strRef>
          </c:cat>
          <c:val>
            <c:numRef>
              <c:f>Sheet1!$C$2:$C$8</c:f>
              <c:numCache>
                <c:formatCode>General</c:formatCode>
                <c:ptCount val="7"/>
                <c:pt idx="0" formatCode="0\ %">
                  <c:v>0.12</c:v>
                </c:pt>
                <c:pt idx="5" formatCode="0\ %">
                  <c:v>0.65</c:v>
                </c:pt>
                <c:pt idx="6" formatCode="0\ %">
                  <c:v>0.06</c:v>
                </c:pt>
              </c:numCache>
            </c:numRef>
          </c:val>
        </c:ser>
        <c:dLbls>
          <c:showLegendKey val="0"/>
          <c:showVal val="0"/>
          <c:showCatName val="0"/>
          <c:showSerName val="0"/>
          <c:showPercent val="0"/>
          <c:showBubbleSize val="0"/>
        </c:dLbls>
        <c:gapWidth val="50"/>
        <c:overlap val="-3"/>
        <c:axId val="46319488"/>
        <c:axId val="46321024"/>
      </c:barChart>
      <c:catAx>
        <c:axId val="46319488"/>
        <c:scaling>
          <c:orientation val="maxMin"/>
        </c:scaling>
        <c:delete val="1"/>
        <c:axPos val="l"/>
        <c:numFmt formatCode="General" sourceLinked="1"/>
        <c:majorTickMark val="out"/>
        <c:minorTickMark val="none"/>
        <c:tickLblPos val="none"/>
        <c:crossAx val="46321024"/>
        <c:crosses val="autoZero"/>
        <c:auto val="1"/>
        <c:lblAlgn val="ctr"/>
        <c:lblOffset val="100"/>
        <c:tickLblSkip val="1"/>
        <c:tickMarkSkip val="1"/>
        <c:noMultiLvlLbl val="0"/>
      </c:catAx>
      <c:valAx>
        <c:axId val="46321024"/>
        <c:scaling>
          <c:orientation val="minMax"/>
          <c:max val="0.70000000000000062"/>
          <c:min val="0"/>
        </c:scaling>
        <c:delete val="0"/>
        <c:axPos val="t"/>
        <c:numFmt formatCode="0\ %" sourceLinked="1"/>
        <c:majorTickMark val="none"/>
        <c:minorTickMark val="none"/>
        <c:tickLblPos val="none"/>
        <c:spPr>
          <a:ln>
            <a:noFill/>
          </a:ln>
        </c:spPr>
        <c:crossAx val="46319488"/>
        <c:crosses val="autoZero"/>
        <c:crossBetween val="between"/>
        <c:majorUnit val="0.2"/>
        <c:minorUnit val="0.1"/>
      </c:valAx>
      <c:spPr>
        <a:noFill/>
        <a:ln w="25183">
          <a:noFill/>
        </a:ln>
      </c:spPr>
    </c:plotArea>
    <c:legend>
      <c:legendPos val="r"/>
      <c:layout>
        <c:manualLayout>
          <c:xMode val="edge"/>
          <c:yMode val="edge"/>
          <c:x val="0.92545825494392719"/>
          <c:y val="2.5190408540057403E-2"/>
          <c:w val="6.5507301774592297E-2"/>
          <c:h val="0.11981617710496194"/>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735"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2639986426685508"/>
          <c:w val="0.92809263547938858"/>
          <c:h val="0.5722486147781785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953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 %</c:formatCode>
                <c:ptCount val="4"/>
                <c:pt idx="0">
                  <c:v>0.62</c:v>
                </c:pt>
                <c:pt idx="1">
                  <c:v>0.34</c:v>
                </c:pt>
                <c:pt idx="2">
                  <c:v>0.04</c:v>
                </c:pt>
                <c:pt idx="3">
                  <c:v>0.01</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 %</c:formatCode>
                <c:ptCount val="4"/>
                <c:pt idx="0">
                  <c:v>0.71</c:v>
                </c:pt>
                <c:pt idx="1">
                  <c:v>0.25</c:v>
                </c:pt>
                <c:pt idx="2">
                  <c:v>0.04</c:v>
                </c:pt>
                <c:pt idx="3">
                  <c:v>0</c:v>
                </c:pt>
              </c:numCache>
            </c:numRef>
          </c:val>
        </c:ser>
        <c:dLbls>
          <c:showLegendKey val="0"/>
          <c:showVal val="1"/>
          <c:showCatName val="0"/>
          <c:showSerName val="0"/>
          <c:showPercent val="0"/>
          <c:showBubbleSize val="0"/>
        </c:dLbls>
        <c:gapWidth val="70"/>
        <c:overlap val="-3"/>
        <c:axId val="36836480"/>
        <c:axId val="45971712"/>
      </c:barChart>
      <c:catAx>
        <c:axId val="36836480"/>
        <c:scaling>
          <c:orientation val="minMax"/>
        </c:scaling>
        <c:delete val="1"/>
        <c:axPos val="b"/>
        <c:numFmt formatCode="General" sourceLinked="1"/>
        <c:majorTickMark val="out"/>
        <c:minorTickMark val="none"/>
        <c:tickLblPos val="none"/>
        <c:crossAx val="45971712"/>
        <c:crosses val="autoZero"/>
        <c:auto val="1"/>
        <c:lblAlgn val="ctr"/>
        <c:lblOffset val="100"/>
        <c:tickLblSkip val="1"/>
        <c:tickMarkSkip val="1"/>
        <c:noMultiLvlLbl val="0"/>
      </c:catAx>
      <c:valAx>
        <c:axId val="45971712"/>
        <c:scaling>
          <c:orientation val="minMax"/>
          <c:max val="1"/>
          <c:min val="0"/>
        </c:scaling>
        <c:delete val="1"/>
        <c:axPos val="l"/>
        <c:numFmt formatCode="0\ %" sourceLinked="1"/>
        <c:majorTickMark val="out"/>
        <c:minorTickMark val="none"/>
        <c:tickLblPos val="none"/>
        <c:crossAx val="36836480"/>
        <c:crosses val="autoZero"/>
        <c:crossBetween val="between"/>
        <c:majorUnit val="0.2"/>
        <c:minorUnit val="0.1"/>
      </c:valAx>
      <c:spPr>
        <a:noFill/>
        <a:ln w="29539">
          <a:noFill/>
        </a:ln>
      </c:spPr>
    </c:plotArea>
    <c:legend>
      <c:legendPos val="t"/>
      <c:layout>
        <c:manualLayout>
          <c:xMode val="edge"/>
          <c:yMode val="edge"/>
          <c:x val="0.39248881810540553"/>
          <c:y val="0.14168309099698784"/>
          <c:w val="0.17452417414132576"/>
          <c:h val="6.765065449406865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706523479404578"/>
          <c:w val="1"/>
          <c:h val="0.4963183621913867"/>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 %</c:formatCode>
                <c:ptCount val="4"/>
                <c:pt idx="0">
                  <c:v>0.65</c:v>
                </c:pt>
                <c:pt idx="1">
                  <c:v>0.33</c:v>
                </c:pt>
                <c:pt idx="2">
                  <c:v>0.02</c:v>
                </c:pt>
                <c:pt idx="3">
                  <c:v>0.01</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cat>
            <c:strRef>
              <c:f>Sheet1!$A$2:$A$6</c:f>
              <c:strCache>
                <c:ptCount val="4"/>
                <c:pt idx="0">
                  <c:v>Yes, I definitely will</c:v>
                </c:pt>
                <c:pt idx="1">
                  <c:v>Yes, I probably will</c:v>
                </c:pt>
                <c:pt idx="2">
                  <c:v>No, I probably won't</c:v>
                </c:pt>
                <c:pt idx="3">
                  <c:v>No, I definitely won't</c:v>
                </c:pt>
              </c:strCache>
            </c:strRef>
          </c:cat>
          <c:val>
            <c:numRef>
              <c:f>Sheet1!$C$2:$C$6</c:f>
              <c:numCache>
                <c:formatCode>0\ %</c:formatCode>
                <c:ptCount val="4"/>
                <c:pt idx="0">
                  <c:v>0.72</c:v>
                </c:pt>
                <c:pt idx="1">
                  <c:v>0.25</c:v>
                </c:pt>
                <c:pt idx="2">
                  <c:v>0.03</c:v>
                </c:pt>
                <c:pt idx="3">
                  <c:v>0</c:v>
                </c:pt>
              </c:numCache>
            </c:numRef>
          </c:val>
        </c:ser>
        <c:dLbls>
          <c:showLegendKey val="0"/>
          <c:showVal val="1"/>
          <c:showCatName val="0"/>
          <c:showSerName val="0"/>
          <c:showPercent val="0"/>
          <c:showBubbleSize val="0"/>
        </c:dLbls>
        <c:gapWidth val="70"/>
        <c:overlap val="-3"/>
        <c:axId val="46147840"/>
        <c:axId val="46153728"/>
      </c:barChart>
      <c:catAx>
        <c:axId val="46147840"/>
        <c:scaling>
          <c:orientation val="minMax"/>
        </c:scaling>
        <c:delete val="1"/>
        <c:axPos val="b"/>
        <c:numFmt formatCode="General" sourceLinked="1"/>
        <c:majorTickMark val="out"/>
        <c:minorTickMark val="none"/>
        <c:tickLblPos val="none"/>
        <c:crossAx val="46153728"/>
        <c:crosses val="autoZero"/>
        <c:auto val="1"/>
        <c:lblAlgn val="ctr"/>
        <c:lblOffset val="100"/>
        <c:tickLblSkip val="1"/>
        <c:tickMarkSkip val="1"/>
        <c:noMultiLvlLbl val="0"/>
      </c:catAx>
      <c:valAx>
        <c:axId val="46153728"/>
        <c:scaling>
          <c:orientation val="minMax"/>
          <c:max val="1"/>
          <c:min val="0"/>
        </c:scaling>
        <c:delete val="1"/>
        <c:axPos val="l"/>
        <c:numFmt formatCode="0\ %" sourceLinked="1"/>
        <c:majorTickMark val="out"/>
        <c:minorTickMark val="none"/>
        <c:tickLblPos val="none"/>
        <c:crossAx val="46147840"/>
        <c:crosses val="autoZero"/>
        <c:crossBetween val="between"/>
        <c:majorUnit val="0.2"/>
        <c:minorUnit val="0.1"/>
      </c:valAx>
      <c:spPr>
        <a:noFill/>
        <a:ln w="25724">
          <a:noFill/>
        </a:ln>
      </c:spPr>
    </c:plotArea>
    <c:legend>
      <c:legendPos val="t"/>
      <c:layout>
        <c:manualLayout>
          <c:xMode val="edge"/>
          <c:yMode val="edge"/>
          <c:x val="0.41319537088118763"/>
          <c:y val="5.6297585018740652E-2"/>
          <c:w val="0.16723983148603239"/>
          <c:h val="7.589900124590023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2199911716721585"/>
          <c:w val="1"/>
          <c:h val="0.57482645570364321"/>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c:formatCode>
                <c:ptCount val="4"/>
                <c:pt idx="0">
                  <c:v>0.26</c:v>
                </c:pt>
                <c:pt idx="1">
                  <c:v>0.47</c:v>
                </c:pt>
                <c:pt idx="2">
                  <c:v>0.26</c:v>
                </c:pt>
                <c:pt idx="3">
                  <c:v>0</c:v>
                </c:pt>
              </c:numCache>
            </c:numRef>
          </c:val>
        </c:ser>
        <c:ser>
          <c:idx val="0"/>
          <c:order val="1"/>
          <c:tx>
            <c:strRef>
              <c:f>Sheet1!$C$1</c:f>
              <c:strCache>
                <c:ptCount val="1"/>
                <c:pt idx="0">
                  <c:v>2013</c:v>
                </c:pt>
              </c:strCache>
            </c:strRef>
          </c:tx>
          <c:spPr>
            <a:solidFill>
              <a:schemeClr val="tx1"/>
            </a:solidFill>
            <a:ln w="25400">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c:formatCode>
                <c:ptCount val="4"/>
                <c:pt idx="0">
                  <c:v>0.41</c:v>
                </c:pt>
                <c:pt idx="1">
                  <c:v>0.35</c:v>
                </c:pt>
                <c:pt idx="2">
                  <c:v>0.24</c:v>
                </c:pt>
                <c:pt idx="3">
                  <c:v>0</c:v>
                </c:pt>
              </c:numCache>
            </c:numRef>
          </c:val>
        </c:ser>
        <c:dLbls>
          <c:showLegendKey val="0"/>
          <c:showVal val="1"/>
          <c:showCatName val="0"/>
          <c:showSerName val="0"/>
          <c:showPercent val="0"/>
          <c:showBubbleSize val="0"/>
        </c:dLbls>
        <c:gapWidth val="70"/>
        <c:overlap val="-3"/>
        <c:axId val="46656512"/>
        <c:axId val="46351104"/>
      </c:barChart>
      <c:catAx>
        <c:axId val="46656512"/>
        <c:scaling>
          <c:orientation val="minMax"/>
        </c:scaling>
        <c:delete val="1"/>
        <c:axPos val="b"/>
        <c:numFmt formatCode="General" sourceLinked="1"/>
        <c:majorTickMark val="out"/>
        <c:minorTickMark val="none"/>
        <c:tickLblPos val="none"/>
        <c:crossAx val="46351104"/>
        <c:crosses val="autoZero"/>
        <c:auto val="1"/>
        <c:lblAlgn val="ctr"/>
        <c:lblOffset val="100"/>
        <c:tickLblSkip val="1"/>
        <c:tickMarkSkip val="1"/>
        <c:noMultiLvlLbl val="0"/>
      </c:catAx>
      <c:valAx>
        <c:axId val="46351104"/>
        <c:scaling>
          <c:orientation val="minMax"/>
          <c:max val="1"/>
          <c:min val="0"/>
        </c:scaling>
        <c:delete val="1"/>
        <c:axPos val="l"/>
        <c:numFmt formatCode="0%" sourceLinked="1"/>
        <c:majorTickMark val="out"/>
        <c:minorTickMark val="none"/>
        <c:tickLblPos val="none"/>
        <c:crossAx val="46656512"/>
        <c:crosses val="autoZero"/>
        <c:crossBetween val="between"/>
        <c:majorUnit val="0.2"/>
        <c:minorUnit val="0.1"/>
      </c:valAx>
      <c:spPr>
        <a:noFill/>
        <a:ln w="25724">
          <a:noFill/>
        </a:ln>
      </c:spPr>
    </c:plotArea>
    <c:legend>
      <c:legendPos val="t"/>
      <c:layout>
        <c:manualLayout>
          <c:xMode val="edge"/>
          <c:yMode val="edge"/>
          <c:x val="0.40563844726415565"/>
          <c:y val="4.9298891024496388E-2"/>
          <c:w val="0.16723983148603239"/>
          <c:h val="8.070572277497856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0.53205</cdr:x>
      <cdr:y>0.88256</cdr:y>
    </cdr:from>
    <cdr:to>
      <cdr:x>0.96985</cdr:x>
      <cdr:y>0.96797</cdr:y>
    </cdr:to>
    <cdr:sp macro="" textlink="">
      <cdr:nvSpPr>
        <cdr:cNvPr id="2" name="Text Box 10"/>
        <cdr:cNvSpPr txBox="1">
          <a:spLocks xmlns:a="http://schemas.openxmlformats.org/drawingml/2006/main" noChangeArrowheads="1"/>
        </cdr:cNvSpPr>
      </cdr:nvSpPr>
      <cdr:spPr bwMode="auto">
        <a:xfrm xmlns:a="http://schemas.openxmlformats.org/drawingml/2006/main">
          <a:off x="3205115" y="3816519"/>
          <a:ext cx="2637362" cy="369332"/>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r"/>
          <a:r>
            <a:rPr lang="fr-CA" sz="900" i="1" dirty="0" smtClean="0"/>
            <a:t>Les réponses totalisant moins de 5 % ne sont pas représentées.</a:t>
          </a:r>
          <a:endParaRPr lang="fr-CA" sz="9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0.72979</cdr:x>
      <cdr:y>0.29948</cdr:y>
    </cdr:from>
    <cdr:to>
      <cdr:x>0.89244</cdr:x>
      <cdr:y>0.50174</cdr:y>
    </cdr:to>
    <cdr:sp macro="" textlink="">
      <cdr:nvSpPr>
        <cdr:cNvPr id="2" name="Text Box 11"/>
        <cdr:cNvSpPr txBox="1">
          <a:spLocks xmlns:a="http://schemas.openxmlformats.org/drawingml/2006/main" noChangeArrowheads="1"/>
        </cdr:cNvSpPr>
      </cdr:nvSpPr>
      <cdr:spPr bwMode="auto">
        <a:xfrm xmlns:a="http://schemas.openxmlformats.org/drawingml/2006/main">
          <a:off x="5574902" y="1264629"/>
          <a:ext cx="1242458" cy="854080"/>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 64 %</a:t>
          </a:r>
        </a:p>
        <a:p xmlns:a="http://schemas.openxmlformats.org/drawingml/2006/main">
          <a:r>
            <a:rPr lang="en-CA" sz="800" dirty="0"/>
            <a:t>(</a:t>
          </a:r>
          <a:r>
            <a:rPr lang="en-CA" sz="800" dirty="0" smtClean="0"/>
            <a:t>n=391)</a:t>
          </a:r>
        </a:p>
        <a:p xmlns:a="http://schemas.openxmlformats.org/drawingml/2006/main">
          <a:r>
            <a:rPr lang="en-CA" sz="1100" dirty="0" smtClean="0"/>
            <a:t>2013 : 68 %</a:t>
          </a:r>
          <a:r>
            <a:rPr lang="en-CA" sz="400" dirty="0" smtClean="0"/>
            <a:t>     </a:t>
          </a:r>
          <a:r>
            <a:rPr lang="en-CA" sz="700" dirty="0"/>
            <a:t>(</a:t>
          </a:r>
          <a:r>
            <a:rPr lang="en-CA" sz="700" dirty="0" smtClean="0"/>
            <a:t>n=364)</a:t>
          </a:r>
          <a:endParaRPr lang="en-CA" sz="7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1902" tIns="45950" rIns="91902" bIns="4595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5318156" y="0"/>
            <a:ext cx="4068199" cy="353671"/>
          </a:xfrm>
          <a:prstGeom prst="rect">
            <a:avLst/>
          </a:prstGeom>
          <a:noFill/>
          <a:ln w="9525">
            <a:noFill/>
            <a:miter lim="800000"/>
            <a:headEnd/>
            <a:tailEnd/>
          </a:ln>
          <a:effectLst/>
        </p:spPr>
        <p:txBody>
          <a:bodyPr vert="horz" wrap="square" lIns="91902" tIns="45950" rIns="91902" bIns="4595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1" y="6747594"/>
            <a:ext cx="4068199" cy="353671"/>
          </a:xfrm>
          <a:prstGeom prst="rect">
            <a:avLst/>
          </a:prstGeom>
          <a:noFill/>
          <a:ln w="9525">
            <a:noFill/>
            <a:miter lim="800000"/>
            <a:headEnd/>
            <a:tailEnd/>
          </a:ln>
          <a:effectLst/>
        </p:spPr>
        <p:txBody>
          <a:bodyPr vert="horz" wrap="square" lIns="91902" tIns="45950" rIns="91902" bIns="4595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5318156" y="6747594"/>
            <a:ext cx="4068199" cy="353671"/>
          </a:xfrm>
          <a:prstGeom prst="rect">
            <a:avLst/>
          </a:prstGeom>
          <a:noFill/>
          <a:ln w="9525">
            <a:noFill/>
            <a:miter lim="800000"/>
            <a:headEnd/>
            <a:tailEnd/>
          </a:ln>
          <a:effectLst/>
        </p:spPr>
        <p:txBody>
          <a:bodyPr vert="horz" wrap="square" lIns="91902" tIns="45950" rIns="91902" bIns="45950"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10370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1902" tIns="45950" rIns="91902" bIns="4595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5318156" y="0"/>
            <a:ext cx="4068199" cy="353671"/>
          </a:xfrm>
          <a:prstGeom prst="rect">
            <a:avLst/>
          </a:prstGeom>
          <a:noFill/>
          <a:ln w="9525">
            <a:noFill/>
            <a:miter lim="800000"/>
            <a:headEnd/>
            <a:tailEnd/>
          </a:ln>
          <a:effectLst/>
        </p:spPr>
        <p:txBody>
          <a:bodyPr vert="horz" wrap="square" lIns="91902" tIns="45950" rIns="91902" bIns="4595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2917825" y="534988"/>
            <a:ext cx="3552825" cy="26638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0123" y="3374403"/>
            <a:ext cx="7508233" cy="3193934"/>
          </a:xfrm>
          <a:prstGeom prst="rect">
            <a:avLst/>
          </a:prstGeom>
          <a:noFill/>
          <a:ln w="9525">
            <a:noFill/>
            <a:miter lim="800000"/>
            <a:headEnd/>
            <a:tailEnd/>
          </a:ln>
          <a:effectLst/>
        </p:spPr>
        <p:txBody>
          <a:bodyPr vert="horz" wrap="square" lIns="91902" tIns="45950" rIns="91902" bIns="4595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1" y="6747594"/>
            <a:ext cx="4068199" cy="353671"/>
          </a:xfrm>
          <a:prstGeom prst="rect">
            <a:avLst/>
          </a:prstGeom>
          <a:noFill/>
          <a:ln w="9525">
            <a:noFill/>
            <a:miter lim="800000"/>
            <a:headEnd/>
            <a:tailEnd/>
          </a:ln>
          <a:effectLst/>
        </p:spPr>
        <p:txBody>
          <a:bodyPr vert="horz" wrap="square" lIns="91902" tIns="45950" rIns="91902" bIns="4595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5318156" y="6747594"/>
            <a:ext cx="4068199" cy="353671"/>
          </a:xfrm>
          <a:prstGeom prst="rect">
            <a:avLst/>
          </a:prstGeom>
          <a:noFill/>
          <a:ln w="9525">
            <a:noFill/>
            <a:miter lim="800000"/>
            <a:headEnd/>
            <a:tailEnd/>
          </a:ln>
          <a:effectLst/>
        </p:spPr>
        <p:txBody>
          <a:bodyPr vert="horz" wrap="square" lIns="91902" tIns="45950" rIns="91902" bIns="45950"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3810658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57</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65</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999468" y="152400"/>
            <a:ext cx="893001" cy="400110"/>
          </a:xfrm>
          <a:prstGeom prst="rect">
            <a:avLst/>
          </a:prstGeom>
          <a:noFill/>
        </p:spPr>
        <p:txBody>
          <a:bodyPr wrap="none" rtlCol="0">
            <a:spAutoFit/>
          </a:bodyPr>
          <a:lstStyle/>
          <a:p>
            <a:r>
              <a:rPr lang="en-US" sz="2000" i="0" dirty="0" smtClean="0">
                <a:solidFill>
                  <a:schemeClr val="tx1"/>
                </a:solidFill>
                <a:effectLst/>
                <a:latin typeface="+mn-lt"/>
              </a:rPr>
              <a:t>OUEST</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1.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43.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6" Type="http://schemas.openxmlformats.org/officeDocument/2006/relationships/chart" Target="../charts/chart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chart" Target="../charts/chart1.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6" Type="http://schemas.openxmlformats.org/officeDocument/2006/relationships/chart" Target="../charts/chart4.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slideLayout" Target="../slideLayouts/slideLayout43.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chart" Target="../charts/chart6.xml"/><Relationship Id="rId5" Type="http://schemas.openxmlformats.org/officeDocument/2006/relationships/tags" Target="../tags/tag76.xml"/><Relationship Id="rId10" Type="http://schemas.openxmlformats.org/officeDocument/2006/relationships/slideLayout" Target="../slideLayouts/slideLayout43.xml"/><Relationship Id="rId4" Type="http://schemas.openxmlformats.org/officeDocument/2006/relationships/tags" Target="../tags/tag75.xml"/><Relationship Id="rId9" Type="http://schemas.openxmlformats.org/officeDocument/2006/relationships/tags" Target="../tags/tag80.xml"/></Relationships>
</file>

<file path=ppt/slides/_rels/slide1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chart" Target="../charts/chart7.xml"/><Relationship Id="rId2" Type="http://schemas.openxmlformats.org/officeDocument/2006/relationships/tags" Target="../tags/tag82.xml"/><Relationship Id="rId16" Type="http://schemas.openxmlformats.org/officeDocument/2006/relationships/slideLayout" Target="../slideLayouts/slideLayout43.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18.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2" Type="http://schemas.openxmlformats.org/officeDocument/2006/relationships/tags" Target="../tags/tag97.xml"/><Relationship Id="rId16" Type="http://schemas.openxmlformats.org/officeDocument/2006/relationships/chart" Target="../charts/chart8.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slideLayout" Target="../slideLayouts/slideLayout43.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s>
</file>

<file path=ppt/slides/_rels/slide19.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slideLayout" Target="../slideLayouts/slideLayout43.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23.xml"/><Relationship Id="rId1" Type="http://schemas.openxmlformats.org/officeDocument/2006/relationships/tags" Target="../tags/tag122.xml"/></Relationships>
</file>

<file path=ppt/slides/_rels/slide21.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chart" Target="../charts/chart10.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tags" Target="../tags/tag138.xml"/><Relationship Id="rId10" Type="http://schemas.openxmlformats.org/officeDocument/2006/relationships/tags" Target="../tags/tag133.xml"/><Relationship Id="rId19" Type="http://schemas.openxmlformats.org/officeDocument/2006/relationships/slideLayout" Target="../slideLayouts/slideLayout4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2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3" Type="http://schemas.openxmlformats.org/officeDocument/2006/relationships/tags" Target="../tags/tag144.xml"/><Relationship Id="rId21" Type="http://schemas.openxmlformats.org/officeDocument/2006/relationships/image" Target="../media/image8.png"/><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chart" Target="../charts/chart11.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tags" Target="../tags/tag156.xml"/><Relationship Id="rId10" Type="http://schemas.openxmlformats.org/officeDocument/2006/relationships/tags" Target="../tags/tag151.xml"/><Relationship Id="rId19" Type="http://schemas.openxmlformats.org/officeDocument/2006/relationships/slideLayout" Target="../slideLayouts/slideLayout43.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s/_rels/slide23.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chart" Target="../charts/chart12.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chart" Target="../charts/chart13.xml"/></Relationships>
</file>

<file path=ppt/slides/_rels/slide25.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chart" Target="../charts/chart1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chart" Target="../charts/chart15.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slideLayout" Target="../slideLayouts/slideLayout43.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s>
</file>

<file path=ppt/slides/_rels/slide27.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chart" Target="../charts/chart16.xml"/><Relationship Id="rId5" Type="http://schemas.openxmlformats.org/officeDocument/2006/relationships/tags" Target="../tags/tag208.xml"/><Relationship Id="rId10" Type="http://schemas.openxmlformats.org/officeDocument/2006/relationships/slideLayout" Target="../slideLayouts/slideLayout43.xml"/><Relationship Id="rId4" Type="http://schemas.openxmlformats.org/officeDocument/2006/relationships/tags" Target="../tags/tag207.xml"/><Relationship Id="rId9" Type="http://schemas.openxmlformats.org/officeDocument/2006/relationships/tags" Target="../tags/tag212.xml"/></Relationships>
</file>

<file path=ppt/slides/_rels/slide28.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chart" Target="../charts/chart17.xm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chart" Target="../charts/chart18.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slideLayout" Target="../slideLayouts/slideLayout43.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chart" Target="../charts/chart19.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slideLayout" Target="../slideLayouts/slideLayout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49.xml"/><Relationship Id="rId1" Type="http://schemas.openxmlformats.org/officeDocument/2006/relationships/tags" Target="../tags/tag248.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chart" Target="../charts/chart20.xml"/></Relationships>
</file>

<file path=ppt/slides/_rels/slide33.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10" Type="http://schemas.openxmlformats.org/officeDocument/2006/relationships/chart" Target="../charts/chart21.xml"/><Relationship Id="rId4" Type="http://schemas.openxmlformats.org/officeDocument/2006/relationships/tags" Target="../tags/tag260.xml"/><Relationship Id="rId9"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chart" Target="../charts/chart2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Layout" Target="../slideLayouts/slideLayout43.xml"/><Relationship Id="rId2" Type="http://schemas.openxmlformats.org/officeDocument/2006/relationships/tags" Target="../tags/tag266.xml"/><Relationship Id="rId16" Type="http://schemas.openxmlformats.org/officeDocument/2006/relationships/tags" Target="../tags/tag280.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35.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10" Type="http://schemas.openxmlformats.org/officeDocument/2006/relationships/chart" Target="../charts/chart23.xml"/><Relationship Id="rId4" Type="http://schemas.openxmlformats.org/officeDocument/2006/relationships/tags" Target="../tags/tag284.xml"/><Relationship Id="rId9"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chart" Target="../charts/chart24.xml"/><Relationship Id="rId2" Type="http://schemas.openxmlformats.org/officeDocument/2006/relationships/tags" Target="../tags/tag290.xml"/><Relationship Id="rId16" Type="http://schemas.openxmlformats.org/officeDocument/2006/relationships/slideLayout" Target="../slideLayouts/slideLayout43.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tags" Target="../tags/tag303.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s>
</file>

<file path=ppt/slides/_rels/slide37.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chart" Target="../charts/chart25.xml"/><Relationship Id="rId5" Type="http://schemas.openxmlformats.org/officeDocument/2006/relationships/tags" Target="../tags/tag311.xml"/><Relationship Id="rId10" Type="http://schemas.openxmlformats.org/officeDocument/2006/relationships/slideLayout" Target="../slideLayouts/slideLayout43.xml"/><Relationship Id="rId4" Type="http://schemas.openxmlformats.org/officeDocument/2006/relationships/tags" Target="../tags/tag310.xml"/><Relationship Id="rId9" Type="http://schemas.openxmlformats.org/officeDocument/2006/relationships/tags" Target="../tags/tag315.xml"/></Relationships>
</file>

<file path=ppt/slides/_rels/slide39.xml.rels><?xml version="1.0" encoding="UTF-8" standalone="yes"?>
<Relationships xmlns="http://schemas.openxmlformats.org/package/2006/relationships"><Relationship Id="rId8" Type="http://schemas.openxmlformats.org/officeDocument/2006/relationships/tags" Target="../tags/tag323.xml"/><Relationship Id="rId3" Type="http://schemas.openxmlformats.org/officeDocument/2006/relationships/tags" Target="../tags/tag318.xml"/><Relationship Id="rId7" Type="http://schemas.openxmlformats.org/officeDocument/2006/relationships/tags" Target="../tags/tag322.xml"/><Relationship Id="rId12" Type="http://schemas.openxmlformats.org/officeDocument/2006/relationships/chart" Target="../charts/chart26.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slideLayout" Target="../slideLayouts/slideLayout43.xml"/><Relationship Id="rId5" Type="http://schemas.openxmlformats.org/officeDocument/2006/relationships/tags" Target="../tags/tag320.xml"/><Relationship Id="rId10" Type="http://schemas.openxmlformats.org/officeDocument/2006/relationships/tags" Target="../tags/tag325.xml"/><Relationship Id="rId4" Type="http://schemas.openxmlformats.org/officeDocument/2006/relationships/tags" Target="../tags/tag319.xml"/><Relationship Id="rId9" Type="http://schemas.openxmlformats.org/officeDocument/2006/relationships/tags" Target="../tags/tag324.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27.xml"/><Relationship Id="rId1" Type="http://schemas.openxmlformats.org/officeDocument/2006/relationships/tags" Target="../tags/tag326.xml"/></Relationships>
</file>

<file path=ppt/slides/_rels/slide41.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chart" Target="../charts/chart27.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slideLayout" Target="../slideLayouts/slideLayout43.xml"/><Relationship Id="rId5" Type="http://schemas.openxmlformats.org/officeDocument/2006/relationships/tags" Target="../tags/tag332.xml"/><Relationship Id="rId10" Type="http://schemas.openxmlformats.org/officeDocument/2006/relationships/tags" Target="../tags/tag337.xml"/><Relationship Id="rId4" Type="http://schemas.openxmlformats.org/officeDocument/2006/relationships/tags" Target="../tags/tag331.xml"/><Relationship Id="rId9" Type="http://schemas.openxmlformats.org/officeDocument/2006/relationships/tags" Target="../tags/tag336.xml"/></Relationships>
</file>

<file path=ppt/slides/_rels/slide42.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tags" Target="../tags/tag349.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5" Type="http://schemas.openxmlformats.org/officeDocument/2006/relationships/tags" Target="../tags/tag342.xml"/><Relationship Id="rId15" Type="http://schemas.openxmlformats.org/officeDocument/2006/relationships/chart" Target="../charts/chart28.xml"/><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52.xml"/><Relationship Id="rId1" Type="http://schemas.openxmlformats.org/officeDocument/2006/relationships/tags" Target="../tags/tag351.xml"/></Relationships>
</file>

<file path=ppt/slides/_rels/slide44.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chart" Target="../charts/chart29.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slideLayout" Target="../slideLayouts/slideLayout43.xml"/><Relationship Id="rId2" Type="http://schemas.openxmlformats.org/officeDocument/2006/relationships/tags" Target="../tags/tag354.xml"/><Relationship Id="rId16" Type="http://schemas.openxmlformats.org/officeDocument/2006/relationships/tags" Target="../tags/tag368.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tags" Target="../tags/tag367.xml"/><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s>
</file>

<file path=ppt/slides/_rels/slide45.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tags" Target="../tags/tag381.xml"/><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tags" Target="../tags/tag380.xml"/><Relationship Id="rId17" Type="http://schemas.openxmlformats.org/officeDocument/2006/relationships/chart" Target="../charts/chart30.xml"/><Relationship Id="rId2" Type="http://schemas.openxmlformats.org/officeDocument/2006/relationships/tags" Target="../tags/tag370.xml"/><Relationship Id="rId16" Type="http://schemas.openxmlformats.org/officeDocument/2006/relationships/slideLayout" Target="../slideLayouts/slideLayout43.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5" Type="http://schemas.openxmlformats.org/officeDocument/2006/relationships/tags" Target="../tags/tag373.xml"/><Relationship Id="rId15" Type="http://schemas.openxmlformats.org/officeDocument/2006/relationships/tags" Target="../tags/tag383.xml"/><Relationship Id="rId10" Type="http://schemas.openxmlformats.org/officeDocument/2006/relationships/tags" Target="../tags/tag378.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tags" Target="../tags/tag382.xml"/></Relationships>
</file>

<file path=ppt/slides/_rels/slide46.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tags" Target="../tags/tag386.xml"/><Relationship Id="rId7" Type="http://schemas.openxmlformats.org/officeDocument/2006/relationships/slideLayout" Target="../slideLayouts/slideLayout43.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s>
</file>

<file path=ppt/slides/_rels/slide47.xml.rels><?xml version="1.0" encoding="UTF-8" standalone="yes"?>
<Relationships xmlns="http://schemas.openxmlformats.org/package/2006/relationships"><Relationship Id="rId3" Type="http://schemas.openxmlformats.org/officeDocument/2006/relationships/tags" Target="../tags/tag392.xml"/><Relationship Id="rId7" Type="http://schemas.openxmlformats.org/officeDocument/2006/relationships/chart" Target="../charts/chart32.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Layout" Target="../slideLayouts/slideLayout43.xml"/><Relationship Id="rId5" Type="http://schemas.openxmlformats.org/officeDocument/2006/relationships/tags" Target="../tags/tag394.xml"/><Relationship Id="rId4" Type="http://schemas.openxmlformats.org/officeDocument/2006/relationships/tags" Target="../tags/tag39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96.xml"/><Relationship Id="rId1" Type="http://schemas.openxmlformats.org/officeDocument/2006/relationships/tags" Target="../tags/tag395.xml"/></Relationships>
</file>

<file path=ppt/slides/_rels/slide49.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tags" Target="../tags/tag399.xml"/><Relationship Id="rId7" Type="http://schemas.openxmlformats.org/officeDocument/2006/relationships/slideLayout" Target="../slideLayouts/slideLayout4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tags" Target="../tags/tag415.xml"/><Relationship Id="rId18" Type="http://schemas.openxmlformats.org/officeDocument/2006/relationships/tags" Target="../tags/tag420.xml"/><Relationship Id="rId3" Type="http://schemas.openxmlformats.org/officeDocument/2006/relationships/tags" Target="../tags/tag405.xml"/><Relationship Id="rId21" Type="http://schemas.openxmlformats.org/officeDocument/2006/relationships/chart" Target="../charts/chart35.xml"/><Relationship Id="rId7" Type="http://schemas.openxmlformats.org/officeDocument/2006/relationships/tags" Target="../tags/tag409.xml"/><Relationship Id="rId12" Type="http://schemas.openxmlformats.org/officeDocument/2006/relationships/tags" Target="../tags/tag414.xml"/><Relationship Id="rId17" Type="http://schemas.openxmlformats.org/officeDocument/2006/relationships/tags" Target="../tags/tag419.xml"/><Relationship Id="rId2" Type="http://schemas.openxmlformats.org/officeDocument/2006/relationships/tags" Target="../tags/tag404.xml"/><Relationship Id="rId16" Type="http://schemas.openxmlformats.org/officeDocument/2006/relationships/tags" Target="../tags/tag418.xml"/><Relationship Id="rId20" Type="http://schemas.openxmlformats.org/officeDocument/2006/relationships/chart" Target="../charts/chart3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tags" Target="../tags/tag413.xml"/><Relationship Id="rId5" Type="http://schemas.openxmlformats.org/officeDocument/2006/relationships/tags" Target="../tags/tag407.xml"/><Relationship Id="rId15" Type="http://schemas.openxmlformats.org/officeDocument/2006/relationships/tags" Target="../tags/tag417.xml"/><Relationship Id="rId23" Type="http://schemas.openxmlformats.org/officeDocument/2006/relationships/chart" Target="../charts/chart37.xml"/><Relationship Id="rId10" Type="http://schemas.openxmlformats.org/officeDocument/2006/relationships/tags" Target="../tags/tag412.xml"/><Relationship Id="rId19" Type="http://schemas.openxmlformats.org/officeDocument/2006/relationships/slideLayout" Target="../slideLayouts/slideLayout43.xml"/><Relationship Id="rId4" Type="http://schemas.openxmlformats.org/officeDocument/2006/relationships/tags" Target="../tags/tag406.xml"/><Relationship Id="rId9" Type="http://schemas.openxmlformats.org/officeDocument/2006/relationships/tags" Target="../tags/tag411.xml"/><Relationship Id="rId14" Type="http://schemas.openxmlformats.org/officeDocument/2006/relationships/tags" Target="../tags/tag416.xml"/><Relationship Id="rId22" Type="http://schemas.openxmlformats.org/officeDocument/2006/relationships/chart" Target="../charts/chart36.xml"/></Relationships>
</file>

<file path=ppt/slides/_rels/slide51.xml.rels><?xml version="1.0" encoding="UTF-8" standalone="yes"?>
<Relationships xmlns="http://schemas.openxmlformats.org/package/2006/relationships"><Relationship Id="rId8" Type="http://schemas.openxmlformats.org/officeDocument/2006/relationships/tags" Target="../tags/tag428.xml"/><Relationship Id="rId13" Type="http://schemas.openxmlformats.org/officeDocument/2006/relationships/tags" Target="../tags/tag433.xml"/><Relationship Id="rId18" Type="http://schemas.openxmlformats.org/officeDocument/2006/relationships/chart" Target="../charts/chart39.xml"/><Relationship Id="rId3" Type="http://schemas.openxmlformats.org/officeDocument/2006/relationships/tags" Target="../tags/tag423.xml"/><Relationship Id="rId7" Type="http://schemas.openxmlformats.org/officeDocument/2006/relationships/tags" Target="../tags/tag427.xml"/><Relationship Id="rId12" Type="http://schemas.openxmlformats.org/officeDocument/2006/relationships/tags" Target="../tags/tag432.xml"/><Relationship Id="rId17" Type="http://schemas.openxmlformats.org/officeDocument/2006/relationships/chart" Target="../charts/chart38.xml"/><Relationship Id="rId2" Type="http://schemas.openxmlformats.org/officeDocument/2006/relationships/tags" Target="../tags/tag422.xml"/><Relationship Id="rId16" Type="http://schemas.openxmlformats.org/officeDocument/2006/relationships/slideLayout" Target="../slideLayouts/slideLayout43.xml"/><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tags" Target="../tags/tag431.xml"/><Relationship Id="rId5" Type="http://schemas.openxmlformats.org/officeDocument/2006/relationships/tags" Target="../tags/tag425.xml"/><Relationship Id="rId15" Type="http://schemas.openxmlformats.org/officeDocument/2006/relationships/tags" Target="../tags/tag435.xml"/><Relationship Id="rId10" Type="http://schemas.openxmlformats.org/officeDocument/2006/relationships/tags" Target="../tags/tag430.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s>
</file>

<file path=ppt/slides/_rels/slide52.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chart" Target="../charts/chart40.xml"/><Relationship Id="rId3" Type="http://schemas.openxmlformats.org/officeDocument/2006/relationships/tags" Target="../tags/tag438.xml"/><Relationship Id="rId7" Type="http://schemas.openxmlformats.org/officeDocument/2006/relationships/tags" Target="../tags/tag442.xml"/><Relationship Id="rId12" Type="http://schemas.openxmlformats.org/officeDocument/2006/relationships/slideLayout" Target="../slideLayouts/slideLayout43.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tags" Target="../tags/tag446.xml"/><Relationship Id="rId5" Type="http://schemas.openxmlformats.org/officeDocument/2006/relationships/tags" Target="../tags/tag440.xml"/><Relationship Id="rId10" Type="http://schemas.openxmlformats.org/officeDocument/2006/relationships/tags" Target="../tags/tag445.xml"/><Relationship Id="rId4" Type="http://schemas.openxmlformats.org/officeDocument/2006/relationships/tags" Target="../tags/tag439.xml"/><Relationship Id="rId9" Type="http://schemas.openxmlformats.org/officeDocument/2006/relationships/tags" Target="../tags/tag44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48.xml"/><Relationship Id="rId1" Type="http://schemas.openxmlformats.org/officeDocument/2006/relationships/tags" Target="../tags/tag447.xml"/></Relationships>
</file>

<file path=ppt/slides/_rels/slide54.xml.rels><?xml version="1.0" encoding="UTF-8" standalone="yes"?>
<Relationships xmlns="http://schemas.openxmlformats.org/package/2006/relationships"><Relationship Id="rId8" Type="http://schemas.openxmlformats.org/officeDocument/2006/relationships/tags" Target="../tags/tag456.xml"/><Relationship Id="rId3" Type="http://schemas.openxmlformats.org/officeDocument/2006/relationships/tags" Target="../tags/tag451.xml"/><Relationship Id="rId7" Type="http://schemas.openxmlformats.org/officeDocument/2006/relationships/tags" Target="../tags/tag455.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10" Type="http://schemas.openxmlformats.org/officeDocument/2006/relationships/slideLayout" Target="../slideLayouts/slideLayout43.xml"/><Relationship Id="rId4" Type="http://schemas.openxmlformats.org/officeDocument/2006/relationships/tags" Target="../tags/tag452.xml"/><Relationship Id="rId9" Type="http://schemas.openxmlformats.org/officeDocument/2006/relationships/tags" Target="../tags/tag457.xml"/></Relationships>
</file>

<file path=ppt/slides/_rels/slide55.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slideLayout" Target="../slideLayouts/slideLayout43.xml"/><Relationship Id="rId3" Type="http://schemas.openxmlformats.org/officeDocument/2006/relationships/tags" Target="../tags/tag460.xml"/><Relationship Id="rId7" Type="http://schemas.openxmlformats.org/officeDocument/2006/relationships/tags" Target="../tags/tag464.xml"/><Relationship Id="rId12" Type="http://schemas.openxmlformats.org/officeDocument/2006/relationships/tags" Target="../tags/tag469.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5" Type="http://schemas.openxmlformats.org/officeDocument/2006/relationships/tags" Target="../tags/tag462.xml"/><Relationship Id="rId10" Type="http://schemas.openxmlformats.org/officeDocument/2006/relationships/tags" Target="../tags/tag467.xml"/><Relationship Id="rId4" Type="http://schemas.openxmlformats.org/officeDocument/2006/relationships/tags" Target="../tags/tag461.xml"/><Relationship Id="rId9" Type="http://schemas.openxmlformats.org/officeDocument/2006/relationships/tags" Target="../tags/tag46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71.xml"/><Relationship Id="rId1" Type="http://schemas.openxmlformats.org/officeDocument/2006/relationships/tags" Target="../tags/tag470.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9" Type="http://schemas.openxmlformats.org/officeDocument/2006/relationships/notesSlide" Target="../notesSlides/notesSlide4.xml"/></Relationships>
</file>

<file path=ppt/slides/_rels/slide58.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slideLayout" Target="../slideLayouts/slideLayout43.xml"/><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tags" Target="../tags/tag490.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5" Type="http://schemas.openxmlformats.org/officeDocument/2006/relationships/tags" Target="../tags/tag483.xml"/><Relationship Id="rId10" Type="http://schemas.openxmlformats.org/officeDocument/2006/relationships/tags" Target="../tags/tag488.xml"/><Relationship Id="rId4" Type="http://schemas.openxmlformats.org/officeDocument/2006/relationships/tags" Target="../tags/tag482.xml"/><Relationship Id="rId9" Type="http://schemas.openxmlformats.org/officeDocument/2006/relationships/tags" Target="../tags/tag48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92.xml"/><Relationship Id="rId1" Type="http://schemas.openxmlformats.org/officeDocument/2006/relationships/tags" Target="../tags/tag491.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8" Type="http://schemas.openxmlformats.org/officeDocument/2006/relationships/tags" Target="../tags/tag500.xml"/><Relationship Id="rId3" Type="http://schemas.openxmlformats.org/officeDocument/2006/relationships/tags" Target="../tags/tag495.xml"/><Relationship Id="rId7" Type="http://schemas.openxmlformats.org/officeDocument/2006/relationships/tags" Target="../tags/tag499.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slideLayout" Target="../slideLayouts/slideLayout43.xml"/><Relationship Id="rId5" Type="http://schemas.openxmlformats.org/officeDocument/2006/relationships/tags" Target="../tags/tag497.xml"/><Relationship Id="rId10" Type="http://schemas.openxmlformats.org/officeDocument/2006/relationships/tags" Target="../tags/tag502.xml"/><Relationship Id="rId4" Type="http://schemas.openxmlformats.org/officeDocument/2006/relationships/tags" Target="../tags/tag496.xml"/><Relationship Id="rId9" Type="http://schemas.openxmlformats.org/officeDocument/2006/relationships/tags" Target="../tags/tag501.xml"/></Relationships>
</file>

<file path=ppt/slides/_rels/slide61.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tags" Target="../tags/tag515.xml"/><Relationship Id="rId3" Type="http://schemas.openxmlformats.org/officeDocument/2006/relationships/tags" Target="../tags/tag505.xml"/><Relationship Id="rId7" Type="http://schemas.openxmlformats.org/officeDocument/2006/relationships/tags" Target="../tags/tag509.xml"/><Relationship Id="rId12" Type="http://schemas.openxmlformats.org/officeDocument/2006/relationships/tags" Target="../tags/tag514.xml"/><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5" Type="http://schemas.openxmlformats.org/officeDocument/2006/relationships/tags" Target="../tags/tag507.xml"/><Relationship Id="rId10" Type="http://schemas.openxmlformats.org/officeDocument/2006/relationships/tags" Target="../tags/tag512.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517.xml"/><Relationship Id="rId1" Type="http://schemas.openxmlformats.org/officeDocument/2006/relationships/tags" Target="../tags/tag516.xml"/></Relationships>
</file>

<file path=ppt/slides/_rels/slide63.xml.rels><?xml version="1.0" encoding="UTF-8" standalone="yes"?>
<Relationships xmlns="http://schemas.openxmlformats.org/package/2006/relationships"><Relationship Id="rId8" Type="http://schemas.openxmlformats.org/officeDocument/2006/relationships/tags" Target="../tags/tag525.xml"/><Relationship Id="rId3" Type="http://schemas.openxmlformats.org/officeDocument/2006/relationships/tags" Target="../tags/tag520.xml"/><Relationship Id="rId7" Type="http://schemas.openxmlformats.org/officeDocument/2006/relationships/tags" Target="../tags/tag524.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tags" Target="../tags/tag523.xml"/><Relationship Id="rId11" Type="http://schemas.openxmlformats.org/officeDocument/2006/relationships/slideLayout" Target="../slideLayouts/slideLayout43.xml"/><Relationship Id="rId5" Type="http://schemas.openxmlformats.org/officeDocument/2006/relationships/tags" Target="../tags/tag522.xml"/><Relationship Id="rId10" Type="http://schemas.openxmlformats.org/officeDocument/2006/relationships/tags" Target="../tags/tag527.xml"/><Relationship Id="rId4" Type="http://schemas.openxmlformats.org/officeDocument/2006/relationships/tags" Target="../tags/tag521.xml"/><Relationship Id="rId9" Type="http://schemas.openxmlformats.org/officeDocument/2006/relationships/tags" Target="../tags/tag526.xml"/></Relationships>
</file>

<file path=ppt/slides/_rels/slide64.xml.rels><?xml version="1.0" encoding="UTF-8" standalone="yes"?>
<Relationships xmlns="http://schemas.openxmlformats.org/package/2006/relationships"><Relationship Id="rId8" Type="http://schemas.openxmlformats.org/officeDocument/2006/relationships/tags" Target="../tags/tag535.xml"/><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slideLayout" Target="../slideLayouts/slideLayout43.xml"/><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tags" Target="../tags/tag538.xml"/><Relationship Id="rId5" Type="http://schemas.openxmlformats.org/officeDocument/2006/relationships/tags" Target="../tags/tag532.xml"/><Relationship Id="rId10" Type="http://schemas.openxmlformats.org/officeDocument/2006/relationships/tags" Target="../tags/tag537.xml"/><Relationship Id="rId4" Type="http://schemas.openxmlformats.org/officeDocument/2006/relationships/tags" Target="../tags/tag531.xml"/><Relationship Id="rId9" Type="http://schemas.openxmlformats.org/officeDocument/2006/relationships/tags" Target="../tags/tag536.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540.xml"/><Relationship Id="rId1" Type="http://schemas.openxmlformats.org/officeDocument/2006/relationships/tags" Target="../tags/tag539.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custDataLst>
              <p:tags r:id="rId1"/>
            </p:custDataLst>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fr-CA" noProof="0" dirty="0" smtClean="0"/>
              <a:t>Sondage 2014 auprès des finissants en génie – Rapport sur l’Ouest du Canada</a:t>
            </a:r>
            <a:br>
              <a:rPr lang="fr-CA" noProof="0" dirty="0" smtClean="0"/>
            </a:br>
            <a:r>
              <a:rPr lang="fr-CA" sz="2800" dirty="0" smtClean="0"/>
              <a:t>Réalisé par</a:t>
            </a:r>
            <a:r>
              <a:rPr lang="fr-CA" sz="2800" noProof="0" dirty="0" smtClean="0"/>
              <a:t> Ipsos Reid pour Ingénieurs Canada</a:t>
            </a:r>
            <a:endParaRPr lang="fr-CA" sz="3200" noProof="0" dirty="0" smtClean="0"/>
          </a:p>
        </p:txBody>
      </p:sp>
      <p:sp>
        <p:nvSpPr>
          <p:cNvPr id="75779" name="TextBox 8"/>
          <p:cNvSpPr txBox="1">
            <a:spLocks noChangeArrowheads="1"/>
          </p:cNvSpPr>
          <p:nvPr>
            <p:custDataLst>
              <p:tags r:id="rId2"/>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Mai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(suite)</a:t>
            </a:r>
          </a:p>
        </p:txBody>
      </p:sp>
      <p:sp>
        <p:nvSpPr>
          <p:cNvPr id="82947" name="Rectangle 7"/>
          <p:cNvSpPr>
            <a:spLocks noGrp="1" noChangeArrowheads="1"/>
          </p:cNvSpPr>
          <p:nvPr>
            <p:ph idx="1"/>
            <p:custDataLst>
              <p:tags r:id="rId2"/>
            </p:custDataLst>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fr-CA" sz="1600" b="1" noProof="0" dirty="0" smtClean="0">
                <a:solidFill>
                  <a:srgbClr val="1F497D"/>
                </a:solidFill>
              </a:rPr>
              <a:t>Connaissance de la profession d’ingénieur </a:t>
            </a:r>
            <a:r>
              <a:rPr lang="fr-CA" sz="1600" noProof="0" dirty="0" smtClean="0">
                <a:solidFill>
                  <a:srgbClr val="1F497D"/>
                </a:solidFill>
              </a:rPr>
              <a:t>(suite)</a:t>
            </a:r>
          </a:p>
          <a:p>
            <a:pPr lvl="0">
              <a:lnSpc>
                <a:spcPct val="100000"/>
              </a:lnSpc>
              <a:spcBef>
                <a:spcPts val="600"/>
              </a:spcBef>
            </a:pPr>
            <a:r>
              <a:rPr lang="fr-CA" sz="1400" noProof="0" dirty="0" smtClean="0">
                <a:solidFill>
                  <a:srgbClr val="1F497D"/>
                </a:solidFill>
              </a:rPr>
              <a:t>Neuf étudiants sur dix savent que c’est leur ordre provincial qui est responsable de délivrer les permis d’exercice (92 %) et de réglementer l’exercice du génie (88 %)</a:t>
            </a:r>
            <a:r>
              <a:rPr lang="fr-CA" sz="1400" dirty="0" smtClean="0">
                <a:solidFill>
                  <a:srgbClr val="1F497D"/>
                </a:solidFill>
              </a:rPr>
              <a:t>. Par ailleurs, sept étudiants sur dix savent que le Bureau d’agrément est l’organisation qui agrée les programmes universitaires de formation en génie (69 %).</a:t>
            </a:r>
            <a:r>
              <a:rPr lang="fr-CA" sz="1400" noProof="0" dirty="0" smtClean="0">
                <a:solidFill>
                  <a:srgbClr val="1F497D"/>
                </a:solidFill>
              </a:rPr>
              <a:t>   </a:t>
            </a:r>
          </a:p>
          <a:p>
            <a:pPr lvl="0">
              <a:lnSpc>
                <a:spcPct val="100000"/>
              </a:lnSpc>
              <a:spcBef>
                <a:spcPts val="600"/>
              </a:spcBef>
            </a:pPr>
            <a:r>
              <a:rPr lang="fr-CA" sz="1400" noProof="0" dirty="0" smtClean="0">
                <a:solidFill>
                  <a:srgbClr val="1F497D"/>
                </a:solidFill>
              </a:rPr>
              <a:t>Les étudiants </a:t>
            </a:r>
            <a:r>
              <a:rPr lang="fr-CA" sz="1400" dirty="0" smtClean="0">
                <a:solidFill>
                  <a:srgbClr val="1F497D"/>
                </a:solidFill>
              </a:rPr>
              <a:t>sont plus hésitants en ce qui concerne l’organisation qui délivre les permis aux entreprises qui offrent des services d’ingénierie. Plus de la moitié d’entre eux croit que c’est leur ordre provincial (55 %), tandis que trois sur dix pensent que c’est le Bureau d’agrément (30 %) et le quart ne le sait pas (23 %). </a:t>
            </a:r>
            <a:endParaRPr lang="fr-CA" sz="1400" noProof="0" dirty="0" smtClean="0">
              <a:solidFill>
                <a:srgbClr val="1F497D"/>
              </a:solidFill>
            </a:endParaRPr>
          </a:p>
          <a:p>
            <a:pPr>
              <a:lnSpc>
                <a:spcPct val="100000"/>
              </a:lnSpc>
              <a:spcBef>
                <a:spcPts val="600"/>
              </a:spcBef>
              <a:buFontTx/>
              <a:buNone/>
            </a:pPr>
            <a:endParaRPr lang="fr-CA" sz="1600" b="1" noProof="0" dirty="0" smtClean="0"/>
          </a:p>
          <a:p>
            <a:pPr>
              <a:lnSpc>
                <a:spcPct val="100000"/>
              </a:lnSpc>
              <a:spcBef>
                <a:spcPts val="600"/>
              </a:spcBef>
              <a:buFontTx/>
              <a:buNone/>
            </a:pPr>
            <a:r>
              <a:rPr lang="fr-CA" sz="1600" b="1" dirty="0" smtClean="0"/>
              <a:t>Utilité d’un outil d’orientation de carrière</a:t>
            </a:r>
            <a:endParaRPr lang="fr-CA" sz="1600" b="1" noProof="0" dirty="0" smtClean="0"/>
          </a:p>
          <a:p>
            <a:pPr lvl="0" fontAlgn="auto">
              <a:spcBef>
                <a:spcPts val="600"/>
              </a:spcBef>
              <a:spcAft>
                <a:spcPts val="0"/>
              </a:spcAft>
              <a:defRPr/>
            </a:pPr>
            <a:r>
              <a:rPr lang="fr-CA" sz="1400" noProof="0" dirty="0" smtClean="0">
                <a:solidFill>
                  <a:srgbClr val="1F497D"/>
                </a:solidFill>
              </a:rPr>
              <a:t>Plus de huit étudiants sur dix (84 %), soit la vaste majorité d’entre eux, pensent qu’il aurait été </a:t>
            </a:r>
            <a:r>
              <a:rPr lang="fr-CA" sz="1400" i="1" noProof="0" dirty="0" smtClean="0">
                <a:solidFill>
                  <a:srgbClr val="1F497D"/>
                </a:solidFill>
              </a:rPr>
              <a:t>très utile </a:t>
            </a:r>
            <a:r>
              <a:rPr lang="fr-CA" sz="1400" noProof="0" dirty="0" smtClean="0">
                <a:solidFill>
                  <a:srgbClr val="1F497D"/>
                </a:solidFill>
              </a:rPr>
              <a:t>(44 %) ou </a:t>
            </a:r>
            <a:r>
              <a:rPr lang="fr-CA" sz="1400" i="1" noProof="0" dirty="0" smtClean="0">
                <a:solidFill>
                  <a:srgbClr val="1F497D"/>
                </a:solidFill>
              </a:rPr>
              <a:t>assez utile </a:t>
            </a:r>
            <a:r>
              <a:rPr lang="fr-CA" sz="1400" noProof="0" dirty="0" smtClean="0">
                <a:solidFill>
                  <a:srgbClr val="1F497D"/>
                </a:solidFill>
              </a:rPr>
              <a:t>(40 %), à l’école secondaire, d’avoir un outil pour les aider à savoir s’ils avaient le profil pour faire des études en génie. </a:t>
            </a:r>
          </a:p>
          <a:p>
            <a:pPr fontAlgn="auto">
              <a:lnSpc>
                <a:spcPct val="100000"/>
              </a:lnSpc>
              <a:spcBef>
                <a:spcPts val="600"/>
              </a:spcBef>
              <a:spcAft>
                <a:spcPts val="0"/>
              </a:spcAft>
              <a:defRPr/>
            </a:pPr>
            <a:r>
              <a:rPr lang="fr-CA" sz="1400" noProof="0" dirty="0" smtClean="0">
                <a:solidFill>
                  <a:srgbClr val="1F497D"/>
                </a:solidFill>
              </a:rPr>
              <a:t>La même proportion d’étudiants (83 %) pense qu’un outil d’orientation de carrière serait utile. Parmi eux, quatre sur dix indiquent qu’il serait </a:t>
            </a:r>
            <a:r>
              <a:rPr lang="fr-CA" sz="1400" i="1" noProof="0" dirty="0" smtClean="0">
                <a:solidFill>
                  <a:srgbClr val="1F497D"/>
                </a:solidFill>
              </a:rPr>
              <a:t>très utile </a:t>
            </a:r>
            <a:r>
              <a:rPr lang="fr-CA" sz="1400" noProof="0" dirty="0" smtClean="0">
                <a:solidFill>
                  <a:srgbClr val="1F497D"/>
                </a:solidFill>
              </a:rPr>
              <a:t>(41 %) ou </a:t>
            </a:r>
            <a:r>
              <a:rPr lang="fr-CA" sz="1400" i="1" noProof="0" dirty="0" smtClean="0">
                <a:solidFill>
                  <a:srgbClr val="1F497D"/>
                </a:solidFill>
              </a:rPr>
              <a:t>assez utile </a:t>
            </a:r>
            <a:r>
              <a:rPr lang="fr-CA" sz="1400" noProof="0" dirty="0" smtClean="0">
                <a:solidFill>
                  <a:srgbClr val="1F497D"/>
                </a:solidFill>
              </a:rPr>
              <a:t>(42 %). </a:t>
            </a:r>
          </a:p>
          <a:p>
            <a:pPr fontAlgn="auto">
              <a:lnSpc>
                <a:spcPct val="100000"/>
              </a:lnSpc>
              <a:spcBef>
                <a:spcPts val="600"/>
              </a:spcBef>
              <a:spcAft>
                <a:spcPts val="0"/>
              </a:spcAft>
              <a:defRPr/>
            </a:pPr>
            <a:r>
              <a:rPr lang="fr-CA" sz="1400" noProof="0" dirty="0" smtClean="0">
                <a:solidFill>
                  <a:srgbClr val="1F497D"/>
                </a:solidFill>
              </a:rPr>
              <a:t>La plupart des étudiants pensent qu’un outil d’orientation de carrière serait plus utile en 3</a:t>
            </a:r>
            <a:r>
              <a:rPr lang="fr-CA" sz="1400" baseline="30000" noProof="0" dirty="0" smtClean="0">
                <a:solidFill>
                  <a:srgbClr val="1F497D"/>
                </a:solidFill>
              </a:rPr>
              <a:t>e</a:t>
            </a:r>
            <a:r>
              <a:rPr lang="fr-CA" sz="1400" noProof="0" dirty="0" smtClean="0">
                <a:solidFill>
                  <a:srgbClr val="1F497D"/>
                </a:solidFill>
              </a:rPr>
              <a:t> année (42 %), </a:t>
            </a:r>
            <a:r>
              <a:rPr lang="fr-CA" sz="1400" dirty="0" smtClean="0">
                <a:solidFill>
                  <a:srgbClr val="1F497D"/>
                </a:solidFill>
              </a:rPr>
              <a:t>trois sur dix pensent qu’il serait plus utile en 4</a:t>
            </a:r>
            <a:r>
              <a:rPr lang="fr-CA" sz="1400" baseline="30000" dirty="0" smtClean="0">
                <a:solidFill>
                  <a:srgbClr val="1F497D"/>
                </a:solidFill>
              </a:rPr>
              <a:t>e</a:t>
            </a:r>
            <a:r>
              <a:rPr lang="fr-CA" sz="1400" dirty="0" smtClean="0">
                <a:solidFill>
                  <a:srgbClr val="1F497D"/>
                </a:solidFill>
              </a:rPr>
              <a:t> année (28 %), deux sur dix estiment que c’est en 2</a:t>
            </a:r>
            <a:r>
              <a:rPr lang="fr-CA" sz="1400" baseline="30000" dirty="0" smtClean="0">
                <a:solidFill>
                  <a:srgbClr val="1F497D"/>
                </a:solidFill>
              </a:rPr>
              <a:t>e</a:t>
            </a:r>
            <a:r>
              <a:rPr lang="fr-CA" sz="1400" dirty="0" smtClean="0">
                <a:solidFill>
                  <a:srgbClr val="1F497D"/>
                </a:solidFill>
              </a:rPr>
              <a:t> année (22 %) et un sur dix indique la 1</a:t>
            </a:r>
            <a:r>
              <a:rPr lang="fr-CA" sz="1400" baseline="30000" dirty="0" smtClean="0">
                <a:solidFill>
                  <a:srgbClr val="1F497D"/>
                </a:solidFill>
              </a:rPr>
              <a:t>re</a:t>
            </a:r>
            <a:r>
              <a:rPr lang="fr-CA" sz="1400" dirty="0">
                <a:solidFill>
                  <a:srgbClr val="1F497D"/>
                </a:solidFill>
              </a:rPr>
              <a:t> </a:t>
            </a:r>
            <a:r>
              <a:rPr lang="fr-CA" sz="1400" dirty="0" smtClean="0">
                <a:solidFill>
                  <a:srgbClr val="1F497D"/>
                </a:solidFill>
              </a:rPr>
              <a:t>année (9 %). </a:t>
            </a:r>
            <a:endParaRPr lang="fr-CA" sz="1400" noProof="0" dirty="0" smtClean="0">
              <a:solidFill>
                <a:srgbClr val="1F497D"/>
              </a:solidFill>
            </a:endParaRPr>
          </a:p>
          <a:p>
            <a:pPr fontAlgn="auto">
              <a:lnSpc>
                <a:spcPct val="100000"/>
              </a:lnSpc>
              <a:spcBef>
                <a:spcPts val="600"/>
              </a:spcBef>
              <a:spcAft>
                <a:spcPts val="0"/>
              </a:spcAft>
              <a:defRPr/>
            </a:pPr>
            <a:r>
              <a:rPr lang="fr-CA" sz="1400" noProof="0" dirty="0" smtClean="0">
                <a:solidFill>
                  <a:srgbClr val="1F497D"/>
                </a:solidFill>
              </a:rPr>
              <a:t>Seulement 3 % des étudiants indiquent connaître le programme </a:t>
            </a:r>
            <a:r>
              <a:rPr lang="fr-CA" sz="1400" i="1" noProof="0" dirty="0" smtClean="0">
                <a:solidFill>
                  <a:srgbClr val="1F497D"/>
                </a:solidFill>
              </a:rPr>
              <a:t>Cap sur la carrière </a:t>
            </a:r>
            <a:r>
              <a:rPr lang="fr-CA" sz="1400" noProof="0" dirty="0" smtClean="0">
                <a:solidFill>
                  <a:srgbClr val="1F497D"/>
                </a:solidFill>
              </a:rPr>
              <a:t>d’Ingénieurs Canada.</a:t>
            </a:r>
          </a:p>
          <a:p>
            <a:pPr lvl="0" fontAlgn="auto">
              <a:lnSpc>
                <a:spcPct val="100000"/>
              </a:lnSpc>
              <a:spcBef>
                <a:spcPts val="600"/>
              </a:spcBef>
              <a:spcAft>
                <a:spcPts val="0"/>
              </a:spcAft>
              <a:defRPr/>
            </a:pPr>
            <a:endParaRPr lang="fr-CA" sz="1400" noProof="0" dirty="0" smtClean="0">
              <a:solidFill>
                <a:srgbClr val="1F497D"/>
              </a:solidFill>
            </a:endParaRPr>
          </a:p>
          <a:p>
            <a:pPr>
              <a:lnSpc>
                <a:spcPct val="100000"/>
              </a:lnSpc>
              <a:spcBef>
                <a:spcPts val="600"/>
              </a:spcBef>
              <a:buFontTx/>
              <a:buNone/>
            </a:pPr>
            <a:endParaRPr lang="fr-CA" sz="1600" b="1" noProof="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2674263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custDataLst>
              <p:tags r:id="rId1"/>
            </p:custDataLst>
          </p:nvPr>
        </p:nvSpPr>
        <p:spPr bwMode="auto">
          <a:xfrm>
            <a:off x="144463" y="3184463"/>
            <a:ext cx="4416425" cy="498598"/>
          </a:xfrm>
          <a:noFill/>
          <a:ln>
            <a:miter lim="800000"/>
            <a:headEnd/>
            <a:tailEnd/>
          </a:ln>
        </p:spPr>
        <p:txBody>
          <a:bodyPr vert="horz" numCol="1" compatLnSpc="1">
            <a:prstTxWarp prst="textNoShape">
              <a:avLst/>
            </a:prstTxWarp>
          </a:bodyPr>
          <a:lstStyle/>
          <a:p>
            <a:r>
              <a:rPr lang="fr-CA" noProof="0" dirty="0" smtClean="0"/>
              <a:t>Plans d’avenir</a:t>
            </a:r>
          </a:p>
        </p:txBody>
      </p:sp>
      <p:sp>
        <p:nvSpPr>
          <p:cNvPr id="8499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4807A98-4956-443B-A52B-7CE4931C7152}" type="slidenum">
              <a:rPr lang="en-US"/>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Plans après l’obtention du diplôme</a:t>
            </a:r>
          </a:p>
        </p:txBody>
      </p:sp>
      <p:graphicFrame>
        <p:nvGraphicFramePr>
          <p:cNvPr id="44" name="Object 3"/>
          <p:cNvGraphicFramePr>
            <a:graphicFrameLocks noGrp="1" noChangeAspect="1"/>
          </p:cNvGraphicFramePr>
          <p:nvPr>
            <p:ph idx="1"/>
            <p:custDataLst>
              <p:tags r:id="rId2"/>
            </p:custDataLst>
            <p:extLst>
              <p:ext uri="{D42A27DB-BD31-4B8C-83A1-F6EECF244321}">
                <p14:modId xmlns:p14="http://schemas.microsoft.com/office/powerpoint/2010/main" val="259399150"/>
              </p:ext>
            </p:extLst>
          </p:nvPr>
        </p:nvGraphicFramePr>
        <p:xfrm>
          <a:off x="233845" y="1796951"/>
          <a:ext cx="4378635" cy="4276824"/>
        </p:xfrm>
        <a:graphic>
          <a:graphicData uri="http://schemas.openxmlformats.org/drawingml/2006/chart">
            <c:chart xmlns:c="http://schemas.openxmlformats.org/drawingml/2006/chart" xmlns:r="http://schemas.openxmlformats.org/officeDocument/2006/relationships" r:id="rId15"/>
          </a:graphicData>
        </a:graphic>
      </p:graphicFrame>
      <p:sp>
        <p:nvSpPr>
          <p:cNvPr id="1029"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12</a:t>
            </a:fld>
            <a:endParaRPr lang="en-US" dirty="0"/>
          </a:p>
        </p:txBody>
      </p:sp>
      <p:graphicFrame>
        <p:nvGraphicFramePr>
          <p:cNvPr id="45" name="Object 13"/>
          <p:cNvGraphicFramePr>
            <a:graphicFrameLocks noGrp="1" noChangeAspect="1"/>
          </p:cNvGraphicFramePr>
          <p:nvPr>
            <p:ph sz="half" idx="4294967295"/>
            <p:custDataLst>
              <p:tags r:id="rId4"/>
            </p:custDataLst>
            <p:extLst>
              <p:ext uri="{D42A27DB-BD31-4B8C-83A1-F6EECF244321}">
                <p14:modId xmlns:p14="http://schemas.microsoft.com/office/powerpoint/2010/main" val="748302457"/>
              </p:ext>
            </p:extLst>
          </p:nvPr>
        </p:nvGraphicFramePr>
        <p:xfrm>
          <a:off x="5041900" y="2048376"/>
          <a:ext cx="4102100" cy="3841750"/>
        </p:xfrm>
        <a:graphic>
          <a:graphicData uri="http://schemas.openxmlformats.org/drawingml/2006/chart">
            <c:chart xmlns:c="http://schemas.openxmlformats.org/drawingml/2006/chart" xmlns:r="http://schemas.openxmlformats.org/officeDocument/2006/relationships" r:id="rId16"/>
          </a:graphicData>
        </a:graphic>
      </p:graphicFrame>
      <p:sp>
        <p:nvSpPr>
          <p:cNvPr id="2" name="Text Box 11"/>
          <p:cNvSpPr txBox="1">
            <a:spLocks noChangeArrowheads="1"/>
          </p:cNvSpPr>
          <p:nvPr>
            <p:custDataLst>
              <p:tags r:id="rId5"/>
            </p:custDataLst>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Q12</a:t>
            </a:r>
            <a:r>
              <a:rPr lang="fr-CA" sz="800" dirty="0">
                <a:solidFill>
                  <a:schemeClr val="tx1"/>
                </a:solidFill>
                <a:latin typeface="+mj-lt"/>
              </a:rPr>
              <a:t>. Lequel des énoncés suivants reflète le mieux vos projets immédiats? </a:t>
            </a:r>
            <a:r>
              <a:rPr lang="fr-CA" sz="800" dirty="0" smtClean="0">
                <a:solidFill>
                  <a:schemeClr val="tx1"/>
                </a:solidFill>
                <a:latin typeface="+mj-lt"/>
              </a:rPr>
              <a:t>Base : Tous les répondants, 2013 (n=484); 2014 (n=606) </a:t>
            </a:r>
            <a:br>
              <a:rPr lang="fr-CA" sz="800" dirty="0" smtClean="0">
                <a:solidFill>
                  <a:schemeClr val="tx1"/>
                </a:solidFill>
                <a:latin typeface="+mj-lt"/>
              </a:rPr>
            </a:br>
            <a:r>
              <a:rPr lang="fr-CA" sz="800" dirty="0" smtClean="0">
                <a:solidFill>
                  <a:schemeClr val="tx1"/>
                </a:solidFill>
                <a:latin typeface="+mj-lt"/>
              </a:rPr>
              <a:t>Q13</a:t>
            </a:r>
            <a:r>
              <a:rPr lang="fr-CA" sz="800" dirty="0">
                <a:solidFill>
                  <a:schemeClr val="tx1"/>
                </a:solidFill>
                <a:latin typeface="+mj-lt"/>
              </a:rPr>
              <a:t>. Lequel des énoncés suivants décrit le mieux les études que vous désirez poursuivre? </a:t>
            </a:r>
            <a:r>
              <a:rPr lang="fr-CA" sz="800" dirty="0" smtClean="0">
                <a:solidFill>
                  <a:schemeClr val="tx1"/>
                </a:solidFill>
                <a:latin typeface="+mj-lt"/>
              </a:rPr>
              <a:t>Base : Les participants qui ont répondu « Poursuivre mes études » à la Q12, 2013 (n=48); 2014 (n=63).</a:t>
            </a:r>
            <a:endParaRPr lang="fr-CA" sz="800" dirty="0">
              <a:solidFill>
                <a:schemeClr val="tx1"/>
              </a:solidFill>
              <a:latin typeface="+mj-lt"/>
            </a:endParaRPr>
          </a:p>
        </p:txBody>
      </p:sp>
      <p:sp>
        <p:nvSpPr>
          <p:cNvPr id="1048" name="Text Box 28"/>
          <p:cNvSpPr txBox="1">
            <a:spLocks noChangeArrowheads="1"/>
          </p:cNvSpPr>
          <p:nvPr>
            <p:custDataLst>
              <p:tags r:id="rId6"/>
            </p:custDataLst>
          </p:nvPr>
        </p:nvSpPr>
        <p:spPr bwMode="auto">
          <a:xfrm>
            <a:off x="644525" y="1697086"/>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Plans actuels après l’obtention du diplôme</a:t>
            </a:r>
            <a:endParaRPr lang="fr-CA" sz="1400" dirty="0">
              <a:solidFill>
                <a:srgbClr val="003399"/>
              </a:solidFill>
              <a:latin typeface="+mj-lt"/>
            </a:endParaRPr>
          </a:p>
        </p:txBody>
      </p:sp>
      <p:sp>
        <p:nvSpPr>
          <p:cNvPr id="1049" name="Text Box 29"/>
          <p:cNvSpPr txBox="1">
            <a:spLocks noChangeArrowheads="1"/>
          </p:cNvSpPr>
          <p:nvPr>
            <p:custDataLst>
              <p:tags r:id="rId7"/>
            </p:custDataLst>
          </p:nvPr>
        </p:nvSpPr>
        <p:spPr bwMode="auto">
          <a:xfrm>
            <a:off x="4895850" y="1686244"/>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Intentions d’études</a:t>
            </a:r>
            <a:endParaRPr lang="fr-CA" sz="1400" dirty="0">
              <a:solidFill>
                <a:srgbClr val="003399"/>
              </a:solidFill>
              <a:latin typeface="+mj-lt"/>
            </a:endParaRPr>
          </a:p>
        </p:txBody>
      </p:sp>
      <p:sp>
        <p:nvSpPr>
          <p:cNvPr id="47" name="Pentagon 46"/>
          <p:cNvSpPr/>
          <p:nvPr>
            <p:custDataLst>
              <p:tags r:id="rId8"/>
            </p:custDataLst>
          </p:nvPr>
        </p:nvSpPr>
        <p:spPr>
          <a:xfrm>
            <a:off x="350779" y="3445727"/>
            <a:ext cx="4122796" cy="1325880"/>
          </a:xfrm>
          <a:prstGeom prst="homePlate">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custDataLst>
              <p:tags r:id="rId9"/>
            </p:custDataLst>
            <p:extLst>
              <p:ext uri="{D42A27DB-BD31-4B8C-83A1-F6EECF244321}">
                <p14:modId xmlns:p14="http://schemas.microsoft.com/office/powerpoint/2010/main" val="3235032273"/>
              </p:ext>
            </p:extLst>
          </p:nvPr>
        </p:nvGraphicFramePr>
        <p:xfrm>
          <a:off x="0" y="2060448"/>
          <a:ext cx="1257300" cy="3854577"/>
        </p:xfrm>
        <a:graphic>
          <a:graphicData uri="http://schemas.openxmlformats.org/drawingml/2006/table">
            <a:tbl>
              <a:tblPr/>
              <a:tblGrid>
                <a:gridCol w="1257300"/>
              </a:tblGrid>
              <a:tr h="1284859">
                <a:tc>
                  <a:txBody>
                    <a:bodyPr/>
                    <a:lstStyle/>
                    <a:p>
                      <a:pPr marL="0" algn="r" defTabSz="914400" rtl="0" eaLnBrk="1" fontAlgn="ctr" latinLnBrk="0" hangingPunct="1"/>
                      <a:r>
                        <a:rPr lang="fr-CA" sz="1200" b="1" i="0" u="none" strike="noStrike" noProof="0" dirty="0" smtClean="0">
                          <a:latin typeface="+mn-lt"/>
                        </a:rPr>
                        <a:t>Entrer sur le marché du travail</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(n=499)</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(n=419)</a:t>
                      </a:r>
                      <a:endParaRPr lang="fr-CA" sz="900" b="0" i="0" u="none" strike="noStrike" kern="1200" noProof="0" dirty="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1284859">
                <a:tc>
                  <a:txBody>
                    <a:bodyPr/>
                    <a:lstStyle/>
                    <a:p>
                      <a:pPr marL="0" algn="r" defTabSz="914400" rtl="0" eaLnBrk="1" fontAlgn="ctr" latinLnBrk="0" hangingPunct="1"/>
                      <a:r>
                        <a:rPr lang="fr-CA" sz="1200" b="1" i="0" u="none" strike="noStrike" noProof="0" dirty="0" smtClean="0">
                          <a:latin typeface="+mn-lt"/>
                        </a:rPr>
                        <a:t>Poursuivre des études</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(n=63)</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(n=48)</a:t>
                      </a:r>
                      <a:endParaRPr lang="fr-CA" sz="900" b="0" i="0" u="none" strike="noStrike" kern="1200" noProof="0" dirty="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1284859">
                <a:tc>
                  <a:txBody>
                    <a:bodyPr/>
                    <a:lstStyle/>
                    <a:p>
                      <a:pPr algn="r" fontAlgn="ctr"/>
                      <a:r>
                        <a:rPr lang="fr-CA" sz="1200" b="1" i="0" u="none" strike="noStrike" noProof="0" dirty="0" smtClean="0">
                          <a:latin typeface="+mn-lt"/>
                        </a:rPr>
                        <a:t>Ne sait pas / incertain(e)</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(n=28)</a:t>
                      </a:r>
                    </a:p>
                    <a:p>
                      <a:pPr algn="r" fontAlgn="ctr"/>
                      <a:r>
                        <a:rPr lang="fr-CA" sz="900" b="0" i="0" u="none" strike="noStrike" noProof="0" dirty="0" smtClean="0">
                          <a:solidFill>
                            <a:schemeClr val="bg1">
                              <a:lumMod val="50000"/>
                            </a:schemeClr>
                          </a:solidFill>
                          <a:latin typeface="Arial Narrow" pitchFamily="34" charset="0"/>
                        </a:rPr>
                        <a:t>(n=13)</a:t>
                      </a:r>
                      <a:endParaRPr lang="fr-CA" sz="900" b="0" i="0" u="none" strike="noStrike" noProof="0" dirty="0">
                        <a:solidFill>
                          <a:schemeClr val="bg1">
                            <a:lumMod val="50000"/>
                          </a:schemeClr>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custDataLst>
              <p:tags r:id="rId10"/>
            </p:custDataLst>
            <p:extLst>
              <p:ext uri="{D42A27DB-BD31-4B8C-83A1-F6EECF244321}">
                <p14:modId xmlns:p14="http://schemas.microsoft.com/office/powerpoint/2010/main" val="2225374007"/>
              </p:ext>
            </p:extLst>
          </p:nvPr>
        </p:nvGraphicFramePr>
        <p:xfrm>
          <a:off x="4413504" y="1911858"/>
          <a:ext cx="2936367" cy="3793372"/>
        </p:xfrm>
        <a:graphic>
          <a:graphicData uri="http://schemas.openxmlformats.org/drawingml/2006/table">
            <a:tbl>
              <a:tblPr/>
              <a:tblGrid>
                <a:gridCol w="2936367"/>
              </a:tblGrid>
              <a:tr h="843381">
                <a:tc>
                  <a:txBody>
                    <a:bodyPr/>
                    <a:lstStyle/>
                    <a:p>
                      <a:pPr algn="r" fontAlgn="ctr"/>
                      <a:r>
                        <a:rPr lang="fr-CA" sz="1100" b="1" i="0" u="none" strike="noStrike" noProof="0" dirty="0" smtClean="0">
                          <a:latin typeface="+mn-lt"/>
                        </a:rPr>
                        <a:t>Études de cycles supérieurs en génie</a:t>
                      </a:r>
                    </a:p>
                    <a:p>
                      <a:pPr algn="r" fontAlgn="ctr"/>
                      <a:r>
                        <a:rPr lang="fr-CA" sz="900" b="0" i="0" u="none" strike="noStrike" kern="1200" noProof="0" dirty="0" smtClean="0">
                          <a:solidFill>
                            <a:schemeClr val="bg1">
                              <a:lumMod val="50000"/>
                            </a:schemeClr>
                          </a:solidFill>
                          <a:latin typeface="Arial Narrow" pitchFamily="34" charset="0"/>
                          <a:ea typeface="+mn-ea"/>
                          <a:cs typeface="+mn-cs"/>
                        </a:rPr>
                        <a:t>(n=40)</a:t>
                      </a:r>
                    </a:p>
                    <a:p>
                      <a:pPr algn="r" fontAlgn="ctr"/>
                      <a:r>
                        <a:rPr lang="fr-CA" sz="900" b="0" i="0" u="none" strike="noStrike" kern="1200" noProof="0" dirty="0" smtClean="0">
                          <a:solidFill>
                            <a:schemeClr val="bg1">
                              <a:lumMod val="50000"/>
                            </a:schemeClr>
                          </a:solidFill>
                          <a:latin typeface="Arial Narrow" pitchFamily="34" charset="0"/>
                          <a:ea typeface="+mn-ea"/>
                          <a:cs typeface="+mn-cs"/>
                        </a:rPr>
                        <a:t>(n=32)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77543">
                <a:tc>
                  <a:txBody>
                    <a:bodyPr/>
                    <a:lstStyle/>
                    <a:p>
                      <a:pPr marL="0" algn="r" defTabSz="914400" rtl="0" eaLnBrk="1" fontAlgn="ctr" latinLnBrk="0" hangingPunct="1"/>
                      <a:r>
                        <a:rPr lang="fr-CA" sz="1100" b="1" i="0" u="none" strike="noStrike" noProof="0" dirty="0" smtClean="0">
                          <a:latin typeface="+mn-lt"/>
                        </a:rPr>
                        <a:t>Études dans une autre discipline</a:t>
                      </a:r>
                      <a:br>
                        <a:rPr lang="fr-CA" sz="11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(n=12)</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70960">
                <a:tc>
                  <a:txBody>
                    <a:bodyPr/>
                    <a:lstStyle/>
                    <a:p>
                      <a:pPr algn="r" fontAlgn="ctr"/>
                      <a:r>
                        <a:rPr lang="fr-CA" sz="1100" b="1" i="0" u="none" strike="noStrike" noProof="0" dirty="0" smtClean="0">
                          <a:latin typeface="+mn-lt"/>
                        </a:rPr>
                        <a:t>Études de cycles supérieurs dans une discipline autre que le génie</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(n=4)</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55364">
                <a:tc>
                  <a:txBody>
                    <a:bodyPr/>
                    <a:lstStyle/>
                    <a:p>
                      <a:pPr marL="0" algn="r" defTabSz="914400" rtl="0" eaLnBrk="1" fontAlgn="ctr" latinLnBrk="0" hangingPunct="1"/>
                      <a:r>
                        <a:rPr lang="fr-CA" sz="1100" b="1" i="0" u="none" strike="noStrike" noProof="0" dirty="0" smtClean="0">
                          <a:latin typeface="+mn-lt"/>
                        </a:rPr>
                        <a:t>Études de MBA</a:t>
                      </a:r>
                      <a:br>
                        <a:rPr lang="fr-CA" sz="11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(n=3)</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546124">
                <a:tc>
                  <a:txBody>
                    <a:bodyPr/>
                    <a:lstStyle/>
                    <a:p>
                      <a:pPr marL="0" algn="r" defTabSz="914400" rtl="0" eaLnBrk="1" fontAlgn="ctr" latinLnBrk="0" hangingPunct="1"/>
                      <a:r>
                        <a:rPr lang="fr-CA" sz="1100" b="1" i="0" u="none" strike="noStrike" noProof="0" dirty="0" smtClean="0">
                          <a:latin typeface="+mn-lt"/>
                        </a:rPr>
                        <a:t>Ne sait pas / incertain(e)</a:t>
                      </a:r>
                      <a:br>
                        <a:rPr lang="fr-CA" sz="11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(n=4)</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custDataLst>
              <p:tags r:id="rId11"/>
            </p:custDataLst>
          </p:nvPr>
        </p:nvSpPr>
        <p:spPr>
          <a:xfrm rot="10800000">
            <a:off x="4347664" y="2427368"/>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Content Placeholder 25"/>
          <p:cNvSpPr txBox="1">
            <a:spLocks/>
          </p:cNvSpPr>
          <p:nvPr>
            <p:custDataLst>
              <p:tags r:id="rId12"/>
            </p:custDataLst>
          </p:nvPr>
        </p:nvSpPr>
        <p:spPr>
          <a:xfrm>
            <a:off x="352424" y="533528"/>
            <a:ext cx="8683872" cy="10002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Huit étudiants sur dix, soit la vaste majorité d’entre eux, ont l’intention d’entrer sur le marché du travail après avoir obtenu leur diplôme, ce qui représente une proportion moins élevée qu’en 2013, tandis qu’un sur dix prévoit poursuivre ses études.  </a:t>
            </a:r>
          </a:p>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Parmi les étudiants qui prévoient poursuivre leurs études, les deux tiers prévoient faire des études de cycles supérieurs en génie, tandis que deux sur dix prévoient poursuivre des études dans une autre discipline et moins d’un sur dix prévoit poursuivre des études de cycles supérieurs dans une discipline autre que le génie ou des études de MBA. </a:t>
            </a:r>
            <a:endParaRPr lang="fr-CA" sz="13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Lieu des études supérieures projetées</a:t>
            </a:r>
          </a:p>
        </p:txBody>
      </p:sp>
      <p:sp>
        <p:nvSpPr>
          <p:cNvPr id="1029"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graphicFrame>
        <p:nvGraphicFramePr>
          <p:cNvPr id="45"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3666770460"/>
              </p:ext>
            </p:extLst>
          </p:nvPr>
        </p:nvGraphicFramePr>
        <p:xfrm>
          <a:off x="2354985" y="1752600"/>
          <a:ext cx="5074515" cy="4388426"/>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 Box 11"/>
          <p:cNvSpPr txBox="1">
            <a:spLocks noChangeArrowheads="1"/>
          </p:cNvSpPr>
          <p:nvPr>
            <p:custDataLst>
              <p:tags r:id="rId4"/>
            </p:custDataLst>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Q13B</a:t>
            </a:r>
            <a:r>
              <a:rPr lang="fr-CA" sz="800" dirty="0">
                <a:solidFill>
                  <a:schemeClr val="tx1"/>
                </a:solidFill>
                <a:latin typeface="+mj-lt"/>
              </a:rPr>
              <a:t>. Où projetez-vous poursuivre ces études?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Poursuivre mes études après l’obtention de mon diplôme, 2013 (n=48); 2014 (n=63)</a:t>
            </a:r>
            <a:endParaRPr lang="fr-CA" sz="800" dirty="0">
              <a:solidFill>
                <a:schemeClr val="tx1"/>
              </a:solidFill>
              <a:latin typeface="+mj-lt"/>
            </a:endParaRPr>
          </a:p>
        </p:txBody>
      </p:sp>
      <p:sp>
        <p:nvSpPr>
          <p:cNvPr id="1049" name="Text Box 29"/>
          <p:cNvSpPr txBox="1">
            <a:spLocks noChangeArrowheads="1"/>
          </p:cNvSpPr>
          <p:nvPr>
            <p:custDataLst>
              <p:tags r:id="rId5"/>
            </p:custDataLst>
          </p:nvPr>
        </p:nvSpPr>
        <p:spPr bwMode="auto">
          <a:xfrm>
            <a:off x="2409374" y="1431254"/>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Lieu des études projetées</a:t>
            </a:r>
            <a:endParaRPr lang="fr-CA" sz="1400" dirty="0">
              <a:solidFill>
                <a:srgbClr val="003399"/>
              </a:solidFill>
              <a:latin typeface="+mj-lt"/>
            </a:endParaRPr>
          </a:p>
        </p:txBody>
      </p:sp>
      <p:graphicFrame>
        <p:nvGraphicFramePr>
          <p:cNvPr id="20" name="Table 19"/>
          <p:cNvGraphicFramePr>
            <a:graphicFrameLocks noGrp="1"/>
          </p:cNvGraphicFramePr>
          <p:nvPr>
            <p:custDataLst>
              <p:tags r:id="rId6"/>
            </p:custDataLst>
            <p:extLst>
              <p:ext uri="{D42A27DB-BD31-4B8C-83A1-F6EECF244321}">
                <p14:modId xmlns:p14="http://schemas.microsoft.com/office/powerpoint/2010/main" val="2617362721"/>
              </p:ext>
            </p:extLst>
          </p:nvPr>
        </p:nvGraphicFramePr>
        <p:xfrm>
          <a:off x="2216012" y="1776151"/>
          <a:ext cx="1333500" cy="4365886"/>
        </p:xfrm>
        <a:graphic>
          <a:graphicData uri="http://schemas.openxmlformats.org/drawingml/2006/table">
            <a:tbl>
              <a:tblPr/>
              <a:tblGrid>
                <a:gridCol w="1333500"/>
              </a:tblGrid>
              <a:tr h="623149">
                <a:tc>
                  <a:txBody>
                    <a:bodyPr/>
                    <a:lstStyle/>
                    <a:p>
                      <a:pPr marL="0" algn="r" defTabSz="914400" rtl="0" eaLnBrk="1" fontAlgn="ctr" latinLnBrk="0" hangingPunct="1"/>
                      <a:r>
                        <a:rPr lang="fr-CA" sz="1000" b="1" i="0" u="none" strike="noStrike" noProof="0" dirty="0" smtClean="0">
                          <a:latin typeface="+mn-lt"/>
                        </a:rPr>
                        <a:t>Colombie-Britannique</a:t>
                      </a:r>
                      <a:r>
                        <a:rPr lang="fr-CA" sz="1200" b="1" i="0" u="none" strike="noStrike" noProof="0" dirty="0" smtClean="0">
                          <a:latin typeface="+mn-lt"/>
                        </a:rPr>
                        <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(n=17)</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fr-CA" sz="1000" b="1" i="0" u="none" strike="noStrike" noProof="0" dirty="0" smtClean="0">
                          <a:latin typeface="+mn-lt"/>
                        </a:rPr>
                        <a:t>Alberta</a:t>
                      </a:r>
                      <a:br>
                        <a:rPr lang="fr-CA" sz="10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(n=13)</a:t>
                      </a:r>
                    </a:p>
                    <a:p>
                      <a:pPr marL="0" marR="0" indent="0" algn="r"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bg1">
                              <a:lumMod val="50000"/>
                            </a:schemeClr>
                          </a:solidFill>
                          <a:latin typeface="Arial Narrow" pitchFamily="34" charset="0"/>
                          <a:ea typeface="+mn-ea"/>
                          <a:cs typeface="+mn-cs"/>
                        </a:rPr>
                        <a:t>(n=16)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fr-CA" sz="1000" b="1" i="0" u="none" strike="noStrike" noProof="0" dirty="0" smtClean="0">
                          <a:latin typeface="+mn-lt"/>
                        </a:rPr>
                        <a:t>À l’extérieur du Canada</a:t>
                      </a:r>
                      <a:r>
                        <a:rPr lang="fr-CA" sz="1100" b="1" i="0" u="none" strike="noStrike" noProof="0" dirty="0" smtClean="0">
                          <a:latin typeface="+mn-lt"/>
                        </a:rPr>
                        <a:t/>
                      </a:r>
                      <a:br>
                        <a:rPr lang="fr-CA" sz="11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(n=9)</a:t>
                      </a:r>
                    </a:p>
                    <a:p>
                      <a:pPr marL="0" marR="0" indent="0" algn="r"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bg1">
                              <a:lumMod val="50000"/>
                            </a:schemeClr>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algn="r" defTabSz="914400" rtl="0" eaLnBrk="1" fontAlgn="ctr" latinLnBrk="0" hangingPunct="1"/>
                      <a:r>
                        <a:rPr lang="fr-CA" sz="1000" b="1" i="0" u="none" strike="noStrike" noProof="0" dirty="0" smtClean="0">
                          <a:latin typeface="+mn-lt"/>
                        </a:rPr>
                        <a:t>Ontario</a:t>
                      </a:r>
                      <a:br>
                        <a:rPr lang="fr-CA" sz="10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(n=8)</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algn="r" defTabSz="914400" rtl="0" eaLnBrk="1" fontAlgn="ctr" latinLnBrk="0" hangingPunct="1"/>
                      <a:r>
                        <a:rPr lang="fr-CA" sz="1000" b="1" i="0" u="none" strike="noStrike" noProof="0" dirty="0" smtClean="0">
                          <a:latin typeface="+mn-lt"/>
                        </a:rPr>
                        <a:t>Manitoba</a:t>
                      </a:r>
                      <a:br>
                        <a:rPr lang="fr-CA" sz="10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(n=6)</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6992">
                <a:tc>
                  <a:txBody>
                    <a:bodyPr/>
                    <a:lstStyle/>
                    <a:p>
                      <a:pPr marL="0" algn="r" defTabSz="914400" rtl="0" eaLnBrk="1" fontAlgn="ctr" latinLnBrk="0" hangingPunct="1"/>
                      <a:r>
                        <a:rPr lang="fr-CA" sz="1000" b="1" i="0" u="none" strike="noStrike" noProof="0" dirty="0" smtClean="0">
                          <a:latin typeface="+mn-lt"/>
                        </a:rPr>
                        <a:t>Saskatchewan</a:t>
                      </a:r>
                      <a:br>
                        <a:rPr lang="fr-CA" sz="10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(n=2)</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23149">
                <a:tc>
                  <a:txBody>
                    <a:bodyPr/>
                    <a:lstStyle/>
                    <a:p>
                      <a:pPr marL="0" algn="r" defTabSz="914400" rtl="0" eaLnBrk="1" fontAlgn="ctr" latinLnBrk="0" hangingPunct="1"/>
                      <a:r>
                        <a:rPr lang="fr-CA" sz="1000" b="1" i="0" u="none" strike="noStrike" noProof="0" dirty="0" smtClean="0">
                          <a:latin typeface="+mn-lt"/>
                        </a:rPr>
                        <a:t>Ne sait pas / incertain(e</a:t>
                      </a:r>
                      <a:r>
                        <a:rPr lang="fr-CA" sz="1200" b="1" i="0" u="none" strike="noStrike" noProof="0" dirty="0" smtClean="0">
                          <a:latin typeface="+mn-lt"/>
                        </a:rPr>
                        <a:t>)</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(n=8)</a:t>
                      </a:r>
                    </a:p>
                    <a:p>
                      <a:pPr marL="0" algn="r" defTabSz="914400" rtl="0" eaLnBrk="1" fontAlgn="ctr" latinLnBrk="0" hangingPunct="1"/>
                      <a:r>
                        <a:rPr lang="fr-CA" sz="900" b="0" i="0" u="none" strike="noStrike" kern="1200" noProof="0" dirty="0" smtClean="0">
                          <a:solidFill>
                            <a:schemeClr val="bg1">
                              <a:lumMod val="50000"/>
                            </a:schemeClr>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9" name="Content Placeholder 25"/>
          <p:cNvSpPr txBox="1">
            <a:spLocks/>
          </p:cNvSpPr>
          <p:nvPr>
            <p:custDataLst>
              <p:tags r:id="rId7"/>
            </p:custDataLst>
          </p:nvPr>
        </p:nvSpPr>
        <p:spPr>
          <a:xfrm>
            <a:off x="365125" y="739598"/>
            <a:ext cx="844433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fr-CA" sz="1400" b="0" dirty="0" smtClean="0">
                <a:solidFill>
                  <a:srgbClr val="1F497D"/>
                </a:solidFill>
                <a:latin typeface="Calibri"/>
              </a:rPr>
              <a:t>Parmi les étudiants qui projettent de poursuivre leurs études, presque trois sur dix ont l’intention d’étudier en Colombie­-Britannique, deux sur dix prévoient étudier en Alberta et environ un sur dix pense étudier à l’extérieur du Canada, en Ontario ou au Manitoba.  </a:t>
            </a:r>
            <a:endParaRPr lang="fr-CA" sz="1400" b="0" dirty="0">
              <a:solidFill>
                <a:srgbClr val="1F497D"/>
              </a:solidFill>
              <a:latin typeface="Calibr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carrière en génie </a:t>
            </a:r>
          </a:p>
        </p:txBody>
      </p:sp>
      <p:graphicFrame>
        <p:nvGraphicFramePr>
          <p:cNvPr id="57" name="Object 4"/>
          <p:cNvGraphicFramePr>
            <a:graphicFrameLocks noGrp="1" noChangeAspect="1"/>
          </p:cNvGraphicFramePr>
          <p:nvPr>
            <p:ph idx="1"/>
            <p:custDataLst>
              <p:tags r:id="rId2"/>
            </p:custDataLst>
            <p:extLst>
              <p:ext uri="{D42A27DB-BD31-4B8C-83A1-F6EECF244321}">
                <p14:modId xmlns:p14="http://schemas.microsoft.com/office/powerpoint/2010/main" val="3686978929"/>
              </p:ext>
            </p:extLst>
          </p:nvPr>
        </p:nvGraphicFramePr>
        <p:xfrm>
          <a:off x="703340" y="1527174"/>
          <a:ext cx="7737320" cy="4454525"/>
        </p:xfrm>
        <a:graphic>
          <a:graphicData uri="http://schemas.openxmlformats.org/drawingml/2006/chart">
            <c:chart xmlns:c="http://schemas.openxmlformats.org/drawingml/2006/chart" xmlns:r="http://schemas.openxmlformats.org/officeDocument/2006/relationships" r:id="rId16"/>
          </a:graphicData>
        </a:graphic>
      </p:graphicFrame>
      <p:sp>
        <p:nvSpPr>
          <p:cNvPr id="205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14</a:t>
            </a:fld>
            <a:endParaRPr lang="en-US" dirty="0"/>
          </a:p>
        </p:txBody>
      </p:sp>
      <p:sp>
        <p:nvSpPr>
          <p:cNvPr id="2053" name="Text Box 3"/>
          <p:cNvSpPr txBox="1">
            <a:spLocks noChangeArrowheads="1"/>
          </p:cNvSpPr>
          <p:nvPr>
            <p:custDataLst>
              <p:tags r:id="rId4"/>
            </p:custDataLst>
          </p:nvPr>
        </p:nvSpPr>
        <p:spPr bwMode="auto">
          <a:xfrm>
            <a:off x="384175" y="6332033"/>
            <a:ext cx="8759825" cy="21590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Q14</a:t>
            </a:r>
            <a:r>
              <a:rPr lang="fr-CA" sz="800" dirty="0">
                <a:solidFill>
                  <a:schemeClr val="tx1"/>
                </a:solidFill>
                <a:latin typeface="+mj-lt"/>
              </a:rPr>
              <a:t>. Une fois que vous aurez terminé toutes vos études, prévoyez-vous faire carrière dans le domaine du génie? </a:t>
            </a:r>
            <a:r>
              <a:rPr lang="fr-CA" sz="800" dirty="0" smtClean="0">
                <a:solidFill>
                  <a:schemeClr val="tx1"/>
                </a:solidFill>
                <a:latin typeface="+mj-lt"/>
              </a:rPr>
              <a:t>Base : Tous les répondants, 2013 (n=484); 2014 (n=606</a:t>
            </a:r>
            <a:r>
              <a:rPr lang="en-US" sz="800" dirty="0" smtClean="0">
                <a:solidFill>
                  <a:schemeClr val="tx1"/>
                </a:solidFill>
                <a:latin typeface="+mj-lt"/>
              </a:rPr>
              <a:t>)</a:t>
            </a:r>
            <a:endParaRPr lang="en-US" sz="800" dirty="0">
              <a:solidFill>
                <a:schemeClr val="tx1"/>
              </a:solidFill>
              <a:latin typeface="+mj-lt"/>
            </a:endParaRPr>
          </a:p>
        </p:txBody>
      </p:sp>
      <p:sp>
        <p:nvSpPr>
          <p:cNvPr id="2055" name="Text Box 6"/>
          <p:cNvSpPr txBox="1">
            <a:spLocks noChangeArrowheads="1"/>
          </p:cNvSpPr>
          <p:nvPr>
            <p:custDataLst>
              <p:tags r:id="rId5"/>
            </p:custDataLst>
          </p:nvPr>
        </p:nvSpPr>
        <p:spPr bwMode="auto">
          <a:xfrm>
            <a:off x="1947687" y="1566438"/>
            <a:ext cx="1223024" cy="415498"/>
          </a:xfrm>
          <a:prstGeom prst="rect">
            <a:avLst/>
          </a:prstGeom>
          <a:noFill/>
          <a:ln w="25400" algn="ctr">
            <a:noFill/>
            <a:miter lim="800000"/>
            <a:headEnd/>
            <a:tailEnd/>
          </a:ln>
        </p:spPr>
        <p:txBody>
          <a:bodyPr wrap="square">
            <a:spAutoFit/>
          </a:bodyPr>
          <a:lstStyle/>
          <a:p>
            <a:pPr>
              <a:spcBef>
                <a:spcPts val="0"/>
              </a:spcBef>
            </a:pPr>
            <a:r>
              <a:rPr lang="fr-CA" sz="1400" dirty="0" smtClean="0">
                <a:latin typeface="+mj-lt"/>
              </a:rPr>
              <a:t>Oui</a:t>
            </a:r>
            <a:br>
              <a:rPr lang="fr-CA" sz="1400" dirty="0" smtClean="0">
                <a:latin typeface="+mj-lt"/>
              </a:rPr>
            </a:br>
            <a:r>
              <a:rPr lang="fr-CA" sz="700" dirty="0" smtClean="0">
                <a:latin typeface="+mj-lt"/>
              </a:rPr>
              <a:t>(2 cotes supérieures)</a:t>
            </a:r>
            <a:endParaRPr lang="fr-CA" sz="700" dirty="0">
              <a:latin typeface="+mj-lt"/>
            </a:endParaRPr>
          </a:p>
        </p:txBody>
      </p:sp>
      <p:sp>
        <p:nvSpPr>
          <p:cNvPr id="2059" name="Text Box 14"/>
          <p:cNvSpPr txBox="1">
            <a:spLocks noChangeArrowheads="1"/>
          </p:cNvSpPr>
          <p:nvPr>
            <p:custDataLst>
              <p:tags r:id="rId6"/>
            </p:custDataLst>
          </p:nvPr>
        </p:nvSpPr>
        <p:spPr bwMode="auto">
          <a:xfrm>
            <a:off x="5891514" y="3314447"/>
            <a:ext cx="1104093"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2062" name="Text Box 22"/>
          <p:cNvSpPr txBox="1">
            <a:spLocks noChangeArrowheads="1"/>
          </p:cNvSpPr>
          <p:nvPr>
            <p:custDataLst>
              <p:tags r:id="rId7"/>
            </p:custDataLst>
          </p:nvPr>
        </p:nvSpPr>
        <p:spPr bwMode="auto">
          <a:xfrm>
            <a:off x="977900" y="1305171"/>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Prévoyez-vous faire carrière dans le domaine du génie?</a:t>
            </a:r>
            <a:endParaRPr lang="fr-CA" sz="1400" dirty="0">
              <a:solidFill>
                <a:srgbClr val="003399"/>
              </a:solidFill>
              <a:latin typeface="+mj-lt"/>
            </a:endParaRPr>
          </a:p>
        </p:txBody>
      </p:sp>
      <p:graphicFrame>
        <p:nvGraphicFramePr>
          <p:cNvPr id="17" name="Table 16"/>
          <p:cNvGraphicFramePr>
            <a:graphicFrameLocks noGrp="1"/>
          </p:cNvGraphicFramePr>
          <p:nvPr>
            <p:custDataLst>
              <p:tags r:id="rId8"/>
            </p:custDataLst>
            <p:extLst>
              <p:ext uri="{D42A27DB-BD31-4B8C-83A1-F6EECF244321}">
                <p14:modId xmlns:p14="http://schemas.microsoft.com/office/powerpoint/2010/main" val="130631530"/>
              </p:ext>
            </p:extLst>
          </p:nvPr>
        </p:nvGraphicFramePr>
        <p:xfrm>
          <a:off x="647700" y="5711041"/>
          <a:ext cx="7890040" cy="457200"/>
        </p:xfrm>
        <a:graphic>
          <a:graphicData uri="http://schemas.openxmlformats.org/drawingml/2006/table">
            <a:tbl>
              <a:tblPr/>
              <a:tblGrid>
                <a:gridCol w="1972510"/>
                <a:gridCol w="1972510"/>
                <a:gridCol w="1972510"/>
                <a:gridCol w="1972510"/>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(n=424)                  (n=362)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(n=144)                    (n=105)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(n=32)                    (n=9)</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(n=6)                      (n=8)</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AutoShape 10"/>
          <p:cNvSpPr>
            <a:spLocks/>
          </p:cNvSpPr>
          <p:nvPr>
            <p:custDataLst>
              <p:tags r:id="rId9"/>
            </p:custDataLst>
          </p:nvPr>
        </p:nvSpPr>
        <p:spPr bwMode="auto">
          <a:xfrm rot="5400000">
            <a:off x="2299193" y="1570456"/>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0" name="AutoShape 10"/>
          <p:cNvSpPr>
            <a:spLocks/>
          </p:cNvSpPr>
          <p:nvPr>
            <p:custDataLst>
              <p:tags r:id="rId10"/>
            </p:custDataLst>
          </p:nvPr>
        </p:nvSpPr>
        <p:spPr bwMode="auto">
          <a:xfrm rot="5400000">
            <a:off x="6367130" y="3375253"/>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Text Box 11"/>
          <p:cNvSpPr txBox="1">
            <a:spLocks noChangeArrowheads="1"/>
          </p:cNvSpPr>
          <p:nvPr>
            <p:custDataLst>
              <p:tags r:id="rId11"/>
            </p:custDataLst>
          </p:nvPr>
        </p:nvSpPr>
        <p:spPr bwMode="auto">
          <a:xfrm>
            <a:off x="1918954" y="1981936"/>
            <a:ext cx="1251757"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94 %</a:t>
            </a:r>
            <a:endParaRPr lang="en-CA" sz="900" dirty="0" smtClean="0"/>
          </a:p>
          <a:p>
            <a:r>
              <a:rPr lang="en-CA" sz="900" dirty="0" smtClean="0"/>
              <a:t>(n=568)</a:t>
            </a:r>
          </a:p>
          <a:p>
            <a:r>
              <a:rPr lang="en-CA" sz="1100" dirty="0" smtClean="0"/>
              <a:t>2013 : 97 %</a:t>
            </a:r>
            <a:r>
              <a:rPr lang="en-CA" sz="400" dirty="0" smtClean="0"/>
              <a:t>    </a:t>
            </a:r>
            <a:r>
              <a:rPr lang="en-CA" sz="700" dirty="0" smtClean="0"/>
              <a:t>(n=467</a:t>
            </a:r>
            <a:r>
              <a:rPr lang="en-CA" sz="800" dirty="0" smtClean="0"/>
              <a:t>)</a:t>
            </a:r>
            <a:endParaRPr lang="en-CA" sz="800" dirty="0"/>
          </a:p>
        </p:txBody>
      </p:sp>
      <p:sp>
        <p:nvSpPr>
          <p:cNvPr id="16" name="Text Box 11"/>
          <p:cNvSpPr txBox="1">
            <a:spLocks noChangeArrowheads="1"/>
          </p:cNvSpPr>
          <p:nvPr>
            <p:custDataLst>
              <p:tags r:id="rId12"/>
            </p:custDataLst>
          </p:nvPr>
        </p:nvSpPr>
        <p:spPr bwMode="auto">
          <a:xfrm>
            <a:off x="6014790" y="3772742"/>
            <a:ext cx="1068915"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6 %</a:t>
            </a:r>
          </a:p>
          <a:p>
            <a:r>
              <a:rPr lang="en-CA" sz="800" dirty="0"/>
              <a:t>(</a:t>
            </a:r>
            <a:r>
              <a:rPr lang="en-CA" sz="800" dirty="0" smtClean="0"/>
              <a:t>n=38)</a:t>
            </a:r>
          </a:p>
          <a:p>
            <a:r>
              <a:rPr lang="en-CA" sz="1100" dirty="0" smtClean="0"/>
              <a:t>2013 : 4 %</a:t>
            </a:r>
            <a:r>
              <a:rPr lang="en-CA" sz="400" dirty="0" smtClean="0"/>
              <a:t>     </a:t>
            </a:r>
            <a:r>
              <a:rPr lang="en-CA" sz="700" dirty="0"/>
              <a:t>(</a:t>
            </a:r>
            <a:r>
              <a:rPr lang="en-CA" sz="700" dirty="0" smtClean="0"/>
              <a:t>n=17)</a:t>
            </a:r>
            <a:endParaRPr lang="en-CA" sz="700" dirty="0"/>
          </a:p>
        </p:txBody>
      </p:sp>
      <p:sp>
        <p:nvSpPr>
          <p:cNvPr id="18" name="Isosceles Triangle 17"/>
          <p:cNvSpPr/>
          <p:nvPr>
            <p:custDataLst>
              <p:tags r:id="rId13"/>
            </p:custDataLst>
          </p:nvPr>
        </p:nvSpPr>
        <p:spPr>
          <a:xfrm rot="10800000">
            <a:off x="3028249" y="2063187"/>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Content Placeholder 25"/>
          <p:cNvSpPr txBox="1">
            <a:spLocks/>
          </p:cNvSpPr>
          <p:nvPr>
            <p:custDataLst>
              <p:tags r:id="rId14"/>
            </p:custDataLst>
          </p:nvPr>
        </p:nvSpPr>
        <p:spPr>
          <a:xfrm>
            <a:off x="384175" y="722340"/>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neuf étudiants sur dix ont l’intention de faire carrière en génie après avoir obtenu leur diplôme, ce qui représente une proportion moins élevée qu’en 2013.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Raisons de ne pas faire carrière en génie</a:t>
            </a:r>
          </a:p>
        </p:txBody>
      </p:sp>
      <p:sp>
        <p:nvSpPr>
          <p:cNvPr id="3077"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C2F284CA-8D79-4BB3-9891-C6539A0EB24D}" type="slidenum">
              <a:rPr lang="en-US"/>
              <a:pPr/>
              <a:t>15</a:t>
            </a:fld>
            <a:endParaRPr lang="en-US" dirty="0"/>
          </a:p>
        </p:txBody>
      </p:sp>
      <p:sp>
        <p:nvSpPr>
          <p:cNvPr id="3078" name="Text Box 4"/>
          <p:cNvSpPr txBox="1">
            <a:spLocks noChangeArrowheads="1"/>
          </p:cNvSpPr>
          <p:nvPr>
            <p:custDataLst>
              <p:tags r:id="rId3"/>
            </p:custDataLst>
          </p:nvPr>
        </p:nvSpPr>
        <p:spPr bwMode="auto">
          <a:xfrm>
            <a:off x="383822" y="6237770"/>
            <a:ext cx="8291866" cy="338554"/>
          </a:xfrm>
          <a:prstGeom prst="rect">
            <a:avLst/>
          </a:prstGeom>
          <a:noFill/>
          <a:ln w="25400">
            <a:noFill/>
            <a:miter lim="800000"/>
            <a:headEnd/>
            <a:tailEnd/>
          </a:ln>
        </p:spPr>
        <p:txBody>
          <a:bodyPr wrap="square">
            <a:spAutoFit/>
          </a:bodyPr>
          <a:lstStyle/>
          <a:p>
            <a:pPr algn="l">
              <a:spcBef>
                <a:spcPts val="0"/>
              </a:spcBef>
              <a:defRPr/>
            </a:pPr>
            <a:r>
              <a:rPr lang="fr-CA" sz="800" dirty="0" smtClean="0">
                <a:solidFill>
                  <a:schemeClr val="tx1"/>
                </a:solidFill>
                <a:latin typeface="+mj-lt"/>
              </a:rPr>
              <a:t>Q16</a:t>
            </a:r>
            <a:r>
              <a:rPr lang="fr-CA" sz="800" dirty="0">
                <a:solidFill>
                  <a:schemeClr val="tx1"/>
                </a:solidFill>
                <a:latin typeface="+mj-lt"/>
              </a:rPr>
              <a:t>. Quelle est la principale raison expliquant votre choix de ne pas faire carrière en génie? </a:t>
            </a:r>
            <a:r>
              <a:rPr lang="fr-CA" sz="800" dirty="0" smtClean="0">
                <a:solidFill>
                  <a:schemeClr val="tx1"/>
                </a:solidFill>
                <a:latin typeface="+mj-lt"/>
              </a:rPr>
              <a:t>Base : Les participants qui ont répondu « Non (absolument pas / probablement pas) » à la Q14, 2013 (n=17); 2014 (n=38)  </a:t>
            </a:r>
            <a:endParaRPr lang="fr-CA" sz="800" dirty="0">
              <a:solidFill>
                <a:schemeClr val="tx1"/>
              </a:solidFill>
              <a:latin typeface="+mj-lt"/>
            </a:endParaRPr>
          </a:p>
        </p:txBody>
      </p:sp>
      <p:graphicFrame>
        <p:nvGraphicFramePr>
          <p:cNvPr id="11" name="Object 47"/>
          <p:cNvGraphicFramePr>
            <a:graphicFrameLocks noChangeAspect="1"/>
          </p:cNvGraphicFramePr>
          <p:nvPr>
            <p:custDataLst>
              <p:tags r:id="rId4"/>
            </p:custDataLst>
            <p:extLst>
              <p:ext uri="{D42A27DB-BD31-4B8C-83A1-F6EECF244321}">
                <p14:modId xmlns:p14="http://schemas.microsoft.com/office/powerpoint/2010/main" val="1927792286"/>
              </p:ext>
            </p:extLst>
          </p:nvPr>
        </p:nvGraphicFramePr>
        <p:xfrm>
          <a:off x="677686" y="2044700"/>
          <a:ext cx="7961489" cy="4086845"/>
        </p:xfrm>
        <a:graphic>
          <a:graphicData uri="http://schemas.openxmlformats.org/drawingml/2006/chart">
            <c:chart xmlns:c="http://schemas.openxmlformats.org/drawingml/2006/chart" xmlns:r="http://schemas.openxmlformats.org/officeDocument/2006/relationships" r:id="rId9"/>
          </a:graphicData>
        </a:graphic>
      </p:graphicFrame>
      <p:sp>
        <p:nvSpPr>
          <p:cNvPr id="3081" name="Text Box 22"/>
          <p:cNvSpPr txBox="1">
            <a:spLocks noChangeArrowheads="1"/>
          </p:cNvSpPr>
          <p:nvPr>
            <p:custDataLst>
              <p:tags r:id="rId5"/>
            </p:custDataLst>
          </p:nvPr>
        </p:nvSpPr>
        <p:spPr bwMode="auto">
          <a:xfrm>
            <a:off x="1093790" y="1731763"/>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Raisons de ne pas faire carrière en génie</a:t>
            </a:r>
            <a:endParaRPr lang="fr-CA" sz="1400" dirty="0">
              <a:solidFill>
                <a:srgbClr val="003399"/>
              </a:solidFill>
              <a:latin typeface="+mj-lt"/>
            </a:endParaRPr>
          </a:p>
        </p:txBody>
      </p:sp>
      <p:graphicFrame>
        <p:nvGraphicFramePr>
          <p:cNvPr id="19" name="Table 18"/>
          <p:cNvGraphicFramePr>
            <a:graphicFrameLocks noGrp="1"/>
          </p:cNvGraphicFramePr>
          <p:nvPr>
            <p:custDataLst>
              <p:tags r:id="rId6"/>
            </p:custDataLst>
            <p:extLst>
              <p:ext uri="{D42A27DB-BD31-4B8C-83A1-F6EECF244321}">
                <p14:modId xmlns:p14="http://schemas.microsoft.com/office/powerpoint/2010/main" val="574572695"/>
              </p:ext>
            </p:extLst>
          </p:nvPr>
        </p:nvGraphicFramePr>
        <p:xfrm>
          <a:off x="856458" y="1984130"/>
          <a:ext cx="3733801" cy="3992107"/>
        </p:xfrm>
        <a:graphic>
          <a:graphicData uri="http://schemas.openxmlformats.org/drawingml/2006/table">
            <a:tbl>
              <a:tblPr/>
              <a:tblGrid>
                <a:gridCol w="3733801"/>
              </a:tblGrid>
              <a:tr h="544549">
                <a:tc>
                  <a:txBody>
                    <a:bodyPr/>
                    <a:lstStyle/>
                    <a:p>
                      <a:pPr marL="0" algn="r" defTabSz="914400" rtl="0" eaLnBrk="1" fontAlgn="ctr" latinLnBrk="0" hangingPunct="1"/>
                      <a:r>
                        <a:rPr lang="fr-CA" sz="1000" b="1" i="0" u="none" strike="noStrike" noProof="0" dirty="0" smtClean="0">
                          <a:latin typeface="+mn-lt"/>
                        </a:rPr>
                        <a:t>J’avais</a:t>
                      </a:r>
                      <a:r>
                        <a:rPr lang="fr-CA" sz="1000" b="1" i="0" u="none" strike="noStrike" baseline="0" noProof="0" dirty="0" smtClean="0">
                          <a:latin typeface="+mn-lt"/>
                        </a:rPr>
                        <a:t> des attentes différentes par rapport à la pratique du génie</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(n=14)</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fr-CA" sz="1000" b="1" i="0" u="none" strike="noStrike" noProof="0" dirty="0" smtClean="0">
                          <a:latin typeface="+mn-lt"/>
                        </a:rPr>
                        <a:t>Meilleures</a:t>
                      </a:r>
                      <a:r>
                        <a:rPr lang="fr-CA" sz="1000" b="1" i="0" u="none" strike="noStrike" baseline="0" noProof="0" dirty="0" smtClean="0">
                          <a:latin typeface="+mn-lt"/>
                        </a:rPr>
                        <a:t> possibilités d’emploi dans une autre discipline</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(n=6)</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fr-CA" sz="1000" b="1" i="0" u="none" strike="noStrike" noProof="0" dirty="0" smtClean="0">
                          <a:latin typeface="+mn-lt"/>
                        </a:rPr>
                        <a:t>Ça n’a jamais été mon intention</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(n=4)</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fr-CA" sz="1000" b="1" i="0" u="none" strike="noStrike" noProof="0" dirty="0" smtClean="0">
                          <a:latin typeface="+mn-lt"/>
                        </a:rPr>
                        <a:t>Meilleure rémunération dans une autre discipline</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(n=3)</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8006">
                <a:tc>
                  <a:txBody>
                    <a:bodyPr/>
                    <a:lstStyle/>
                    <a:p>
                      <a:pPr marL="0" algn="r" defTabSz="914400" rtl="0" eaLnBrk="1" fontAlgn="ctr" latinLnBrk="0" hangingPunct="1"/>
                      <a:r>
                        <a:rPr lang="fr-CA" sz="1000" b="1" i="0" u="none" strike="noStrike" noProof="0" dirty="0" smtClean="0">
                          <a:latin typeface="+mn-lt"/>
                        </a:rPr>
                        <a:t>Je m’intéresse</a:t>
                      </a:r>
                      <a:r>
                        <a:rPr lang="fr-CA" sz="1000" b="1" i="0" u="none" strike="noStrike" baseline="0" noProof="0" dirty="0" smtClean="0">
                          <a:latin typeface="+mn-lt"/>
                        </a:rPr>
                        <a:t> à d’autres choses</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(n=4)</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fr-CA" sz="1000" b="1" i="0" u="none" strike="noStrike" noProof="0" dirty="0" smtClean="0">
                          <a:latin typeface="+mn-lt"/>
                        </a:rPr>
                        <a:t>Carrière médicale</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(n=1)</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fr-CA" sz="1000" b="1" i="0" u="none" strike="noStrike" noProof="0" dirty="0" smtClean="0">
                          <a:latin typeface="+mn-lt"/>
                        </a:rPr>
                        <a:t>Poursuivre des études / une carrière</a:t>
                      </a:r>
                      <a:r>
                        <a:rPr lang="fr-CA" sz="1000" b="1" i="0" u="none" strike="noStrike" baseline="0" noProof="0" dirty="0" smtClean="0">
                          <a:latin typeface="+mn-lt"/>
                        </a:rPr>
                        <a:t> différentes</a:t>
                      </a:r>
                      <a:endParaRPr lang="fr-CA" sz="1000" b="1" i="0" u="none" strike="noStrike" noProof="0" dirty="0" smtClean="0">
                        <a:latin typeface="+mn-lt"/>
                      </a:endParaRP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(n=1)</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(n=0)</a:t>
                      </a:r>
                    </a:p>
                    <a:p>
                      <a:pPr marL="0" algn="r" defTabSz="914400" rtl="0" eaLnBrk="1" fontAlgn="ctr" latinLnBrk="0" hangingPunct="1"/>
                      <a:endParaRPr lang="fr-CA" sz="700" b="0" i="0" u="none" strike="noStrike" kern="1200" noProof="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91592">
                <a:tc>
                  <a:txBody>
                    <a:bodyPr/>
                    <a:lstStyle/>
                    <a:p>
                      <a:pPr marL="0" algn="r" defTabSz="914400" rtl="0" eaLnBrk="1" fontAlgn="ctr" latinLnBrk="0" hangingPunct="1"/>
                      <a:r>
                        <a:rPr lang="fr-CA" sz="1000" b="1" i="0" u="none" strike="noStrike" noProof="0" dirty="0" smtClean="0">
                          <a:latin typeface="+mn-lt"/>
                        </a:rPr>
                        <a:t>Autre</a:t>
                      </a:r>
                      <a:r>
                        <a:rPr lang="fr-CA" sz="900" b="1" i="0" u="none" strike="noStrike" noProof="0" dirty="0" smtClean="0">
                          <a:latin typeface="+mn-lt"/>
                        </a:rPr>
                        <a:t/>
                      </a:r>
                      <a:br>
                        <a:rPr lang="fr-CA" sz="9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(n=5)</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(n=2)</a:t>
                      </a:r>
                    </a:p>
                    <a:p>
                      <a:pPr marL="0" algn="r" defTabSz="914400" rtl="0" eaLnBrk="1" fontAlgn="ctr" latinLnBrk="0" hangingPunct="1"/>
                      <a:endParaRPr lang="fr-CA" sz="700" b="0" i="0" u="none" strike="noStrike" kern="1200" noProof="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Content Placeholder 25"/>
          <p:cNvSpPr txBox="1">
            <a:spLocks/>
          </p:cNvSpPr>
          <p:nvPr>
            <p:custDataLst>
              <p:tags r:id="rId7"/>
            </p:custDataLst>
          </p:nvPr>
        </p:nvSpPr>
        <p:spPr>
          <a:xfrm>
            <a:off x="365124" y="653935"/>
            <a:ext cx="8535807"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principales raisons expliquant le choix de ne </a:t>
            </a:r>
            <a:r>
              <a:rPr lang="fr-CA" sz="1400" b="0" u="sng" dirty="0" smtClean="0">
                <a:solidFill>
                  <a:schemeClr val="tx1"/>
                </a:solidFill>
                <a:latin typeface="+mj-lt"/>
              </a:rPr>
              <a:t>pas</a:t>
            </a:r>
            <a:r>
              <a:rPr lang="fr-CA" sz="1400" b="0" dirty="0" smtClean="0">
                <a:solidFill>
                  <a:schemeClr val="tx1"/>
                </a:solidFill>
                <a:latin typeface="+mj-lt"/>
              </a:rPr>
              <a:t> faire carrière en génie sont que les attentes des étudiants étaient différentes par rapport à la pratique du génie, qu’il y a de meilleures possibilités d’emploi dans d’autres disciplines, qu’ils n’ont jamais eu l’intention de faire carrière en génie et qu’ils vont obtenir une meilleure rémunération dans d’autres disciplines. </a:t>
            </a:r>
            <a:r>
              <a:rPr lang="fr-CA" sz="1400" b="0" i="1" dirty="0" smtClean="0">
                <a:solidFill>
                  <a:srgbClr val="1F497D"/>
                </a:solidFill>
                <a:latin typeface="Calibri"/>
              </a:rPr>
              <a:t>En raison de la très faible taille de la base, les résultats doivent être interprétés avec réserve</a:t>
            </a:r>
            <a:r>
              <a:rPr lang="en-US" sz="1400" b="0" i="1" dirty="0" smtClean="0">
                <a:solidFill>
                  <a:srgbClr val="1F497D"/>
                </a:solidFill>
                <a:latin typeface="Calibri"/>
              </a:rPr>
              <a:t>. </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Carrière envisagée dans un autre domaine que le génie</a:t>
            </a:r>
          </a:p>
        </p:txBody>
      </p:sp>
      <p:sp>
        <p:nvSpPr>
          <p:cNvPr id="37" name="Content Placeholder 36"/>
          <p:cNvSpPr>
            <a:spLocks noGrp="1"/>
          </p:cNvSpPr>
          <p:nvPr>
            <p:ph idx="1"/>
            <p:custDataLst>
              <p:tags r:id="rId2"/>
            </p:custDataLst>
          </p:nvPr>
        </p:nvSpPr>
        <p:spPr>
          <a:xfrm>
            <a:off x="317323" y="571372"/>
            <a:ext cx="8509353"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Bef>
                <a:spcPts val="0"/>
              </a:spcBef>
              <a:spcAft>
                <a:spcPts val="0"/>
              </a:spcAft>
              <a:defRPr/>
            </a:pPr>
            <a:r>
              <a:rPr lang="fr-CA" sz="1400" noProof="0" dirty="0" smtClean="0">
                <a:latin typeface="+mj-lt"/>
              </a:rPr>
              <a:t>Parmi ceux qui n’</a:t>
            </a:r>
            <a:r>
              <a:rPr lang="fr-CA" sz="1400" dirty="0" smtClean="0">
                <a:latin typeface="+mj-lt"/>
              </a:rPr>
              <a:t>ont pas l’intention de faire carrière en génie, les principaux choix de carrière sont la médecine, la recherche, l’architecture et le marketing. </a:t>
            </a:r>
            <a:r>
              <a:rPr lang="fr-CA" sz="1400" i="1" noProof="0" dirty="0" smtClean="0">
                <a:latin typeface="+mj-lt"/>
              </a:rPr>
              <a:t>En raison de la très faible taille de la base, les résultats doivent être interprétés avec réserve. </a:t>
            </a:r>
          </a:p>
          <a:p>
            <a:pPr fontAlgn="auto">
              <a:lnSpc>
                <a:spcPct val="100000"/>
              </a:lnSpc>
              <a:spcBef>
                <a:spcPts val="0"/>
              </a:spcBef>
              <a:spcAft>
                <a:spcPts val="0"/>
              </a:spcAft>
              <a:defRPr/>
            </a:pPr>
            <a:r>
              <a:rPr lang="fr-CA" sz="1400" noProof="0" dirty="0" smtClean="0">
                <a:latin typeface="+mj-lt"/>
              </a:rPr>
              <a:t>Les étudiants sont moins nombreux à donner d’autres </a:t>
            </a:r>
            <a:r>
              <a:rPr lang="fr-CA" sz="1400" dirty="0" smtClean="0">
                <a:latin typeface="+mj-lt"/>
              </a:rPr>
              <a:t>réponses qu’en 2013. </a:t>
            </a:r>
            <a:r>
              <a:rPr lang="fr-CA" sz="1400" noProof="0" dirty="0" smtClean="0">
                <a:latin typeface="+mj-lt"/>
              </a:rPr>
              <a:t>  </a:t>
            </a:r>
            <a:endParaRPr lang="fr-CA" sz="1400" noProof="0" dirty="0">
              <a:latin typeface="+mj-lt"/>
            </a:endParaRPr>
          </a:p>
        </p:txBody>
      </p:sp>
      <p:sp>
        <p:nvSpPr>
          <p:cNvPr id="4101"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5AAB7C8-1FFA-402A-88E7-319E8D20AE09}" type="slidenum">
              <a:rPr lang="en-US"/>
              <a:pPr/>
              <a:t>16</a:t>
            </a:fld>
            <a:endParaRPr lang="en-US" dirty="0"/>
          </a:p>
        </p:txBody>
      </p:sp>
      <p:sp>
        <p:nvSpPr>
          <p:cNvPr id="2" name="Text Box 3"/>
          <p:cNvSpPr txBox="1">
            <a:spLocks noChangeArrowheads="1"/>
          </p:cNvSpPr>
          <p:nvPr>
            <p:custDataLst>
              <p:tags r:id="rId4"/>
            </p:custDataLst>
          </p:nvPr>
        </p:nvSpPr>
        <p:spPr bwMode="auto">
          <a:xfrm>
            <a:off x="307093" y="6301141"/>
            <a:ext cx="8675688" cy="21544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Q17</a:t>
            </a:r>
            <a:r>
              <a:rPr lang="fr-CA" sz="800" dirty="0">
                <a:solidFill>
                  <a:schemeClr val="tx1"/>
                </a:solidFill>
                <a:latin typeface="+mj-lt"/>
              </a:rPr>
              <a:t>. Quel genre de carrière envisagez-vous de mener? </a:t>
            </a:r>
            <a:r>
              <a:rPr lang="fr-CA" sz="800" dirty="0" smtClean="0">
                <a:solidFill>
                  <a:schemeClr val="tx1"/>
                </a:solidFill>
                <a:latin typeface="+mj-lt"/>
              </a:rPr>
              <a:t>Base : Les participants qui ont répondu « Non (absolument pas / probablement pas) » à la Q14, 2013 (n=17); 2014 (n=38)  </a:t>
            </a:r>
            <a:endParaRPr lang="fr-CA" sz="800" dirty="0">
              <a:solidFill>
                <a:schemeClr val="tx1"/>
              </a:solidFill>
              <a:latin typeface="+mj-lt"/>
            </a:endParaRPr>
          </a:p>
        </p:txBody>
      </p:sp>
      <p:sp>
        <p:nvSpPr>
          <p:cNvPr id="4103" name="Text Box 17"/>
          <p:cNvSpPr txBox="1">
            <a:spLocks noChangeArrowheads="1"/>
          </p:cNvSpPr>
          <p:nvPr>
            <p:custDataLst>
              <p:tags r:id="rId5"/>
            </p:custDataLst>
          </p:nvPr>
        </p:nvSpPr>
        <p:spPr bwMode="auto">
          <a:xfrm>
            <a:off x="0" y="1433146"/>
            <a:ext cx="9144000" cy="52322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Carrière envisagée dans un autre domaine</a:t>
            </a:r>
            <a:r>
              <a:rPr lang="en-CA" sz="1400" dirty="0" smtClean="0">
                <a:solidFill>
                  <a:srgbClr val="003399"/>
                </a:solidFill>
                <a:latin typeface="+mj-lt"/>
              </a:rPr>
              <a:t/>
            </a:r>
            <a:br>
              <a:rPr lang="en-CA" sz="1400" dirty="0" smtClean="0">
                <a:solidFill>
                  <a:srgbClr val="003399"/>
                </a:solidFill>
                <a:latin typeface="+mj-lt"/>
              </a:rPr>
            </a:br>
            <a:r>
              <a:rPr lang="en-CA" sz="1400" dirty="0" smtClean="0">
                <a:solidFill>
                  <a:srgbClr val="003399"/>
                </a:solidFill>
                <a:latin typeface="+mj-lt"/>
              </a:rPr>
              <a:t>(</a:t>
            </a:r>
            <a:r>
              <a:rPr lang="fr-CA" sz="1400" dirty="0">
                <a:solidFill>
                  <a:srgbClr val="003399"/>
                </a:solidFill>
                <a:latin typeface="+mj-lt"/>
              </a:rPr>
              <a:t>n</a:t>
            </a:r>
            <a:r>
              <a:rPr lang="fr-CA" sz="1400" dirty="0" smtClean="0">
                <a:solidFill>
                  <a:srgbClr val="003399"/>
                </a:solidFill>
                <a:latin typeface="+mj-lt"/>
              </a:rPr>
              <a:t>e prévoit pas faire carrière en génie</a:t>
            </a:r>
            <a:r>
              <a:rPr lang="en-US" sz="1400" dirty="0" smtClean="0">
                <a:solidFill>
                  <a:srgbClr val="003399"/>
                </a:solidFill>
                <a:latin typeface="+mj-lt"/>
              </a:rPr>
              <a:t>)</a:t>
            </a:r>
            <a:endParaRPr lang="en-CA" sz="1400" dirty="0">
              <a:solidFill>
                <a:srgbClr val="003399"/>
              </a:solidFill>
              <a:latin typeface="+mj-lt"/>
            </a:endParaRPr>
          </a:p>
        </p:txBody>
      </p:sp>
      <p:sp>
        <p:nvSpPr>
          <p:cNvPr id="4104" name="Text Box 19"/>
          <p:cNvSpPr txBox="1">
            <a:spLocks noChangeArrowheads="1"/>
          </p:cNvSpPr>
          <p:nvPr>
            <p:custDataLst>
              <p:tags r:id="rId6"/>
            </p:custDataLst>
          </p:nvPr>
        </p:nvSpPr>
        <p:spPr bwMode="auto">
          <a:xfrm>
            <a:off x="307093" y="6553200"/>
            <a:ext cx="4704745" cy="200055"/>
          </a:xfrm>
          <a:prstGeom prst="rect">
            <a:avLst/>
          </a:prstGeom>
          <a:noFill/>
          <a:ln w="25400" algn="ctr">
            <a:noFill/>
            <a:miter lim="800000"/>
            <a:headEnd/>
            <a:tailEnd/>
          </a:ln>
        </p:spPr>
        <p:txBody>
          <a:bodyPr wrap="square">
            <a:spAutoFit/>
          </a:bodyPr>
          <a:lstStyle/>
          <a:p>
            <a:pPr algn="l"/>
            <a:r>
              <a:rPr lang="fr-CA" sz="700" i="1" dirty="0" smtClean="0"/>
              <a:t>Comme les répondants pouvaient donner plusieurs réponses, il est possible que le total dépasse 100 %.</a:t>
            </a:r>
            <a:endParaRPr lang="fr-CA" sz="700" i="1" dirty="0"/>
          </a:p>
        </p:txBody>
      </p:sp>
      <p:graphicFrame>
        <p:nvGraphicFramePr>
          <p:cNvPr id="38" name="Object 4"/>
          <p:cNvGraphicFramePr>
            <a:graphicFrameLocks noChangeAspect="1"/>
          </p:cNvGraphicFramePr>
          <p:nvPr>
            <p:custDataLst>
              <p:tags r:id="rId7"/>
            </p:custDataLst>
            <p:extLst>
              <p:ext uri="{D42A27DB-BD31-4B8C-83A1-F6EECF244321}">
                <p14:modId xmlns:p14="http://schemas.microsoft.com/office/powerpoint/2010/main" val="1586880184"/>
              </p:ext>
            </p:extLst>
          </p:nvPr>
        </p:nvGraphicFramePr>
        <p:xfrm>
          <a:off x="340783" y="1841853"/>
          <a:ext cx="8434388" cy="43465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Table 20"/>
          <p:cNvGraphicFramePr>
            <a:graphicFrameLocks noGrp="1"/>
          </p:cNvGraphicFramePr>
          <p:nvPr>
            <p:custDataLst>
              <p:tags r:id="rId8"/>
            </p:custDataLst>
            <p:extLst>
              <p:ext uri="{D42A27DB-BD31-4B8C-83A1-F6EECF244321}">
                <p14:modId xmlns:p14="http://schemas.microsoft.com/office/powerpoint/2010/main" val="3356544880"/>
              </p:ext>
            </p:extLst>
          </p:nvPr>
        </p:nvGraphicFramePr>
        <p:xfrm>
          <a:off x="-733425" y="1952627"/>
          <a:ext cx="3733800" cy="4060794"/>
        </p:xfrm>
        <a:graphic>
          <a:graphicData uri="http://schemas.openxmlformats.org/drawingml/2006/table">
            <a:tbl>
              <a:tblPr/>
              <a:tblGrid>
                <a:gridCol w="3733800"/>
              </a:tblGrid>
              <a:tr h="573073">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Médecine</a:t>
                      </a:r>
                      <a:br>
                        <a:rPr lang="fr-CA" sz="1200" b="1" i="0" u="none" strike="noStrike" kern="1200" noProof="0" dirty="0" smtClean="0">
                          <a:solidFill>
                            <a:schemeClr val="tx1"/>
                          </a:solidFill>
                          <a:latin typeface="+mn-lt"/>
                          <a:ea typeface="+mn-ea"/>
                          <a:cs typeface="+mn-cs"/>
                        </a:rPr>
                      </a:br>
                      <a:r>
                        <a:rPr lang="fr-CA" sz="900" b="0" i="0" u="none" strike="noStrike" kern="1200" noProof="0" dirty="0" smtClean="0">
                          <a:solidFill>
                            <a:schemeClr val="bg1">
                              <a:lumMod val="50000"/>
                            </a:schemeClr>
                          </a:solidFill>
                          <a:latin typeface="Arial Narrow" pitchFamily="34" charset="0"/>
                          <a:ea typeface="+mn-ea"/>
                          <a:cs typeface="+mn-cs"/>
                        </a:rPr>
                        <a:t>(n=7)</a:t>
                      </a:r>
                    </a:p>
                    <a:p>
                      <a:pPr marL="0" algn="r" defTabSz="914400" rtl="0" eaLnBrk="1" fontAlgn="b" latinLnBrk="0" hangingPunct="1"/>
                      <a:r>
                        <a:rPr lang="fr-CA" sz="900" b="0" i="0" u="none" strike="noStrike" kern="1200" noProof="0" dirty="0" smtClean="0">
                          <a:solidFill>
                            <a:schemeClr val="bg1">
                              <a:lumMod val="50000"/>
                            </a:schemeClr>
                          </a:solidFill>
                          <a:latin typeface="Arial Narrow" pitchFamily="34" charset="0"/>
                          <a:ea typeface="+mn-ea"/>
                          <a:cs typeface="+mn-cs"/>
                        </a:rPr>
                        <a:t>(n=2)</a:t>
                      </a: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fr-CA" sz="1200" b="1" i="0" u="none" strike="noStrike" noProof="0" dirty="0" smtClean="0">
                          <a:latin typeface="+mn-lt"/>
                        </a:rPr>
                        <a:t>Recherche</a:t>
                      </a:r>
                    </a:p>
                    <a:p>
                      <a:pPr marL="0" algn="r" defTabSz="914400" rtl="0" eaLnBrk="1" fontAlgn="b" latinLnBrk="0" hangingPunct="1"/>
                      <a:r>
                        <a:rPr lang="fr-CA" sz="900" b="0" i="0" u="none" strike="noStrike" kern="1200" noProof="0" dirty="0" smtClean="0">
                          <a:solidFill>
                            <a:schemeClr val="bg1">
                              <a:lumMod val="50000"/>
                            </a:schemeClr>
                          </a:solidFill>
                          <a:latin typeface="Arial Narrow" pitchFamily="34" charset="0"/>
                          <a:ea typeface="+mn-ea"/>
                          <a:cs typeface="+mn-cs"/>
                        </a:rPr>
                        <a:t>(n=5)</a:t>
                      </a:r>
                    </a:p>
                    <a:p>
                      <a:pPr marL="0" algn="r" defTabSz="914400" rtl="0" eaLnBrk="1" fontAlgn="b" latinLnBrk="0" hangingPunct="1"/>
                      <a:r>
                        <a:rPr lang="fr-CA" sz="900" b="0" i="0" u="none" strike="noStrike" kern="1200" noProof="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a:noFill/>
                    </a:lnT>
                    <a:lnB>
                      <a:noFill/>
                    </a:lnB>
                  </a:tcPr>
                </a:tc>
              </a:tr>
              <a:tr h="704938">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Architecture</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bg1">
                              <a:lumMod val="50000"/>
                            </a:schemeClr>
                          </a:solidFill>
                          <a:latin typeface="Arial Narrow" pitchFamily="34" charset="0"/>
                          <a:ea typeface="+mn-ea"/>
                          <a:cs typeface="+mn-cs"/>
                        </a:rPr>
                        <a:t>(n=3)</a:t>
                      </a:r>
                    </a:p>
                    <a:p>
                      <a:pPr marL="0" algn="r" defTabSz="914400" rtl="0" eaLnBrk="1" fontAlgn="b" latinLnBrk="0" hangingPunct="1"/>
                      <a:endParaRPr lang="fr-CA" sz="900" b="0" i="0" u="none" strike="noStrike" kern="1200" noProof="0" dirty="0" smtClean="0">
                        <a:solidFill>
                          <a:schemeClr val="bg1">
                            <a:lumMod val="50000"/>
                          </a:schemeClr>
                        </a:solidFill>
                        <a:latin typeface="Arial Narrow" pitchFamily="34" charset="0"/>
                        <a:ea typeface="+mn-ea"/>
                        <a:cs typeface="+mn-cs"/>
                      </a:endParaRPr>
                    </a:p>
                    <a:p>
                      <a:pPr marL="0" algn="r" defTabSz="914400" rtl="0" eaLnBrk="1" fontAlgn="b" latinLnBrk="0" hangingPunct="1"/>
                      <a:endParaRPr lang="fr-CA" sz="1200" b="1" i="0" u="none" strike="noStrike" kern="1200" noProof="0" dirty="0" smtClean="0">
                        <a:solidFill>
                          <a:schemeClr val="tx1"/>
                        </a:solidFill>
                        <a:latin typeface="+mn-lt"/>
                        <a:ea typeface="+mn-ea"/>
                        <a:cs typeface="+mn-cs"/>
                      </a:endParaRP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fr-CA" sz="1200" b="1" i="0" u="none" strike="noStrike" noProof="0" dirty="0" smtClean="0">
                          <a:latin typeface="+mn-lt"/>
                        </a:rPr>
                        <a:t>Marketing</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(n=2)</a:t>
                      </a:r>
                    </a:p>
                    <a:p>
                      <a:pPr marL="0" algn="r" defTabSz="914400" rtl="0" eaLnBrk="1" fontAlgn="b" latinLnBrk="0" hangingPunct="1"/>
                      <a:endParaRPr lang="fr-CA" sz="900" b="0" i="0" u="none" strike="noStrike" kern="1200" noProof="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a:noFill/>
                    </a:lnT>
                    <a:lnB>
                      <a:noFill/>
                    </a:lnB>
                  </a:tcPr>
                </a:tc>
              </a:tr>
              <a:tr h="490491">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Technologie</a:t>
                      </a:r>
                      <a:r>
                        <a:rPr lang="fr-CA" sz="1200" b="1" i="0" u="none" strike="noStrike" kern="1200" baseline="0" noProof="0" dirty="0" smtClean="0">
                          <a:solidFill>
                            <a:schemeClr val="tx1"/>
                          </a:solidFill>
                          <a:latin typeface="+mn-lt"/>
                          <a:ea typeface="+mn-ea"/>
                          <a:cs typeface="+mn-cs"/>
                        </a:rPr>
                        <a:t> de l’information</a:t>
                      </a:r>
                      <a:r>
                        <a:rPr lang="fr-CA" sz="1200" b="1" i="0" u="none" strike="noStrike" kern="1200" noProof="0" dirty="0" smtClean="0">
                          <a:solidFill>
                            <a:schemeClr val="tx1"/>
                          </a:solidFill>
                          <a:latin typeface="+mn-lt"/>
                          <a:ea typeface="+mn-ea"/>
                          <a:cs typeface="+mn-cs"/>
                        </a:rPr>
                        <a:t/>
                      </a:r>
                      <a:br>
                        <a:rPr lang="fr-CA" sz="1200" b="1" i="0" u="none" strike="noStrike" kern="1200" noProof="0" dirty="0" smtClean="0">
                          <a:solidFill>
                            <a:schemeClr val="tx1"/>
                          </a:solidFill>
                          <a:latin typeface="+mn-lt"/>
                          <a:ea typeface="+mn-ea"/>
                          <a:cs typeface="+mn-cs"/>
                        </a:rPr>
                      </a:br>
                      <a:r>
                        <a:rPr lang="fr-CA" sz="900" b="0" i="0" u="none" strike="noStrike" kern="1200" noProof="0" dirty="0" smtClean="0">
                          <a:solidFill>
                            <a:schemeClr val="bg1">
                              <a:lumMod val="50000"/>
                            </a:schemeClr>
                          </a:solidFill>
                          <a:latin typeface="Arial Narrow" pitchFamily="34" charset="0"/>
                          <a:ea typeface="+mn-ea"/>
                          <a:cs typeface="+mn-cs"/>
                        </a:rPr>
                        <a:t>(n=3)</a:t>
                      </a: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fr-CA" sz="1200" b="1" i="0" u="none" strike="noStrike" noProof="0" dirty="0" smtClean="0">
                          <a:latin typeface="+mn-lt"/>
                        </a:rPr>
                        <a:t>Autre</a:t>
                      </a:r>
                      <a:br>
                        <a:rPr lang="fr-CA" sz="1200" b="1" i="0" u="none" strike="noStrike" noProof="0" dirty="0" smtClean="0">
                          <a:latin typeface="+mn-lt"/>
                        </a:rPr>
                      </a:br>
                      <a:r>
                        <a:rPr lang="fr-CA" sz="900" b="0" i="0" u="none" strike="noStrike" kern="1200" noProof="0" dirty="0" smtClean="0">
                          <a:solidFill>
                            <a:schemeClr val="bg1">
                              <a:lumMod val="50000"/>
                            </a:schemeClr>
                          </a:solidFill>
                          <a:latin typeface="Arial Narrow" pitchFamily="34" charset="0"/>
                          <a:ea typeface="+mn-ea"/>
                          <a:cs typeface="+mn-cs"/>
                        </a:rPr>
                        <a:t>(n=9)</a:t>
                      </a:r>
                    </a:p>
                    <a:p>
                      <a:pPr marL="0" algn="r" defTabSz="914400" rtl="0" eaLnBrk="1" fontAlgn="b" latinLnBrk="0" hangingPunct="1"/>
                      <a:r>
                        <a:rPr lang="fr-CA" sz="900" b="0" i="0" u="none" strike="noStrike" kern="1200" noProof="0" dirty="0" smtClean="0">
                          <a:solidFill>
                            <a:schemeClr val="bg1">
                              <a:lumMod val="50000"/>
                            </a:schemeClr>
                          </a:solidFill>
                          <a:latin typeface="Arial Narrow" pitchFamily="34" charset="0"/>
                          <a:ea typeface="+mn-ea"/>
                          <a:cs typeface="+mn-cs"/>
                        </a:rPr>
                        <a:t>(n=11) </a:t>
                      </a:r>
                    </a:p>
                  </a:txBody>
                  <a:tcPr marL="9525" marR="9525" marT="9525" marB="0" anchor="ctr">
                    <a:lnL>
                      <a:noFill/>
                    </a:lnL>
                    <a:lnR>
                      <a:noFill/>
                    </a:lnR>
                    <a:lnT>
                      <a:noFill/>
                    </a:lnT>
                    <a:lnB>
                      <a:noFill/>
                    </a:lnB>
                  </a:tcPr>
                </a:tc>
              </a:tr>
              <a:tr h="573073">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Ne sait pas / incertain(e)</a:t>
                      </a:r>
                      <a:br>
                        <a:rPr lang="fr-CA" sz="1200" b="1" i="0" u="none" strike="noStrike" kern="1200" noProof="0" dirty="0" smtClean="0">
                          <a:solidFill>
                            <a:schemeClr val="tx1"/>
                          </a:solidFill>
                          <a:latin typeface="+mn-lt"/>
                          <a:ea typeface="+mn-ea"/>
                          <a:cs typeface="+mn-cs"/>
                        </a:rPr>
                      </a:br>
                      <a:r>
                        <a:rPr lang="fr-CA" sz="900" b="0" i="0" u="none" strike="noStrike" kern="1200" noProof="0" dirty="0" smtClean="0">
                          <a:solidFill>
                            <a:schemeClr val="bg1">
                              <a:lumMod val="50000"/>
                            </a:schemeClr>
                          </a:solidFill>
                          <a:latin typeface="Arial Narrow" pitchFamily="34" charset="0"/>
                          <a:ea typeface="+mn-ea"/>
                          <a:cs typeface="+mn-cs"/>
                        </a:rPr>
                        <a:t>(n=8)</a:t>
                      </a:r>
                    </a:p>
                    <a:p>
                      <a:pPr marL="0" algn="r" defTabSz="914400" rtl="0" eaLnBrk="1" fontAlgn="b" latinLnBrk="0" hangingPunct="1"/>
                      <a:r>
                        <a:rPr lang="fr-CA" sz="900" b="0" i="0" u="none" strike="noStrike" kern="1200" noProof="0" dirty="0" smtClean="0">
                          <a:solidFill>
                            <a:schemeClr val="bg1">
                              <a:lumMod val="50000"/>
                            </a:schemeClr>
                          </a:solidFill>
                          <a:latin typeface="Arial Narrow" pitchFamily="34" charset="0"/>
                          <a:ea typeface="+mn-ea"/>
                          <a:cs typeface="+mn-cs"/>
                        </a:rPr>
                        <a:t>(n=1)</a:t>
                      </a:r>
                    </a:p>
                  </a:txBody>
                  <a:tcPr marL="9525" marR="9525" marT="9525" marB="0" anchor="ctr">
                    <a:lnL>
                      <a:noFill/>
                    </a:lnL>
                    <a:lnR>
                      <a:noFill/>
                    </a:lnR>
                    <a:lnT>
                      <a:noFill/>
                    </a:lnT>
                    <a:lnB>
                      <a:noFill/>
                    </a:lnB>
                  </a:tcPr>
                </a:tc>
              </a:tr>
            </a:tbl>
          </a:graphicData>
        </a:graphic>
      </p:graphicFrame>
      <p:sp>
        <p:nvSpPr>
          <p:cNvPr id="10" name="Isosceles Triangle 9"/>
          <p:cNvSpPr/>
          <p:nvPr>
            <p:custDataLst>
              <p:tags r:id="rId9"/>
            </p:custDataLst>
          </p:nvPr>
        </p:nvSpPr>
        <p:spPr>
          <a:xfrm rot="10800000">
            <a:off x="5360347" y="5079484"/>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4"/>
          <p:cNvGraphicFramePr>
            <a:graphicFrameLocks noChangeAspect="1"/>
          </p:cNvGraphicFramePr>
          <p:nvPr>
            <p:custDataLst>
              <p:tags r:id="rId1"/>
            </p:custDataLst>
            <p:extLst>
              <p:ext uri="{D42A27DB-BD31-4B8C-83A1-F6EECF244321}">
                <p14:modId xmlns:p14="http://schemas.microsoft.com/office/powerpoint/2010/main" val="2945890974"/>
              </p:ext>
            </p:extLst>
          </p:nvPr>
        </p:nvGraphicFramePr>
        <p:xfrm>
          <a:off x="938785" y="1602233"/>
          <a:ext cx="7642712" cy="4302560"/>
        </p:xfrm>
        <a:graphic>
          <a:graphicData uri="http://schemas.openxmlformats.org/drawingml/2006/chart">
            <c:chart xmlns:c="http://schemas.openxmlformats.org/drawingml/2006/chart" xmlns:r="http://schemas.openxmlformats.org/officeDocument/2006/relationships" r:id="rId17"/>
          </a:graphicData>
        </a:graphic>
      </p:graphicFrame>
      <p:sp>
        <p:nvSpPr>
          <p:cNvPr id="5123"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Plans de carrière au début des études </a:t>
            </a:r>
          </a:p>
        </p:txBody>
      </p:sp>
      <p:sp>
        <p:nvSpPr>
          <p:cNvPr id="26" name="Content Placeholder 25"/>
          <p:cNvSpPr>
            <a:spLocks noGrp="1"/>
          </p:cNvSpPr>
          <p:nvPr>
            <p:ph idx="1"/>
            <p:custDataLst>
              <p:tags r:id="rId3"/>
            </p:custDataLst>
          </p:nvPr>
        </p:nvSpPr>
        <p:spPr>
          <a:xfrm>
            <a:off x="354188" y="646298"/>
            <a:ext cx="8543219" cy="1077218"/>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Pratiquement tous les étudiants (96 %) indiquent qu’au début de leurs études leur objectif était d’exercer le génie. Parmi eux, six sur dix indiquent qu’ils avaient absolument l’intention de faire carrière en </a:t>
            </a:r>
            <a:r>
              <a:rPr lang="fr-CA" sz="1400" dirty="0" smtClean="0"/>
              <a:t>génie au début de leurs études et un tiers dit que c’était probable. Par rapport à 2013, les étudiants sont moins susceptibles d’indiquer qu’ils avaient absolument l’intention de faire carrière en génie au début de leurs études, tandis qu’ils sont plus nombreux à indiquer que c’était probable. </a:t>
            </a:r>
            <a:endParaRPr lang="fr-CA" sz="1400" i="1" noProof="0" dirty="0" smtClean="0">
              <a:solidFill>
                <a:srgbClr val="FF0000"/>
              </a:solidFill>
              <a:latin typeface="+mj-lt"/>
            </a:endParaRPr>
          </a:p>
        </p:txBody>
      </p:sp>
      <p:sp>
        <p:nvSpPr>
          <p:cNvPr id="5125"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66AF9876-6AC2-478A-82D6-A3D59548DA1B}" type="slidenum">
              <a:rPr lang="en-US"/>
              <a:pPr/>
              <a:t>17</a:t>
            </a:fld>
            <a:endParaRPr lang="en-US" dirty="0"/>
          </a:p>
        </p:txBody>
      </p:sp>
      <p:sp>
        <p:nvSpPr>
          <p:cNvPr id="2" name="Text Box 3"/>
          <p:cNvSpPr txBox="1">
            <a:spLocks noChangeArrowheads="1"/>
          </p:cNvSpPr>
          <p:nvPr>
            <p:custDataLst>
              <p:tags r:id="rId5"/>
            </p:custDataLst>
          </p:nvPr>
        </p:nvSpPr>
        <p:spPr bwMode="auto">
          <a:xfrm>
            <a:off x="298096" y="6302728"/>
            <a:ext cx="8655404" cy="21544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a:t>
            </a:r>
            <a:r>
              <a:rPr lang="fr-CA" sz="800" dirty="0">
                <a:solidFill>
                  <a:schemeClr val="tx1"/>
                </a:solidFill>
                <a:latin typeface="+mj-lt"/>
              </a:rPr>
              <a:t>Est-ce que vous projetiez d'exercer le génie lorsque vous avez commencé vos études?  </a:t>
            </a:r>
            <a:r>
              <a:rPr lang="fr-CA" sz="800" dirty="0" smtClean="0">
                <a:solidFill>
                  <a:schemeClr val="tx1"/>
                </a:solidFill>
                <a:latin typeface="+mj-lt"/>
              </a:rPr>
              <a:t>Base :  Tous les répondants, 2013 (n=484); 2014 (n=606)</a:t>
            </a:r>
            <a:endParaRPr lang="fr-CA" sz="800" dirty="0">
              <a:solidFill>
                <a:schemeClr val="tx1"/>
              </a:solidFill>
              <a:latin typeface="+mj-lt"/>
            </a:endParaRPr>
          </a:p>
        </p:txBody>
      </p:sp>
      <p:sp>
        <p:nvSpPr>
          <p:cNvPr id="5127" name="Text Box 18"/>
          <p:cNvSpPr txBox="1">
            <a:spLocks noChangeArrowheads="1"/>
          </p:cNvSpPr>
          <p:nvPr>
            <p:custDataLst>
              <p:tags r:id="rId6"/>
            </p:custDataLst>
          </p:nvPr>
        </p:nvSpPr>
        <p:spPr bwMode="auto">
          <a:xfrm>
            <a:off x="1225352" y="1723516"/>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Est-ce que vous projetiez d’exercer le génie lorsque vous avez commencé vos études?</a:t>
            </a:r>
            <a:endParaRPr lang="fr-CA" sz="1400" dirty="0">
              <a:solidFill>
                <a:srgbClr val="003399"/>
              </a:solidFill>
              <a:latin typeface="+mj-lt"/>
            </a:endParaRPr>
          </a:p>
        </p:txBody>
      </p:sp>
      <p:sp>
        <p:nvSpPr>
          <p:cNvPr id="5128" name="AutoShape 10"/>
          <p:cNvSpPr>
            <a:spLocks/>
          </p:cNvSpPr>
          <p:nvPr>
            <p:custDataLst>
              <p:tags r:id="rId7"/>
            </p:custDataLst>
          </p:nvPr>
        </p:nvSpPr>
        <p:spPr bwMode="auto">
          <a:xfrm rot="5400000">
            <a:off x="2697055" y="1868624"/>
            <a:ext cx="274321" cy="319334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5130" name="Text Box 12"/>
          <p:cNvSpPr txBox="1">
            <a:spLocks noChangeArrowheads="1"/>
          </p:cNvSpPr>
          <p:nvPr>
            <p:custDataLst>
              <p:tags r:id="rId8"/>
            </p:custDataLst>
          </p:nvPr>
        </p:nvSpPr>
        <p:spPr bwMode="auto">
          <a:xfrm>
            <a:off x="2298892" y="1953606"/>
            <a:ext cx="1196595"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r>
              <a:rPr lang="en-CA" sz="700" dirty="0" smtClean="0"/>
              <a:t>)</a:t>
            </a:r>
            <a:endParaRPr lang="en-CA" sz="700" dirty="0"/>
          </a:p>
        </p:txBody>
      </p:sp>
      <p:sp>
        <p:nvSpPr>
          <p:cNvPr id="5134" name="Text Box 33"/>
          <p:cNvSpPr txBox="1">
            <a:spLocks noChangeArrowheads="1"/>
          </p:cNvSpPr>
          <p:nvPr>
            <p:custDataLst>
              <p:tags r:id="rId9"/>
            </p:custDataLst>
          </p:nvPr>
        </p:nvSpPr>
        <p:spPr bwMode="auto">
          <a:xfrm>
            <a:off x="5648446" y="3116473"/>
            <a:ext cx="1065621"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r>
              <a:rPr lang="en-CA" sz="700" dirty="0" smtClean="0"/>
              <a:t>)</a:t>
            </a:r>
            <a:endParaRPr lang="en-CA" sz="700" dirty="0"/>
          </a:p>
        </p:txBody>
      </p:sp>
      <p:sp>
        <p:nvSpPr>
          <p:cNvPr id="28" name="AutoShape 10"/>
          <p:cNvSpPr>
            <a:spLocks/>
          </p:cNvSpPr>
          <p:nvPr>
            <p:custDataLst>
              <p:tags r:id="rId10"/>
            </p:custDataLst>
          </p:nvPr>
        </p:nvSpPr>
        <p:spPr bwMode="auto">
          <a:xfrm rot="5400000">
            <a:off x="6081324" y="3120491"/>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1"/>
            </p:custDataLst>
            <p:extLst>
              <p:ext uri="{D42A27DB-BD31-4B8C-83A1-F6EECF244321}">
                <p14:modId xmlns:p14="http://schemas.microsoft.com/office/powerpoint/2010/main" val="2332388401"/>
              </p:ext>
            </p:extLst>
          </p:nvPr>
        </p:nvGraphicFramePr>
        <p:xfrm>
          <a:off x="1105624" y="5594350"/>
          <a:ext cx="7047776" cy="455456"/>
        </p:xfrm>
        <a:graphic>
          <a:graphicData uri="http://schemas.openxmlformats.org/drawingml/2006/table">
            <a:tbl>
              <a:tblPr/>
              <a:tblGrid>
                <a:gridCol w="1761944"/>
                <a:gridCol w="1761944"/>
                <a:gridCol w="1761944"/>
                <a:gridCol w="1761944"/>
              </a:tblGrid>
              <a:tr h="455456">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(n=378)              (n=344)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(n=203)              (n=122)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(n=21)                (n=17)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(n=4)                 (n=1)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2"/>
            </p:custDataLst>
          </p:nvPr>
        </p:nvSpPr>
        <p:spPr bwMode="auto">
          <a:xfrm>
            <a:off x="2298891" y="2358669"/>
            <a:ext cx="1196595"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96 %</a:t>
            </a:r>
            <a:endParaRPr lang="en-CA" sz="900" dirty="0" smtClean="0"/>
          </a:p>
          <a:p>
            <a:r>
              <a:rPr lang="en-CA" sz="900" dirty="0" smtClean="0"/>
              <a:t>(n=581)</a:t>
            </a:r>
          </a:p>
          <a:p>
            <a:r>
              <a:rPr lang="en-CA" sz="1100" dirty="0" smtClean="0"/>
              <a:t>2013 : 96 %</a:t>
            </a:r>
            <a:r>
              <a:rPr lang="en-CA" sz="400" dirty="0" smtClean="0"/>
              <a:t>    </a:t>
            </a:r>
            <a:r>
              <a:rPr lang="en-CA" sz="700" dirty="0" smtClean="0"/>
              <a:t>(n=466</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5733250" y="3557778"/>
            <a:ext cx="1107387"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4 %</a:t>
            </a:r>
          </a:p>
          <a:p>
            <a:r>
              <a:rPr lang="en-CA" sz="800" dirty="0"/>
              <a:t>(</a:t>
            </a:r>
            <a:r>
              <a:rPr lang="en-CA" sz="800" dirty="0" smtClean="0"/>
              <a:t>n=25)</a:t>
            </a:r>
          </a:p>
          <a:p>
            <a:r>
              <a:rPr lang="en-CA" sz="1100" dirty="0" smtClean="0"/>
              <a:t>2013 : 4 %</a:t>
            </a:r>
            <a:r>
              <a:rPr lang="en-CA" sz="400" dirty="0" smtClean="0"/>
              <a:t>     </a:t>
            </a:r>
            <a:r>
              <a:rPr lang="en-CA" sz="700" dirty="0"/>
              <a:t>(</a:t>
            </a:r>
            <a:r>
              <a:rPr lang="en-CA" sz="700" dirty="0" smtClean="0"/>
              <a:t>n=18)</a:t>
            </a:r>
            <a:endParaRPr lang="en-CA" sz="700" dirty="0"/>
          </a:p>
        </p:txBody>
      </p:sp>
      <p:sp>
        <p:nvSpPr>
          <p:cNvPr id="17" name="Isosceles Triangle 16"/>
          <p:cNvSpPr/>
          <p:nvPr>
            <p:custDataLst>
              <p:tags r:id="rId14"/>
            </p:custDataLst>
          </p:nvPr>
        </p:nvSpPr>
        <p:spPr>
          <a:xfrm rot="10800000">
            <a:off x="1655245" y="3710194"/>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5"/>
            </p:custDataLst>
          </p:nvPr>
        </p:nvSpPr>
        <p:spPr>
          <a:xfrm rot="10800000" flipV="1">
            <a:off x="3419288" y="439906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bwMode="auto">
          <a:xfrm>
            <a:off x="838200" y="181433"/>
            <a:ext cx="8162925" cy="581698"/>
          </a:xfrm>
          <a:noFill/>
          <a:ln>
            <a:miter lim="800000"/>
            <a:headEnd/>
            <a:tailEnd/>
          </a:ln>
        </p:spPr>
        <p:txBody>
          <a:bodyPr vert="horz" numCol="1" compatLnSpc="1">
            <a:prstTxWarp prst="textNoShape">
              <a:avLst/>
            </a:prstTxWarp>
          </a:bodyPr>
          <a:lstStyle/>
          <a:p>
            <a:r>
              <a:rPr lang="fr-CA" sz="2400" noProof="0" dirty="0" smtClean="0"/>
              <a:t>Intentions de carrières actuelles et antérieures </a:t>
            </a:r>
            <a:r>
              <a:rPr lang="fr-CA" noProof="0" dirty="0" smtClean="0"/>
              <a:t/>
            </a:r>
            <a:br>
              <a:rPr lang="fr-CA" noProof="0" dirty="0" smtClean="0"/>
            </a:br>
            <a:r>
              <a:rPr lang="fr-CA" sz="1800" noProof="0" dirty="0" smtClean="0"/>
              <a:t> (parmi les étudiants qui ont l’intention de faire carrière en génie)</a:t>
            </a:r>
          </a:p>
        </p:txBody>
      </p:sp>
      <p:sp>
        <p:nvSpPr>
          <p:cNvPr id="35" name="Content Placeholder 34"/>
          <p:cNvSpPr>
            <a:spLocks noGrp="1"/>
          </p:cNvSpPr>
          <p:nvPr>
            <p:ph idx="1"/>
            <p:custDataLst>
              <p:tags r:id="rId2"/>
            </p:custDataLst>
          </p:nvPr>
        </p:nvSpPr>
        <p:spPr>
          <a:xfrm>
            <a:off x="395111" y="860734"/>
            <a:ext cx="8554508"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Bef>
                <a:spcPts val="0"/>
              </a:spcBef>
              <a:spcAft>
                <a:spcPts val="0"/>
              </a:spcAft>
              <a:defRPr/>
            </a:pPr>
            <a:r>
              <a:rPr lang="fr-CA" sz="1400" noProof="0" dirty="0" smtClean="0">
                <a:latin typeface="+mj-lt"/>
              </a:rPr>
              <a:t>Pratiquement tous les étudiants qui </a:t>
            </a:r>
            <a:r>
              <a:rPr lang="fr-CA" sz="1400" dirty="0" smtClean="0">
                <a:latin typeface="+mj-lt"/>
              </a:rPr>
              <a:t>envisagent de faire carrière en génie disent qu’ils en avaient absolument ou probablement l’intention lorsqu’ils ont commencé leurs études. </a:t>
            </a:r>
            <a:endParaRPr lang="fr-CA" sz="1400" noProof="0" dirty="0" smtClean="0">
              <a:latin typeface="+mj-lt"/>
            </a:endParaRPr>
          </a:p>
          <a:p>
            <a:pPr fontAlgn="auto">
              <a:lnSpc>
                <a:spcPct val="100000"/>
              </a:lnSpc>
              <a:spcBef>
                <a:spcPts val="0"/>
              </a:spcBef>
              <a:spcAft>
                <a:spcPts val="0"/>
              </a:spcAft>
              <a:defRPr/>
            </a:pPr>
            <a:r>
              <a:rPr lang="fr-CA" sz="1400" noProof="0" dirty="0" smtClean="0">
                <a:latin typeface="+mj-lt"/>
              </a:rPr>
              <a:t>Par rapport à 2013, les étudiants sont moins nombreux à indiquer qu’ils avaient absolument </a:t>
            </a:r>
            <a:r>
              <a:rPr lang="fr-CA" sz="1400" dirty="0" smtClean="0">
                <a:latin typeface="+mj-lt"/>
              </a:rPr>
              <a:t>prévu de faire carrière en génie lorsqu’ils ont commencé leurs études, tandis qu’ils sont plus nombreux à indiquer que c’était probable. </a:t>
            </a:r>
            <a:endParaRPr lang="fr-CA" sz="1400" noProof="0" dirty="0">
              <a:latin typeface="+mj-lt"/>
            </a:endParaRPr>
          </a:p>
        </p:txBody>
      </p:sp>
      <p:sp>
        <p:nvSpPr>
          <p:cNvPr id="614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2D66593-E3E3-45B5-967E-8D43FD5B0E71}" type="slidenum">
              <a:rPr lang="en-US"/>
              <a:pPr/>
              <a:t>18</a:t>
            </a:fld>
            <a:endParaRPr lang="en-US" dirty="0"/>
          </a:p>
        </p:txBody>
      </p:sp>
      <p:sp>
        <p:nvSpPr>
          <p:cNvPr id="2" name="Text Box 4"/>
          <p:cNvSpPr txBox="1">
            <a:spLocks noChangeArrowheads="1"/>
          </p:cNvSpPr>
          <p:nvPr>
            <p:custDataLst>
              <p:tags r:id="rId4"/>
            </p:custDataLst>
          </p:nvPr>
        </p:nvSpPr>
        <p:spPr bwMode="auto">
          <a:xfrm>
            <a:off x="395111" y="6264212"/>
            <a:ext cx="8229247"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Q18</a:t>
            </a:r>
            <a:r>
              <a:rPr lang="fr-CA" sz="800" dirty="0">
                <a:solidFill>
                  <a:schemeClr val="tx1"/>
                </a:solidFill>
                <a:latin typeface="+mj-lt"/>
              </a:rPr>
              <a:t>. Est-ce que vous projetiez d'exercer le génie lorsque vous avez commencé vos études?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Les étudiants qui ont commencé leurs études avec l’intention de faire carrière en génie, 2013 (n=467); 2014 (n=568)</a:t>
            </a:r>
            <a:endParaRPr lang="fr-CA" sz="800" dirty="0">
              <a:solidFill>
                <a:schemeClr val="tx1"/>
              </a:solidFill>
              <a:latin typeface="+mj-lt"/>
            </a:endParaRPr>
          </a:p>
        </p:txBody>
      </p:sp>
      <p:graphicFrame>
        <p:nvGraphicFramePr>
          <p:cNvPr id="37" name="Object 37"/>
          <p:cNvGraphicFramePr>
            <a:graphicFrameLocks noChangeAspect="1"/>
          </p:cNvGraphicFramePr>
          <p:nvPr>
            <p:custDataLst>
              <p:tags r:id="rId5"/>
            </p:custDataLst>
            <p:extLst>
              <p:ext uri="{D42A27DB-BD31-4B8C-83A1-F6EECF244321}">
                <p14:modId xmlns:p14="http://schemas.microsoft.com/office/powerpoint/2010/main" val="1219939114"/>
              </p:ext>
            </p:extLst>
          </p:nvPr>
        </p:nvGraphicFramePr>
        <p:xfrm>
          <a:off x="660047" y="1840993"/>
          <a:ext cx="7975600" cy="3834978"/>
        </p:xfrm>
        <a:graphic>
          <a:graphicData uri="http://schemas.openxmlformats.org/drawingml/2006/chart">
            <c:chart xmlns:c="http://schemas.openxmlformats.org/drawingml/2006/chart" xmlns:r="http://schemas.openxmlformats.org/officeDocument/2006/relationships" r:id="rId16"/>
          </a:graphicData>
        </a:graphic>
      </p:graphicFrame>
      <p:sp>
        <p:nvSpPr>
          <p:cNvPr id="6151" name="Text Box 47"/>
          <p:cNvSpPr txBox="1">
            <a:spLocks noChangeArrowheads="1"/>
          </p:cNvSpPr>
          <p:nvPr>
            <p:custDataLst>
              <p:tags r:id="rId6"/>
            </p:custDataLst>
          </p:nvPr>
        </p:nvSpPr>
        <p:spPr bwMode="auto">
          <a:xfrm>
            <a:off x="6204030" y="3290675"/>
            <a:ext cx="1089263"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6157" name="Text Box 54"/>
          <p:cNvSpPr txBox="1">
            <a:spLocks noChangeArrowheads="1"/>
          </p:cNvSpPr>
          <p:nvPr>
            <p:custDataLst>
              <p:tags r:id="rId7"/>
            </p:custDataLst>
          </p:nvPr>
        </p:nvSpPr>
        <p:spPr bwMode="auto">
          <a:xfrm>
            <a:off x="2086970" y="2210301"/>
            <a:ext cx="1253760"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38" name="AutoShape 10"/>
          <p:cNvSpPr>
            <a:spLocks/>
          </p:cNvSpPr>
          <p:nvPr>
            <p:custDataLst>
              <p:tags r:id="rId8"/>
            </p:custDataLst>
          </p:nvPr>
        </p:nvSpPr>
        <p:spPr bwMode="auto">
          <a:xfrm rot="5400000">
            <a:off x="2576690"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custDataLst>
              <p:tags r:id="rId9"/>
            </p:custDataLst>
          </p:nvPr>
        </p:nvSpPr>
        <p:spPr bwMode="auto">
          <a:xfrm rot="5400000">
            <a:off x="6663268" y="2860708"/>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0"/>
            </p:custDataLst>
            <p:extLst>
              <p:ext uri="{D42A27DB-BD31-4B8C-83A1-F6EECF244321}">
                <p14:modId xmlns:p14="http://schemas.microsoft.com/office/powerpoint/2010/main" val="2970349524"/>
              </p:ext>
            </p:extLst>
          </p:nvPr>
        </p:nvGraphicFramePr>
        <p:xfrm>
          <a:off x="619125" y="5482441"/>
          <a:ext cx="7890040" cy="457200"/>
        </p:xfrm>
        <a:graphic>
          <a:graphicData uri="http://schemas.openxmlformats.org/drawingml/2006/table">
            <a:tbl>
              <a:tblPr/>
              <a:tblGrid>
                <a:gridCol w="1972510"/>
                <a:gridCol w="1972510"/>
                <a:gridCol w="1972510"/>
                <a:gridCol w="1972510"/>
              </a:tblGrid>
              <a:tr h="457200">
                <a:tc>
                  <a:txBody>
                    <a:bodyPr/>
                    <a:lstStyle/>
                    <a:p>
                      <a:pPr algn="ctr" fontAlgn="ctr"/>
                      <a:r>
                        <a:rPr lang="fr-CA" sz="1200" b="1" i="0" u="none" strike="noStrike" noProof="0" smtClean="0">
                          <a:latin typeface="+mn-lt"/>
                        </a:rPr>
                        <a:t>Oui, absolument</a:t>
                      </a:r>
                    </a:p>
                    <a:p>
                      <a:pPr marL="0" algn="l" defTabSz="914400" rtl="0" eaLnBrk="1" fontAlgn="b" latinLnBrk="0" hangingPunct="1"/>
                      <a:r>
                        <a:rPr lang="fr-CA" sz="900" b="0" i="0" u="none" strike="noStrike" kern="1200" noProof="0" smtClean="0">
                          <a:solidFill>
                            <a:schemeClr val="tx2"/>
                          </a:solidFill>
                          <a:latin typeface="Arial Narrow" pitchFamily="34" charset="0"/>
                          <a:ea typeface="+mn-ea"/>
                          <a:cs typeface="+mn-cs"/>
                        </a:rPr>
                        <a:t>                    (n=368)               (n=337)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smtClean="0">
                          <a:solidFill>
                            <a:schemeClr val="tx2"/>
                          </a:solidFill>
                          <a:latin typeface="Arial Narrow" pitchFamily="34" charset="0"/>
                          <a:ea typeface="+mn-ea"/>
                          <a:cs typeface="+mn-cs"/>
                        </a:rPr>
                        <a:t>                     (n=185)                    (n=116)</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smtClean="0">
                          <a:solidFill>
                            <a:schemeClr val="tx2"/>
                          </a:solidFill>
                          <a:latin typeface="Arial Narrow" pitchFamily="34" charset="0"/>
                          <a:ea typeface="+mn-ea"/>
                          <a:cs typeface="+mn-cs"/>
                        </a:rPr>
                        <a:t>                       </a:t>
                      </a:r>
                      <a:r>
                        <a:rPr lang="fr-CA" sz="900" b="0" i="0" u="none" strike="noStrike" kern="1200" baseline="0" noProof="0" smtClean="0">
                          <a:solidFill>
                            <a:schemeClr val="tx2"/>
                          </a:solidFill>
                          <a:latin typeface="Arial Narrow" pitchFamily="34" charset="0"/>
                          <a:ea typeface="+mn-ea"/>
                          <a:cs typeface="+mn-cs"/>
                        </a:rPr>
                        <a:t> </a:t>
                      </a:r>
                      <a:r>
                        <a:rPr lang="fr-CA" sz="900" b="0" i="0" u="none" strike="noStrike" kern="1200" noProof="0" smtClean="0">
                          <a:solidFill>
                            <a:schemeClr val="tx2"/>
                          </a:solidFill>
                          <a:latin typeface="Arial Narrow" pitchFamily="34" charset="0"/>
                          <a:ea typeface="+mn-ea"/>
                          <a:cs typeface="+mn-cs"/>
                        </a:rPr>
                        <a:t>(n=11)                   (n=13)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(n=4)                     (n=1)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1"/>
            </p:custDataLst>
          </p:nvPr>
        </p:nvSpPr>
        <p:spPr bwMode="auto">
          <a:xfrm>
            <a:off x="2177402" y="2643541"/>
            <a:ext cx="1163328"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97 %</a:t>
            </a:r>
            <a:endParaRPr lang="en-CA" sz="900" dirty="0" smtClean="0"/>
          </a:p>
          <a:p>
            <a:r>
              <a:rPr lang="en-CA" sz="900" dirty="0" smtClean="0"/>
              <a:t>(n=553)</a:t>
            </a:r>
          </a:p>
          <a:p>
            <a:r>
              <a:rPr lang="en-CA" sz="1100" dirty="0" smtClean="0"/>
              <a:t>2013 : 97 %</a:t>
            </a:r>
            <a:r>
              <a:rPr lang="en-CA" sz="400" dirty="0" smtClean="0"/>
              <a:t>    </a:t>
            </a:r>
            <a:r>
              <a:rPr lang="en-CA" sz="700" dirty="0" smtClean="0"/>
              <a:t>(n=453</a:t>
            </a:r>
            <a:r>
              <a:rPr lang="en-CA" sz="800" dirty="0" smtClean="0"/>
              <a:t>)</a:t>
            </a:r>
            <a:endParaRPr lang="en-CA" sz="800" dirty="0"/>
          </a:p>
        </p:txBody>
      </p:sp>
      <p:sp>
        <p:nvSpPr>
          <p:cNvPr id="16" name="Text Box 11"/>
          <p:cNvSpPr txBox="1">
            <a:spLocks noChangeArrowheads="1"/>
          </p:cNvSpPr>
          <p:nvPr>
            <p:custDataLst>
              <p:tags r:id="rId12"/>
            </p:custDataLst>
          </p:nvPr>
        </p:nvSpPr>
        <p:spPr bwMode="auto">
          <a:xfrm>
            <a:off x="6312475" y="3710394"/>
            <a:ext cx="1083747"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3 %</a:t>
            </a:r>
          </a:p>
          <a:p>
            <a:r>
              <a:rPr lang="en-CA" sz="800" dirty="0"/>
              <a:t>(</a:t>
            </a:r>
            <a:r>
              <a:rPr lang="en-CA" sz="800" dirty="0" smtClean="0"/>
              <a:t>n=15)</a:t>
            </a:r>
          </a:p>
          <a:p>
            <a:r>
              <a:rPr lang="en-CA" sz="1100" dirty="0" smtClean="0"/>
              <a:t>2013 : 3 %</a:t>
            </a:r>
            <a:r>
              <a:rPr lang="en-CA" sz="400" dirty="0" smtClean="0"/>
              <a:t>     </a:t>
            </a:r>
            <a:r>
              <a:rPr lang="en-CA" sz="700" dirty="0"/>
              <a:t>(</a:t>
            </a:r>
            <a:r>
              <a:rPr lang="en-CA" sz="700" dirty="0" smtClean="0"/>
              <a:t>n=14)</a:t>
            </a:r>
            <a:endParaRPr lang="en-CA" sz="700" dirty="0"/>
          </a:p>
        </p:txBody>
      </p:sp>
      <p:sp>
        <p:nvSpPr>
          <p:cNvPr id="17" name="Isosceles Triangle 16"/>
          <p:cNvSpPr/>
          <p:nvPr>
            <p:custDataLst>
              <p:tags r:id="rId13"/>
            </p:custDataLst>
          </p:nvPr>
        </p:nvSpPr>
        <p:spPr>
          <a:xfrm rot="10800000">
            <a:off x="1438766" y="3891759"/>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4"/>
            </p:custDataLst>
          </p:nvPr>
        </p:nvSpPr>
        <p:spPr>
          <a:xfrm rot="10800000" flipV="1">
            <a:off x="3431163" y="449138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bwMode="auto">
          <a:xfrm>
            <a:off x="838200" y="105233"/>
            <a:ext cx="8162925" cy="581698"/>
          </a:xfrm>
          <a:noFill/>
          <a:ln>
            <a:miter lim="800000"/>
            <a:headEnd/>
            <a:tailEnd/>
          </a:ln>
        </p:spPr>
        <p:txBody>
          <a:bodyPr vert="horz" numCol="1" compatLnSpc="1">
            <a:prstTxWarp prst="textNoShape">
              <a:avLst/>
            </a:prstTxWarp>
          </a:bodyPr>
          <a:lstStyle/>
          <a:p>
            <a:r>
              <a:rPr lang="fr-CA" sz="2400" noProof="0" dirty="0" smtClean="0"/>
              <a:t>Intentions de carrière </a:t>
            </a:r>
            <a:r>
              <a:rPr lang="fr-CA" sz="2400" dirty="0" smtClean="0"/>
              <a:t>actuelles et antérieures</a:t>
            </a:r>
            <a:r>
              <a:rPr lang="fr-CA" sz="2400" noProof="0" dirty="0" smtClean="0"/>
              <a:t> </a:t>
            </a:r>
            <a:r>
              <a:rPr lang="fr-CA" noProof="0" dirty="0" smtClean="0"/>
              <a:t/>
            </a:r>
            <a:br>
              <a:rPr lang="fr-CA" noProof="0" dirty="0" smtClean="0"/>
            </a:br>
            <a:r>
              <a:rPr lang="fr-CA" sz="1800" noProof="0" dirty="0" smtClean="0"/>
              <a:t>(parmi les étudiants qui n’ont </a:t>
            </a:r>
            <a:r>
              <a:rPr lang="fr-CA" sz="1800" u="sng" noProof="0" dirty="0" smtClean="0"/>
              <a:t>pas</a:t>
            </a:r>
            <a:r>
              <a:rPr lang="fr-CA" sz="1800" noProof="0" dirty="0" smtClean="0"/>
              <a:t> l’intention de faire carrière en génie)</a:t>
            </a:r>
          </a:p>
        </p:txBody>
      </p:sp>
      <p:sp>
        <p:nvSpPr>
          <p:cNvPr id="35" name="Content Placeholder 34"/>
          <p:cNvSpPr>
            <a:spLocks noGrp="1"/>
          </p:cNvSpPr>
          <p:nvPr>
            <p:ph idx="1"/>
            <p:custDataLst>
              <p:tags r:id="rId2"/>
            </p:custDataLst>
          </p:nvPr>
        </p:nvSpPr>
        <p:spPr>
          <a:xfrm>
            <a:off x="352424" y="979488"/>
            <a:ext cx="8486775"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latin typeface="+mj-lt"/>
              </a:rPr>
              <a:t>Parmi ceux qui n’ont pas l’intention de faire carrière en génie, les trois quarts indiquent qu’ils projetaient </a:t>
            </a:r>
            <a:r>
              <a:rPr lang="fr-CA" sz="1400" dirty="0" smtClean="0">
                <a:latin typeface="+mj-lt"/>
              </a:rPr>
              <a:t>absolument ou probablement de faire carrière en génie au début de leurs études.</a:t>
            </a:r>
            <a:r>
              <a:rPr lang="fr-CA" sz="1400" noProof="0" dirty="0" smtClean="0">
                <a:latin typeface="+mj-lt"/>
              </a:rPr>
              <a:t> </a:t>
            </a:r>
            <a:r>
              <a:rPr lang="fr-CA" sz="1400" i="1" noProof="0" dirty="0" smtClean="0">
                <a:solidFill>
                  <a:srgbClr val="1F497D"/>
                </a:solidFill>
              </a:rPr>
              <a:t>En raison de la très faible taille de la base, les résultats doivent être interprétés avec réserve. </a:t>
            </a:r>
            <a:endParaRPr lang="fr-CA" sz="1400" noProof="0" dirty="0" smtClean="0">
              <a:solidFill>
                <a:srgbClr val="FF0000"/>
              </a:solidFill>
              <a:latin typeface="+mj-lt"/>
            </a:endParaRPr>
          </a:p>
        </p:txBody>
      </p:sp>
      <p:sp>
        <p:nvSpPr>
          <p:cNvPr id="7173"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61C1F0D-E438-49B8-8A14-846FC84C0084}" type="slidenum">
              <a:rPr lang="en-US"/>
              <a:pPr/>
              <a:t>19</a:t>
            </a:fld>
            <a:endParaRPr lang="en-US" dirty="0"/>
          </a:p>
        </p:txBody>
      </p:sp>
      <p:sp>
        <p:nvSpPr>
          <p:cNvPr id="2" name="Text Box 4"/>
          <p:cNvSpPr txBox="1">
            <a:spLocks noChangeArrowheads="1"/>
          </p:cNvSpPr>
          <p:nvPr>
            <p:custDataLst>
              <p:tags r:id="rId4"/>
            </p:custDataLst>
          </p:nvPr>
        </p:nvSpPr>
        <p:spPr bwMode="auto">
          <a:xfrm>
            <a:off x="384175" y="6372756"/>
            <a:ext cx="8759825" cy="21544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Q18. Base : Les étudiants qui ne projetaient pas de faire carrière en génie au début de leurs études, 2013 (n=17); 2014 (n=38)</a:t>
            </a:r>
            <a:endParaRPr lang="fr-CA" sz="800" dirty="0">
              <a:solidFill>
                <a:schemeClr val="tx1"/>
              </a:solidFill>
              <a:latin typeface="+mj-lt"/>
            </a:endParaRPr>
          </a:p>
        </p:txBody>
      </p:sp>
      <p:graphicFrame>
        <p:nvGraphicFramePr>
          <p:cNvPr id="37" name="Object 37"/>
          <p:cNvGraphicFramePr>
            <a:graphicFrameLocks noChangeAspect="1"/>
          </p:cNvGraphicFramePr>
          <p:nvPr>
            <p:custDataLst>
              <p:tags r:id="rId5"/>
            </p:custDataLst>
            <p:extLst>
              <p:ext uri="{D42A27DB-BD31-4B8C-83A1-F6EECF244321}">
                <p14:modId xmlns:p14="http://schemas.microsoft.com/office/powerpoint/2010/main" val="4272135867"/>
              </p:ext>
            </p:extLst>
          </p:nvPr>
        </p:nvGraphicFramePr>
        <p:xfrm>
          <a:off x="850900" y="2060448"/>
          <a:ext cx="7975600" cy="3606572"/>
        </p:xfrm>
        <a:graphic>
          <a:graphicData uri="http://schemas.openxmlformats.org/drawingml/2006/chart">
            <c:chart xmlns:c="http://schemas.openxmlformats.org/drawingml/2006/chart" xmlns:r="http://schemas.openxmlformats.org/officeDocument/2006/relationships" r:id="rId14"/>
          </a:graphicData>
        </a:graphic>
      </p:graphicFrame>
      <p:sp>
        <p:nvSpPr>
          <p:cNvPr id="7175" name="Text Box 47"/>
          <p:cNvSpPr txBox="1">
            <a:spLocks noChangeArrowheads="1"/>
          </p:cNvSpPr>
          <p:nvPr>
            <p:custDataLst>
              <p:tags r:id="rId6"/>
            </p:custDataLst>
          </p:nvPr>
        </p:nvSpPr>
        <p:spPr bwMode="auto">
          <a:xfrm>
            <a:off x="6360467" y="2932986"/>
            <a:ext cx="104045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7181" name="Text Box 54"/>
          <p:cNvSpPr txBox="1">
            <a:spLocks noChangeArrowheads="1"/>
          </p:cNvSpPr>
          <p:nvPr>
            <p:custDataLst>
              <p:tags r:id="rId7"/>
            </p:custDataLst>
          </p:nvPr>
        </p:nvSpPr>
        <p:spPr bwMode="auto">
          <a:xfrm>
            <a:off x="2245490" y="2394131"/>
            <a:ext cx="1154348"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40" name="AutoShape 10"/>
          <p:cNvSpPr>
            <a:spLocks/>
          </p:cNvSpPr>
          <p:nvPr>
            <p:custDataLst>
              <p:tags r:id="rId8"/>
            </p:custDataLst>
          </p:nvPr>
        </p:nvSpPr>
        <p:spPr bwMode="auto">
          <a:xfrm rot="5400000">
            <a:off x="2655713" y="2004166"/>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custDataLst>
              <p:tags r:id="rId9"/>
            </p:custDataLst>
          </p:nvPr>
        </p:nvSpPr>
        <p:spPr bwMode="auto">
          <a:xfrm rot="5400000">
            <a:off x="6742291" y="2452701"/>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0"/>
            </p:custDataLst>
            <p:extLst>
              <p:ext uri="{D42A27DB-BD31-4B8C-83A1-F6EECF244321}">
                <p14:modId xmlns:p14="http://schemas.microsoft.com/office/powerpoint/2010/main" val="2300930817"/>
              </p:ext>
            </p:extLst>
          </p:nvPr>
        </p:nvGraphicFramePr>
        <p:xfrm>
          <a:off x="847725" y="5453866"/>
          <a:ext cx="7890040" cy="457200"/>
        </p:xfrm>
        <a:graphic>
          <a:graphicData uri="http://schemas.openxmlformats.org/drawingml/2006/table">
            <a:tbl>
              <a:tblPr/>
              <a:tblGrid>
                <a:gridCol w="1972510"/>
                <a:gridCol w="1972510"/>
                <a:gridCol w="1972510"/>
                <a:gridCol w="1972510"/>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(n=10)                    (n=7)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(n=18)                      (n=6)</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r>
                        <a:rPr lang="fr-CA" sz="900" b="0" i="0" u="none" strike="noStrike" kern="1200" noProof="0" dirty="0" smtClean="0">
                          <a:solidFill>
                            <a:schemeClr val="tx2"/>
                          </a:solidFill>
                          <a:latin typeface="Arial Narrow" pitchFamily="34" charset="0"/>
                          <a:ea typeface="+mn-ea"/>
                          <a:cs typeface="+mn-cs"/>
                        </a:rPr>
                        <a:t>                     (n=10)                       (n=4)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 </a:t>
                      </a:r>
                    </a:p>
                    <a:p>
                      <a:pPr algn="l" fontAlgn="ctr"/>
                      <a:r>
                        <a:rPr lang="fr-CA" sz="900" b="0" i="0" u="none" strike="noStrike" kern="1200" noProof="0" dirty="0" smtClean="0">
                          <a:solidFill>
                            <a:schemeClr val="tx2"/>
                          </a:solidFill>
                          <a:latin typeface="Arial Narrow" pitchFamily="34" charset="0"/>
                          <a:ea typeface="+mn-ea"/>
                          <a:cs typeface="+mn-cs"/>
                        </a:rPr>
                        <a:t>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(n=0)                     (n=0)</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custDataLst>
              <p:tags r:id="rId11"/>
            </p:custDataLst>
          </p:nvPr>
        </p:nvSpPr>
        <p:spPr bwMode="auto">
          <a:xfrm>
            <a:off x="2326942" y="2809629"/>
            <a:ext cx="1191762"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74 %</a:t>
            </a:r>
            <a:endParaRPr lang="en-CA" sz="900" dirty="0" smtClean="0"/>
          </a:p>
          <a:p>
            <a:r>
              <a:rPr lang="en-CA" sz="900" dirty="0" smtClean="0"/>
              <a:t>(n=28)</a:t>
            </a:r>
          </a:p>
          <a:p>
            <a:r>
              <a:rPr lang="en-CA" sz="1100" dirty="0" smtClean="0"/>
              <a:t>2013 : 76 %</a:t>
            </a:r>
            <a:r>
              <a:rPr lang="en-CA" sz="400" dirty="0" smtClean="0"/>
              <a:t>    </a:t>
            </a:r>
            <a:r>
              <a:rPr lang="en-CA" sz="700" dirty="0" smtClean="0"/>
              <a:t>(n=13</a:t>
            </a:r>
            <a:r>
              <a:rPr lang="en-CA" sz="800" dirty="0" smtClean="0"/>
              <a:t>)</a:t>
            </a:r>
            <a:endParaRPr lang="en-CA" sz="800" dirty="0"/>
          </a:p>
        </p:txBody>
      </p:sp>
      <p:sp>
        <p:nvSpPr>
          <p:cNvPr id="17" name="Text Box 11"/>
          <p:cNvSpPr txBox="1">
            <a:spLocks noChangeArrowheads="1"/>
          </p:cNvSpPr>
          <p:nvPr>
            <p:custDataLst>
              <p:tags r:id="rId12"/>
            </p:custDataLst>
          </p:nvPr>
        </p:nvSpPr>
        <p:spPr bwMode="auto">
          <a:xfrm>
            <a:off x="6284267" y="3345993"/>
            <a:ext cx="1192857"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26 %</a:t>
            </a:r>
          </a:p>
          <a:p>
            <a:r>
              <a:rPr lang="en-CA" sz="800" dirty="0"/>
              <a:t>(</a:t>
            </a:r>
            <a:r>
              <a:rPr lang="en-CA" sz="800" dirty="0" smtClean="0"/>
              <a:t>n=10)</a:t>
            </a:r>
          </a:p>
          <a:p>
            <a:r>
              <a:rPr lang="en-CA" sz="1100" dirty="0" smtClean="0"/>
              <a:t>2013 : 24 %</a:t>
            </a:r>
          </a:p>
          <a:p>
            <a:r>
              <a:rPr lang="en-CA" sz="400" dirty="0" smtClean="0"/>
              <a:t>     </a:t>
            </a:r>
            <a:r>
              <a:rPr lang="en-CA" sz="700" dirty="0"/>
              <a:t>(</a:t>
            </a:r>
            <a:r>
              <a:rPr lang="en-CA" sz="700" dirty="0" smtClean="0"/>
              <a:t>n=4)</a:t>
            </a:r>
            <a:endParaRPr lang="en-CA" sz="7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Table des matières</a:t>
            </a:r>
            <a:endParaRPr lang="fr-CA" noProof="0" dirty="0"/>
          </a:p>
        </p:txBody>
      </p:sp>
      <p:sp>
        <p:nvSpPr>
          <p:cNvPr id="76803" name="Rectangle 5"/>
          <p:cNvSpPr>
            <a:spLocks noGrp="1" noChangeArrowheads="1"/>
          </p:cNvSpPr>
          <p:nvPr>
            <p:ph idx="1"/>
            <p:custDataLst>
              <p:tags r:id="rId2"/>
            </p:custDataLst>
          </p:nvPr>
        </p:nvSpPr>
        <p:spPr bwMode="auto">
          <a:xfrm>
            <a:off x="796924" y="1128501"/>
            <a:ext cx="7740650" cy="4733819"/>
          </a:xfrm>
          <a:noFill/>
          <a:ln>
            <a:miter lim="800000"/>
            <a:headEnd/>
            <a:tailEnd/>
          </a:ln>
        </p:spPr>
        <p:txBody>
          <a:bodyPr vert="horz" wrap="square" numCol="1" anchor="t" anchorCtr="0" compatLnSpc="1">
            <a:prstTxWarp prst="textNoShape">
              <a:avLst/>
            </a:prstTxWarp>
            <a:normAutofit fontScale="92500" lnSpcReduction="10000"/>
          </a:bodyPr>
          <a:lstStyle/>
          <a:p>
            <a:pPr marL="0" indent="0">
              <a:buFontTx/>
              <a:buNone/>
            </a:pPr>
            <a:r>
              <a:rPr lang="fr-CA" sz="1600" noProof="0" dirty="0" smtClean="0"/>
              <a:t>Objectifs de recherche							3</a:t>
            </a:r>
          </a:p>
          <a:p>
            <a:pPr marL="0" indent="0">
              <a:buFontTx/>
              <a:buNone/>
            </a:pPr>
            <a:r>
              <a:rPr lang="fr-CA" sz="1600" noProof="0" dirty="0" smtClean="0"/>
              <a:t>Méthodologie							4</a:t>
            </a:r>
          </a:p>
          <a:p>
            <a:pPr marL="0" indent="0">
              <a:buFontTx/>
              <a:buNone/>
            </a:pPr>
            <a:r>
              <a:rPr lang="fr-CA" sz="1600" dirty="0" smtClean="0"/>
              <a:t>Points saillants</a:t>
            </a:r>
            <a:r>
              <a:rPr lang="fr-CA" sz="1600" noProof="0" dirty="0" smtClean="0"/>
              <a:t>							5</a:t>
            </a:r>
          </a:p>
          <a:p>
            <a:pPr marL="0" indent="0">
              <a:buFontTx/>
              <a:buNone/>
            </a:pPr>
            <a:r>
              <a:rPr lang="fr-CA" sz="1600" dirty="0" smtClean="0"/>
              <a:t>Résumé</a:t>
            </a:r>
            <a:r>
              <a:rPr lang="fr-CA" sz="1600" noProof="0" dirty="0" smtClean="0"/>
              <a:t>								7</a:t>
            </a:r>
          </a:p>
          <a:p>
            <a:pPr marL="0" indent="0">
              <a:buFontTx/>
              <a:buNone/>
            </a:pPr>
            <a:r>
              <a:rPr lang="fr-CA" sz="1600" dirty="0" smtClean="0"/>
              <a:t>Plans d’avenir</a:t>
            </a:r>
            <a:r>
              <a:rPr lang="fr-CA" sz="1600" noProof="0" dirty="0" smtClean="0"/>
              <a:t>							11</a:t>
            </a:r>
          </a:p>
          <a:p>
            <a:pPr marL="0" indent="0">
              <a:buFontTx/>
              <a:buNone/>
            </a:pPr>
            <a:r>
              <a:rPr lang="fr-CA" sz="1600" noProof="0" dirty="0" smtClean="0"/>
              <a:t>Intention de faire </a:t>
            </a:r>
            <a:r>
              <a:rPr lang="fr-CA" sz="1600" dirty="0" smtClean="0"/>
              <a:t>une demande de permis</a:t>
            </a:r>
            <a:r>
              <a:rPr lang="fr-CA" sz="1600" noProof="0" dirty="0" smtClean="0"/>
              <a:t>					20</a:t>
            </a:r>
          </a:p>
          <a:p>
            <a:pPr marL="0" indent="0">
              <a:buFontTx/>
              <a:buNone/>
            </a:pPr>
            <a:r>
              <a:rPr lang="fr-CA" sz="1600" dirty="0" smtClean="0"/>
              <a:t>Connaissance du permis d’exercice</a:t>
            </a:r>
            <a:r>
              <a:rPr lang="fr-CA" sz="1600" noProof="0" dirty="0" smtClean="0"/>
              <a:t>						31</a:t>
            </a:r>
          </a:p>
          <a:p>
            <a:pPr marL="0" indent="0">
              <a:buFontTx/>
              <a:buNone/>
            </a:pPr>
            <a:r>
              <a:rPr lang="fr-CA" sz="1600" dirty="0" smtClean="0"/>
              <a:t>Connaissance des ordres provinciaux	</a:t>
            </a:r>
            <a:r>
              <a:rPr lang="fr-CA" sz="1600" noProof="0" dirty="0" smtClean="0"/>
              <a:t> 				37</a:t>
            </a:r>
          </a:p>
          <a:p>
            <a:pPr marL="0" indent="0">
              <a:buFontTx/>
              <a:buNone/>
            </a:pPr>
            <a:r>
              <a:rPr lang="fr-CA" sz="1600" dirty="0" smtClean="0"/>
              <a:t>Connaissance de la </a:t>
            </a:r>
            <a:r>
              <a:rPr lang="fr-CA" sz="1600" i="1" dirty="0" smtClean="0"/>
              <a:t>Loi sur les ingénieurs</a:t>
            </a:r>
            <a:r>
              <a:rPr lang="fr-CA" sz="1600" i="1" noProof="0" dirty="0" smtClean="0"/>
              <a:t> </a:t>
            </a:r>
            <a:r>
              <a:rPr lang="fr-CA" sz="1600" noProof="0" dirty="0" smtClean="0"/>
              <a:t>					40</a:t>
            </a:r>
          </a:p>
          <a:p>
            <a:pPr marL="0" indent="0">
              <a:buFontTx/>
              <a:buNone/>
            </a:pPr>
            <a:r>
              <a:rPr lang="fr-CA" sz="1600" dirty="0" smtClean="0"/>
              <a:t>Outil d’orientation de carrière</a:t>
            </a:r>
            <a:r>
              <a:rPr lang="fr-CA" sz="1600" noProof="0" dirty="0" smtClean="0"/>
              <a:t>						43</a:t>
            </a:r>
          </a:p>
          <a:p>
            <a:pPr marL="0" indent="0">
              <a:buFontTx/>
              <a:buNone/>
            </a:pPr>
            <a:r>
              <a:rPr lang="fr-CA" sz="1600" noProof="0" dirty="0" smtClean="0"/>
              <a:t>Données démographiques						48</a:t>
            </a:r>
          </a:p>
          <a:p>
            <a:pPr marL="0" indent="0">
              <a:buFontTx/>
              <a:buNone/>
            </a:pPr>
            <a:r>
              <a:rPr lang="fr-CA" sz="1600" noProof="0" dirty="0" smtClean="0"/>
              <a:t>Analyse supplémentaire : Impact sur l’intention de faire carrière en génie et de faire une demande de permis </a:t>
            </a:r>
          </a:p>
          <a:p>
            <a:pPr marL="0" indent="0">
              <a:buFontTx/>
              <a:buNone/>
              <a:tabLst>
                <a:tab pos="519113" algn="l"/>
              </a:tabLst>
            </a:pPr>
            <a:r>
              <a:rPr lang="fr-CA" sz="1600" noProof="0" dirty="0" smtClean="0"/>
              <a:t>	Participation à un atelier ou un séminaire				53</a:t>
            </a:r>
          </a:p>
          <a:p>
            <a:pPr marL="0" indent="0">
              <a:buFontTx/>
              <a:buNone/>
              <a:tabLst>
                <a:tab pos="519113" algn="l"/>
              </a:tabLst>
            </a:pPr>
            <a:r>
              <a:rPr lang="fr-CA" sz="1600" noProof="0" dirty="0" smtClean="0"/>
              <a:t>	Connaissance </a:t>
            </a:r>
            <a:r>
              <a:rPr lang="fr-CA" sz="1600" dirty="0" smtClean="0"/>
              <a:t>de la </a:t>
            </a:r>
            <a:r>
              <a:rPr lang="fr-CA" sz="1600" i="1" dirty="0" smtClean="0"/>
              <a:t>Loi sur les ingénieurs</a:t>
            </a:r>
            <a:r>
              <a:rPr lang="fr-CA" sz="1600" noProof="0" dirty="0" smtClean="0"/>
              <a:t>					56</a:t>
            </a:r>
          </a:p>
          <a:p>
            <a:pPr marL="0" indent="0">
              <a:buFontTx/>
              <a:buNone/>
              <a:tabLst>
                <a:tab pos="519113" algn="l"/>
              </a:tabLst>
            </a:pPr>
            <a:r>
              <a:rPr lang="fr-CA" sz="1600" noProof="0" dirty="0" smtClean="0"/>
              <a:t>	Connaissance du permis d’ingénieur </a:t>
            </a:r>
            <a:r>
              <a:rPr lang="fr-CA" sz="1600" dirty="0" smtClean="0"/>
              <a:t>et des rôles</a:t>
            </a:r>
            <a:r>
              <a:rPr lang="fr-CA" sz="1600" noProof="0" dirty="0" smtClean="0"/>
              <a:t>				59</a:t>
            </a:r>
          </a:p>
          <a:p>
            <a:pPr marL="0" indent="0">
              <a:buFontTx/>
              <a:buNone/>
              <a:tabLst>
                <a:tab pos="519113" algn="l"/>
              </a:tabLst>
            </a:pPr>
            <a:r>
              <a:rPr lang="fr-CA" sz="1600" noProof="0" dirty="0" smtClean="0"/>
              <a:t>	Connaissance des responsabilités des organisations				62</a:t>
            </a:r>
          </a:p>
        </p:txBody>
      </p:sp>
      <p:sp>
        <p:nvSpPr>
          <p:cNvPr id="7680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extLst>
      <p:ext uri="{BB962C8B-B14F-4D97-AF65-F5344CB8AC3E}">
        <p14:creationId xmlns:p14="http://schemas.microsoft.com/office/powerpoint/2010/main" val="40541552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custDataLst>
              <p:tags r:id="rId1"/>
            </p:custDataLst>
          </p:nvPr>
        </p:nvSpPr>
        <p:spPr>
          <a:xfrm>
            <a:off x="144463" y="2810515"/>
            <a:ext cx="4416425" cy="1246495"/>
          </a:xfrm>
        </p:spPr>
        <p:txBody>
          <a:bodyPr/>
          <a:lstStyle/>
          <a:p>
            <a:pPr fontAlgn="auto">
              <a:spcAft>
                <a:spcPts val="0"/>
              </a:spcAft>
              <a:defRPr/>
            </a:pPr>
            <a:r>
              <a:rPr lang="fr-CA" sz="3000" noProof="0" dirty="0" smtClean="0">
                <a:solidFill>
                  <a:schemeClr val="accent6"/>
                </a:solidFill>
              </a:rPr>
              <a:t>Intention quant à la demande de permis d’exercice</a:t>
            </a:r>
            <a:endParaRPr lang="fr-CA" noProof="0" dirty="0" smtClean="0">
              <a:solidFill>
                <a:schemeClr val="accent6"/>
              </a:solidFill>
            </a:endParaRPr>
          </a:p>
        </p:txBody>
      </p:sp>
      <p:sp>
        <p:nvSpPr>
          <p:cNvPr id="8601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EF693BC3-FFFA-4E4A-B2F1-C3C42A7AE877}" type="slidenum">
              <a:rPr lang="en-US"/>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3815784807"/>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0"/>
          </a:graphicData>
        </a:graphic>
      </p:graphicFrame>
      <p:sp>
        <p:nvSpPr>
          <p:cNvPr id="8195"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une demande de permis</a:t>
            </a:r>
          </a:p>
        </p:txBody>
      </p:sp>
      <p:sp>
        <p:nvSpPr>
          <p:cNvPr id="34" name="Content Placeholder 33"/>
          <p:cNvSpPr>
            <a:spLocks noGrp="1"/>
          </p:cNvSpPr>
          <p:nvPr>
            <p:ph idx="1"/>
            <p:custDataLst>
              <p:tags r:id="rId3"/>
            </p:custDataLst>
          </p:nvPr>
        </p:nvSpPr>
        <p:spPr>
          <a:xfrm>
            <a:off x="349956" y="680923"/>
            <a:ext cx="8565797"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latin typeface="+mj-lt"/>
              </a:rPr>
              <a:t>Parmi la vaste majorité des étudiants, soit plus de huit sur dix, qui ont l’intention de faire une demande de permis, plus de la moitié le fera absolument, ce qui représente une proportion moins élevée qu’en 2013, tandis que</a:t>
            </a:r>
            <a:r>
              <a:rPr lang="fr-CA" sz="1400" dirty="0" smtClean="0">
                <a:latin typeface="+mj-lt"/>
              </a:rPr>
              <a:t> trois sur dix le feront probablement, ce qui représente une proportion plus élevée qu’en 2013. Environ un étudiant sur dix n’a pas l’intention de faire une demande de permis ou est incertain. </a:t>
            </a:r>
            <a:endParaRPr lang="fr-CA" noProof="0"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21</a:t>
            </a:fld>
            <a:endParaRPr lang="en-US" dirty="0"/>
          </a:p>
        </p:txBody>
      </p:sp>
      <p:sp>
        <p:nvSpPr>
          <p:cNvPr id="2" name="Text Box 3"/>
          <p:cNvSpPr txBox="1">
            <a:spLocks noChangeArrowheads="1"/>
          </p:cNvSpPr>
          <p:nvPr>
            <p:custDataLst>
              <p:tags r:id="rId5"/>
            </p:custDataLst>
          </p:nvPr>
        </p:nvSpPr>
        <p:spPr bwMode="auto">
          <a:xfrm>
            <a:off x="349956" y="6351046"/>
            <a:ext cx="82264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Q21</a:t>
            </a:r>
            <a:r>
              <a:rPr lang="fr-CA" sz="800" dirty="0">
                <a:solidFill>
                  <a:schemeClr val="tx1"/>
                </a:solidFill>
                <a:latin typeface="+mj-lt"/>
              </a:rPr>
              <a:t>. Allez-vous faire une demande de permis d’exercice (ing.)?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Tous les répondants, 2013 (n=484); 2014 (n=606)</a:t>
            </a:r>
            <a:endParaRPr lang="fr-CA" sz="800" dirty="0">
              <a:solidFill>
                <a:schemeClr val="tx1"/>
              </a:solidFill>
              <a:latin typeface="+mj-lt"/>
            </a:endParaRPr>
          </a:p>
        </p:txBody>
      </p:sp>
      <p:sp>
        <p:nvSpPr>
          <p:cNvPr id="8204" name="Text Box 17"/>
          <p:cNvSpPr txBox="1">
            <a:spLocks noChangeArrowheads="1"/>
          </p:cNvSpPr>
          <p:nvPr>
            <p:custDataLst>
              <p:tags r:id="rId6"/>
            </p:custDataLst>
          </p:nvPr>
        </p:nvSpPr>
        <p:spPr bwMode="auto">
          <a:xfrm>
            <a:off x="1097843" y="154269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57" name="Text Box 15"/>
          <p:cNvSpPr txBox="1">
            <a:spLocks noChangeArrowheads="1"/>
          </p:cNvSpPr>
          <p:nvPr>
            <p:custDataLst>
              <p:tags r:id="rId7"/>
            </p:custDataLst>
          </p:nvPr>
        </p:nvSpPr>
        <p:spPr bwMode="auto">
          <a:xfrm>
            <a:off x="4838221" y="3574469"/>
            <a:ext cx="1262913"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8" name="Text Box 19"/>
          <p:cNvSpPr txBox="1">
            <a:spLocks noChangeArrowheads="1"/>
          </p:cNvSpPr>
          <p:nvPr>
            <p:custDataLst>
              <p:tags r:id="rId8"/>
            </p:custDataLst>
          </p:nvPr>
        </p:nvSpPr>
        <p:spPr bwMode="auto">
          <a:xfrm>
            <a:off x="1543445" y="1673668"/>
            <a:ext cx="1258342"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r>
              <a:rPr lang="en-CA" sz="700" dirty="0" smtClean="0"/>
              <a:t>)</a:t>
            </a:r>
            <a:endParaRPr lang="en-CA" sz="700" dirty="0"/>
          </a:p>
        </p:txBody>
      </p:sp>
      <p:sp>
        <p:nvSpPr>
          <p:cNvPr id="60" name="AutoShape 10"/>
          <p:cNvSpPr>
            <a:spLocks/>
          </p:cNvSpPr>
          <p:nvPr>
            <p:custDataLst>
              <p:tags r:id="rId9"/>
            </p:custDataLst>
          </p:nvPr>
        </p:nvSpPr>
        <p:spPr bwMode="auto">
          <a:xfrm rot="5400000">
            <a:off x="1962989" y="1589254"/>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custDataLst>
              <p:tags r:id="rId10"/>
            </p:custDataLst>
          </p:nvPr>
        </p:nvSpPr>
        <p:spPr bwMode="auto">
          <a:xfrm rot="5400000">
            <a:off x="5334839" y="35243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1"/>
            </p:custDataLst>
            <p:extLst>
              <p:ext uri="{D42A27DB-BD31-4B8C-83A1-F6EECF244321}">
                <p14:modId xmlns:p14="http://schemas.microsoft.com/office/powerpoint/2010/main" val="3488721900"/>
              </p:ext>
            </p:extLst>
          </p:nvPr>
        </p:nvGraphicFramePr>
        <p:xfrm>
          <a:off x="614345"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(n=321)              (n=319)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(n=182)              (n=114)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(n=41)               (n=20)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(n=17)               (n=10)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(n=45)                (n=21)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2"/>
            </p:custDataLst>
          </p:nvPr>
        </p:nvSpPr>
        <p:spPr bwMode="auto">
          <a:xfrm>
            <a:off x="1543445" y="2075699"/>
            <a:ext cx="1282881"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83 %</a:t>
            </a:r>
            <a:endParaRPr lang="en-CA" sz="900" dirty="0" smtClean="0"/>
          </a:p>
          <a:p>
            <a:r>
              <a:rPr lang="en-CA" sz="900" dirty="0" smtClean="0"/>
              <a:t>(n=503)</a:t>
            </a:r>
          </a:p>
          <a:p>
            <a:r>
              <a:rPr lang="en-CA" sz="1100" dirty="0" smtClean="0"/>
              <a:t>2013 : 90 %</a:t>
            </a:r>
            <a:r>
              <a:rPr lang="en-CA" sz="400" dirty="0" smtClean="0"/>
              <a:t>    </a:t>
            </a:r>
            <a:r>
              <a:rPr lang="en-CA" sz="700" dirty="0" smtClean="0"/>
              <a:t>(n=433</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4838221" y="4002610"/>
            <a:ext cx="1348823"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10 %</a:t>
            </a:r>
          </a:p>
          <a:p>
            <a:r>
              <a:rPr lang="en-CA" sz="800" dirty="0"/>
              <a:t>(</a:t>
            </a:r>
            <a:r>
              <a:rPr lang="en-CA" sz="800" dirty="0" smtClean="0"/>
              <a:t>n=58)</a:t>
            </a:r>
          </a:p>
          <a:p>
            <a:r>
              <a:rPr lang="en-CA" sz="1100" dirty="0" smtClean="0"/>
              <a:t>2013 : 6 %</a:t>
            </a:r>
            <a:r>
              <a:rPr lang="en-CA" sz="400" dirty="0" smtClean="0"/>
              <a:t> </a:t>
            </a:r>
          </a:p>
          <a:p>
            <a:r>
              <a:rPr lang="en-CA" sz="400" dirty="0" smtClean="0"/>
              <a:t>    </a:t>
            </a:r>
            <a:r>
              <a:rPr lang="en-CA" sz="700" dirty="0"/>
              <a:t>(</a:t>
            </a:r>
            <a:r>
              <a:rPr lang="en-CA" sz="700" dirty="0" smtClean="0"/>
              <a:t>n=30)</a:t>
            </a:r>
            <a:endParaRPr lang="en-CA" sz="700" dirty="0"/>
          </a:p>
        </p:txBody>
      </p:sp>
      <p:sp>
        <p:nvSpPr>
          <p:cNvPr id="17" name="Isosceles Triangle 16"/>
          <p:cNvSpPr/>
          <p:nvPr>
            <p:custDataLst>
              <p:tags r:id="rId14"/>
            </p:custDataLst>
          </p:nvPr>
        </p:nvSpPr>
        <p:spPr>
          <a:xfrm rot="10800000">
            <a:off x="1168370" y="3690069"/>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5"/>
            </p:custDataLst>
          </p:nvPr>
        </p:nvSpPr>
        <p:spPr>
          <a:xfrm rot="10800000" flipV="1">
            <a:off x="2801788" y="448581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custDataLst>
              <p:tags r:id="rId16"/>
            </p:custDataLst>
          </p:nvPr>
        </p:nvSpPr>
        <p:spPr>
          <a:xfrm rot="10800000">
            <a:off x="2659134" y="2167344"/>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Isosceles Triangle 20"/>
          <p:cNvSpPr/>
          <p:nvPr>
            <p:custDataLst>
              <p:tags r:id="rId17"/>
            </p:custDataLst>
          </p:nvPr>
        </p:nvSpPr>
        <p:spPr>
          <a:xfrm rot="10800000" flipV="1">
            <a:off x="6034644" y="4080083"/>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Isosceles Triangle 22"/>
          <p:cNvSpPr/>
          <p:nvPr>
            <p:custDataLst>
              <p:tags r:id="rId18"/>
            </p:custDataLst>
          </p:nvPr>
        </p:nvSpPr>
        <p:spPr>
          <a:xfrm rot="10800000" flipV="1">
            <a:off x="7681294" y="5305235"/>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2402187697"/>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0"/>
          </a:graphicData>
        </a:graphic>
      </p:graphicFrame>
      <p:sp>
        <p:nvSpPr>
          <p:cNvPr id="8195" name="Rectangle 2"/>
          <p:cNvSpPr>
            <a:spLocks noGrp="1" noChangeArrowheads="1"/>
          </p:cNvSpPr>
          <p:nvPr>
            <p:ph type="title"/>
            <p:custDataLst>
              <p:tags r:id="rId2"/>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noProof="0" dirty="0" smtClean="0"/>
              <a:t>Intention de faire une demande de permis -</a:t>
            </a:r>
            <a:br>
              <a:rPr lang="fr-CA" noProof="0" dirty="0" smtClean="0"/>
            </a:br>
            <a:r>
              <a:rPr lang="fr-CA" noProof="0" dirty="0" smtClean="0"/>
              <a:t>Faire carrière en génie </a:t>
            </a:r>
          </a:p>
        </p:txBody>
      </p:sp>
      <p:sp>
        <p:nvSpPr>
          <p:cNvPr id="34" name="Content Placeholder 33"/>
          <p:cNvSpPr>
            <a:spLocks noGrp="1"/>
          </p:cNvSpPr>
          <p:nvPr>
            <p:ph idx="1"/>
            <p:custDataLst>
              <p:tags r:id="rId3"/>
            </p:custDataLst>
          </p:nvPr>
        </p:nvSpPr>
        <p:spPr>
          <a:xfrm>
            <a:off x="349956" y="613775"/>
            <a:ext cx="8565797"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Parmi les étudiants qui projettent de faire carrière en génie, presque six sur dix indiquent qu’ils feront absolument une demande de permis, </a:t>
            </a:r>
            <a:r>
              <a:rPr lang="fr-CA" sz="1400" dirty="0" smtClean="0"/>
              <a:t>ce qui représente une proportion moins importante qu’en 2013, tandis que trois sur dix le feront probablement, ce qui représente une proportion plus importante qu’en 2013. Moins d’un sur dix n’en fera probablement ou absolument pas la demande ou ne le sait pas. </a:t>
            </a:r>
            <a:endParaRPr lang="fr-CA" sz="1400" noProof="0"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22</a:t>
            </a:fld>
            <a:endParaRPr lang="en-US" dirty="0"/>
          </a:p>
        </p:txBody>
      </p:sp>
      <p:sp>
        <p:nvSpPr>
          <p:cNvPr id="2" name="Text Box 3"/>
          <p:cNvSpPr txBox="1">
            <a:spLocks noChangeArrowheads="1"/>
          </p:cNvSpPr>
          <p:nvPr>
            <p:custDataLst>
              <p:tags r:id="rId5"/>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Q21. Allez-vous </a:t>
            </a:r>
            <a:r>
              <a:rPr lang="fr-CA" sz="800" dirty="0">
                <a:solidFill>
                  <a:schemeClr val="tx1"/>
                </a:solidFill>
                <a:latin typeface="+mj-lt"/>
              </a:rPr>
              <a:t>faire une demande de permis d’exercice (ing</a:t>
            </a:r>
            <a:r>
              <a:rPr lang="fr-CA" sz="800" dirty="0" smtClean="0">
                <a:solidFill>
                  <a:schemeClr val="tx1"/>
                </a:solidFill>
                <a:latin typeface="+mj-lt"/>
              </a:rPr>
              <a:t>.)?  </a:t>
            </a:r>
            <a:br>
              <a:rPr lang="fr-CA" sz="800" dirty="0" smtClean="0">
                <a:solidFill>
                  <a:schemeClr val="tx1"/>
                </a:solidFill>
                <a:latin typeface="+mj-lt"/>
              </a:rPr>
            </a:br>
            <a:r>
              <a:rPr lang="fr-CA" sz="800" dirty="0" smtClean="0">
                <a:solidFill>
                  <a:schemeClr val="tx1"/>
                </a:solidFill>
                <a:latin typeface="+mj-lt"/>
              </a:rPr>
              <a:t>Base : Les répondants qui envisagent de faire carrière dans le domaine du génie, 2013 (n=467); 2014 (n=568)</a:t>
            </a:r>
            <a:endParaRPr lang="fr-CA" sz="800" dirty="0">
              <a:solidFill>
                <a:schemeClr val="tx1"/>
              </a:solidFill>
              <a:latin typeface="+mj-lt"/>
            </a:endParaRPr>
          </a:p>
        </p:txBody>
      </p:sp>
      <p:sp>
        <p:nvSpPr>
          <p:cNvPr id="8204" name="Text Box 17"/>
          <p:cNvSpPr txBox="1">
            <a:spLocks noChangeArrowheads="1"/>
          </p:cNvSpPr>
          <p:nvPr>
            <p:custDataLst>
              <p:tags r:id="rId6"/>
            </p:custDataLst>
          </p:nvPr>
        </p:nvSpPr>
        <p:spPr bwMode="auto">
          <a:xfrm>
            <a:off x="1097843" y="154269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endParaRPr lang="fr-CA" sz="1400" dirty="0">
              <a:solidFill>
                <a:srgbClr val="003399"/>
              </a:solidFill>
              <a:latin typeface="+mj-lt"/>
            </a:endParaRPr>
          </a:p>
        </p:txBody>
      </p:sp>
      <p:sp>
        <p:nvSpPr>
          <p:cNvPr id="57" name="Text Box 15"/>
          <p:cNvSpPr txBox="1">
            <a:spLocks noChangeArrowheads="1"/>
          </p:cNvSpPr>
          <p:nvPr>
            <p:custDataLst>
              <p:tags r:id="rId7"/>
            </p:custDataLst>
          </p:nvPr>
        </p:nvSpPr>
        <p:spPr bwMode="auto">
          <a:xfrm>
            <a:off x="4815840" y="3694732"/>
            <a:ext cx="1100848"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8" name="Text Box 19"/>
          <p:cNvSpPr txBox="1">
            <a:spLocks noChangeArrowheads="1"/>
          </p:cNvSpPr>
          <p:nvPr>
            <p:custDataLst>
              <p:tags r:id="rId8"/>
            </p:custDataLst>
          </p:nvPr>
        </p:nvSpPr>
        <p:spPr bwMode="auto">
          <a:xfrm>
            <a:off x="1527366" y="1906437"/>
            <a:ext cx="1287085"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60" name="AutoShape 10"/>
          <p:cNvSpPr>
            <a:spLocks/>
          </p:cNvSpPr>
          <p:nvPr>
            <p:custDataLst>
              <p:tags r:id="rId9"/>
            </p:custDataLst>
          </p:nvPr>
        </p:nvSpPr>
        <p:spPr bwMode="auto">
          <a:xfrm rot="5400000">
            <a:off x="1962989" y="1828474"/>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custDataLst>
              <p:tags r:id="rId10"/>
            </p:custDataLst>
          </p:nvPr>
        </p:nvSpPr>
        <p:spPr bwMode="auto">
          <a:xfrm rot="5400000">
            <a:off x="5334839" y="35243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1"/>
            </p:custDataLst>
            <p:extLst>
              <p:ext uri="{D42A27DB-BD31-4B8C-83A1-F6EECF244321}">
                <p14:modId xmlns:p14="http://schemas.microsoft.com/office/powerpoint/2010/main" val="4083317436"/>
              </p:ext>
            </p:extLst>
          </p:nvPr>
        </p:nvGraphicFramePr>
        <p:xfrm>
          <a:off x="614345"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(n=320)              (n=318)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(n=174)              (n=109)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(n=25)              (n=15)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(n=7)               (n=5)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(n=42)              (n=20)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custDataLst>
              <p:tags r:id="rId12"/>
            </p:custDataLst>
          </p:nvPr>
        </p:nvSpPr>
        <p:spPr bwMode="auto">
          <a:xfrm>
            <a:off x="1527366" y="2336444"/>
            <a:ext cx="1287085"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87 %</a:t>
            </a:r>
            <a:endParaRPr lang="en-CA" sz="900" dirty="0" smtClean="0"/>
          </a:p>
          <a:p>
            <a:r>
              <a:rPr lang="en-CA" sz="900" dirty="0" smtClean="0"/>
              <a:t>(n=494)</a:t>
            </a:r>
          </a:p>
          <a:p>
            <a:r>
              <a:rPr lang="en-CA" sz="1100" dirty="0" smtClean="0"/>
              <a:t>2013 : 91 %</a:t>
            </a:r>
            <a:r>
              <a:rPr lang="en-CA" sz="400" dirty="0" smtClean="0"/>
              <a:t>    </a:t>
            </a:r>
            <a:r>
              <a:rPr lang="en-CA" sz="700" dirty="0" smtClean="0"/>
              <a:t>(n=427</a:t>
            </a:r>
            <a:r>
              <a:rPr lang="en-CA" sz="800" dirty="0" smtClean="0"/>
              <a:t>)</a:t>
            </a:r>
            <a:endParaRPr lang="en-CA" sz="800" dirty="0"/>
          </a:p>
        </p:txBody>
      </p:sp>
      <p:sp>
        <p:nvSpPr>
          <p:cNvPr id="17" name="Text Box 11"/>
          <p:cNvSpPr txBox="1">
            <a:spLocks noChangeArrowheads="1"/>
          </p:cNvSpPr>
          <p:nvPr>
            <p:custDataLst>
              <p:tags r:id="rId13"/>
            </p:custDataLst>
          </p:nvPr>
        </p:nvSpPr>
        <p:spPr bwMode="auto">
          <a:xfrm>
            <a:off x="4935870" y="4081655"/>
            <a:ext cx="1078849"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5 %</a:t>
            </a:r>
          </a:p>
          <a:p>
            <a:r>
              <a:rPr lang="en-CA" sz="800" dirty="0"/>
              <a:t>(</a:t>
            </a:r>
            <a:r>
              <a:rPr lang="en-CA" sz="800" dirty="0" smtClean="0"/>
              <a:t>n=32)</a:t>
            </a:r>
          </a:p>
          <a:p>
            <a:r>
              <a:rPr lang="en-CA" sz="1100" dirty="0" smtClean="0"/>
              <a:t>2013 : 4 %</a:t>
            </a:r>
            <a:r>
              <a:rPr lang="en-CA" sz="400" dirty="0" smtClean="0"/>
              <a:t>     </a:t>
            </a:r>
            <a:r>
              <a:rPr lang="en-CA" sz="700" dirty="0"/>
              <a:t>(</a:t>
            </a:r>
            <a:r>
              <a:rPr lang="en-CA" sz="700" dirty="0" smtClean="0"/>
              <a:t>n=20)</a:t>
            </a:r>
            <a:endParaRPr lang="en-CA" sz="700" dirty="0"/>
          </a:p>
        </p:txBody>
      </p:sp>
      <p:sp>
        <p:nvSpPr>
          <p:cNvPr id="18" name="Isosceles Triangle 17"/>
          <p:cNvSpPr/>
          <p:nvPr>
            <p:custDataLst>
              <p:tags r:id="rId14"/>
            </p:custDataLst>
          </p:nvPr>
        </p:nvSpPr>
        <p:spPr>
          <a:xfrm rot="10800000">
            <a:off x="1145343" y="3875316"/>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custDataLst>
              <p:tags r:id="rId15"/>
            </p:custDataLst>
          </p:nvPr>
        </p:nvSpPr>
        <p:spPr>
          <a:xfrm rot="10800000" flipV="1">
            <a:off x="2830468" y="461438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Isosceles Triangle 22"/>
          <p:cNvSpPr/>
          <p:nvPr>
            <p:custDataLst>
              <p:tags r:id="rId16"/>
            </p:custDataLst>
          </p:nvPr>
        </p:nvSpPr>
        <p:spPr>
          <a:xfrm rot="10800000">
            <a:off x="2654895" y="2427330"/>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Isosceles Triangle 23"/>
          <p:cNvSpPr/>
          <p:nvPr>
            <p:custDataLst>
              <p:tags r:id="rId17"/>
            </p:custDataLst>
          </p:nvPr>
        </p:nvSpPr>
        <p:spPr>
          <a:xfrm rot="10800000" flipV="1">
            <a:off x="7690446" y="533688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026" name="Picture 2"/>
          <p:cNvPicPr>
            <a:picLocks noChangeAspect="1" noChangeArrowheads="1"/>
          </p:cNvPicPr>
          <p:nvPr>
            <p:custDataLst>
              <p:tags r:id="rId18"/>
            </p:custDataLst>
          </p:nvPr>
        </p:nvPicPr>
        <p:blipFill>
          <a:blip r:embed="rId21">
            <a:extLst>
              <a:ext uri="{28A0092B-C50C-407E-A947-70E740481C1C}">
                <a14:useLocalDpi xmlns:a14="http://schemas.microsoft.com/office/drawing/2010/main" val="0"/>
              </a:ext>
            </a:extLst>
          </a:blip>
          <a:srcRect/>
          <a:stretch>
            <a:fillRect/>
          </a:stretch>
        </p:blipFill>
        <p:spPr bwMode="auto">
          <a:xfrm>
            <a:off x="3454400" y="3322638"/>
            <a:ext cx="25177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custDataLst>
              <p:tags r:id="rId1"/>
            </p:custDataLst>
            <p:extLst>
              <p:ext uri="{D42A27DB-BD31-4B8C-83A1-F6EECF244321}">
                <p14:modId xmlns:p14="http://schemas.microsoft.com/office/powerpoint/2010/main" val="1301072785"/>
              </p:ext>
            </p:extLst>
          </p:nvPr>
        </p:nvGraphicFramePr>
        <p:xfrm>
          <a:off x="583848" y="1546225"/>
          <a:ext cx="8006997" cy="4356100"/>
        </p:xfrm>
        <a:graphic>
          <a:graphicData uri="http://schemas.openxmlformats.org/drawingml/2006/chart">
            <c:chart xmlns:c="http://schemas.openxmlformats.org/drawingml/2006/chart" xmlns:r="http://schemas.openxmlformats.org/officeDocument/2006/relationships" r:id="rId15"/>
          </a:graphicData>
        </a:graphic>
      </p:graphicFrame>
      <p:sp>
        <p:nvSpPr>
          <p:cNvPr id="10243"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un jour une demande de permis d’exercice</a:t>
            </a:r>
          </a:p>
        </p:txBody>
      </p:sp>
      <p:sp>
        <p:nvSpPr>
          <p:cNvPr id="1024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A5B26A8-B61E-4E19-9014-12657928C1BB}" type="slidenum">
              <a:rPr lang="en-US"/>
              <a:pPr/>
              <a:t>23</a:t>
            </a:fld>
            <a:endParaRPr lang="en-US" dirty="0"/>
          </a:p>
        </p:txBody>
      </p:sp>
      <p:sp>
        <p:nvSpPr>
          <p:cNvPr id="10255" name="Text Box 19"/>
          <p:cNvSpPr txBox="1">
            <a:spLocks noChangeArrowheads="1"/>
          </p:cNvSpPr>
          <p:nvPr>
            <p:custDataLst>
              <p:tags r:id="rId4"/>
            </p:custDataLst>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Q22</a:t>
            </a:r>
            <a:r>
              <a:rPr lang="fr-CA" sz="800" dirty="0">
                <a:solidFill>
                  <a:schemeClr val="tx1"/>
                </a:solidFill>
                <a:latin typeface="+mj-lt"/>
              </a:rPr>
              <a:t>. Envisagez-vous un jour de faire une demande de permis d’exercice (ing</a:t>
            </a:r>
            <a:r>
              <a:rPr lang="fr-CA" sz="800" dirty="0" smtClean="0">
                <a:solidFill>
                  <a:schemeClr val="tx1"/>
                </a:solidFill>
                <a:latin typeface="+mj-lt"/>
              </a:rPr>
              <a:t>.)? </a:t>
            </a:r>
            <a:br>
              <a:rPr lang="fr-CA" sz="800" dirty="0" smtClean="0">
                <a:solidFill>
                  <a:schemeClr val="tx1"/>
                </a:solidFill>
                <a:latin typeface="+mj-lt"/>
              </a:rPr>
            </a:br>
            <a:r>
              <a:rPr lang="fr-CA" sz="800" dirty="0" smtClean="0">
                <a:solidFill>
                  <a:schemeClr val="tx1"/>
                </a:solidFill>
                <a:latin typeface="+mj-lt"/>
              </a:rPr>
              <a:t>Base : Les participants qui ont répondu « Non » à la Q21 2013 (n=30); 2014 (n=58)</a:t>
            </a:r>
            <a:endParaRPr lang="fr-CA" sz="800" dirty="0">
              <a:solidFill>
                <a:schemeClr val="tx1"/>
              </a:solidFill>
              <a:latin typeface="+mj-lt"/>
            </a:endParaRPr>
          </a:p>
        </p:txBody>
      </p:sp>
      <p:sp>
        <p:nvSpPr>
          <p:cNvPr id="10256" name="Text Box 21"/>
          <p:cNvSpPr txBox="1">
            <a:spLocks noChangeArrowheads="1"/>
          </p:cNvSpPr>
          <p:nvPr>
            <p:custDataLst>
              <p:tags r:id="rId5"/>
            </p:custDataLst>
          </p:nvPr>
        </p:nvSpPr>
        <p:spPr bwMode="auto">
          <a:xfrm>
            <a:off x="918628" y="1550634"/>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Envisagez-vous un jour de faire une demande de permis d’exercice?</a:t>
            </a:r>
            <a:endParaRPr lang="fr-CA" sz="1400" dirty="0">
              <a:solidFill>
                <a:srgbClr val="003399"/>
              </a:solidFill>
              <a:latin typeface="+mj-lt"/>
            </a:endParaRPr>
          </a:p>
        </p:txBody>
      </p:sp>
      <p:sp>
        <p:nvSpPr>
          <p:cNvPr id="34" name="Content Placeholder 33"/>
          <p:cNvSpPr txBox="1">
            <a:spLocks/>
          </p:cNvSpPr>
          <p:nvPr>
            <p:custDataLst>
              <p:tags r:id="rId6"/>
            </p:custDataLst>
          </p:nvPr>
        </p:nvSpPr>
        <p:spPr>
          <a:xfrm>
            <a:off x="352424" y="688860"/>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n-lt"/>
              </a:rPr>
              <a:t>Parmi les étudiants qui n’envisagent pas de faire une demande de permis, les deux tiers n’envisagent pas de faire une demande un jour, tandis que deux sur dix pensent en faire absolument ou probablement la demande un jour et un sur dix ne le sait pas. </a:t>
            </a:r>
            <a:r>
              <a:rPr lang="fr-CA" sz="1400" b="0" i="1" dirty="0" smtClean="0">
                <a:solidFill>
                  <a:schemeClr val="tx1"/>
                </a:solidFill>
                <a:latin typeface="+mn-lt"/>
              </a:rPr>
              <a:t>En raison de la très faible taille de la base, les résultats doivent être interprétés avec réserve.</a:t>
            </a:r>
            <a:r>
              <a:rPr lang="fr-CA" sz="1400" b="0" i="1" dirty="0" smtClean="0">
                <a:solidFill>
                  <a:srgbClr val="1F497D"/>
                </a:solidFill>
                <a:latin typeface="Calibri"/>
              </a:rPr>
              <a:t> </a:t>
            </a:r>
            <a:endParaRPr lang="fr-CA" sz="1800" b="0" dirty="0">
              <a:solidFill>
                <a:schemeClr val="tx1"/>
              </a:solidFill>
              <a:latin typeface="+mn-lt"/>
            </a:endParaRPr>
          </a:p>
        </p:txBody>
      </p:sp>
      <p:sp>
        <p:nvSpPr>
          <p:cNvPr id="56" name="Text Box 15"/>
          <p:cNvSpPr txBox="1">
            <a:spLocks noChangeArrowheads="1"/>
          </p:cNvSpPr>
          <p:nvPr>
            <p:custDataLst>
              <p:tags r:id="rId7"/>
            </p:custDataLst>
          </p:nvPr>
        </p:nvSpPr>
        <p:spPr bwMode="auto">
          <a:xfrm>
            <a:off x="4749967" y="1954142"/>
            <a:ext cx="112542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7" name="Text Box 19"/>
          <p:cNvSpPr txBox="1">
            <a:spLocks noChangeArrowheads="1"/>
          </p:cNvSpPr>
          <p:nvPr>
            <p:custDataLst>
              <p:tags r:id="rId8"/>
            </p:custDataLst>
          </p:nvPr>
        </p:nvSpPr>
        <p:spPr bwMode="auto">
          <a:xfrm>
            <a:off x="1564640" y="2965983"/>
            <a:ext cx="1169112"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9" name="AutoShape 10"/>
          <p:cNvSpPr>
            <a:spLocks/>
          </p:cNvSpPr>
          <p:nvPr>
            <p:custDataLst>
              <p:tags r:id="rId9"/>
            </p:custDataLst>
          </p:nvPr>
        </p:nvSpPr>
        <p:spPr bwMode="auto">
          <a:xfrm rot="5400000">
            <a:off x="2105864" y="29147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0"/>
            </p:custDataLst>
            <p:extLst>
              <p:ext uri="{D42A27DB-BD31-4B8C-83A1-F6EECF244321}">
                <p14:modId xmlns:p14="http://schemas.microsoft.com/office/powerpoint/2010/main" val="3305030755"/>
              </p:ext>
            </p:extLst>
          </p:nvPr>
        </p:nvGraphicFramePr>
        <p:xfrm>
          <a:off x="594185" y="55858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(n=5)                (n=6)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(n=8)               (n=6)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(n=31)                (n=10)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(n=7)               (n=5)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(n=7)               (n=3)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1"/>
            </p:custDataLst>
          </p:nvPr>
        </p:nvSpPr>
        <p:spPr bwMode="auto">
          <a:xfrm rot="5400000">
            <a:off x="5214824" y="182700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Text Box 11"/>
          <p:cNvSpPr txBox="1">
            <a:spLocks noChangeArrowheads="1"/>
          </p:cNvSpPr>
          <p:nvPr>
            <p:custDataLst>
              <p:tags r:id="rId12"/>
            </p:custDataLst>
          </p:nvPr>
        </p:nvSpPr>
        <p:spPr bwMode="auto">
          <a:xfrm>
            <a:off x="1660856" y="3388888"/>
            <a:ext cx="1072896" cy="110799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22 %</a:t>
            </a:r>
            <a:endParaRPr lang="en-CA" sz="900" dirty="0" smtClean="0"/>
          </a:p>
          <a:p>
            <a:r>
              <a:rPr lang="en-CA" sz="900" dirty="0" smtClean="0"/>
              <a:t>(n=13)</a:t>
            </a:r>
          </a:p>
          <a:p>
            <a:r>
              <a:rPr lang="en-CA" sz="1100" dirty="0" smtClean="0"/>
              <a:t>2013 : 40 %</a:t>
            </a:r>
            <a:r>
              <a:rPr lang="en-CA" sz="400" dirty="0" smtClean="0"/>
              <a:t>    </a:t>
            </a:r>
            <a:r>
              <a:rPr lang="en-CA" sz="700" dirty="0" smtClean="0"/>
              <a:t>(n=12</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4586510" y="2391283"/>
            <a:ext cx="1452340"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66 %</a:t>
            </a:r>
          </a:p>
          <a:p>
            <a:r>
              <a:rPr lang="en-CA" sz="800" dirty="0"/>
              <a:t>(</a:t>
            </a:r>
            <a:r>
              <a:rPr lang="en-CA" sz="800" dirty="0" smtClean="0"/>
              <a:t>n=38)</a:t>
            </a:r>
          </a:p>
          <a:p>
            <a:r>
              <a:rPr lang="en-CA" sz="1100" dirty="0" smtClean="0"/>
              <a:t>2013 : 50 %</a:t>
            </a:r>
          </a:p>
          <a:p>
            <a:r>
              <a:rPr lang="en-CA" sz="400" dirty="0" smtClean="0"/>
              <a:t>     </a:t>
            </a:r>
            <a:r>
              <a:rPr lang="en-CA" sz="700" dirty="0"/>
              <a:t>(</a:t>
            </a:r>
            <a:r>
              <a:rPr lang="en-CA" sz="700" dirty="0" smtClean="0"/>
              <a:t>n=15)</a:t>
            </a:r>
            <a:endParaRPr lang="en-CA" sz="7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Raisons de ne pas faire une demande de permis</a:t>
            </a:r>
          </a:p>
        </p:txBody>
      </p:sp>
      <p:sp>
        <p:nvSpPr>
          <p:cNvPr id="11268" name="Content Placeholder 32"/>
          <p:cNvSpPr>
            <a:spLocks noGrp="1"/>
          </p:cNvSpPr>
          <p:nvPr>
            <p:ph idx="1"/>
            <p:custDataLst>
              <p:tags r:id="rId2"/>
            </p:custDataLst>
          </p:nvPr>
        </p:nvSpPr>
        <p:spPr bwMode="auto">
          <a:xfrm>
            <a:off x="352425" y="700088"/>
            <a:ext cx="8475486"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fr-CA" sz="1400" noProof="0" dirty="0" smtClean="0"/>
              <a:t>Parmi le groupe d’étudiants qui ne prévoient jamais faire une demande de permis, les raisons mentionnées le plus souvent sont le manque d’intérêt pour une carrière en génie, le fait que le permis n’est pas nécessaire pour leurs plans de carrière ou l’intention de suivre un autre cheminement de carrière. </a:t>
            </a:r>
            <a:r>
              <a:rPr lang="fr-CA" sz="1400" i="1" noProof="0" dirty="0" smtClean="0">
                <a:solidFill>
                  <a:srgbClr val="1F497D"/>
                </a:solidFill>
              </a:rPr>
              <a:t>En raison de la très faible taille de la base, les résultats doivent être interprétés avec réserve. </a:t>
            </a:r>
            <a:endParaRPr lang="fr-CA" sz="1400" noProof="0" dirty="0" smtClean="0"/>
          </a:p>
        </p:txBody>
      </p:sp>
      <p:sp>
        <p:nvSpPr>
          <p:cNvPr id="1126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4DA8E29-8ABE-40E4-BF67-D5936B594232}" type="slidenum">
              <a:rPr lang="en-US"/>
              <a:pPr/>
              <a:t>24</a:t>
            </a:fld>
            <a:endParaRPr lang="en-US" dirty="0"/>
          </a:p>
        </p:txBody>
      </p:sp>
      <p:sp>
        <p:nvSpPr>
          <p:cNvPr id="2" name="Text Box 3"/>
          <p:cNvSpPr txBox="1">
            <a:spLocks noChangeArrowheads="1"/>
          </p:cNvSpPr>
          <p:nvPr>
            <p:custDataLst>
              <p:tags r:id="rId4"/>
            </p:custDataLst>
          </p:nvPr>
        </p:nvSpPr>
        <p:spPr bwMode="auto">
          <a:xfrm>
            <a:off x="292225" y="6312760"/>
            <a:ext cx="8601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Q23. Pourquoi </a:t>
            </a:r>
            <a:r>
              <a:rPr lang="fr-CA" sz="800" dirty="0">
                <a:solidFill>
                  <a:schemeClr val="tx1"/>
                </a:solidFill>
                <a:latin typeface="+mj-lt"/>
              </a:rPr>
              <a:t>n’envisagez-vous pas de faire une demande de permis d’exercice (ing</a:t>
            </a:r>
            <a:r>
              <a:rPr lang="fr-CA" sz="800" dirty="0" smtClean="0">
                <a:solidFill>
                  <a:schemeClr val="tx1"/>
                </a:solidFill>
                <a:latin typeface="+mj-lt"/>
              </a:rPr>
              <a:t>.)?</a:t>
            </a:r>
            <a:br>
              <a:rPr lang="fr-CA" sz="800" dirty="0" smtClean="0">
                <a:solidFill>
                  <a:schemeClr val="tx1"/>
                </a:solidFill>
                <a:latin typeface="+mj-lt"/>
              </a:rPr>
            </a:br>
            <a:r>
              <a:rPr lang="fr-CA" sz="800" dirty="0" smtClean="0">
                <a:solidFill>
                  <a:schemeClr val="tx1"/>
                </a:solidFill>
                <a:latin typeface="+mj-lt"/>
              </a:rPr>
              <a:t>Base : Les répondants qui n’envisagent pas de faire une demande de permis, 2013 (n=15); 2014 (n=38).</a:t>
            </a:r>
            <a:endParaRPr lang="fr-CA" sz="800" dirty="0">
              <a:solidFill>
                <a:schemeClr val="tx1"/>
              </a:solidFill>
              <a:latin typeface="+mj-lt"/>
            </a:endParaRPr>
          </a:p>
        </p:txBody>
      </p:sp>
      <p:sp>
        <p:nvSpPr>
          <p:cNvPr id="11271" name="Text Box 12"/>
          <p:cNvSpPr txBox="1">
            <a:spLocks noChangeArrowheads="1"/>
          </p:cNvSpPr>
          <p:nvPr>
            <p:custDataLst>
              <p:tags r:id="rId5"/>
            </p:custDataLst>
          </p:nvPr>
        </p:nvSpPr>
        <p:spPr bwMode="auto">
          <a:xfrm>
            <a:off x="1677811" y="1591910"/>
            <a:ext cx="5721350" cy="307777"/>
          </a:xfrm>
          <a:prstGeom prst="rect">
            <a:avLst/>
          </a:prstGeom>
          <a:noFill/>
          <a:ln w="25400" algn="ctr">
            <a:noFill/>
            <a:miter lim="800000"/>
            <a:headEnd/>
            <a:tailEnd/>
          </a:ln>
        </p:spPr>
        <p:txBody>
          <a:bodyPr>
            <a:spAutoFit/>
          </a:bodyPr>
          <a:lstStyle/>
          <a:p>
            <a:r>
              <a:rPr lang="fr-CA" sz="1400" dirty="0">
                <a:solidFill>
                  <a:srgbClr val="003399"/>
                </a:solidFill>
                <a:latin typeface="+mj-lt"/>
              </a:rPr>
              <a:t>Pourquoi n’envisagez-vous pas de faire une demande de permis </a:t>
            </a:r>
            <a:r>
              <a:rPr lang="fr-CA" sz="1400" dirty="0" smtClean="0">
                <a:solidFill>
                  <a:srgbClr val="003399"/>
                </a:solidFill>
                <a:latin typeface="+mj-lt"/>
              </a:rPr>
              <a:t>d’exercice</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33" name="Object 4"/>
          <p:cNvGraphicFramePr>
            <a:graphicFrameLocks noChangeAspect="1"/>
          </p:cNvGraphicFramePr>
          <p:nvPr>
            <p:custDataLst>
              <p:tags r:id="rId6"/>
            </p:custDataLst>
            <p:extLst>
              <p:ext uri="{D42A27DB-BD31-4B8C-83A1-F6EECF244321}">
                <p14:modId xmlns:p14="http://schemas.microsoft.com/office/powerpoint/2010/main" val="4148142175"/>
              </p:ext>
            </p:extLst>
          </p:nvPr>
        </p:nvGraphicFramePr>
        <p:xfrm>
          <a:off x="2376963" y="1905001"/>
          <a:ext cx="6024087" cy="43243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Table 9"/>
          <p:cNvGraphicFramePr>
            <a:graphicFrameLocks noGrp="1"/>
          </p:cNvGraphicFramePr>
          <p:nvPr>
            <p:custDataLst>
              <p:tags r:id="rId7"/>
            </p:custDataLst>
            <p:extLst>
              <p:ext uri="{D42A27DB-BD31-4B8C-83A1-F6EECF244321}">
                <p14:modId xmlns:p14="http://schemas.microsoft.com/office/powerpoint/2010/main" val="3909543538"/>
              </p:ext>
            </p:extLst>
          </p:nvPr>
        </p:nvGraphicFramePr>
        <p:xfrm>
          <a:off x="461490" y="1914144"/>
          <a:ext cx="3920009" cy="4357968"/>
        </p:xfrm>
        <a:graphic>
          <a:graphicData uri="http://schemas.openxmlformats.org/drawingml/2006/table">
            <a:tbl>
              <a:tblPr/>
              <a:tblGrid>
                <a:gridCol w="3920009"/>
              </a:tblGrid>
              <a:tr h="551802">
                <a:tc>
                  <a:txBody>
                    <a:bodyPr/>
                    <a:lstStyle/>
                    <a:p>
                      <a:pPr marL="0" algn="r" defTabSz="914400" rtl="0" eaLnBrk="1" fontAlgn="b" latinLnBrk="0" hangingPunct="1"/>
                      <a:r>
                        <a:rPr lang="fr-CA" sz="1000" b="1" i="0" u="none" strike="noStrike" noProof="0" dirty="0" smtClean="0">
                          <a:latin typeface="+mn-lt"/>
                        </a:rPr>
                        <a:t>Aucun intérêt</a:t>
                      </a:r>
                      <a:r>
                        <a:rPr lang="fr-CA" sz="1000" b="1" i="0" u="none" strike="noStrike" baseline="0" noProof="0" dirty="0" smtClean="0">
                          <a:latin typeface="+mn-lt"/>
                        </a:rPr>
                        <a:t> (pour une carrière en génie</a:t>
                      </a:r>
                      <a:r>
                        <a:rPr lang="fr-CA" sz="1050" b="1" i="0" u="none" strike="noStrike" noProof="0" dirty="0" smtClean="0">
                          <a:latin typeface="+mn-lt"/>
                        </a:rPr>
                        <a:t>)</a:t>
                      </a:r>
                      <a:br>
                        <a:rPr lang="fr-CA" sz="105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(n=15)</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(n=4</a:t>
                      </a:r>
                      <a:r>
                        <a:rPr lang="fr-CA" sz="800" b="0" i="0" u="none" strike="noStrike" noProof="0" dirty="0" smtClean="0">
                          <a:solidFill>
                            <a:schemeClr val="bg1">
                              <a:lumMod val="50000"/>
                            </a:schemeClr>
                          </a:solidFill>
                          <a:latin typeface="Arial Narrow" pitchFamily="34" charset="0"/>
                        </a:rPr>
                        <a:t>)</a:t>
                      </a:r>
                      <a:endParaRPr lang="fr-CA" sz="800" b="0" i="0" u="none" strike="noStrike" noProof="0" dirty="0">
                        <a:solidFill>
                          <a:schemeClr val="bg1">
                            <a:lumMod val="50000"/>
                          </a:schemeClr>
                        </a:solidFill>
                        <a:latin typeface="Arial Narrow" pitchFamily="34" charset="0"/>
                      </a:endParaRP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fr-CA" sz="1000" b="1" i="0" u="none" strike="noStrike" noProof="0" dirty="0" smtClean="0">
                          <a:latin typeface="+mn-lt"/>
                        </a:rPr>
                        <a:t>Inutile (pour mes plans/objectifs de carrière)</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(n=10)</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(n=4)</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fr-CA" sz="1000" b="1" i="0" u="none" strike="noStrike" noProof="0" dirty="0" smtClean="0">
                          <a:latin typeface="+mn-lt"/>
                        </a:rPr>
                        <a:t>Je préfère suivre un autre cheminement de carrière</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(n=8)</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(n=1)</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fr-CA" sz="1000" b="1" i="0" u="none" strike="noStrike" noProof="0" dirty="0" smtClean="0">
                          <a:latin typeface="+mn-lt"/>
                        </a:rPr>
                        <a:t>Je travaillerai à l’étranger</a:t>
                      </a:r>
                      <a:r>
                        <a:rPr lang="fr-CA" sz="1050" b="1" i="0" u="none" strike="noStrike" noProof="0" dirty="0" smtClean="0">
                          <a:latin typeface="+mn-lt"/>
                        </a:rPr>
                        <a:t/>
                      </a:r>
                      <a:br>
                        <a:rPr lang="fr-CA" sz="105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(n=4)</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(n=2)</a:t>
                      </a:r>
                    </a:p>
                  </a:txBody>
                  <a:tcPr marL="4926" marR="4926" marT="4926" marB="0" anchor="ctr">
                    <a:lnL>
                      <a:noFill/>
                    </a:lnL>
                    <a:lnR>
                      <a:noFill/>
                    </a:lnR>
                    <a:lnT>
                      <a:noFill/>
                    </a:lnT>
                    <a:lnB>
                      <a:noFill/>
                    </a:lnB>
                  </a:tcPr>
                </a:tc>
              </a:tr>
              <a:tr h="551802">
                <a:tc>
                  <a:txBody>
                    <a:bodyPr/>
                    <a:lstStyle/>
                    <a:p>
                      <a:pPr marL="0" algn="r" defTabSz="914400" rtl="0" eaLnBrk="1" fontAlgn="b" latinLnBrk="0" hangingPunct="1"/>
                      <a:r>
                        <a:rPr lang="fr-CA" sz="1000" b="1" i="0" u="none" strike="noStrike" noProof="0" dirty="0" smtClean="0">
                          <a:latin typeface="+mn-lt"/>
                        </a:rPr>
                        <a:t>Pour faire carrière</a:t>
                      </a:r>
                      <a:r>
                        <a:rPr lang="fr-CA" sz="1000" b="1" i="0" u="none" strike="noStrike" baseline="0" noProof="0" dirty="0" smtClean="0">
                          <a:latin typeface="+mn-lt"/>
                        </a:rPr>
                        <a:t> en médecine</a:t>
                      </a:r>
                      <a:r>
                        <a:rPr lang="fr-CA" sz="1050" b="1" i="0" u="none" strike="noStrike" noProof="0" dirty="0" smtClean="0">
                          <a:latin typeface="+mn-lt"/>
                        </a:rPr>
                        <a:t/>
                      </a:r>
                      <a:br>
                        <a:rPr lang="fr-CA" sz="105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(n=3)</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(n=0)</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fr-CA" sz="1000" b="1" i="0" u="none" strike="noStrike" noProof="0" dirty="0" smtClean="0">
                          <a:latin typeface="+mn-lt"/>
                        </a:rPr>
                        <a:t>Coût /frais</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(n=2)</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(n=0)</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fr-CA" sz="1000" b="1" i="0" u="none" strike="noStrike" noProof="0" dirty="0" smtClean="0">
                          <a:latin typeface="+mn-lt"/>
                        </a:rPr>
                        <a:t>Trop de</a:t>
                      </a:r>
                      <a:r>
                        <a:rPr lang="fr-CA" sz="1000" b="1" i="0" u="none" strike="noStrike" baseline="0" noProof="0" dirty="0" smtClean="0">
                          <a:latin typeface="+mn-lt"/>
                        </a:rPr>
                        <a:t> responsabilités</a:t>
                      </a:r>
                      <a:endParaRPr lang="fr-CA" sz="1000" b="1" i="0" u="none" strike="noStrike" noProof="0" dirty="0" smtClean="0">
                        <a:latin typeface="+mn-lt"/>
                      </a:endParaRP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(n=2)</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(n=2)</a:t>
                      </a:r>
                    </a:p>
                  </a:txBody>
                  <a:tcPr marL="4926" marR="4926" marT="4926" marB="0" anchor="ctr">
                    <a:lnL>
                      <a:noFill/>
                    </a:lnL>
                    <a:lnR>
                      <a:noFill/>
                    </a:lnR>
                    <a:lnT>
                      <a:noFill/>
                    </a:lnT>
                    <a:lnB>
                      <a:noFill/>
                    </a:lnB>
                  </a:tcPr>
                </a:tc>
              </a:tr>
              <a:tr h="542394">
                <a:tc>
                  <a:txBody>
                    <a:bodyPr/>
                    <a:lstStyle/>
                    <a:p>
                      <a:pPr marL="0" algn="r" defTabSz="914400" rtl="0" eaLnBrk="1" fontAlgn="b" latinLnBrk="0" hangingPunct="1"/>
                      <a:r>
                        <a:rPr lang="fr-CA" sz="1000" b="1" i="0" u="none" strike="noStrike" noProof="0" dirty="0" smtClean="0">
                          <a:latin typeface="+mn-lt"/>
                        </a:rPr>
                        <a:t>Pour faire carrière</a:t>
                      </a:r>
                      <a:r>
                        <a:rPr lang="fr-CA" sz="1000" b="1" i="0" u="none" strike="noStrike" baseline="0" noProof="0" dirty="0" smtClean="0">
                          <a:latin typeface="+mn-lt"/>
                        </a:rPr>
                        <a:t> en informatique</a:t>
                      </a:r>
                      <a:endParaRPr lang="fr-CA" sz="1000" b="1" i="0" u="none" strike="noStrike" noProof="0" dirty="0" smtClean="0">
                        <a:latin typeface="+mn-lt"/>
                      </a:endParaRP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(n=2)</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(n=1)</a:t>
                      </a:r>
                    </a:p>
                  </a:txBody>
                  <a:tcPr marL="4926" marR="4926" marT="4926" marB="0"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bwMode="auto">
          <a:xfrm>
            <a:off x="838200" y="119063"/>
            <a:ext cx="8162925" cy="554037"/>
          </a:xfrm>
          <a:noFill/>
          <a:ln>
            <a:miter lim="800000"/>
            <a:headEnd/>
            <a:tailEnd/>
          </a:ln>
        </p:spPr>
        <p:txBody>
          <a:bodyPr vert="horz" numCol="1" compatLnSpc="1">
            <a:prstTxWarp prst="textNoShape">
              <a:avLst/>
            </a:prstTxWarp>
          </a:bodyPr>
          <a:lstStyle/>
          <a:p>
            <a:r>
              <a:rPr lang="fr-CA" dirty="0"/>
              <a:t>Intérêt après avoir appris qu’il faut un </a:t>
            </a:r>
            <a:r>
              <a:rPr lang="fr-CA" dirty="0" smtClean="0"/>
              <a:t>permis pour </a:t>
            </a:r>
            <a:r>
              <a:rPr lang="fr-CA" dirty="0"/>
              <a:t>pouvoir </a:t>
            </a:r>
            <a:br>
              <a:rPr lang="fr-CA" dirty="0"/>
            </a:br>
            <a:r>
              <a:rPr lang="fr-CA" dirty="0"/>
              <a:t>exercer le génie</a:t>
            </a:r>
            <a:endParaRPr lang="fr-CA" noProof="0" dirty="0" smtClean="0"/>
          </a:p>
        </p:txBody>
      </p:sp>
      <p:graphicFrame>
        <p:nvGraphicFramePr>
          <p:cNvPr id="35" name="Object 6"/>
          <p:cNvGraphicFramePr>
            <a:graphicFrameLocks noGrp="1" noChangeAspect="1"/>
          </p:cNvGraphicFramePr>
          <p:nvPr>
            <p:ph idx="1"/>
            <p:custDataLst>
              <p:tags r:id="rId2"/>
            </p:custDataLst>
            <p:extLst>
              <p:ext uri="{D42A27DB-BD31-4B8C-83A1-F6EECF244321}">
                <p14:modId xmlns:p14="http://schemas.microsoft.com/office/powerpoint/2010/main" val="3105561138"/>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15"/>
          </a:graphicData>
        </a:graphic>
      </p:graphicFrame>
      <p:sp>
        <p:nvSpPr>
          <p:cNvPr id="1229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7BD0B86F-70A0-462B-BD00-3F81EEBFE374}" type="slidenum">
              <a:rPr lang="en-US"/>
              <a:pPr/>
              <a:t>25</a:t>
            </a:fld>
            <a:endParaRPr lang="en-US" dirty="0"/>
          </a:p>
        </p:txBody>
      </p:sp>
      <p:sp>
        <p:nvSpPr>
          <p:cNvPr id="12293" name="Text Box 3"/>
          <p:cNvSpPr txBox="1">
            <a:spLocks noChangeArrowheads="1"/>
          </p:cNvSpPr>
          <p:nvPr>
            <p:custDataLst>
              <p:tags r:id="rId4"/>
            </p:custDataLst>
          </p:nvPr>
        </p:nvSpPr>
        <p:spPr bwMode="auto">
          <a:xfrm>
            <a:off x="349956" y="6292321"/>
            <a:ext cx="8570524" cy="33855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Q24</a:t>
            </a:r>
            <a:r>
              <a:rPr lang="fr-CA" sz="800" dirty="0">
                <a:solidFill>
                  <a:schemeClr val="tx1"/>
                </a:solidFill>
                <a:latin typeface="+mj-lt"/>
              </a:rPr>
              <a:t>. Étant donné qu’il faut détenir un permis d’exercice pour pouvoir se déclarer </a:t>
            </a:r>
            <a:r>
              <a:rPr lang="fr-CA" sz="800" dirty="0" smtClean="0">
                <a:solidFill>
                  <a:schemeClr val="tx1"/>
                </a:solidFill>
                <a:latin typeface="+mj-lt"/>
              </a:rPr>
              <a:t>légalement </a:t>
            </a:r>
            <a:r>
              <a:rPr lang="fr-CA" sz="800" dirty="0">
                <a:solidFill>
                  <a:schemeClr val="tx1"/>
                </a:solidFill>
                <a:latin typeface="+mj-lt"/>
              </a:rPr>
              <a:t>ingénieur ou exercer comme ingénieur, prévoyez-vous faire une demande de permis </a:t>
            </a:r>
            <a:r>
              <a:rPr lang="fr-CA" sz="800" dirty="0" smtClean="0">
                <a:solidFill>
                  <a:schemeClr val="tx1"/>
                </a:solidFill>
                <a:latin typeface="+mj-lt"/>
              </a:rPr>
              <a:t>d’exercice? </a:t>
            </a:r>
            <a:br>
              <a:rPr lang="fr-CA" sz="800" dirty="0" smtClean="0">
                <a:solidFill>
                  <a:schemeClr val="tx1"/>
                </a:solidFill>
                <a:latin typeface="+mj-lt"/>
              </a:rPr>
            </a:br>
            <a:r>
              <a:rPr lang="fr-CA" sz="800" dirty="0" smtClean="0">
                <a:solidFill>
                  <a:schemeClr val="tx1"/>
                </a:solidFill>
                <a:latin typeface="+mj-lt"/>
              </a:rPr>
              <a:t>Base : Les répondants qui </a:t>
            </a:r>
            <a:r>
              <a:rPr lang="fr-CA" sz="800" dirty="0">
                <a:solidFill>
                  <a:schemeClr val="tx1"/>
                </a:solidFill>
                <a:latin typeface="+mj-lt"/>
              </a:rPr>
              <a:t>ne prévoient pas faire une demande de permis ou qui sont </a:t>
            </a:r>
            <a:r>
              <a:rPr lang="fr-CA" sz="800" dirty="0" smtClean="0">
                <a:solidFill>
                  <a:schemeClr val="tx1"/>
                </a:solidFill>
                <a:latin typeface="+mj-lt"/>
              </a:rPr>
              <a:t>incertains, 2013 (n=39); 2014 (n=90)</a:t>
            </a:r>
            <a:endParaRPr lang="fr-CA" sz="800" dirty="0">
              <a:solidFill>
                <a:schemeClr val="tx1"/>
              </a:solidFill>
              <a:latin typeface="+mj-lt"/>
            </a:endParaRPr>
          </a:p>
        </p:txBody>
      </p:sp>
      <p:sp>
        <p:nvSpPr>
          <p:cNvPr id="12303" name="Text Box 22"/>
          <p:cNvSpPr txBox="1">
            <a:spLocks noChangeArrowheads="1"/>
          </p:cNvSpPr>
          <p:nvPr>
            <p:custDataLst>
              <p:tags r:id="rId5"/>
            </p:custDataLst>
          </p:nvPr>
        </p:nvSpPr>
        <p:spPr bwMode="auto">
          <a:xfrm>
            <a:off x="426036" y="1522710"/>
            <a:ext cx="8118524" cy="307777"/>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Étant donné qu’il faut détenir un permis pour pouvoir exercer le génie, prévoyez-vous en faire la demande?</a:t>
            </a:r>
          </a:p>
        </p:txBody>
      </p:sp>
      <p:sp>
        <p:nvSpPr>
          <p:cNvPr id="55" name="Text Box 15"/>
          <p:cNvSpPr txBox="1">
            <a:spLocks noChangeArrowheads="1"/>
          </p:cNvSpPr>
          <p:nvPr>
            <p:custDataLst>
              <p:tags r:id="rId6"/>
            </p:custDataLst>
          </p:nvPr>
        </p:nvSpPr>
        <p:spPr bwMode="auto">
          <a:xfrm>
            <a:off x="4775775" y="2560105"/>
            <a:ext cx="1186707"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6" name="Text Box 19"/>
          <p:cNvSpPr txBox="1">
            <a:spLocks noChangeArrowheads="1"/>
          </p:cNvSpPr>
          <p:nvPr>
            <p:custDataLst>
              <p:tags r:id="rId7"/>
            </p:custDataLst>
          </p:nvPr>
        </p:nvSpPr>
        <p:spPr bwMode="auto">
          <a:xfrm>
            <a:off x="1444066" y="2856063"/>
            <a:ext cx="1248333"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8" name="AutoShape 10"/>
          <p:cNvSpPr>
            <a:spLocks/>
          </p:cNvSpPr>
          <p:nvPr>
            <p:custDataLst>
              <p:tags r:id="rId8"/>
            </p:custDataLst>
          </p:nvPr>
        </p:nvSpPr>
        <p:spPr bwMode="auto">
          <a:xfrm rot="5400000">
            <a:off x="1889075" y="276235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9"/>
            </p:custDataLst>
            <p:extLst>
              <p:ext uri="{D42A27DB-BD31-4B8C-83A1-F6EECF244321}">
                <p14:modId xmlns:p14="http://schemas.microsoft.com/office/powerpoint/2010/main" val="2874563532"/>
              </p:ext>
            </p:extLst>
          </p:nvPr>
        </p:nvGraphicFramePr>
        <p:xfrm>
          <a:off x="512450" y="5602949"/>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(n=12)                (n=4)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 (n=14)               (n=9)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(n=29)              (n=12)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(n=6)                (n=6)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(n=29)              (n=8)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0"/>
            </p:custDataLst>
          </p:nvPr>
        </p:nvSpPr>
        <p:spPr bwMode="auto">
          <a:xfrm rot="5400000">
            <a:off x="5287214" y="25147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Text Box 11"/>
          <p:cNvSpPr txBox="1">
            <a:spLocks noChangeArrowheads="1"/>
          </p:cNvSpPr>
          <p:nvPr>
            <p:custDataLst>
              <p:tags r:id="rId11"/>
            </p:custDataLst>
          </p:nvPr>
        </p:nvSpPr>
        <p:spPr bwMode="auto">
          <a:xfrm>
            <a:off x="1444067" y="3256133"/>
            <a:ext cx="1248332"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29 %</a:t>
            </a:r>
            <a:endParaRPr lang="en-CA" sz="900" dirty="0" smtClean="0"/>
          </a:p>
          <a:p>
            <a:r>
              <a:rPr lang="en-CA" sz="900" dirty="0" smtClean="0"/>
              <a:t>(n=26)</a:t>
            </a:r>
          </a:p>
          <a:p>
            <a:r>
              <a:rPr lang="en-CA" sz="1100" dirty="0" smtClean="0"/>
              <a:t>2013 : 33 %</a:t>
            </a:r>
            <a:r>
              <a:rPr lang="en-CA" sz="400" dirty="0" smtClean="0"/>
              <a:t>    </a:t>
            </a:r>
            <a:r>
              <a:rPr lang="en-CA" sz="700" dirty="0" smtClean="0"/>
              <a:t>(n=13</a:t>
            </a:r>
            <a:r>
              <a:rPr lang="en-CA" sz="800" dirty="0" smtClean="0"/>
              <a:t>)</a:t>
            </a:r>
            <a:endParaRPr lang="en-CA" sz="800" dirty="0"/>
          </a:p>
        </p:txBody>
      </p:sp>
      <p:sp>
        <p:nvSpPr>
          <p:cNvPr id="16" name="Text Box 11"/>
          <p:cNvSpPr txBox="1">
            <a:spLocks noChangeArrowheads="1"/>
          </p:cNvSpPr>
          <p:nvPr>
            <p:custDataLst>
              <p:tags r:id="rId12"/>
            </p:custDataLst>
          </p:nvPr>
        </p:nvSpPr>
        <p:spPr bwMode="auto">
          <a:xfrm>
            <a:off x="4775776" y="3012652"/>
            <a:ext cx="1186706"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39 %</a:t>
            </a:r>
          </a:p>
          <a:p>
            <a:r>
              <a:rPr lang="en-CA" sz="800" dirty="0"/>
              <a:t>(</a:t>
            </a:r>
            <a:r>
              <a:rPr lang="en-CA" sz="800" dirty="0" smtClean="0"/>
              <a:t>n=35)</a:t>
            </a:r>
          </a:p>
          <a:p>
            <a:r>
              <a:rPr lang="en-CA" sz="1100" dirty="0" smtClean="0"/>
              <a:t>2013 : 46 %</a:t>
            </a:r>
            <a:r>
              <a:rPr lang="en-CA" sz="400" dirty="0" smtClean="0"/>
              <a:t> </a:t>
            </a:r>
          </a:p>
          <a:p>
            <a:r>
              <a:rPr lang="en-CA" sz="400" dirty="0" smtClean="0"/>
              <a:t>    </a:t>
            </a:r>
            <a:r>
              <a:rPr lang="en-CA" sz="700" dirty="0"/>
              <a:t>(</a:t>
            </a:r>
            <a:r>
              <a:rPr lang="en-CA" sz="700" dirty="0" smtClean="0"/>
              <a:t>n=18)</a:t>
            </a:r>
            <a:endParaRPr lang="en-CA" sz="700" dirty="0"/>
          </a:p>
        </p:txBody>
      </p:sp>
      <p:sp>
        <p:nvSpPr>
          <p:cNvPr id="17" name="Content Placeholder 33"/>
          <p:cNvSpPr txBox="1">
            <a:spLocks/>
          </p:cNvSpPr>
          <p:nvPr>
            <p:custDataLst>
              <p:tags r:id="rId13"/>
            </p:custDataLst>
          </p:nvPr>
        </p:nvSpPr>
        <p:spPr>
          <a:xfrm>
            <a:off x="352425" y="742422"/>
            <a:ext cx="835130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j-lt"/>
              </a:rPr>
              <a:t>Une fois qu’on leur a dit qu’il fallait détenir un permis pour pouvoir exercer le génie, trois étudiants sur dix indiquent qu’ils feront absolument ou probablement une demande, tandis que quatre sur dix ne le feront absolument ou probablement pas et un tiers est incertain.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Délai quant à la demande de permis</a:t>
            </a:r>
          </a:p>
        </p:txBody>
      </p:sp>
      <p:graphicFrame>
        <p:nvGraphicFramePr>
          <p:cNvPr id="31" name="Object 2"/>
          <p:cNvGraphicFramePr>
            <a:graphicFrameLocks noGrp="1" noChangeAspect="1"/>
          </p:cNvGraphicFramePr>
          <p:nvPr>
            <p:ph idx="1"/>
            <p:custDataLst>
              <p:tags r:id="rId2"/>
            </p:custDataLst>
            <p:extLst>
              <p:ext uri="{D42A27DB-BD31-4B8C-83A1-F6EECF244321}">
                <p14:modId xmlns:p14="http://schemas.microsoft.com/office/powerpoint/2010/main" val="2929658456"/>
              </p:ext>
            </p:extLst>
          </p:nvPr>
        </p:nvGraphicFramePr>
        <p:xfrm>
          <a:off x="434898" y="1441317"/>
          <a:ext cx="8238970" cy="4140397"/>
        </p:xfrm>
        <a:graphic>
          <a:graphicData uri="http://schemas.openxmlformats.org/drawingml/2006/chart">
            <c:chart xmlns:c="http://schemas.openxmlformats.org/drawingml/2006/chart" xmlns:r="http://schemas.openxmlformats.org/officeDocument/2006/relationships" r:id="rId13"/>
          </a:graphicData>
        </a:graphic>
      </p:graphicFrame>
      <p:sp>
        <p:nvSpPr>
          <p:cNvPr id="1331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29E31D8-566F-4FD6-95E5-6FC9EE862CFF}" type="slidenum">
              <a:rPr lang="en-US"/>
              <a:pPr/>
              <a:t>26</a:t>
            </a:fld>
            <a:endParaRPr lang="en-US" dirty="0"/>
          </a:p>
        </p:txBody>
      </p:sp>
      <p:sp>
        <p:nvSpPr>
          <p:cNvPr id="13328" name="Text Box 16"/>
          <p:cNvSpPr txBox="1">
            <a:spLocks noChangeArrowheads="1"/>
          </p:cNvSpPr>
          <p:nvPr>
            <p:custDataLst>
              <p:tags r:id="rId4"/>
            </p:custDataLst>
          </p:nvPr>
        </p:nvSpPr>
        <p:spPr bwMode="auto">
          <a:xfrm>
            <a:off x="1220656" y="2109221"/>
            <a:ext cx="2509837" cy="415498"/>
          </a:xfrm>
          <a:prstGeom prst="rect">
            <a:avLst/>
          </a:prstGeom>
          <a:noFill/>
          <a:ln w="25400" algn="ctr">
            <a:noFill/>
            <a:miter lim="800000"/>
            <a:headEnd/>
            <a:tailEnd/>
          </a:ln>
        </p:spPr>
        <p:txBody>
          <a:bodyPr>
            <a:spAutoFit/>
          </a:bodyPr>
          <a:lstStyle/>
          <a:p>
            <a:r>
              <a:rPr lang="fr-CA" sz="1400" dirty="0" smtClean="0"/>
              <a:t>Dans les douze mois</a:t>
            </a:r>
            <a:br>
              <a:rPr lang="fr-CA" sz="1400" dirty="0" smtClean="0"/>
            </a:br>
            <a:r>
              <a:rPr lang="fr-CA" sz="700" dirty="0" smtClean="0"/>
              <a:t>(2 cotes supérieures)</a:t>
            </a:r>
            <a:endParaRPr lang="fr-CA" sz="700" dirty="0"/>
          </a:p>
        </p:txBody>
      </p:sp>
      <p:sp>
        <p:nvSpPr>
          <p:cNvPr id="13329" name="Text Box 19"/>
          <p:cNvSpPr txBox="1">
            <a:spLocks noChangeArrowheads="1"/>
          </p:cNvSpPr>
          <p:nvPr>
            <p:custDataLst>
              <p:tags r:id="rId5"/>
            </p:custDataLst>
          </p:nvPr>
        </p:nvSpPr>
        <p:spPr bwMode="auto">
          <a:xfrm>
            <a:off x="171450" y="1716970"/>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Quand prévoyez-vous faire une demande de permis?</a:t>
            </a:r>
            <a:endParaRPr lang="fr-CA" sz="1400" dirty="0">
              <a:solidFill>
                <a:srgbClr val="003399"/>
              </a:solidFill>
              <a:latin typeface="+mj-lt"/>
            </a:endParaRPr>
          </a:p>
        </p:txBody>
      </p:sp>
      <p:sp>
        <p:nvSpPr>
          <p:cNvPr id="13330" name="Text Box 20"/>
          <p:cNvSpPr txBox="1">
            <a:spLocks noChangeArrowheads="1"/>
          </p:cNvSpPr>
          <p:nvPr>
            <p:custDataLst>
              <p:tags r:id="rId6"/>
            </p:custDataLst>
          </p:nvPr>
        </p:nvSpPr>
        <p:spPr bwMode="auto">
          <a:xfrm>
            <a:off x="434898" y="6244683"/>
            <a:ext cx="7958021" cy="338554"/>
          </a:xfrm>
          <a:prstGeom prst="rect">
            <a:avLst/>
          </a:prstGeom>
          <a:noFill/>
          <a:ln w="25400">
            <a:noFill/>
            <a:miter lim="800000"/>
            <a:headEnd/>
            <a:tailEnd/>
          </a:ln>
        </p:spPr>
        <p:txBody>
          <a:bodyPr wrap="square">
            <a:spAutoFit/>
          </a:bodyPr>
          <a:lstStyle/>
          <a:p>
            <a:pPr algn="l"/>
            <a:r>
              <a:rPr lang="en-US" sz="800" dirty="0">
                <a:solidFill>
                  <a:schemeClr val="tx1"/>
                </a:solidFill>
                <a:latin typeface="+mj-lt"/>
              </a:rPr>
              <a:t>Q27. </a:t>
            </a:r>
            <a:r>
              <a:rPr lang="fr-CA" sz="800" dirty="0">
                <a:solidFill>
                  <a:schemeClr val="tx1"/>
                </a:solidFill>
                <a:latin typeface="+mj-lt"/>
              </a:rPr>
              <a:t>Quand prévoyez-vous faire une demande de permis </a:t>
            </a:r>
            <a:r>
              <a:rPr lang="fr-CA" sz="800" dirty="0" smtClean="0">
                <a:solidFill>
                  <a:schemeClr val="tx1"/>
                </a:solidFill>
                <a:latin typeface="+mj-lt"/>
              </a:rPr>
              <a:t>d’exercice</a:t>
            </a:r>
            <a:r>
              <a:rPr lang="en-US" sz="800" dirty="0" smtClean="0">
                <a:solidFill>
                  <a:schemeClr val="tx1"/>
                </a:solidFill>
                <a:latin typeface="+mj-lt"/>
              </a:rPr>
              <a:t>?  </a:t>
            </a:r>
            <a:br>
              <a:rPr lang="en-US" sz="800" dirty="0" smtClean="0">
                <a:solidFill>
                  <a:schemeClr val="tx1"/>
                </a:solidFill>
                <a:latin typeface="+mj-lt"/>
              </a:rPr>
            </a:br>
            <a:r>
              <a:rPr lang="fr-CA" sz="800" dirty="0" smtClean="0">
                <a:solidFill>
                  <a:schemeClr val="tx1"/>
                </a:solidFill>
                <a:latin typeface="+mj-lt"/>
              </a:rPr>
              <a:t>Base :  Les répondants qui prévoient faire une demande de permis, 2013 (n=458); 2014 (n=542)</a:t>
            </a:r>
            <a:endParaRPr lang="fr-CA" sz="800" dirty="0">
              <a:solidFill>
                <a:schemeClr val="tx1"/>
              </a:solidFill>
              <a:latin typeface="+mj-lt"/>
            </a:endParaRPr>
          </a:p>
        </p:txBody>
      </p:sp>
      <p:sp>
        <p:nvSpPr>
          <p:cNvPr id="33" name="AutoShape 10"/>
          <p:cNvSpPr>
            <a:spLocks/>
          </p:cNvSpPr>
          <p:nvPr>
            <p:custDataLst>
              <p:tags r:id="rId7"/>
            </p:custDataLst>
          </p:nvPr>
        </p:nvSpPr>
        <p:spPr bwMode="auto">
          <a:xfrm rot="5400000">
            <a:off x="2366006" y="1644616"/>
            <a:ext cx="18288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custDataLst>
              <p:tags r:id="rId8"/>
            </p:custDataLst>
            <p:extLst>
              <p:ext uri="{D42A27DB-BD31-4B8C-83A1-F6EECF244321}">
                <p14:modId xmlns:p14="http://schemas.microsoft.com/office/powerpoint/2010/main" val="1510024692"/>
              </p:ext>
            </p:extLst>
          </p:nvPr>
        </p:nvGraphicFramePr>
        <p:xfrm>
          <a:off x="447674" y="5440680"/>
          <a:ext cx="8239128" cy="512445"/>
        </p:xfrm>
        <a:graphic>
          <a:graphicData uri="http://schemas.openxmlformats.org/drawingml/2006/table">
            <a:tbl>
              <a:tblPr/>
              <a:tblGrid>
                <a:gridCol w="2059782"/>
                <a:gridCol w="2059782"/>
                <a:gridCol w="2059782"/>
                <a:gridCol w="2059782"/>
              </a:tblGrid>
              <a:tr h="504825">
                <a:tc>
                  <a:txBody>
                    <a:bodyPr/>
                    <a:lstStyle/>
                    <a:p>
                      <a:pPr algn="ctr" fontAlgn="ctr"/>
                      <a:r>
                        <a:rPr lang="fr-CA" sz="1200" b="1" i="0" u="none" strike="noStrike" kern="1200" dirty="0" smtClean="0">
                          <a:solidFill>
                            <a:schemeClr val="tx1"/>
                          </a:solidFill>
                          <a:latin typeface="+mn-lt"/>
                          <a:ea typeface="+mn-ea"/>
                          <a:cs typeface="+mn-cs"/>
                        </a:rPr>
                        <a:t>Dans les six mois qui suivent l’obtention de mon diplôme</a:t>
                      </a:r>
                      <a:r>
                        <a:rPr lang="en-US" sz="900" b="0" i="0" u="none" strike="noStrike" kern="1200" dirty="0" smtClean="0">
                          <a:solidFill>
                            <a:schemeClr val="tx2"/>
                          </a:solidFill>
                          <a:latin typeface="Arial Narrow" pitchFamily="34" charset="0"/>
                          <a:ea typeface="+mn-ea"/>
                          <a:cs typeface="+mn-cs"/>
                        </a:rPr>
                        <a:t>                  (n=230)                   (n=218)</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dirty="0" smtClean="0">
                          <a:solidFill>
                            <a:schemeClr val="tx1"/>
                          </a:solidFill>
                          <a:latin typeface="+mn-lt"/>
                          <a:ea typeface="+mn-ea"/>
                          <a:cs typeface="+mn-cs"/>
                        </a:rPr>
                        <a:t>Dans les douze mois qui suivent l’obtention de mon diplôme</a:t>
                      </a:r>
                      <a:r>
                        <a:rPr lang="en-US" sz="900" b="0" i="0" u="none" strike="noStrike" kern="1200" dirty="0" smtClean="0">
                          <a:solidFill>
                            <a:schemeClr val="tx2"/>
                          </a:solidFill>
                          <a:latin typeface="Arial Narrow" pitchFamily="34" charset="0"/>
                          <a:ea typeface="+mn-ea"/>
                          <a:cs typeface="+mn-cs"/>
                        </a:rPr>
                        <a:t>                   (n=92)                     (n=53)</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Plus d’un an après l’obtention de mon diplôme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(n=106)                      (n=94)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(n=114)                     (n=93)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custDataLst>
              <p:tags r:id="rId9"/>
            </p:custDataLst>
          </p:nvPr>
        </p:nvSpPr>
        <p:spPr bwMode="auto">
          <a:xfrm>
            <a:off x="1920998" y="2500631"/>
            <a:ext cx="1187962"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59 %</a:t>
            </a:r>
            <a:endParaRPr lang="en-CA" sz="900" dirty="0" smtClean="0"/>
          </a:p>
          <a:p>
            <a:r>
              <a:rPr lang="en-CA" sz="900" dirty="0" smtClean="0"/>
              <a:t>(n=322)</a:t>
            </a:r>
          </a:p>
          <a:p>
            <a:r>
              <a:rPr lang="en-CA" sz="1100" dirty="0" smtClean="0"/>
              <a:t>2013 : 60 %</a:t>
            </a:r>
            <a:r>
              <a:rPr lang="en-CA" sz="400" dirty="0" smtClean="0"/>
              <a:t>    </a:t>
            </a:r>
            <a:r>
              <a:rPr lang="en-CA" sz="700" dirty="0" smtClean="0"/>
              <a:t>(n=271</a:t>
            </a:r>
            <a:r>
              <a:rPr lang="en-CA" sz="800" dirty="0" smtClean="0"/>
              <a:t>)</a:t>
            </a:r>
            <a:endParaRPr lang="en-CA" sz="800" dirty="0"/>
          </a:p>
        </p:txBody>
      </p:sp>
      <p:sp>
        <p:nvSpPr>
          <p:cNvPr id="18" name="Isosceles Triangle 17"/>
          <p:cNvSpPr/>
          <p:nvPr>
            <p:custDataLst>
              <p:tags r:id="rId10"/>
            </p:custDataLst>
          </p:nvPr>
        </p:nvSpPr>
        <p:spPr>
          <a:xfrm rot="10800000" flipV="1">
            <a:off x="3299728" y="4628326"/>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33"/>
          <p:cNvSpPr txBox="1">
            <a:spLocks/>
          </p:cNvSpPr>
          <p:nvPr>
            <p:custDataLst>
              <p:tags r:id="rId11"/>
            </p:custDataLst>
          </p:nvPr>
        </p:nvSpPr>
        <p:spPr>
          <a:xfrm>
            <a:off x="346427" y="669040"/>
            <a:ext cx="8464197" cy="923330"/>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200" b="0" dirty="0" smtClean="0">
                <a:solidFill>
                  <a:schemeClr val="tx1"/>
                </a:solidFill>
                <a:latin typeface="+mj-lt"/>
              </a:rPr>
              <a:t>Quatre étudiants sur dix qui ont l’intention de faire une demande de permis prévoient le faire dans les six mois qui suivent l’obtention de leur diplôme, tandis que deux sur dix prévoient le faire dans les douze mois ou plus d’un an après l’obtention de leur diplôme, ou sont incertains.  </a:t>
            </a:r>
          </a:p>
          <a:p>
            <a:pPr marL="182563" indent="-182563" algn="l" fontAlgn="auto">
              <a:spcBef>
                <a:spcPts val="0"/>
              </a:spcBef>
              <a:spcAft>
                <a:spcPts val="0"/>
              </a:spcAft>
              <a:buFont typeface="Wingdings" pitchFamily="2" charset="2"/>
              <a:buChar char="§"/>
              <a:defRPr/>
            </a:pPr>
            <a:r>
              <a:rPr lang="fr-CA" sz="1200" b="0" dirty="0" smtClean="0">
                <a:solidFill>
                  <a:schemeClr val="tx1"/>
                </a:solidFill>
                <a:latin typeface="+mj-lt"/>
              </a:rPr>
              <a:t>Par rapport à 2013, les étudiants sont plus susceptibles d’avoir l’intention de faire une demande de permis dans les douze mois qui suivent l’obtention de leur diplôme, tandis qu’ils ont tendance à être moins nombreux à envisager de le faire dans les six mois.</a:t>
            </a:r>
            <a:endParaRPr lang="fr-CA" sz="12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Raisons de l’attente avant de faire une demande </a:t>
            </a:r>
            <a:r>
              <a:rPr lang="fr-CA" dirty="0" smtClean="0"/>
              <a:t>de permis</a:t>
            </a:r>
            <a:endParaRPr lang="fr-CA" noProof="0" dirty="0" smtClean="0"/>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970294223"/>
              </p:ext>
            </p:extLst>
          </p:nvPr>
        </p:nvGraphicFramePr>
        <p:xfrm>
          <a:off x="403225" y="1683834"/>
          <a:ext cx="8155559" cy="4516243"/>
        </p:xfrm>
        <a:graphic>
          <a:graphicData uri="http://schemas.openxmlformats.org/drawingml/2006/chart">
            <c:chart xmlns:c="http://schemas.openxmlformats.org/drawingml/2006/chart" xmlns:r="http://schemas.openxmlformats.org/officeDocument/2006/relationships" r:id="rId11"/>
          </a:graphicData>
        </a:graphic>
      </p:graphicFrame>
      <p:sp>
        <p:nvSpPr>
          <p:cNvPr id="1434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B889DC-2272-4B5C-9078-6C3B2BF71FCB}" type="slidenum">
              <a:rPr lang="en-US"/>
              <a:pPr/>
              <a:t>27</a:t>
            </a:fld>
            <a:endParaRPr lang="en-US" dirty="0"/>
          </a:p>
        </p:txBody>
      </p:sp>
      <p:sp>
        <p:nvSpPr>
          <p:cNvPr id="14341" name="Text Box 3"/>
          <p:cNvSpPr txBox="1">
            <a:spLocks noChangeArrowheads="1"/>
          </p:cNvSpPr>
          <p:nvPr>
            <p:custDataLst>
              <p:tags r:id="rId4"/>
            </p:custDataLst>
          </p:nvPr>
        </p:nvSpPr>
        <p:spPr bwMode="auto">
          <a:xfrm>
            <a:off x="312234" y="6220343"/>
            <a:ext cx="81438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a:t>
            </a:r>
            <a:r>
              <a:rPr lang="fr-CA" sz="800" dirty="0" smtClean="0">
                <a:solidFill>
                  <a:schemeClr val="tx1"/>
                </a:solidFill>
                <a:latin typeface="+mj-lt"/>
              </a:rPr>
              <a:t>Pourquoi </a:t>
            </a:r>
            <a:r>
              <a:rPr lang="fr-CA" sz="800" dirty="0">
                <a:solidFill>
                  <a:schemeClr val="tx1"/>
                </a:solidFill>
                <a:latin typeface="+mj-lt"/>
              </a:rPr>
              <a:t>désirez-vous attendre plus d’un an avant de faire votre demande de permis </a:t>
            </a:r>
            <a:r>
              <a:rPr lang="fr-CA" sz="800" dirty="0" smtClean="0">
                <a:solidFill>
                  <a:schemeClr val="tx1"/>
                </a:solidFill>
                <a:latin typeface="+mj-lt"/>
              </a:rPr>
              <a:t>d’exercice?</a:t>
            </a:r>
            <a:r>
              <a:rPr lang="en-US" sz="800" dirty="0" smtClean="0">
                <a:solidFill>
                  <a:schemeClr val="tx1"/>
                </a:solidFill>
                <a:latin typeface="+mj-lt"/>
              </a:rPr>
              <a:t/>
            </a:r>
            <a:br>
              <a:rPr lang="en-US" sz="800" dirty="0" smtClean="0">
                <a:solidFill>
                  <a:schemeClr val="tx1"/>
                </a:solidFill>
                <a:latin typeface="+mj-lt"/>
              </a:rPr>
            </a:br>
            <a:r>
              <a:rPr lang="fr-CA" sz="800" dirty="0" smtClean="0">
                <a:solidFill>
                  <a:schemeClr val="tx1"/>
                </a:solidFill>
                <a:latin typeface="+mj-lt"/>
              </a:rPr>
              <a:t>Base : Les participants qui ont répondu « Plus d’un an » ou « Ne sait pas / incertain(e) » à la Q27, 2013 (n=187); 2014 (n=220</a:t>
            </a:r>
            <a:r>
              <a:rPr lang="en-US" sz="800" dirty="0" smtClean="0">
                <a:solidFill>
                  <a:schemeClr val="tx1"/>
                </a:solidFill>
                <a:latin typeface="+mj-lt"/>
              </a:rPr>
              <a:t>)</a:t>
            </a:r>
            <a:endParaRPr lang="en-US" sz="800" dirty="0">
              <a:solidFill>
                <a:schemeClr val="tx1"/>
              </a:solidFill>
              <a:latin typeface="+mj-lt"/>
            </a:endParaRPr>
          </a:p>
        </p:txBody>
      </p:sp>
      <p:sp>
        <p:nvSpPr>
          <p:cNvPr id="14346" name="Text Box 10"/>
          <p:cNvSpPr txBox="1">
            <a:spLocks noChangeArrowheads="1"/>
          </p:cNvSpPr>
          <p:nvPr>
            <p:custDataLst>
              <p:tags r:id="rId5"/>
            </p:custDataLst>
          </p:nvPr>
        </p:nvSpPr>
        <p:spPr bwMode="auto">
          <a:xfrm>
            <a:off x="6031765" y="5866045"/>
            <a:ext cx="2925762" cy="369332"/>
          </a:xfrm>
          <a:prstGeom prst="rect">
            <a:avLst/>
          </a:prstGeom>
          <a:noFill/>
          <a:ln w="25400" algn="ctr">
            <a:noFill/>
            <a:miter lim="800000"/>
            <a:headEnd/>
            <a:tailEnd/>
          </a:ln>
        </p:spPr>
        <p:txBody>
          <a:bodyPr>
            <a:spAutoFit/>
          </a:bodyPr>
          <a:lstStyle/>
          <a:p>
            <a:pPr algn="r"/>
            <a:r>
              <a:rPr lang="fr-CA" sz="900" i="1" dirty="0"/>
              <a:t>Les réponses totalisant moins de </a:t>
            </a:r>
            <a:r>
              <a:rPr lang="fr-CA" sz="900" i="1" dirty="0" smtClean="0"/>
              <a:t>2</a:t>
            </a:r>
            <a:r>
              <a:rPr lang="fr-CA" sz="900" i="1" dirty="0"/>
              <a:t> % ne sont pas représentées.</a:t>
            </a:r>
          </a:p>
        </p:txBody>
      </p:sp>
      <p:sp>
        <p:nvSpPr>
          <p:cNvPr id="14347" name="Text Box 11"/>
          <p:cNvSpPr txBox="1">
            <a:spLocks noChangeArrowheads="1"/>
          </p:cNvSpPr>
          <p:nvPr>
            <p:custDataLst>
              <p:tags r:id="rId6"/>
            </p:custDataLst>
          </p:nvPr>
        </p:nvSpPr>
        <p:spPr bwMode="auto">
          <a:xfrm>
            <a:off x="293688" y="1411908"/>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Pourquoi désirez-vous attendre plus d’un an avant de faire votre demande de permis?</a:t>
            </a:r>
            <a:endParaRPr lang="fr-CA" sz="1400" dirty="0">
              <a:solidFill>
                <a:srgbClr val="003399"/>
              </a:solidFill>
              <a:latin typeface="+mj-lt"/>
            </a:endParaRPr>
          </a:p>
        </p:txBody>
      </p:sp>
      <p:graphicFrame>
        <p:nvGraphicFramePr>
          <p:cNvPr id="15" name="Table 14"/>
          <p:cNvGraphicFramePr>
            <a:graphicFrameLocks noGrp="1"/>
          </p:cNvGraphicFramePr>
          <p:nvPr>
            <p:custDataLst>
              <p:tags r:id="rId7"/>
            </p:custDataLst>
            <p:extLst>
              <p:ext uri="{D42A27DB-BD31-4B8C-83A1-F6EECF244321}">
                <p14:modId xmlns:p14="http://schemas.microsoft.com/office/powerpoint/2010/main" val="134777962"/>
              </p:ext>
            </p:extLst>
          </p:nvPr>
        </p:nvGraphicFramePr>
        <p:xfrm>
          <a:off x="797169" y="1411908"/>
          <a:ext cx="2431805" cy="3996338"/>
        </p:xfrm>
        <a:graphic>
          <a:graphicData uri="http://schemas.openxmlformats.org/drawingml/2006/table">
            <a:tbl>
              <a:tblPr/>
              <a:tblGrid>
                <a:gridCol w="2431805"/>
              </a:tblGrid>
              <a:tr h="1973130">
                <a:tc>
                  <a:txBody>
                    <a:bodyPr/>
                    <a:lstStyle/>
                    <a:p>
                      <a:pPr marL="0" algn="r" defTabSz="914400" rtl="0" eaLnBrk="1" fontAlgn="b" latinLnBrk="0" hangingPunct="1"/>
                      <a:r>
                        <a:rPr lang="fr-CA" sz="1200" b="1" i="0" u="none" strike="noStrike" noProof="0" dirty="0" smtClean="0">
                          <a:latin typeface="+mn-lt"/>
                        </a:rPr>
                        <a:t>Je veux acquérir l’expérience requise avant de faire ma demande</a:t>
                      </a:r>
                      <a:br>
                        <a:rPr lang="fr-CA" sz="1200" b="1" i="0" u="none" strike="noStrike" noProof="0" dirty="0" smtClean="0">
                          <a:latin typeface="+mn-lt"/>
                        </a:rPr>
                      </a:br>
                      <a:r>
                        <a:rPr lang="fr-CA" sz="900" b="0" i="0" u="none" strike="noStrike" kern="1200" noProof="0" dirty="0" smtClean="0">
                          <a:solidFill>
                            <a:schemeClr val="tx2"/>
                          </a:solidFill>
                          <a:latin typeface="Arial Narrow" pitchFamily="34" charset="0"/>
                          <a:ea typeface="+mn-ea"/>
                          <a:cs typeface="+mn-cs"/>
                        </a:rPr>
                        <a:t>(n=187)</a:t>
                      </a:r>
                    </a:p>
                    <a:p>
                      <a:pPr marL="0" algn="r"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(n=174)</a:t>
                      </a:r>
                    </a:p>
                  </a:txBody>
                  <a:tcPr marL="9525" marR="9525" marT="9525" marB="0" anchor="ctr">
                    <a:lnL>
                      <a:noFill/>
                    </a:lnL>
                    <a:lnR>
                      <a:noFill/>
                    </a:lnR>
                    <a:lnT>
                      <a:noFill/>
                    </a:lnT>
                    <a:lnB>
                      <a:noFill/>
                    </a:lnB>
                  </a:tcPr>
                </a:tc>
              </a:tr>
              <a:tr h="1011604">
                <a:tc>
                  <a:txBody>
                    <a:bodyPr/>
                    <a:lstStyle/>
                    <a:p>
                      <a:pPr marL="0" algn="r" defTabSz="914400" rtl="0" eaLnBrk="1" fontAlgn="b" latinLnBrk="0" hangingPunct="1"/>
                      <a:r>
                        <a:rPr lang="fr-CA" sz="1200" b="1" i="0" u="none" strike="noStrike" noProof="0" dirty="0" smtClean="0">
                          <a:latin typeface="+mn-lt"/>
                        </a:rPr>
                        <a:t>Je veux prendre une pause</a:t>
                      </a:r>
                      <a:r>
                        <a:rPr lang="fr-CA" sz="1200" b="1" i="0" u="none" strike="noStrike" baseline="0" noProof="0" dirty="0" smtClean="0">
                          <a:latin typeface="+mn-lt"/>
                        </a:rPr>
                        <a:t> ou faire autre chose</a:t>
                      </a:r>
                      <a:r>
                        <a:rPr lang="fr-CA" sz="1200" b="1" i="0" u="none" strike="noStrike" noProof="0" dirty="0" smtClean="0">
                          <a:latin typeface="+mn-lt"/>
                        </a:rPr>
                        <a:t/>
                      </a:r>
                      <a:br>
                        <a:rPr lang="fr-CA" sz="1200" b="1" i="0" u="none" strike="noStrike" noProof="0" dirty="0" smtClean="0">
                          <a:latin typeface="+mn-lt"/>
                        </a:rPr>
                      </a:br>
                      <a:r>
                        <a:rPr lang="fr-CA" sz="900" b="0" i="0" u="none" strike="noStrike" kern="1200" noProof="0" dirty="0" smtClean="0">
                          <a:solidFill>
                            <a:schemeClr val="tx2"/>
                          </a:solidFill>
                          <a:latin typeface="Arial Narrow" pitchFamily="34" charset="0"/>
                          <a:ea typeface="+mn-ea"/>
                          <a:cs typeface="+mn-cs"/>
                        </a:rPr>
                        <a:t>(n=8)</a:t>
                      </a:r>
                    </a:p>
                    <a:p>
                      <a:pPr marL="0" algn="r"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(n=0)</a:t>
                      </a:r>
                    </a:p>
                  </a:txBody>
                  <a:tcPr marL="9525" marR="9525" marT="9525" marB="0" anchor="ctr">
                    <a:lnL>
                      <a:noFill/>
                    </a:lnL>
                    <a:lnR>
                      <a:noFill/>
                    </a:lnR>
                    <a:lnT>
                      <a:noFill/>
                    </a:lnT>
                    <a:lnB>
                      <a:noFill/>
                    </a:lnB>
                  </a:tcPr>
                </a:tc>
              </a:tr>
              <a:tr h="1011604">
                <a:tc>
                  <a:txBody>
                    <a:bodyPr/>
                    <a:lstStyle/>
                    <a:p>
                      <a:pPr marL="0" algn="r" defTabSz="914400" rtl="0" eaLnBrk="1" fontAlgn="b" latinLnBrk="0" hangingPunct="1"/>
                      <a:r>
                        <a:rPr lang="fr-CA" sz="1200" b="1" i="0" u="none" strike="noStrike" noProof="0" dirty="0" smtClean="0">
                          <a:latin typeface="+mn-lt"/>
                        </a:rPr>
                        <a:t>Je ne suis pas certain(e)</a:t>
                      </a:r>
                      <a:r>
                        <a:rPr lang="fr-CA" sz="1200" b="1" i="0" u="none" strike="noStrike" baseline="0" noProof="0" dirty="0" smtClean="0">
                          <a:latin typeface="+mn-lt"/>
                        </a:rPr>
                        <a:t> que ce soit nécessaire dans le domaine de travail que j’ai choisi</a:t>
                      </a:r>
                    </a:p>
                    <a:p>
                      <a:pPr marL="0" algn="r"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(n=4)</a:t>
                      </a:r>
                    </a:p>
                    <a:p>
                      <a:pPr marL="0" algn="r"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(n=0)</a:t>
                      </a:r>
                    </a:p>
                  </a:txBody>
                  <a:tcPr marL="9525" marR="9525" marT="9525" marB="0" anchor="b">
                    <a:lnL>
                      <a:noFill/>
                    </a:lnL>
                    <a:lnR>
                      <a:noFill/>
                    </a:lnR>
                    <a:lnT>
                      <a:noFill/>
                    </a:lnT>
                    <a:lnB>
                      <a:noFill/>
                    </a:lnB>
                  </a:tcPr>
                </a:tc>
              </a:tr>
            </a:tbl>
          </a:graphicData>
        </a:graphic>
      </p:graphicFrame>
      <p:sp>
        <p:nvSpPr>
          <p:cNvPr id="10" name="Isosceles Triangle 9"/>
          <p:cNvSpPr/>
          <p:nvPr>
            <p:custDataLst>
              <p:tags r:id="rId8"/>
            </p:custDataLst>
          </p:nvPr>
        </p:nvSpPr>
        <p:spPr>
          <a:xfrm rot="10800000">
            <a:off x="6904141" y="2146280"/>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custDataLst>
              <p:tags r:id="rId9"/>
            </p:custDataLst>
          </p:nvPr>
        </p:nvSpPr>
        <p:spPr>
          <a:xfrm>
            <a:off x="352425" y="745312"/>
            <a:ext cx="7740650" cy="646331"/>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ceux qui prévoient attendre au moins un an avant de faire une demande de permis ou qui sont incertains, plus de huit étudiants sur dix donnent comme raison le désir d’acquérir l’expérience requise, ce qui représente une proportion moins élevée qu’en 2013.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custDataLst>
              <p:tags r:id="rId1"/>
            </p:custDataLst>
          </p:nvPr>
        </p:nvSpPr>
        <p:spPr bwMode="auto">
          <a:xfrm>
            <a:off x="698881" y="145759"/>
            <a:ext cx="8162925" cy="498598"/>
          </a:xfrm>
          <a:noFill/>
          <a:ln>
            <a:miter lim="800000"/>
            <a:headEnd/>
            <a:tailEnd/>
          </a:ln>
        </p:spPr>
        <p:txBody>
          <a:bodyPr vert="horz" numCol="1" compatLnSpc="1">
            <a:prstTxWarp prst="textNoShape">
              <a:avLst/>
            </a:prstTxWarp>
          </a:bodyPr>
          <a:lstStyle/>
          <a:p>
            <a:r>
              <a:rPr lang="fr-CA" sz="1800" dirty="0"/>
              <a:t>Impact de l’exemption des frais de cotisation à titre d’ingénieur stagiaire</a:t>
            </a:r>
            <a:br>
              <a:rPr lang="fr-CA" sz="1800" dirty="0"/>
            </a:br>
            <a:r>
              <a:rPr lang="fr-CA" sz="1800" dirty="0"/>
              <a:t>sur la possibilité de faire une demande de permis dans les six mois</a:t>
            </a:r>
            <a:endParaRPr lang="fr-CA" sz="1800" noProof="0" dirty="0" smtClean="0"/>
          </a:p>
        </p:txBody>
      </p:sp>
      <p:graphicFrame>
        <p:nvGraphicFramePr>
          <p:cNvPr id="54" name="Object 5"/>
          <p:cNvGraphicFramePr>
            <a:graphicFrameLocks noGrp="1" noChangeAspect="1"/>
          </p:cNvGraphicFramePr>
          <p:nvPr>
            <p:ph idx="1"/>
            <p:custDataLst>
              <p:tags r:id="rId2"/>
            </p:custDataLst>
            <p:extLst>
              <p:ext uri="{D42A27DB-BD31-4B8C-83A1-F6EECF244321}">
                <p14:modId xmlns:p14="http://schemas.microsoft.com/office/powerpoint/2010/main" val="2210444801"/>
              </p:ext>
            </p:extLst>
          </p:nvPr>
        </p:nvGraphicFramePr>
        <p:xfrm>
          <a:off x="492432" y="1928611"/>
          <a:ext cx="8227819" cy="4394200"/>
        </p:xfrm>
        <a:graphic>
          <a:graphicData uri="http://schemas.openxmlformats.org/drawingml/2006/chart">
            <c:chart xmlns:c="http://schemas.openxmlformats.org/drawingml/2006/chart" xmlns:r="http://schemas.openxmlformats.org/officeDocument/2006/relationships" r:id="rId15"/>
          </a:graphicData>
        </a:graphic>
      </p:graphicFrame>
      <p:sp>
        <p:nvSpPr>
          <p:cNvPr id="1536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5C27C11-3344-4808-ACE8-F4BA943662B8}" type="slidenum">
              <a:rPr lang="en-US"/>
              <a:pPr/>
              <a:t>28</a:t>
            </a:fld>
            <a:endParaRPr lang="en-US" dirty="0"/>
          </a:p>
        </p:txBody>
      </p:sp>
      <p:sp>
        <p:nvSpPr>
          <p:cNvPr id="15365" name="Rectangle 4"/>
          <p:cNvSpPr>
            <a:spLocks noChangeArrowheads="1"/>
          </p:cNvSpPr>
          <p:nvPr>
            <p:custDataLst>
              <p:tags r:id="rId4"/>
            </p:custDataLst>
          </p:nvPr>
        </p:nvSpPr>
        <p:spPr bwMode="auto">
          <a:xfrm>
            <a:off x="336858" y="6196820"/>
            <a:ext cx="8097915" cy="461665"/>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Q29</a:t>
            </a:r>
            <a:r>
              <a:rPr lang="fr-CA" sz="800" dirty="0">
                <a:solidFill>
                  <a:schemeClr val="tx1"/>
                </a:solidFill>
                <a:latin typeface="+mj-lt"/>
              </a:rPr>
              <a:t>. Si vous saviez qu’en déposant une demande de permis dans les six mois qui suivent l’obtention de votre diplôme, vous pourriez être exempté des frais d’ouverture de dossier et de la cotisation pour la première année à titre d’ingénieur stagiaire ou junior, dans quelle mesure serait-il probable que vous fassiez une demande de permis dans ce délai de six mois? </a:t>
            </a:r>
            <a:r>
              <a:rPr lang="fr-CA" sz="800" dirty="0" smtClean="0">
                <a:solidFill>
                  <a:schemeClr val="tx1"/>
                </a:solidFill>
                <a:latin typeface="+mj-lt"/>
              </a:rPr>
              <a:t>Base : Les répondants qui sont incertains ou qui ont l’intention de faire une demande de permis plus de six mois après avoir obtenu leur diplôme, 2013 (n=240); 2014 (n=312) </a:t>
            </a:r>
            <a:endParaRPr lang="fr-CA" sz="800" dirty="0">
              <a:solidFill>
                <a:schemeClr val="tx1"/>
              </a:solidFill>
              <a:latin typeface="+mj-lt"/>
            </a:endParaRPr>
          </a:p>
        </p:txBody>
      </p:sp>
      <p:sp>
        <p:nvSpPr>
          <p:cNvPr id="15367" name="Text Box 9"/>
          <p:cNvSpPr txBox="1">
            <a:spLocks noChangeArrowheads="1"/>
          </p:cNvSpPr>
          <p:nvPr>
            <p:custDataLst>
              <p:tags r:id="rId5"/>
            </p:custDataLst>
          </p:nvPr>
        </p:nvSpPr>
        <p:spPr bwMode="auto">
          <a:xfrm>
            <a:off x="1528203" y="1837998"/>
            <a:ext cx="1184516" cy="415498"/>
          </a:xfrm>
          <a:prstGeom prst="rect">
            <a:avLst/>
          </a:prstGeom>
          <a:noFill/>
          <a:ln w="25400" algn="ctr">
            <a:noFill/>
            <a:miter lim="800000"/>
            <a:headEnd/>
            <a:tailEnd/>
          </a:ln>
        </p:spPr>
        <p:txBody>
          <a:bodyPr wrap="square">
            <a:spAutoFit/>
          </a:bodyPr>
          <a:lstStyle/>
          <a:p>
            <a:r>
              <a:rPr lang="fr-CA" sz="1400" dirty="0" smtClean="0"/>
              <a:t>Probable</a:t>
            </a:r>
            <a:br>
              <a:rPr lang="fr-CA" sz="1400" dirty="0" smtClean="0"/>
            </a:br>
            <a:r>
              <a:rPr lang="fr-CA" sz="700" dirty="0" smtClean="0"/>
              <a:t>(2 cotes supérieures)</a:t>
            </a:r>
            <a:endParaRPr lang="fr-CA" sz="700" dirty="0"/>
          </a:p>
        </p:txBody>
      </p:sp>
      <p:sp>
        <p:nvSpPr>
          <p:cNvPr id="15371" name="Text Box 18"/>
          <p:cNvSpPr txBox="1">
            <a:spLocks noChangeArrowheads="1"/>
          </p:cNvSpPr>
          <p:nvPr>
            <p:custDataLst>
              <p:tags r:id="rId6"/>
            </p:custDataLst>
          </p:nvPr>
        </p:nvSpPr>
        <p:spPr bwMode="auto">
          <a:xfrm>
            <a:off x="4780344" y="3602879"/>
            <a:ext cx="1244535" cy="415498"/>
          </a:xfrm>
          <a:prstGeom prst="rect">
            <a:avLst/>
          </a:prstGeom>
          <a:noFill/>
          <a:ln w="25400" algn="ctr">
            <a:noFill/>
            <a:miter lim="800000"/>
            <a:headEnd/>
            <a:tailEnd/>
          </a:ln>
        </p:spPr>
        <p:txBody>
          <a:bodyPr wrap="square">
            <a:spAutoFit/>
          </a:bodyPr>
          <a:lstStyle/>
          <a:p>
            <a:r>
              <a:rPr lang="fr-CA" sz="1400" dirty="0" smtClean="0"/>
              <a:t>Improbable</a:t>
            </a:r>
            <a:br>
              <a:rPr lang="fr-CA" sz="1400" dirty="0" smtClean="0"/>
            </a:br>
            <a:r>
              <a:rPr lang="fr-CA" sz="700" dirty="0" smtClean="0"/>
              <a:t>(2 cotes inférieures)</a:t>
            </a:r>
            <a:endParaRPr lang="fr-CA" sz="700" dirty="0"/>
          </a:p>
        </p:txBody>
      </p:sp>
      <p:sp>
        <p:nvSpPr>
          <p:cNvPr id="15384" name="Text Box 36"/>
          <p:cNvSpPr txBox="1">
            <a:spLocks noChangeArrowheads="1"/>
          </p:cNvSpPr>
          <p:nvPr>
            <p:custDataLst>
              <p:tags r:id="rId7"/>
            </p:custDataLst>
          </p:nvPr>
        </p:nvSpPr>
        <p:spPr bwMode="auto">
          <a:xfrm>
            <a:off x="336858" y="1517300"/>
            <a:ext cx="8639175" cy="523220"/>
          </a:xfrm>
          <a:prstGeom prst="rect">
            <a:avLst/>
          </a:prstGeom>
          <a:noFill/>
          <a:ln w="25400" algn="ctr">
            <a:noFill/>
            <a:miter lim="800000"/>
            <a:headEnd/>
            <a:tailEnd/>
          </a:ln>
        </p:spPr>
        <p:txBody>
          <a:bodyPr>
            <a:spAutoFit/>
          </a:bodyPr>
          <a:lstStyle/>
          <a:p>
            <a:r>
              <a:rPr lang="fr-CA" sz="1400" dirty="0">
                <a:solidFill>
                  <a:srgbClr val="003399"/>
                </a:solidFill>
                <a:latin typeface="+mj-lt"/>
              </a:rPr>
              <a:t>Feriez-vous une demande de permis dans les six mois si vous pouviez être exempté des frais de cotisation à titre d’ingénieur stagiaire pour la première année</a:t>
            </a:r>
            <a:r>
              <a:rPr lang="en-CA" sz="1400" dirty="0" smtClean="0">
                <a:solidFill>
                  <a:srgbClr val="003399"/>
                </a:solidFill>
                <a:latin typeface="+mj-lt"/>
              </a:rPr>
              <a:t>?</a:t>
            </a:r>
            <a:endParaRPr lang="en-CA" sz="1400" dirty="0">
              <a:solidFill>
                <a:srgbClr val="003399"/>
              </a:solidFill>
              <a:latin typeface="+mj-lt"/>
            </a:endParaRPr>
          </a:p>
        </p:txBody>
      </p:sp>
      <p:sp>
        <p:nvSpPr>
          <p:cNvPr id="59" name="AutoShape 10"/>
          <p:cNvSpPr>
            <a:spLocks/>
          </p:cNvSpPr>
          <p:nvPr>
            <p:custDataLst>
              <p:tags r:id="rId8"/>
            </p:custDataLst>
          </p:nvPr>
        </p:nvSpPr>
        <p:spPr bwMode="auto">
          <a:xfrm rot="5400000">
            <a:off x="5293469" y="350145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4" name="AutoShape 10"/>
          <p:cNvSpPr>
            <a:spLocks/>
          </p:cNvSpPr>
          <p:nvPr>
            <p:custDataLst>
              <p:tags r:id="rId9"/>
            </p:custDataLst>
          </p:nvPr>
        </p:nvSpPr>
        <p:spPr bwMode="auto">
          <a:xfrm rot="5400000">
            <a:off x="1864469" y="168420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custDataLst>
              <p:tags r:id="rId10"/>
            </p:custDataLst>
            <p:extLst>
              <p:ext uri="{D42A27DB-BD31-4B8C-83A1-F6EECF244321}">
                <p14:modId xmlns:p14="http://schemas.microsoft.com/office/powerpoint/2010/main" val="3349236985"/>
              </p:ext>
            </p:extLst>
          </p:nvPr>
        </p:nvGraphicFramePr>
        <p:xfrm>
          <a:off x="416139" y="566186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(n=200)         (n=158)</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Assez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(n=92)          (n=67)</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Assez</a:t>
                      </a:r>
                      <a:r>
                        <a:rPr lang="fr-CA" sz="1200" b="1" i="0" u="none" strike="noStrike" kern="1200" baseline="0" noProof="0" dirty="0" smtClean="0">
                          <a:solidFill>
                            <a:schemeClr val="tx1"/>
                          </a:solidFill>
                          <a:latin typeface="+mn-lt"/>
                          <a:ea typeface="+mn-ea"/>
                          <a:cs typeface="+mn-cs"/>
                        </a:rPr>
                        <a:t> improbable</a:t>
                      </a:r>
                      <a:endParaRPr lang="fr-CA" sz="1200" b="1" i="0" u="none" strike="noStrike" kern="1200" noProof="0" dirty="0" smtClean="0">
                        <a:solidFill>
                          <a:schemeClr val="tx1"/>
                        </a:solidFill>
                        <a:latin typeface="+mn-lt"/>
                        <a:ea typeface="+mn-ea"/>
                        <a:cs typeface="+mn-cs"/>
                      </a:endParaRPr>
                    </a:p>
                    <a:p>
                      <a:pPr algn="l" fontAlgn="b"/>
                      <a:r>
                        <a:rPr lang="fr-CA" sz="1050" b="0" i="0" u="none" strike="noStrike" kern="1200" noProof="0" dirty="0" smtClean="0">
                          <a:solidFill>
                            <a:schemeClr val="tx2"/>
                          </a:solidFill>
                          <a:latin typeface="Arial Narrow" pitchFamily="34" charset="0"/>
                          <a:ea typeface="+mn-ea"/>
                          <a:cs typeface="+mn-cs"/>
                        </a:rPr>
                        <a:t>            (n=9)           (n=4)</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Très improbable</a:t>
                      </a: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a:t>
                      </a:r>
                      <a:r>
                        <a:rPr lang="fr-CA" sz="1050" b="0" i="0" u="none" strike="noStrike" kern="1200" baseline="0" noProof="0" dirty="0" smtClean="0">
                          <a:solidFill>
                            <a:schemeClr val="tx2"/>
                          </a:solidFill>
                          <a:latin typeface="Arial Narrow" pitchFamily="34" charset="0"/>
                          <a:ea typeface="+mn-ea"/>
                          <a:cs typeface="+mn-cs"/>
                        </a:rPr>
                        <a:t> </a:t>
                      </a:r>
                      <a:r>
                        <a:rPr lang="fr-CA" sz="1050" b="0" i="0" u="none" strike="noStrike" kern="1200" noProof="0" dirty="0" smtClean="0">
                          <a:solidFill>
                            <a:schemeClr val="tx2"/>
                          </a:solidFill>
                          <a:latin typeface="Arial Narrow" pitchFamily="34" charset="0"/>
                          <a:ea typeface="+mn-ea"/>
                          <a:cs typeface="+mn-cs"/>
                        </a:rPr>
                        <a:t>(n=2)           (n=3)</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 sait pas / incertain(e)</a:t>
                      </a: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(n=9)            (n=8)</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custDataLst>
              <p:tags r:id="rId11"/>
            </p:custDataLst>
          </p:nvPr>
        </p:nvSpPr>
        <p:spPr bwMode="auto">
          <a:xfrm>
            <a:off x="1429110" y="2212563"/>
            <a:ext cx="1283609"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94 %</a:t>
            </a:r>
            <a:endParaRPr lang="en-CA" sz="900" dirty="0" smtClean="0"/>
          </a:p>
          <a:p>
            <a:r>
              <a:rPr lang="en-CA" sz="900" dirty="0" smtClean="0"/>
              <a:t>(n=292)</a:t>
            </a:r>
          </a:p>
          <a:p>
            <a:r>
              <a:rPr lang="en-CA" sz="1100" dirty="0" smtClean="0"/>
              <a:t>2013 : 94 %</a:t>
            </a:r>
            <a:r>
              <a:rPr lang="en-CA" sz="400" dirty="0" smtClean="0"/>
              <a:t>    </a:t>
            </a:r>
            <a:r>
              <a:rPr lang="en-CA" sz="700" dirty="0" smtClean="0"/>
              <a:t>(n=225</a:t>
            </a:r>
            <a:r>
              <a:rPr lang="en-CA" sz="800" dirty="0" smtClean="0"/>
              <a:t>)</a:t>
            </a:r>
            <a:endParaRPr lang="en-CA" sz="800" dirty="0"/>
          </a:p>
        </p:txBody>
      </p:sp>
      <p:sp>
        <p:nvSpPr>
          <p:cNvPr id="17" name="Text Box 11"/>
          <p:cNvSpPr txBox="1">
            <a:spLocks noChangeArrowheads="1"/>
          </p:cNvSpPr>
          <p:nvPr>
            <p:custDataLst>
              <p:tags r:id="rId12"/>
            </p:custDataLst>
          </p:nvPr>
        </p:nvSpPr>
        <p:spPr bwMode="auto">
          <a:xfrm>
            <a:off x="4893932" y="4035949"/>
            <a:ext cx="1130948"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4 %</a:t>
            </a:r>
          </a:p>
          <a:p>
            <a:r>
              <a:rPr lang="en-CA" sz="800" dirty="0"/>
              <a:t>(</a:t>
            </a:r>
            <a:r>
              <a:rPr lang="en-CA" sz="800" dirty="0" smtClean="0"/>
              <a:t>n=11)</a:t>
            </a:r>
          </a:p>
          <a:p>
            <a:r>
              <a:rPr lang="en-CA" sz="1100" dirty="0" smtClean="0"/>
              <a:t>2013 : 3 %</a:t>
            </a:r>
            <a:r>
              <a:rPr lang="en-CA" sz="400" dirty="0" smtClean="0"/>
              <a:t>     </a:t>
            </a:r>
            <a:r>
              <a:rPr lang="en-CA" sz="700" dirty="0"/>
              <a:t>(</a:t>
            </a:r>
            <a:r>
              <a:rPr lang="en-CA" sz="700" dirty="0" smtClean="0"/>
              <a:t>n=7)</a:t>
            </a:r>
            <a:endParaRPr lang="en-CA" sz="700" dirty="0"/>
          </a:p>
        </p:txBody>
      </p:sp>
      <p:sp>
        <p:nvSpPr>
          <p:cNvPr id="18" name="Content Placeholder 33"/>
          <p:cNvSpPr txBox="1">
            <a:spLocks/>
          </p:cNvSpPr>
          <p:nvPr>
            <p:custDataLst>
              <p:tags r:id="rId13"/>
            </p:custDataLst>
          </p:nvPr>
        </p:nvSpPr>
        <p:spPr>
          <a:xfrm>
            <a:off x="341273" y="672057"/>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Lorsqu’ils apprennent qu’il est possible d’être exempté des frais de cotisation pour la première année à titre d’ingénieur stagiaire s’ils font une demande de permis dans les six mois qui suivent l’obtention de leur diplôme, plus de neuf étudiants sur dix qui prévoyaient au départ attendre plus de six mois pour faire une demande disent maintenant qu’il est très probable ou assez probable qu’ils fassent une demande dans ce délai.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Pays envisagé pour la demande de permis</a:t>
            </a:r>
          </a:p>
        </p:txBody>
      </p:sp>
      <p:graphicFrame>
        <p:nvGraphicFramePr>
          <p:cNvPr id="36" name="Object 5"/>
          <p:cNvGraphicFramePr>
            <a:graphicFrameLocks noGrp="1" noChangeAspect="1"/>
          </p:cNvGraphicFramePr>
          <p:nvPr>
            <p:ph idx="1"/>
            <p:custDataLst>
              <p:tags r:id="rId2"/>
            </p:custDataLst>
            <p:extLst>
              <p:ext uri="{D42A27DB-BD31-4B8C-83A1-F6EECF244321}">
                <p14:modId xmlns:p14="http://schemas.microsoft.com/office/powerpoint/2010/main" val="3853280384"/>
              </p:ext>
            </p:extLst>
          </p:nvPr>
        </p:nvGraphicFramePr>
        <p:xfrm>
          <a:off x="425527" y="1940313"/>
          <a:ext cx="8620937" cy="4102564"/>
        </p:xfrm>
        <a:graphic>
          <a:graphicData uri="http://schemas.openxmlformats.org/drawingml/2006/chart">
            <c:chart xmlns:c="http://schemas.openxmlformats.org/drawingml/2006/chart" xmlns:r="http://schemas.openxmlformats.org/officeDocument/2006/relationships" r:id="rId13"/>
          </a:graphicData>
        </a:graphic>
      </p:graphicFrame>
      <p:sp>
        <p:nvSpPr>
          <p:cNvPr id="1638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11447-89BD-451B-9136-C122716D6C32}" type="slidenum">
              <a:rPr lang="en-US"/>
              <a:pPr/>
              <a:t>29</a:t>
            </a:fld>
            <a:endParaRPr lang="en-US" dirty="0"/>
          </a:p>
        </p:txBody>
      </p:sp>
      <p:sp>
        <p:nvSpPr>
          <p:cNvPr id="16389" name="Text Box 3"/>
          <p:cNvSpPr txBox="1">
            <a:spLocks noChangeArrowheads="1"/>
          </p:cNvSpPr>
          <p:nvPr>
            <p:custDataLst>
              <p:tags r:id="rId4"/>
            </p:custDataLst>
          </p:nvPr>
        </p:nvSpPr>
        <p:spPr bwMode="auto">
          <a:xfrm>
            <a:off x="315332" y="6441451"/>
            <a:ext cx="8474075" cy="338554"/>
          </a:xfrm>
          <a:prstGeom prst="rect">
            <a:avLst/>
          </a:prstGeom>
          <a:noFill/>
          <a:ln w="25400">
            <a:noFill/>
            <a:miter lim="800000"/>
            <a:headEnd/>
            <a:tailEnd/>
          </a:ln>
        </p:spPr>
        <p:txBody>
          <a:bodyPr>
            <a:spAutoFit/>
          </a:bodyPr>
          <a:lstStyle/>
          <a:p>
            <a:pPr algn="l"/>
            <a:r>
              <a:rPr lang="fr-CA" sz="800" dirty="0" smtClean="0">
                <a:solidFill>
                  <a:schemeClr val="tx1"/>
                </a:solidFill>
                <a:latin typeface="+mj-lt"/>
              </a:rPr>
              <a:t>Q25</a:t>
            </a:r>
            <a:r>
              <a:rPr lang="fr-CA" sz="800" dirty="0">
                <a:solidFill>
                  <a:schemeClr val="tx1"/>
                </a:solidFill>
                <a:latin typeface="+mj-lt"/>
              </a:rPr>
              <a:t>. Dans quel pays ou quelle région prévoyez-vous faire une demande de permis d’exercice?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Les répondants qui prévoient faire une demande de permis d’exercice, 2013 (n=458); 2014 (n=542)</a:t>
            </a:r>
            <a:endParaRPr lang="fr-CA" sz="800" dirty="0">
              <a:solidFill>
                <a:schemeClr val="tx1"/>
              </a:solidFill>
              <a:latin typeface="+mj-lt"/>
            </a:endParaRPr>
          </a:p>
        </p:txBody>
      </p:sp>
      <p:sp>
        <p:nvSpPr>
          <p:cNvPr id="16403" name="Text Box 21"/>
          <p:cNvSpPr txBox="1">
            <a:spLocks noChangeArrowheads="1"/>
          </p:cNvSpPr>
          <p:nvPr>
            <p:custDataLst>
              <p:tags r:id="rId5"/>
            </p:custDataLst>
          </p:nvPr>
        </p:nvSpPr>
        <p:spPr bwMode="auto">
          <a:xfrm>
            <a:off x="4657145" y="4367794"/>
            <a:ext cx="1158215" cy="276999"/>
          </a:xfrm>
          <a:prstGeom prst="rect">
            <a:avLst/>
          </a:prstGeom>
          <a:noFill/>
          <a:ln w="25400" algn="ctr">
            <a:noFill/>
            <a:miter lim="800000"/>
            <a:headEnd/>
            <a:tailEnd/>
          </a:ln>
        </p:spPr>
        <p:txBody>
          <a:bodyPr wrap="square">
            <a:spAutoFit/>
          </a:bodyPr>
          <a:lstStyle/>
          <a:p>
            <a:r>
              <a:rPr lang="fr-CA" sz="1200" dirty="0" smtClean="0"/>
              <a:t>À l’étranger</a:t>
            </a:r>
            <a:endParaRPr lang="fr-CA" sz="1200" dirty="0"/>
          </a:p>
        </p:txBody>
      </p:sp>
      <p:sp>
        <p:nvSpPr>
          <p:cNvPr id="16404" name="Text Box 23"/>
          <p:cNvSpPr txBox="1">
            <a:spLocks noChangeArrowheads="1"/>
          </p:cNvSpPr>
          <p:nvPr>
            <p:custDataLst>
              <p:tags r:id="rId6"/>
            </p:custDataLst>
          </p:nvPr>
        </p:nvSpPr>
        <p:spPr bwMode="auto">
          <a:xfrm>
            <a:off x="1066490" y="1573911"/>
            <a:ext cx="6992938" cy="304800"/>
          </a:xfrm>
          <a:prstGeom prst="rect">
            <a:avLst/>
          </a:prstGeom>
          <a:noFill/>
          <a:ln w="25400" algn="ctr">
            <a:noFill/>
            <a:miter lim="800000"/>
            <a:headEnd/>
            <a:tailEnd/>
          </a:ln>
        </p:spPr>
        <p:txBody>
          <a:bodyPr>
            <a:spAutoFit/>
          </a:bodyPr>
          <a:lstStyle/>
          <a:p>
            <a:r>
              <a:rPr lang="fr-CA" sz="1400" dirty="0">
                <a:solidFill>
                  <a:srgbClr val="003399"/>
                </a:solidFill>
                <a:latin typeface="+mj-lt"/>
              </a:rPr>
              <a:t>Dans quel pays ou quelle région prévoyez-vous faire une demande de permis </a:t>
            </a:r>
            <a:r>
              <a:rPr lang="fr-CA" sz="1400" dirty="0" smtClean="0">
                <a:solidFill>
                  <a:srgbClr val="003399"/>
                </a:solidFill>
                <a:latin typeface="+mj-lt"/>
              </a:rPr>
              <a:t>d’exercice?</a:t>
            </a:r>
            <a:endParaRPr lang="en-CA" sz="1400" dirty="0">
              <a:solidFill>
                <a:srgbClr val="003399"/>
              </a:solidFill>
              <a:latin typeface="+mj-lt"/>
            </a:endParaRPr>
          </a:p>
        </p:txBody>
      </p:sp>
      <p:sp>
        <p:nvSpPr>
          <p:cNvPr id="16405" name="Text Box 24"/>
          <p:cNvSpPr txBox="1">
            <a:spLocks noChangeArrowheads="1"/>
          </p:cNvSpPr>
          <p:nvPr>
            <p:custDataLst>
              <p:tags r:id="rId7"/>
            </p:custDataLst>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fr-CA" sz="800" i="1" dirty="0">
                <a:solidFill>
                  <a:schemeClr val="tx1"/>
                </a:solidFill>
                <a:latin typeface="+mj-lt"/>
              </a:rPr>
              <a:t>Comme les répondants pouvaient donner plusieurs réponses, il est possible que le total dépasse 100 %.</a:t>
            </a:r>
          </a:p>
        </p:txBody>
      </p:sp>
      <p:sp>
        <p:nvSpPr>
          <p:cNvPr id="37" name="AutoShape 10"/>
          <p:cNvSpPr>
            <a:spLocks/>
          </p:cNvSpPr>
          <p:nvPr>
            <p:custDataLst>
              <p:tags r:id="rId8"/>
            </p:custDataLst>
          </p:nvPr>
        </p:nvSpPr>
        <p:spPr bwMode="auto">
          <a:xfrm rot="10800000">
            <a:off x="3267025" y="3691159"/>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4" name="Table 13"/>
          <p:cNvGraphicFramePr>
            <a:graphicFrameLocks noGrp="1"/>
          </p:cNvGraphicFramePr>
          <p:nvPr>
            <p:custDataLst>
              <p:tags r:id="rId9"/>
            </p:custDataLst>
            <p:extLst>
              <p:ext uri="{D42A27DB-BD31-4B8C-83A1-F6EECF244321}">
                <p14:modId xmlns:p14="http://schemas.microsoft.com/office/powerpoint/2010/main" val="3241780086"/>
              </p:ext>
            </p:extLst>
          </p:nvPr>
        </p:nvGraphicFramePr>
        <p:xfrm>
          <a:off x="1743075" y="1878713"/>
          <a:ext cx="585597" cy="4070985"/>
        </p:xfrm>
        <a:graphic>
          <a:graphicData uri="http://schemas.openxmlformats.org/drawingml/2006/table">
            <a:tbl>
              <a:tblPr/>
              <a:tblGrid>
                <a:gridCol w="585597"/>
              </a:tblGrid>
              <a:tr h="814197">
                <a:tc>
                  <a:txBody>
                    <a:bodyPr/>
                    <a:lstStyle/>
                    <a:p>
                      <a:pPr marL="0" algn="r" defTabSz="914400" rtl="0" eaLnBrk="1" fontAlgn="ctr" latinLnBrk="0" hangingPunct="1"/>
                      <a:r>
                        <a:rPr lang="fr-CA" sz="1400" b="1" i="0" u="none" strike="noStrike" noProof="0" dirty="0" smtClean="0">
                          <a:latin typeface="+mn-lt"/>
                        </a:rPr>
                        <a:t>Canada</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(n=541)</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(n=456)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fr-CA" sz="1400" b="1" i="0" u="none" strike="noStrike" noProof="0" dirty="0" smtClean="0">
                          <a:latin typeface="+mn-lt"/>
                        </a:rPr>
                        <a:t>É.-U.</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(n=133)</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(n=108)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fr-CA" sz="1400" b="1" i="0" u="none" strike="noStrike" noProof="0" dirty="0" smtClean="0">
                          <a:latin typeface="+mn-lt"/>
                        </a:rPr>
                        <a:t>Europe</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(n=46)</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(n=33)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fr-CA" sz="1400" b="1" i="0" u="none" strike="noStrike" noProof="0" dirty="0" smtClean="0">
                          <a:latin typeface="+mn-lt"/>
                        </a:rPr>
                        <a:t>Asie</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(n=23)</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(n=15)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197">
                <a:tc>
                  <a:txBody>
                    <a:bodyPr/>
                    <a:lstStyle/>
                    <a:p>
                      <a:pPr marL="0" algn="r" defTabSz="914400" rtl="0" eaLnBrk="1" fontAlgn="ctr" latinLnBrk="0" hangingPunct="1"/>
                      <a:r>
                        <a:rPr lang="fr-CA" sz="1400" b="1" i="0" u="none" strike="noStrike" noProof="0" dirty="0" smtClean="0">
                          <a:latin typeface="+mn-lt"/>
                        </a:rPr>
                        <a:t>Autre</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(n=15)</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ext Box 11"/>
          <p:cNvSpPr txBox="1">
            <a:spLocks noChangeArrowheads="1"/>
          </p:cNvSpPr>
          <p:nvPr>
            <p:custDataLst>
              <p:tags r:id="rId10"/>
            </p:custDataLst>
          </p:nvPr>
        </p:nvSpPr>
        <p:spPr bwMode="auto">
          <a:xfrm>
            <a:off x="3554460" y="4035949"/>
            <a:ext cx="1102685" cy="819455"/>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2014 : 13 %</a:t>
            </a:r>
          </a:p>
          <a:p>
            <a:r>
              <a:rPr lang="en-CA" sz="700" dirty="0"/>
              <a:t>(</a:t>
            </a:r>
            <a:r>
              <a:rPr lang="en-CA" sz="700" dirty="0" smtClean="0"/>
              <a:t>n=69)</a:t>
            </a:r>
          </a:p>
          <a:p>
            <a:r>
              <a:rPr lang="en-CA" sz="1050" dirty="0" smtClean="0"/>
              <a:t>2013 : 10 %</a:t>
            </a:r>
            <a:r>
              <a:rPr lang="en-CA" sz="300" dirty="0" smtClean="0"/>
              <a:t> </a:t>
            </a:r>
          </a:p>
          <a:p>
            <a:r>
              <a:rPr lang="en-CA" sz="300" dirty="0" smtClean="0"/>
              <a:t>    </a:t>
            </a:r>
            <a:r>
              <a:rPr lang="en-CA" dirty="0"/>
              <a:t>(</a:t>
            </a:r>
            <a:r>
              <a:rPr lang="en-CA" dirty="0" smtClean="0"/>
              <a:t>n=48)</a:t>
            </a:r>
            <a:endParaRPr lang="en-CA" dirty="0"/>
          </a:p>
        </p:txBody>
      </p:sp>
      <p:sp>
        <p:nvSpPr>
          <p:cNvPr id="15" name="Content Placeholder 33"/>
          <p:cNvSpPr txBox="1">
            <a:spLocks/>
          </p:cNvSpPr>
          <p:nvPr>
            <p:custDataLst>
              <p:tags r:id="rId11"/>
            </p:custDataLst>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Tous les étudiants qui ont l’intention de faire une demande de permis d’exercice prévoient le faire au Canada. Un quart envisage de faire une demande aux États-Unis et un peu plus d’un sur dix pense le faire à l’étranger.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Objectifs de recherche</a:t>
            </a:r>
          </a:p>
        </p:txBody>
      </p:sp>
      <p:sp>
        <p:nvSpPr>
          <p:cNvPr id="77827" name="Rectangle 3"/>
          <p:cNvSpPr>
            <a:spLocks noGrp="1" noChangeArrowheads="1"/>
          </p:cNvSpPr>
          <p:nvPr>
            <p:ph idx="1"/>
            <p:custDataLst>
              <p:tags r:id="rId2"/>
            </p:custDataLst>
          </p:nvPr>
        </p:nvSpPr>
        <p:spPr bwMode="auto">
          <a:xfrm>
            <a:off x="3524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fr-CA" dirty="0" smtClean="0">
                <a:ea typeface="Times New Roman" pitchFamily="18" charset="0"/>
                <a:cs typeface="Arial" charset="0"/>
              </a:rPr>
              <a:t>Cette </a:t>
            </a:r>
            <a:r>
              <a:rPr lang="fr-CA" dirty="0">
                <a:ea typeface="Times New Roman" pitchFamily="18" charset="0"/>
                <a:cs typeface="Arial" charset="0"/>
              </a:rPr>
              <a:t>recherche a pour objectif principal de comprendre les raisons qui motivent les </a:t>
            </a:r>
            <a:r>
              <a:rPr lang="fr-CA" dirty="0" smtClean="0">
                <a:ea typeface="Times New Roman" pitchFamily="18" charset="0"/>
                <a:cs typeface="Arial" charset="0"/>
              </a:rPr>
              <a:t>diplômés* </a:t>
            </a:r>
            <a:r>
              <a:rPr lang="fr-CA" dirty="0">
                <a:ea typeface="Times New Roman" pitchFamily="18" charset="0"/>
                <a:cs typeface="Arial" charset="0"/>
              </a:rPr>
              <a:t>des programmes de génie des universités canadiennes agréés par le Bureau d’agrément à faire une demande de permis ou </a:t>
            </a:r>
            <a:r>
              <a:rPr lang="fr-CA" dirty="0" smtClean="0">
                <a:ea typeface="Times New Roman" pitchFamily="18" charset="0"/>
                <a:cs typeface="Arial" charset="0"/>
              </a:rPr>
              <a:t>non.</a:t>
            </a:r>
            <a:r>
              <a:rPr lang="fr-CA" noProof="0" dirty="0" smtClean="0">
                <a:ea typeface="Times New Roman" pitchFamily="18" charset="0"/>
                <a:cs typeface="Arial" charset="0"/>
              </a:rPr>
              <a:t>  </a:t>
            </a:r>
          </a:p>
          <a:p>
            <a:pPr marL="0" indent="0">
              <a:lnSpc>
                <a:spcPct val="100000"/>
              </a:lnSpc>
              <a:spcBef>
                <a:spcPts val="600"/>
              </a:spcBef>
              <a:buFontTx/>
              <a:buNone/>
            </a:pPr>
            <a:r>
              <a:rPr lang="fr-CA" dirty="0" smtClean="0">
                <a:ea typeface="Times New Roman" pitchFamily="18" charset="0"/>
                <a:cs typeface="Arial" charset="0"/>
              </a:rPr>
              <a:t>Pour </a:t>
            </a:r>
            <a:r>
              <a:rPr lang="fr-CA" dirty="0">
                <a:ea typeface="Times New Roman" pitchFamily="18" charset="0"/>
                <a:cs typeface="Arial" charset="0"/>
              </a:rPr>
              <a:t>atteindre cet objectif, la recherche tente d’obtenir les renseignements </a:t>
            </a:r>
            <a:r>
              <a:rPr lang="fr-CA" dirty="0" smtClean="0">
                <a:ea typeface="Times New Roman" pitchFamily="18" charset="0"/>
                <a:cs typeface="Arial" charset="0"/>
              </a:rPr>
              <a:t>suivants </a:t>
            </a:r>
            <a:r>
              <a:rPr lang="fr-CA" noProof="0" dirty="0" smtClean="0">
                <a:ea typeface="Times New Roman" pitchFamily="18" charset="0"/>
                <a:cs typeface="Arial" charset="0"/>
              </a:rPr>
              <a:t>:</a:t>
            </a:r>
          </a:p>
          <a:p>
            <a:pPr marL="746125" lvl="1" indent="-169863">
              <a:lnSpc>
                <a:spcPct val="100000"/>
              </a:lnSpc>
              <a:spcBef>
                <a:spcPts val="600"/>
              </a:spcBef>
              <a:buFont typeface="Wingdings" pitchFamily="2" charset="2"/>
              <a:buChar char=""/>
            </a:pPr>
            <a:r>
              <a:rPr lang="fr-CA" sz="1800" dirty="0" smtClean="0">
                <a:ea typeface="Times New Roman" pitchFamily="18" charset="0"/>
                <a:cs typeface="Arial" charset="0"/>
              </a:rPr>
              <a:t>les plans de carrière ou de formation des finissants en génie; </a:t>
            </a: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Char char=""/>
            </a:pPr>
            <a:r>
              <a:rPr lang="fr-CA" sz="1800" dirty="0">
                <a:ea typeface="Times New Roman" pitchFamily="18" charset="0"/>
                <a:cs typeface="Arial" charset="0"/>
              </a:rPr>
              <a:t>le pourcentage de </a:t>
            </a:r>
            <a:r>
              <a:rPr lang="fr-CA" sz="1800" dirty="0" smtClean="0">
                <a:ea typeface="Times New Roman" pitchFamily="18" charset="0"/>
                <a:cs typeface="Arial" charset="0"/>
              </a:rPr>
              <a:t>finissants </a:t>
            </a:r>
            <a:r>
              <a:rPr lang="fr-CA" sz="1800" dirty="0">
                <a:ea typeface="Times New Roman" pitchFamily="18" charset="0"/>
                <a:cs typeface="Arial" charset="0"/>
              </a:rPr>
              <a:t>qui a l’intention de faire carrière en génie et le pourcentage qui a l’intention de faire une demande de </a:t>
            </a:r>
            <a:r>
              <a:rPr lang="fr-CA" sz="1800" dirty="0" smtClean="0">
                <a:ea typeface="Times New Roman" pitchFamily="18" charset="0"/>
                <a:cs typeface="Arial" charset="0"/>
              </a:rPr>
              <a:t>permis;</a:t>
            </a: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Char char=""/>
            </a:pPr>
            <a:r>
              <a:rPr lang="fr-CA" sz="1800" dirty="0">
                <a:ea typeface="Times New Roman" pitchFamily="18" charset="0"/>
                <a:cs typeface="Arial" charset="0"/>
              </a:rPr>
              <a:t> le niveau de connaissance des </a:t>
            </a:r>
            <a:r>
              <a:rPr lang="fr-CA" sz="1800" dirty="0" smtClean="0">
                <a:ea typeface="Times New Roman" pitchFamily="18" charset="0"/>
                <a:cs typeface="Arial" charset="0"/>
              </a:rPr>
              <a:t>finissants </a:t>
            </a:r>
            <a:r>
              <a:rPr lang="fr-CA" sz="1800" dirty="0">
                <a:ea typeface="Times New Roman" pitchFamily="18" charset="0"/>
                <a:cs typeface="Arial" charset="0"/>
              </a:rPr>
              <a:t>en génie quant à la </a:t>
            </a:r>
            <a:r>
              <a:rPr lang="fr-CA" sz="1800" i="1" dirty="0">
                <a:ea typeface="Times New Roman" pitchFamily="18" charset="0"/>
                <a:cs typeface="Arial" charset="0"/>
              </a:rPr>
              <a:t>Loi sur les ingénieurs</a:t>
            </a:r>
            <a:r>
              <a:rPr lang="fr-CA" sz="1800" dirty="0">
                <a:ea typeface="Times New Roman" pitchFamily="18" charset="0"/>
                <a:cs typeface="Arial" charset="0"/>
              </a:rPr>
              <a:t> de leur province ou </a:t>
            </a:r>
            <a:r>
              <a:rPr lang="fr-CA" sz="1800" dirty="0" smtClean="0">
                <a:ea typeface="Times New Roman" pitchFamily="18" charset="0"/>
                <a:cs typeface="Arial" charset="0"/>
              </a:rPr>
              <a:t>territoire</a:t>
            </a:r>
            <a:r>
              <a:rPr lang="fr-CA" sz="1800" noProof="0" dirty="0" smtClean="0">
                <a:ea typeface="Times New Roman" pitchFamily="18" charset="0"/>
                <a:cs typeface="Arial" charset="0"/>
              </a:rPr>
              <a:t>.</a:t>
            </a:r>
          </a:p>
          <a:p>
            <a:pPr marL="746125" lvl="1" indent="-169863">
              <a:lnSpc>
                <a:spcPct val="100000"/>
              </a:lnSpc>
              <a:spcBef>
                <a:spcPts val="600"/>
              </a:spcBef>
              <a:buFont typeface="Wingdings" pitchFamily="2" charset="2"/>
              <a:buChar char=""/>
            </a:pPr>
            <a:endParaRPr lang="fr-CA" sz="1800" dirty="0">
              <a:ea typeface="Times New Roman" pitchFamily="18" charset="0"/>
              <a:cs typeface="Arial" charset="0"/>
            </a:endParaRPr>
          </a:p>
          <a:p>
            <a:pPr marL="746125" lvl="1" indent="-169863">
              <a:lnSpc>
                <a:spcPct val="100000"/>
              </a:lnSpc>
              <a:spcBef>
                <a:spcPts val="600"/>
              </a:spcBef>
              <a:buFont typeface="Wingdings" pitchFamily="2" charset="2"/>
              <a:buChar char=""/>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Char char=""/>
            </a:pPr>
            <a:endParaRPr lang="fr-CA" sz="1800" dirty="0">
              <a:ea typeface="Times New Roman" pitchFamily="18" charset="0"/>
              <a:cs typeface="Arial" charset="0"/>
            </a:endParaRPr>
          </a:p>
          <a:p>
            <a:pPr marL="576262" lvl="1" indent="0">
              <a:lnSpc>
                <a:spcPct val="100000"/>
              </a:lnSpc>
              <a:spcBef>
                <a:spcPts val="600"/>
              </a:spcBef>
              <a:buNone/>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Char char=""/>
            </a:pPr>
            <a:endParaRPr lang="fr-CA" sz="1800" dirty="0">
              <a:ea typeface="Times New Roman" pitchFamily="18" charset="0"/>
              <a:cs typeface="Arial" charset="0"/>
            </a:endParaRPr>
          </a:p>
          <a:p>
            <a:pPr marL="576262" lvl="1" indent="0">
              <a:lnSpc>
                <a:spcPct val="100000"/>
              </a:lnSpc>
              <a:spcBef>
                <a:spcPts val="600"/>
              </a:spcBef>
              <a:buNone/>
            </a:pPr>
            <a:r>
              <a:rPr lang="fr-CA" sz="1800" dirty="0">
                <a:ea typeface="Times New Roman" pitchFamily="18" charset="0"/>
                <a:cs typeface="Arial" charset="0"/>
              </a:rPr>
              <a:t>*</a:t>
            </a:r>
            <a:r>
              <a:rPr lang="fr-CA" sz="1400" i="1" dirty="0">
                <a:ea typeface="Times New Roman" pitchFamily="18" charset="0"/>
                <a:cs typeface="Arial" charset="0"/>
              </a:rPr>
              <a:t>Dans le présent rapport, l’emploi du masculin pour désigner des personnes n’a d’autres fins que celle d’alléger le texte.</a:t>
            </a:r>
          </a:p>
          <a:p>
            <a:pPr marL="746125" lvl="1" indent="-169863">
              <a:lnSpc>
                <a:spcPct val="100000"/>
              </a:lnSpc>
              <a:spcBef>
                <a:spcPts val="600"/>
              </a:spcBef>
              <a:buFont typeface="Wingdings" pitchFamily="2" charset="2"/>
              <a:buChar char=""/>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Char char=""/>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p:txBody>
      </p:sp>
      <p:sp>
        <p:nvSpPr>
          <p:cNvPr id="7782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extLst>
      <p:ext uri="{BB962C8B-B14F-4D97-AF65-F5344CB8AC3E}">
        <p14:creationId xmlns:p14="http://schemas.microsoft.com/office/powerpoint/2010/main" val="37389414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Province envisagée pour la demande de permis</a:t>
            </a:r>
          </a:p>
        </p:txBody>
      </p:sp>
      <p:graphicFrame>
        <p:nvGraphicFramePr>
          <p:cNvPr id="59" name="Object 3"/>
          <p:cNvGraphicFramePr>
            <a:graphicFrameLocks noGrp="1" noChangeAspect="1"/>
          </p:cNvGraphicFramePr>
          <p:nvPr>
            <p:ph idx="1"/>
            <p:custDataLst>
              <p:tags r:id="rId2"/>
            </p:custDataLst>
            <p:extLst>
              <p:ext uri="{D42A27DB-BD31-4B8C-83A1-F6EECF244321}">
                <p14:modId xmlns:p14="http://schemas.microsoft.com/office/powerpoint/2010/main" val="1754320914"/>
              </p:ext>
            </p:extLst>
          </p:nvPr>
        </p:nvGraphicFramePr>
        <p:xfrm>
          <a:off x="1530985" y="1594028"/>
          <a:ext cx="7639050" cy="4684851"/>
        </p:xfrm>
        <a:graphic>
          <a:graphicData uri="http://schemas.openxmlformats.org/drawingml/2006/chart">
            <c:chart xmlns:c="http://schemas.openxmlformats.org/drawingml/2006/chart" xmlns:r="http://schemas.openxmlformats.org/officeDocument/2006/relationships" r:id="rId13"/>
          </a:graphicData>
        </a:graphic>
      </p:graphicFrame>
      <p:sp>
        <p:nvSpPr>
          <p:cNvPr id="1741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DE813F9-1FB3-4988-90F9-227C0440AC91}" type="slidenum">
              <a:rPr lang="en-US"/>
              <a:pPr/>
              <a:t>30</a:t>
            </a:fld>
            <a:endParaRPr lang="en-US" dirty="0"/>
          </a:p>
        </p:txBody>
      </p:sp>
      <p:sp>
        <p:nvSpPr>
          <p:cNvPr id="17440" name="Text Box 40"/>
          <p:cNvSpPr txBox="1">
            <a:spLocks noChangeArrowheads="1"/>
          </p:cNvSpPr>
          <p:nvPr>
            <p:custDataLst>
              <p:tags r:id="rId4"/>
            </p:custDataLst>
          </p:nvPr>
        </p:nvSpPr>
        <p:spPr bwMode="auto">
          <a:xfrm>
            <a:off x="423746" y="6371217"/>
            <a:ext cx="8069379"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Q26</a:t>
            </a:r>
            <a:r>
              <a:rPr lang="fr-CA" sz="800" dirty="0">
                <a:solidFill>
                  <a:schemeClr val="tx1"/>
                </a:solidFill>
                <a:latin typeface="+mj-lt"/>
              </a:rPr>
              <a:t>. Dans quelles provinces ou quels territoires prévoyez-vous faire demande de permis </a:t>
            </a:r>
            <a:r>
              <a:rPr lang="fr-CA" sz="800" dirty="0" smtClean="0">
                <a:solidFill>
                  <a:schemeClr val="tx1"/>
                </a:solidFill>
                <a:latin typeface="+mj-lt"/>
              </a:rPr>
              <a:t>d’exercice? Base : Les répondants qui prévoient faire une demande de permis au Canada, 2013 (n=456); 2014 (n=541)</a:t>
            </a:r>
            <a:endParaRPr lang="fr-CA" sz="800" dirty="0">
              <a:solidFill>
                <a:schemeClr val="tx1"/>
              </a:solidFill>
              <a:latin typeface="+mj-lt"/>
            </a:endParaRPr>
          </a:p>
        </p:txBody>
      </p:sp>
      <p:graphicFrame>
        <p:nvGraphicFramePr>
          <p:cNvPr id="20" name="Table 19"/>
          <p:cNvGraphicFramePr>
            <a:graphicFrameLocks noGrp="1"/>
          </p:cNvGraphicFramePr>
          <p:nvPr>
            <p:custDataLst>
              <p:tags r:id="rId5"/>
            </p:custDataLst>
            <p:extLst>
              <p:ext uri="{D42A27DB-BD31-4B8C-83A1-F6EECF244321}">
                <p14:modId xmlns:p14="http://schemas.microsoft.com/office/powerpoint/2010/main" val="4029148712"/>
              </p:ext>
            </p:extLst>
          </p:nvPr>
        </p:nvGraphicFramePr>
        <p:xfrm>
          <a:off x="-299477" y="1701374"/>
          <a:ext cx="4216538" cy="4535300"/>
        </p:xfrm>
        <a:graphic>
          <a:graphicData uri="http://schemas.openxmlformats.org/drawingml/2006/table">
            <a:tbl>
              <a:tblPr/>
              <a:tblGrid>
                <a:gridCol w="4216538"/>
              </a:tblGrid>
              <a:tr h="453530">
                <a:tc>
                  <a:txBody>
                    <a:bodyPr/>
                    <a:lstStyle/>
                    <a:p>
                      <a:pPr marL="0" algn="r" defTabSz="914400" rtl="0" eaLnBrk="1" fontAlgn="b" latinLnBrk="0" hangingPunct="1"/>
                      <a:r>
                        <a:rPr lang="fr-CA" sz="1000" b="1" i="0" u="none" strike="noStrike" noProof="0" dirty="0" smtClean="0">
                          <a:latin typeface="+mn-lt"/>
                        </a:rPr>
                        <a:t>Alberta</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(n=311)</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(n=332</a:t>
                      </a:r>
                      <a:r>
                        <a:rPr lang="fr-CA" sz="900" b="0" i="0" u="none" strike="noStrike" kern="1200" noProof="0" dirty="0" smtClean="0">
                          <a:solidFill>
                            <a:schemeClr val="bg1">
                              <a:lumMod val="50000"/>
                            </a:schemeClr>
                          </a:solidFill>
                          <a:latin typeface="Arial Narrow" pitchFamily="34" charset="0"/>
                          <a:ea typeface="+mn-ea"/>
                          <a:cs typeface="+mn-cs"/>
                        </a:rPr>
                        <a:t>)</a:t>
                      </a:r>
                      <a:endParaRPr lang="fr-CA" sz="900" b="0" i="0" u="none" strike="noStrike" kern="1200" noProof="0" dirty="0">
                        <a:solidFill>
                          <a:schemeClr val="bg1">
                            <a:lumMod val="50000"/>
                          </a:schemeClr>
                        </a:solidFill>
                        <a:latin typeface="Arial Narrow" pitchFamily="34" charset="0"/>
                        <a:ea typeface="+mn-ea"/>
                        <a:cs typeface="+mn-cs"/>
                      </a:endParaRP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Colombie- Britannique</a:t>
                      </a:r>
                      <a:r>
                        <a:rPr lang="fr-CA" sz="1100" b="1" i="0" u="none" strike="noStrike" noProof="0" dirty="0" smtClean="0">
                          <a:latin typeface="+mn-lt"/>
                        </a:rPr>
                        <a:t/>
                      </a:r>
                      <a:br>
                        <a:rPr lang="fr-CA" sz="11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(n=297)</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(n=153)</a:t>
                      </a:r>
                    </a:p>
                  </a:txBody>
                  <a:tcPr marL="9525" marR="9525" marT="9525" marB="0" anchor="ctr">
                    <a:lnL>
                      <a:noFill/>
                    </a:lnL>
                    <a:lnR>
                      <a:noFill/>
                    </a:lnR>
                    <a:lnT>
                      <a:noFill/>
                    </a:lnT>
                    <a:lnB>
                      <a:noFill/>
                    </a:lnB>
                  </a:tcPr>
                </a:tc>
              </a:tr>
              <a:tr h="453530">
                <a:tc>
                  <a:txBody>
                    <a:bodyPr/>
                    <a:lstStyle/>
                    <a:p>
                      <a:pPr algn="r" fontAlgn="b"/>
                      <a:r>
                        <a:rPr lang="fr-CA" sz="1000" b="1" i="0" u="none" strike="noStrike" noProof="0" dirty="0" smtClean="0">
                          <a:latin typeface="+mn-lt"/>
                        </a:rPr>
                        <a:t>Saskatchewan</a:t>
                      </a:r>
                      <a:r>
                        <a:rPr lang="fr-CA" sz="1000" b="0" i="0" u="none" strike="noStrike" kern="1200" noProof="0" dirty="0" smtClean="0">
                          <a:solidFill>
                            <a:schemeClr val="bg1">
                              <a:lumMod val="50000"/>
                            </a:schemeClr>
                          </a:solidFill>
                          <a:latin typeface="Arial Narrow" pitchFamily="34" charset="0"/>
                          <a:ea typeface="+mn-ea"/>
                          <a:cs typeface="+mn-cs"/>
                        </a:rPr>
                        <a:t/>
                      </a:r>
                      <a:br>
                        <a:rPr lang="fr-CA" sz="1000" b="0" i="0" u="none" strike="noStrike" kern="1200" noProof="0" dirty="0" smtClean="0">
                          <a:solidFill>
                            <a:schemeClr val="bg1">
                              <a:lumMod val="50000"/>
                            </a:schemeClr>
                          </a:solidFill>
                          <a:latin typeface="Arial Narrow" pitchFamily="34" charset="0"/>
                          <a:ea typeface="+mn-ea"/>
                          <a:cs typeface="+mn-cs"/>
                        </a:rPr>
                      </a:br>
                      <a:r>
                        <a:rPr lang="fr-CA" sz="800" b="0" i="0" u="none" strike="noStrike" kern="1200" noProof="0" dirty="0" smtClean="0">
                          <a:solidFill>
                            <a:schemeClr val="bg1">
                              <a:lumMod val="50000"/>
                            </a:schemeClr>
                          </a:solidFill>
                          <a:latin typeface="Arial Narrow" pitchFamily="34" charset="0"/>
                          <a:ea typeface="+mn-ea"/>
                          <a:cs typeface="+mn-cs"/>
                        </a:rPr>
                        <a:t>(n=81)</a:t>
                      </a:r>
                    </a:p>
                    <a:p>
                      <a:pPr algn="r" fontAlgn="b"/>
                      <a:r>
                        <a:rPr lang="fr-CA" sz="800" b="0" i="0" u="none" strike="noStrike" kern="1200" noProof="0" dirty="0" smtClean="0">
                          <a:solidFill>
                            <a:schemeClr val="bg1">
                              <a:lumMod val="50000"/>
                            </a:schemeClr>
                          </a:solidFill>
                          <a:latin typeface="Arial Narrow" pitchFamily="34" charset="0"/>
                          <a:ea typeface="+mn-ea"/>
                          <a:cs typeface="+mn-cs"/>
                        </a:rPr>
                        <a:t>(n=91</a:t>
                      </a:r>
                      <a:r>
                        <a:rPr lang="fr-CA" sz="900" b="0" i="0" u="none" strike="noStrike" kern="1200" noProof="0" dirty="0" smtClean="0">
                          <a:solidFill>
                            <a:schemeClr val="bg1">
                              <a:lumMod val="50000"/>
                            </a:schemeClr>
                          </a:solidFill>
                          <a:latin typeface="Arial Narrow" pitchFamily="34" charset="0"/>
                          <a:ea typeface="+mn-ea"/>
                          <a:cs typeface="+mn-cs"/>
                        </a:rPr>
                        <a:t>)</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Ontario</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(n=68)</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(n=43)</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Manitoba</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(n=32)</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(n=60)</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Québec</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(n=12)</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(n=12)</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Yukon / Territoires-du-Nord-Ouest</a:t>
                      </a:r>
                      <a:r>
                        <a:rPr lang="fr-CA" sz="1000" b="1" i="0" u="none" strike="noStrike" baseline="0" noProof="0" dirty="0" smtClean="0">
                          <a:latin typeface="+mn-lt"/>
                        </a:rPr>
                        <a:t> </a:t>
                      </a:r>
                      <a:r>
                        <a:rPr lang="fr-CA" sz="1000" b="1" i="0" u="none" strike="noStrike" noProof="0" dirty="0" smtClean="0">
                          <a:latin typeface="+mn-lt"/>
                        </a:rPr>
                        <a:t>/ Nunavut</a:t>
                      </a:r>
                      <a:r>
                        <a:rPr lang="fr-CA" sz="1100" b="1" i="0" u="none" strike="noStrike" noProof="0" dirty="0" smtClean="0">
                          <a:latin typeface="+mn-lt"/>
                        </a:rPr>
                        <a:t/>
                      </a:r>
                      <a:br>
                        <a:rPr lang="fr-CA" sz="11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(n=11)</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(n=10)</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Terre-Neuve-et-Labrador</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(n=6)</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(n=7)</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Nouvelle-Écosse</a:t>
                      </a:r>
                      <a:r>
                        <a:rPr lang="fr-CA" sz="1100" b="1" i="0" u="none" strike="noStrike" noProof="0" dirty="0" smtClean="0">
                          <a:latin typeface="+mn-lt"/>
                        </a:rPr>
                        <a:t/>
                      </a:r>
                      <a:br>
                        <a:rPr lang="fr-CA" sz="11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(n=3)</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(n=7)</a:t>
                      </a:r>
                    </a:p>
                  </a:txBody>
                  <a:tcPr marL="9525" marR="9525" marT="9525" marB="0" anchor="ctr">
                    <a:lnL>
                      <a:noFill/>
                    </a:lnL>
                    <a:lnR>
                      <a:noFill/>
                    </a:lnR>
                    <a:lnT>
                      <a:noFill/>
                    </a:lnT>
                    <a:lnB>
                      <a:noFill/>
                    </a:lnB>
                  </a:tcPr>
                </a:tc>
              </a:tr>
              <a:tr h="453530">
                <a:tc>
                  <a:txBody>
                    <a:bodyPr/>
                    <a:lstStyle/>
                    <a:p>
                      <a:pPr marL="0" algn="r" defTabSz="914400" rtl="0" eaLnBrk="1" fontAlgn="b" latinLnBrk="0" hangingPunct="1"/>
                      <a:r>
                        <a:rPr lang="fr-CA" sz="1000" b="1" i="0" u="none" strike="noStrike" noProof="0" dirty="0" smtClean="0">
                          <a:latin typeface="+mn-lt"/>
                        </a:rPr>
                        <a:t>Ne sait pas / incertain(e)</a:t>
                      </a:r>
                      <a:br>
                        <a:rPr lang="fr-CA" sz="1000" b="1" i="0" u="none" strike="noStrike" noProof="0" dirty="0" smtClean="0">
                          <a:latin typeface="+mn-lt"/>
                        </a:rPr>
                      </a:br>
                      <a:r>
                        <a:rPr lang="fr-CA" sz="800" b="0" i="0" u="none" strike="noStrike" kern="1200" noProof="0" dirty="0" smtClean="0">
                          <a:solidFill>
                            <a:schemeClr val="bg1">
                              <a:lumMod val="50000"/>
                            </a:schemeClr>
                          </a:solidFill>
                          <a:latin typeface="Arial Narrow" pitchFamily="34" charset="0"/>
                          <a:ea typeface="+mn-ea"/>
                          <a:cs typeface="+mn-cs"/>
                        </a:rPr>
                        <a:t>(n=23)</a:t>
                      </a:r>
                    </a:p>
                    <a:p>
                      <a:pPr marL="0" algn="r" defTabSz="914400" rtl="0" eaLnBrk="1" fontAlgn="b" latinLnBrk="0" hangingPunct="1"/>
                      <a:r>
                        <a:rPr lang="fr-CA" sz="800" b="0" i="0" u="none" strike="noStrike" kern="1200" noProof="0" dirty="0" smtClean="0">
                          <a:solidFill>
                            <a:schemeClr val="bg1">
                              <a:lumMod val="50000"/>
                            </a:schemeClr>
                          </a:solidFill>
                          <a:latin typeface="Arial Narrow" pitchFamily="34" charset="0"/>
                          <a:ea typeface="+mn-ea"/>
                          <a:cs typeface="+mn-cs"/>
                        </a:rPr>
                        <a:t>(n=12</a:t>
                      </a:r>
                      <a:r>
                        <a:rPr lang="fr-CA" sz="900" b="0" i="0" u="none" strike="noStrike" kern="1200" noProof="0" dirty="0" smtClean="0">
                          <a:solidFill>
                            <a:schemeClr val="bg1">
                              <a:lumMod val="50000"/>
                            </a:schemeClr>
                          </a:solidFill>
                          <a:latin typeface="Arial Narrow" pitchFamily="34" charset="0"/>
                          <a:ea typeface="+mn-ea"/>
                          <a:cs typeface="+mn-cs"/>
                        </a:rPr>
                        <a:t>)</a:t>
                      </a:r>
                    </a:p>
                  </a:txBody>
                  <a:tcPr marL="9525" marR="9525" marT="9525" marB="0" anchor="ctr">
                    <a:lnL>
                      <a:noFill/>
                    </a:lnL>
                    <a:lnR>
                      <a:noFill/>
                    </a:lnR>
                    <a:lnT>
                      <a:noFill/>
                    </a:lnT>
                    <a:lnB>
                      <a:noFill/>
                    </a:lnB>
                  </a:tcPr>
                </a:tc>
              </a:tr>
            </a:tbl>
          </a:graphicData>
        </a:graphic>
      </p:graphicFrame>
      <p:sp>
        <p:nvSpPr>
          <p:cNvPr id="8" name="Isosceles Triangle 7"/>
          <p:cNvSpPr/>
          <p:nvPr>
            <p:custDataLst>
              <p:tags r:id="rId6"/>
            </p:custDataLst>
          </p:nvPr>
        </p:nvSpPr>
        <p:spPr>
          <a:xfrm rot="10800000">
            <a:off x="6923314" y="1819659"/>
            <a:ext cx="110208"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7"/>
            </p:custDataLst>
          </p:nvPr>
        </p:nvSpPr>
        <p:spPr>
          <a:xfrm rot="10800000" flipV="1">
            <a:off x="6829568" y="2229976"/>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a:off x="4942487" y="2702514"/>
            <a:ext cx="110208"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9"/>
            </p:custDataLst>
          </p:nvPr>
        </p:nvSpPr>
        <p:spPr>
          <a:xfrm rot="10800000" flipV="1">
            <a:off x="4869989" y="3108039"/>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0"/>
            </p:custDataLst>
          </p:nvPr>
        </p:nvSpPr>
        <p:spPr>
          <a:xfrm rot="10800000">
            <a:off x="4502579" y="3565566"/>
            <a:ext cx="110208"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33"/>
          <p:cNvSpPr txBox="1">
            <a:spLocks/>
          </p:cNvSpPr>
          <p:nvPr>
            <p:custDataLst>
              <p:tags r:id="rId11"/>
            </p:custDataLst>
          </p:nvPr>
        </p:nvSpPr>
        <p:spPr>
          <a:xfrm>
            <a:off x="423745" y="619330"/>
            <a:ext cx="8361439" cy="96180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250" b="0" dirty="0" smtClean="0">
                <a:solidFill>
                  <a:schemeClr val="tx1"/>
                </a:solidFill>
                <a:latin typeface="+mj-lt"/>
              </a:rPr>
              <a:t>Six étudiants sur dix qui ont l’intention de faire une demande de permis prévoient le faire en Alberta. Plus de la moitié envisage de faire une demande en Colombie­-Britannique et plus d’un sur dix pense le faire en Saskatchewan ou en Ontario.</a:t>
            </a:r>
          </a:p>
          <a:p>
            <a:pPr marL="182563" indent="-182563" algn="l" fontAlgn="auto">
              <a:spcBef>
                <a:spcPts val="0"/>
              </a:spcBef>
              <a:spcAft>
                <a:spcPts val="0"/>
              </a:spcAft>
              <a:buFont typeface="Wingdings" pitchFamily="2" charset="2"/>
              <a:buChar char="§"/>
              <a:defRPr/>
            </a:pPr>
            <a:r>
              <a:rPr lang="fr-CA" sz="1250" b="0" dirty="0" smtClean="0">
                <a:solidFill>
                  <a:schemeClr val="tx1"/>
                </a:solidFill>
                <a:latin typeface="+mj-lt"/>
              </a:rPr>
              <a:t>Les étudiants sont moins susceptibles d’avoir l’intention de faire une demande de permis en Alberta, en Saskatchewan et au Manitoba qu’en 2013, mais ils sont plus susceptibles d’envisager de faire une demande en Colombie-Britannique ou en Ontario. </a:t>
            </a:r>
            <a:endParaRPr lang="fr-CA" sz="125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custDataLst>
              <p:tags r:id="rId1"/>
            </p:custDataLst>
          </p:nvPr>
        </p:nvSpPr>
        <p:spPr>
          <a:xfrm>
            <a:off x="144463" y="2990565"/>
            <a:ext cx="4416425" cy="886397"/>
          </a:xfrm>
        </p:spPr>
        <p:txBody>
          <a:bodyPr/>
          <a:lstStyle/>
          <a:p>
            <a:pPr fontAlgn="auto">
              <a:spcAft>
                <a:spcPts val="0"/>
              </a:spcAft>
              <a:defRPr/>
            </a:pPr>
            <a:r>
              <a:rPr lang="fr-CA" sz="3200" noProof="0" dirty="0" smtClean="0">
                <a:solidFill>
                  <a:schemeClr val="accent6"/>
                </a:solidFill>
              </a:rPr>
              <a:t>Connaissance du permis d’exercice</a:t>
            </a:r>
          </a:p>
        </p:txBody>
      </p:sp>
      <p:sp>
        <p:nvSpPr>
          <p:cNvPr id="87043"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6E1D7830-9125-41D9-AA75-8F99908381FD}" type="slidenum">
              <a:rPr lang="en-US"/>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Réglementation du génie</a:t>
            </a:r>
          </a:p>
        </p:txBody>
      </p:sp>
      <p:graphicFrame>
        <p:nvGraphicFramePr>
          <p:cNvPr id="23" name="Object 5"/>
          <p:cNvGraphicFramePr>
            <a:graphicFrameLocks noGrp="1" noChangeAspect="1"/>
          </p:cNvGraphicFramePr>
          <p:nvPr>
            <p:ph idx="1"/>
            <p:custDataLst>
              <p:tags r:id="rId2"/>
            </p:custDataLst>
            <p:extLst>
              <p:ext uri="{D42A27DB-BD31-4B8C-83A1-F6EECF244321}">
                <p14:modId xmlns:p14="http://schemas.microsoft.com/office/powerpoint/2010/main" val="3760542280"/>
              </p:ext>
            </p:extLst>
          </p:nvPr>
        </p:nvGraphicFramePr>
        <p:xfrm>
          <a:off x="414375" y="1580299"/>
          <a:ext cx="8344287" cy="4507182"/>
        </p:xfrm>
        <a:graphic>
          <a:graphicData uri="http://schemas.openxmlformats.org/drawingml/2006/chart">
            <c:chart xmlns:c="http://schemas.openxmlformats.org/drawingml/2006/chart" xmlns:r="http://schemas.openxmlformats.org/officeDocument/2006/relationships" r:id="rId9"/>
          </a:graphicData>
        </a:graphic>
      </p:graphicFrame>
      <p:sp>
        <p:nvSpPr>
          <p:cNvPr id="1843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A13231F-3604-498D-A930-1561D4D6CC13}" type="slidenum">
              <a:rPr lang="en-US"/>
              <a:pPr/>
              <a:t>32</a:t>
            </a:fld>
            <a:endParaRPr lang="en-US" dirty="0"/>
          </a:p>
        </p:txBody>
      </p:sp>
      <p:sp>
        <p:nvSpPr>
          <p:cNvPr id="18437" name="Text Box 3"/>
          <p:cNvSpPr txBox="1">
            <a:spLocks noChangeArrowheads="1"/>
          </p:cNvSpPr>
          <p:nvPr>
            <p:custDataLst>
              <p:tags r:id="rId4"/>
            </p:custDataLst>
          </p:nvPr>
        </p:nvSpPr>
        <p:spPr bwMode="auto">
          <a:xfrm>
            <a:off x="345688" y="6324794"/>
            <a:ext cx="8474075" cy="21590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Q5</a:t>
            </a:r>
            <a:r>
              <a:rPr lang="fr-CA" sz="800" dirty="0">
                <a:solidFill>
                  <a:schemeClr val="tx1"/>
                </a:solidFill>
                <a:latin typeface="+mj-lt"/>
              </a:rPr>
              <a:t>. D’après vous, est-ce que la pratique professionnelle du génie est encadrée par des lois et des règlements? </a:t>
            </a:r>
            <a:r>
              <a:rPr lang="fr-CA" sz="800" dirty="0" smtClean="0">
                <a:solidFill>
                  <a:schemeClr val="tx1"/>
                </a:solidFill>
                <a:latin typeface="+mj-lt"/>
              </a:rPr>
              <a:t>Base : Tous les répondants, 2013 (n=484); 2014 (n=606)</a:t>
            </a:r>
            <a:endParaRPr lang="fr-CA" sz="800" dirty="0">
              <a:solidFill>
                <a:schemeClr val="tx1"/>
              </a:solidFill>
              <a:latin typeface="+mj-lt"/>
            </a:endParaRPr>
          </a:p>
        </p:txBody>
      </p:sp>
      <p:sp>
        <p:nvSpPr>
          <p:cNvPr id="18444" name="Text Box 14"/>
          <p:cNvSpPr txBox="1">
            <a:spLocks noChangeArrowheads="1"/>
          </p:cNvSpPr>
          <p:nvPr>
            <p:custDataLst>
              <p:tags r:id="rId5"/>
            </p:custDataLst>
          </p:nvPr>
        </p:nvSpPr>
        <p:spPr bwMode="auto">
          <a:xfrm>
            <a:off x="1723792" y="1507147"/>
            <a:ext cx="6644704"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La pratique professionnelle du génie est-elle encadrée par des lois et des règlements</a:t>
            </a:r>
            <a:r>
              <a:rPr lang="en-CA" sz="1400" dirty="0" smtClean="0">
                <a:solidFill>
                  <a:srgbClr val="003399"/>
                </a:solidFill>
                <a:latin typeface="+mj-lt"/>
              </a:rPr>
              <a:t>?</a:t>
            </a:r>
            <a:endParaRPr lang="en-CA" sz="1400" dirty="0">
              <a:solidFill>
                <a:srgbClr val="003399"/>
              </a:solidFill>
              <a:latin typeface="+mj-lt"/>
            </a:endParaRPr>
          </a:p>
        </p:txBody>
      </p:sp>
      <p:sp>
        <p:nvSpPr>
          <p:cNvPr id="22" name="Content Placeholder 33"/>
          <p:cNvSpPr txBox="1">
            <a:spLocks/>
          </p:cNvSpPr>
          <p:nvPr>
            <p:custDataLst>
              <p:tags r:id="rId6"/>
            </p:custDataLst>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La vaste majorité des étudiants, soit huit sur dix, savent que le génie est réglementé par des lois et des règlements, tandis qu’un sur dix est incertain ou pense que la profession n’est pas réglementée. </a:t>
            </a:r>
            <a:endParaRPr lang="en-US" sz="1800" b="0" dirty="0">
              <a:solidFill>
                <a:schemeClr val="tx1"/>
              </a:solidFill>
              <a:latin typeface="+mn-lt"/>
            </a:endParaRPr>
          </a:p>
        </p:txBody>
      </p:sp>
      <p:graphicFrame>
        <p:nvGraphicFramePr>
          <p:cNvPr id="11" name="Table 10"/>
          <p:cNvGraphicFramePr>
            <a:graphicFrameLocks noGrp="1"/>
          </p:cNvGraphicFramePr>
          <p:nvPr>
            <p:custDataLst>
              <p:tags r:id="rId7"/>
            </p:custDataLst>
            <p:extLst>
              <p:ext uri="{D42A27DB-BD31-4B8C-83A1-F6EECF244321}">
                <p14:modId xmlns:p14="http://schemas.microsoft.com/office/powerpoint/2010/main" val="3848111791"/>
              </p:ext>
            </p:extLst>
          </p:nvPr>
        </p:nvGraphicFramePr>
        <p:xfrm>
          <a:off x="349463" y="5719013"/>
          <a:ext cx="8470686" cy="596265"/>
        </p:xfrm>
        <a:graphic>
          <a:graphicData uri="http://schemas.openxmlformats.org/drawingml/2006/table">
            <a:tbl>
              <a:tblPr/>
              <a:tblGrid>
                <a:gridCol w="2823562"/>
                <a:gridCol w="2823562"/>
                <a:gridCol w="2823562"/>
              </a:tblGrid>
              <a:tr h="596062">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(n=508)             (n=394)</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(n=56)               (n=49)</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(n=42)             (n=41)</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Nécessité du permis au sein de la profession</a:t>
            </a:r>
          </a:p>
        </p:txBody>
      </p:sp>
      <p:sp>
        <p:nvSpPr>
          <p:cNvPr id="88069"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9AAFF045-52E9-4281-816D-853CFE790AB8}" type="slidenum">
              <a:rPr lang="en-US"/>
              <a:pPr/>
              <a:t>33</a:t>
            </a:fld>
            <a:endParaRPr lang="en-US" dirty="0"/>
          </a:p>
        </p:txBody>
      </p:sp>
      <p:sp>
        <p:nvSpPr>
          <p:cNvPr id="45068" name="Text Box 41"/>
          <p:cNvSpPr txBox="1">
            <a:spLocks noChangeArrowheads="1"/>
          </p:cNvSpPr>
          <p:nvPr>
            <p:custDataLst>
              <p:tags r:id="rId3"/>
            </p:custDataLst>
          </p:nvPr>
        </p:nvSpPr>
        <p:spPr bwMode="auto">
          <a:xfrm>
            <a:off x="299385" y="6200787"/>
            <a:ext cx="8474075" cy="338554"/>
          </a:xfrm>
          <a:prstGeom prst="rect">
            <a:avLst/>
          </a:prstGeom>
          <a:noFill/>
          <a:ln w="25400">
            <a:noFill/>
            <a:miter lim="800000"/>
            <a:headEnd/>
            <a:tailEnd/>
          </a:ln>
        </p:spPr>
        <p:txBody>
          <a:bodyPr anchor="ctr">
            <a:spAutoFit/>
          </a:bodyPr>
          <a:lstStyle/>
          <a:p>
            <a:pPr algn="l">
              <a:defRPr/>
            </a:pPr>
            <a:r>
              <a:rPr lang="fr-CA" sz="800" dirty="0" smtClean="0">
                <a:solidFill>
                  <a:schemeClr val="tx1"/>
                </a:solidFill>
                <a:latin typeface="+mj-lt"/>
              </a:rPr>
              <a:t>Q8</a:t>
            </a:r>
            <a:r>
              <a:rPr lang="fr-CA" sz="800" dirty="0">
                <a:solidFill>
                  <a:schemeClr val="tx1"/>
                </a:solidFill>
                <a:latin typeface="+mj-lt"/>
              </a:rPr>
              <a:t>. D’après vous, est-il nécessaire de détenir un permis d’ingénieur </a:t>
            </a:r>
            <a:r>
              <a:rPr lang="fr-CA" sz="800" dirty="0" smtClean="0">
                <a:solidFill>
                  <a:schemeClr val="tx1"/>
                </a:solidFill>
                <a:latin typeface="+mj-lt"/>
              </a:rPr>
              <a:t>pour pouvoir, en [Alberta/Saskatchewan/Colombie-Britannique/Manitoba]… Base : Tous les répondants, 2013 (n=484); 2014 (n=606)</a:t>
            </a:r>
            <a:endParaRPr lang="fr-CA" sz="800" dirty="0">
              <a:solidFill>
                <a:schemeClr val="tx1"/>
              </a:solidFill>
              <a:latin typeface="+mj-lt"/>
            </a:endParaRPr>
          </a:p>
        </p:txBody>
      </p:sp>
      <p:sp>
        <p:nvSpPr>
          <p:cNvPr id="88079" name="Text Box 44"/>
          <p:cNvSpPr txBox="1">
            <a:spLocks noChangeArrowheads="1"/>
          </p:cNvSpPr>
          <p:nvPr>
            <p:custDataLst>
              <p:tags r:id="rId4"/>
            </p:custDataLst>
          </p:nvPr>
        </p:nvSpPr>
        <p:spPr bwMode="auto">
          <a:xfrm>
            <a:off x="1711325" y="1716522"/>
            <a:ext cx="5721350"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Est-il nécessaire de détenir un permis pour pouvoir :</a:t>
            </a:r>
            <a:endParaRPr lang="fr-CA" sz="1400" dirty="0">
              <a:solidFill>
                <a:srgbClr val="003399"/>
              </a:solidFill>
              <a:latin typeface="+mj-lt"/>
            </a:endParaRPr>
          </a:p>
        </p:txBody>
      </p:sp>
      <p:graphicFrame>
        <p:nvGraphicFramePr>
          <p:cNvPr id="819" name="Chart 818"/>
          <p:cNvGraphicFramePr/>
          <p:nvPr>
            <p:custDataLst>
              <p:tags r:id="rId5"/>
            </p:custDataLst>
            <p:extLst>
              <p:ext uri="{D42A27DB-BD31-4B8C-83A1-F6EECF244321}">
                <p14:modId xmlns:p14="http://schemas.microsoft.com/office/powerpoint/2010/main" val="1373892408"/>
              </p:ext>
            </p:extLst>
          </p:nvPr>
        </p:nvGraphicFramePr>
        <p:xfrm>
          <a:off x="762000" y="2147306"/>
          <a:ext cx="7629297" cy="386947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 name="Table 1"/>
          <p:cNvGraphicFramePr>
            <a:graphicFrameLocks noGrp="1"/>
          </p:cNvGraphicFramePr>
          <p:nvPr>
            <p:custDataLst>
              <p:tags r:id="rId6"/>
            </p:custDataLst>
            <p:extLst>
              <p:ext uri="{D42A27DB-BD31-4B8C-83A1-F6EECF244321}">
                <p14:modId xmlns:p14="http://schemas.microsoft.com/office/powerpoint/2010/main" val="1300196717"/>
              </p:ext>
            </p:extLst>
          </p:nvPr>
        </p:nvGraphicFramePr>
        <p:xfrm>
          <a:off x="426720" y="2619502"/>
          <a:ext cx="2621280" cy="3269234"/>
        </p:xfrm>
        <a:graphic>
          <a:graphicData uri="http://schemas.openxmlformats.org/drawingml/2006/table">
            <a:tbl>
              <a:tblPr>
                <a:tableStyleId>{5C22544A-7EE6-4342-B048-85BDC9FD1C3A}</a:tableStyleId>
              </a:tblPr>
              <a:tblGrid>
                <a:gridCol w="2621280"/>
              </a:tblGrid>
              <a:tr h="1166647">
                <a:tc>
                  <a:txBody>
                    <a:bodyPr/>
                    <a:lstStyle/>
                    <a:p>
                      <a:pPr algn="r" fontAlgn="b"/>
                      <a:r>
                        <a:rPr lang="fr-CA" sz="1400" b="1" u="none" strike="noStrike" noProof="0" dirty="0" smtClean="0">
                          <a:effectLst/>
                        </a:rPr>
                        <a:t>Réaliser des travaux</a:t>
                      </a:r>
                      <a:r>
                        <a:rPr lang="fr-CA" sz="1400" b="1" u="none" strike="noStrike" baseline="0" noProof="0" dirty="0" smtClean="0">
                          <a:effectLst/>
                        </a:rPr>
                        <a:t> d’ingénierie de façon autonome</a:t>
                      </a:r>
                      <a:endParaRPr lang="fr-CA" sz="1400" b="1" i="0" u="none" strike="noStrike" noProof="0" dirty="0">
                        <a:solidFill>
                          <a:srgbClr val="000000"/>
                        </a:solidFill>
                        <a:effectLst/>
                        <a:latin typeface="Calibri"/>
                      </a:endParaRPr>
                    </a:p>
                  </a:txBody>
                  <a:tcPr marL="9525" marR="9525" marT="9525" marB="0" anchor="ctr">
                    <a:noFill/>
                  </a:tcPr>
                </a:tc>
              </a:tr>
              <a:tr h="705232">
                <a:tc>
                  <a:txBody>
                    <a:bodyPr/>
                    <a:lstStyle/>
                    <a:p>
                      <a:pPr algn="r" fontAlgn="b"/>
                      <a:r>
                        <a:rPr lang="fr-CA" sz="1400" b="1" u="none" strike="noStrike" noProof="0" dirty="0" smtClean="0">
                          <a:effectLst/>
                        </a:rPr>
                        <a:t>Utiliser</a:t>
                      </a:r>
                      <a:r>
                        <a:rPr lang="fr-CA" sz="1400" b="1" u="none" strike="noStrike" baseline="0" noProof="0" dirty="0" smtClean="0">
                          <a:effectLst/>
                        </a:rPr>
                        <a:t> le titre « ingénieur »</a:t>
                      </a:r>
                      <a:endParaRPr lang="fr-CA" sz="1400" b="1" i="0" u="none" strike="noStrike" noProof="0" dirty="0">
                        <a:solidFill>
                          <a:srgbClr val="000000"/>
                        </a:solidFill>
                        <a:effectLst/>
                        <a:latin typeface="Calibri"/>
                      </a:endParaRPr>
                    </a:p>
                  </a:txBody>
                  <a:tcPr marL="9525" marR="9525" marT="9525" marB="0" anchor="ctr">
                    <a:noFill/>
                  </a:tcPr>
                </a:tc>
              </a:tr>
              <a:tr h="1397355">
                <a:tc>
                  <a:txBody>
                    <a:bodyPr/>
                    <a:lstStyle/>
                    <a:p>
                      <a:pPr algn="r" fontAlgn="b"/>
                      <a:r>
                        <a:rPr lang="fr-CA" sz="1400" b="1" u="none" strike="noStrike" noProof="0" dirty="0" smtClean="0">
                          <a:effectLst/>
                        </a:rPr>
                        <a:t>Réaliser</a:t>
                      </a:r>
                      <a:r>
                        <a:rPr lang="fr-CA" sz="1400" b="1" u="none" strike="noStrike" baseline="0" noProof="0" dirty="0" smtClean="0">
                          <a:effectLst/>
                        </a:rPr>
                        <a:t> des travaux d’ingénierie sous la direction d’un ingénieur titulaire de permis</a:t>
                      </a:r>
                      <a:endParaRPr lang="fr-CA" sz="1400" b="1" i="0" u="none" strike="noStrike" noProof="0" dirty="0">
                        <a:solidFill>
                          <a:srgbClr val="000000"/>
                        </a:solidFill>
                        <a:effectLst/>
                        <a:latin typeface="Calibri"/>
                      </a:endParaRPr>
                    </a:p>
                  </a:txBody>
                  <a:tcPr marL="9525" marR="9525" marT="9525" marB="0" anchor="ctr">
                    <a:noFill/>
                  </a:tcPr>
                </a:tc>
              </a:tr>
            </a:tbl>
          </a:graphicData>
        </a:graphic>
      </p:graphicFrame>
      <p:sp>
        <p:nvSpPr>
          <p:cNvPr id="9" name="Isosceles Triangle 8"/>
          <p:cNvSpPr/>
          <p:nvPr>
            <p:custDataLst>
              <p:tags r:id="rId7"/>
            </p:custDataLst>
          </p:nvPr>
        </p:nvSpPr>
        <p:spPr>
          <a:xfrm rot="10800000">
            <a:off x="5369197" y="3945344"/>
            <a:ext cx="121229"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818"/>
          <p:cNvSpPr>
            <a:spLocks noGrp="1"/>
          </p:cNvSpPr>
          <p:nvPr>
            <p:ph idx="1"/>
            <p:custDataLst>
              <p:tags r:id="rId8"/>
            </p:custDataLst>
          </p:nvPr>
        </p:nvSpPr>
        <p:spPr bwMode="auto">
          <a:xfrm>
            <a:off x="352424" y="723010"/>
            <a:ext cx="8512795" cy="10002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noProof="0" dirty="0" smtClean="0"/>
              <a:t>Près de neuf étudiants sur dix, soit la </a:t>
            </a:r>
            <a:r>
              <a:rPr lang="fr-CA" sz="1300" dirty="0" smtClean="0"/>
              <a:t>vaste majorité d’entre eux, savent qu’un permis est nécessaire pour réaliser des travaux d’ingénierie de façon autonome, tandis que les deux tiers savent qu’il est nécessaire pour utiliser le titre « ingénieur ». Huit étudiants sur dix savent qu’un permis n’est pas nécessaire pour réaliser des travaux d’ingénierie sous la direction d’un ingénieur titulaire de permis.</a:t>
            </a:r>
            <a:endParaRPr lang="fr-CA" sz="1300" noProof="0" dirty="0" smtClean="0"/>
          </a:p>
          <a:p>
            <a:pPr>
              <a:lnSpc>
                <a:spcPct val="100000"/>
              </a:lnSpc>
              <a:spcBef>
                <a:spcPts val="0"/>
              </a:spcBef>
            </a:pPr>
            <a:r>
              <a:rPr lang="fr-CA" sz="1300" noProof="0" dirty="0" smtClean="0"/>
              <a:t>Les étudiants sont moins susceptibles qu’en 2013 de savoir qu’un </a:t>
            </a:r>
            <a:r>
              <a:rPr lang="fr-CA" sz="1300" dirty="0" smtClean="0"/>
              <a:t>permis est nécessaire pour utiliser le titre « ingénieur ». </a:t>
            </a:r>
            <a:r>
              <a:rPr lang="fr-CA" sz="1300" noProof="0" dirty="0" smtClean="0"/>
              <a:t> </a:t>
            </a:r>
            <a:endParaRPr lang="fr-CA" sz="1300" noProof="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Connaissance du permis d’ingénieur et des rôles</a:t>
            </a:r>
            <a:endParaRPr lang="fr-CA" noProof="0" dirty="0" smtClean="0"/>
          </a:p>
        </p:txBody>
      </p:sp>
      <p:graphicFrame>
        <p:nvGraphicFramePr>
          <p:cNvPr id="40" name="Object 4"/>
          <p:cNvGraphicFramePr>
            <a:graphicFrameLocks noGrp="1" noChangeAspect="1"/>
          </p:cNvGraphicFramePr>
          <p:nvPr>
            <p:ph idx="1"/>
            <p:custDataLst>
              <p:tags r:id="rId2"/>
            </p:custDataLst>
            <p:extLst>
              <p:ext uri="{D42A27DB-BD31-4B8C-83A1-F6EECF244321}">
                <p14:modId xmlns:p14="http://schemas.microsoft.com/office/powerpoint/2010/main" val="2374514907"/>
              </p:ext>
            </p:extLst>
          </p:nvPr>
        </p:nvGraphicFramePr>
        <p:xfrm>
          <a:off x="488478" y="1591804"/>
          <a:ext cx="8528902" cy="4362450"/>
        </p:xfrm>
        <a:graphic>
          <a:graphicData uri="http://schemas.openxmlformats.org/drawingml/2006/chart">
            <c:chart xmlns:c="http://schemas.openxmlformats.org/drawingml/2006/chart" xmlns:r="http://schemas.openxmlformats.org/officeDocument/2006/relationships" r:id="rId18"/>
          </a:graphicData>
        </a:graphic>
      </p:graphicFrame>
      <p:sp>
        <p:nvSpPr>
          <p:cNvPr id="1946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F0D5C9A-2B0A-4E3E-90AB-686F9153B540}" type="slidenum">
              <a:rPr lang="en-US"/>
              <a:pPr/>
              <a:t>34</a:t>
            </a:fld>
            <a:endParaRPr lang="en-US" dirty="0"/>
          </a:p>
        </p:txBody>
      </p:sp>
      <p:sp>
        <p:nvSpPr>
          <p:cNvPr id="19461" name="Text Box 3"/>
          <p:cNvSpPr txBox="1">
            <a:spLocks noChangeArrowheads="1"/>
          </p:cNvSpPr>
          <p:nvPr>
            <p:custDataLst>
              <p:tags r:id="rId4"/>
            </p:custDataLst>
          </p:nvPr>
        </p:nvSpPr>
        <p:spPr bwMode="auto">
          <a:xfrm>
            <a:off x="367990" y="6256377"/>
            <a:ext cx="8474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Q8</a:t>
            </a:r>
            <a:r>
              <a:rPr lang="fr-CA" sz="800" dirty="0">
                <a:solidFill>
                  <a:schemeClr val="tx1"/>
                </a:solidFill>
                <a:latin typeface="+mj-lt"/>
              </a:rPr>
              <a:t>. D’après vous, est-il nécessaire de détenir un permis d’ingénieur </a:t>
            </a:r>
            <a:r>
              <a:rPr lang="fr-CA" sz="800" dirty="0" smtClean="0">
                <a:solidFill>
                  <a:schemeClr val="tx1"/>
                </a:solidFill>
                <a:latin typeface="+mj-lt"/>
              </a:rPr>
              <a:t>pour pouvoir, en [Alberta/Saskatchewan/Colombie-Britannique/Manitoba]… Base : Tous les répondants, 2013 n=(484); 2014 (n=606)</a:t>
            </a:r>
            <a:endParaRPr lang="fr-CA" sz="800" dirty="0">
              <a:solidFill>
                <a:schemeClr val="tx1"/>
              </a:solidFill>
              <a:latin typeface="+mj-lt"/>
            </a:endParaRPr>
          </a:p>
        </p:txBody>
      </p:sp>
      <p:sp>
        <p:nvSpPr>
          <p:cNvPr id="19467" name="Rectangle 10"/>
          <p:cNvSpPr>
            <a:spLocks noChangeArrowheads="1"/>
          </p:cNvSpPr>
          <p:nvPr>
            <p:custDataLst>
              <p:tags r:id="rId5"/>
            </p:custDataLst>
          </p:nvPr>
        </p:nvSpPr>
        <p:spPr bwMode="auto">
          <a:xfrm>
            <a:off x="0" y="1879600"/>
            <a:ext cx="9144000" cy="304800"/>
          </a:xfrm>
          <a:prstGeom prst="rect">
            <a:avLst/>
          </a:prstGeom>
          <a:noFill/>
          <a:ln w="25400" algn="ctr">
            <a:noFill/>
            <a:miter lim="800000"/>
            <a:headEnd/>
            <a:tailEnd/>
          </a:ln>
        </p:spPr>
        <p:txBody>
          <a:bodyPr>
            <a:spAutoFit/>
          </a:bodyPr>
          <a:lstStyle/>
          <a:p>
            <a:r>
              <a:rPr lang="fr-CA" sz="1400" dirty="0">
                <a:solidFill>
                  <a:srgbClr val="003399"/>
                </a:solidFill>
                <a:latin typeface="+mj-lt"/>
              </a:rPr>
              <a:t>Niveau de connaissance des fonctions ou des actes nécessitant un permis</a:t>
            </a:r>
          </a:p>
        </p:txBody>
      </p:sp>
      <p:sp>
        <p:nvSpPr>
          <p:cNvPr id="19469" name="Text Box 13"/>
          <p:cNvSpPr txBox="1">
            <a:spLocks noChangeArrowheads="1"/>
          </p:cNvSpPr>
          <p:nvPr>
            <p:custDataLst>
              <p:tags r:id="rId6"/>
            </p:custDataLst>
          </p:nvPr>
        </p:nvSpPr>
        <p:spPr bwMode="auto">
          <a:xfrm>
            <a:off x="1749728" y="2496891"/>
            <a:ext cx="1668462" cy="430887"/>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Élevé/Moyen </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supérieures)</a:t>
            </a:r>
            <a:endParaRPr lang="fr-CA" sz="700" dirty="0">
              <a:latin typeface="Arial" pitchFamily="34" charset="0"/>
              <a:cs typeface="Arial" pitchFamily="34" charset="0"/>
            </a:endParaRPr>
          </a:p>
        </p:txBody>
      </p:sp>
      <p:sp>
        <p:nvSpPr>
          <p:cNvPr id="19473" name="Text Box 17"/>
          <p:cNvSpPr txBox="1">
            <a:spLocks noChangeArrowheads="1"/>
          </p:cNvSpPr>
          <p:nvPr>
            <p:custDataLst>
              <p:tags r:id="rId7"/>
            </p:custDataLst>
          </p:nvPr>
        </p:nvSpPr>
        <p:spPr bwMode="auto">
          <a:xfrm>
            <a:off x="6100918" y="3642943"/>
            <a:ext cx="1668462" cy="430887"/>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Limité/Nul </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inférieures)</a:t>
            </a:r>
            <a:endParaRPr lang="fr-CA" sz="700" dirty="0">
              <a:latin typeface="Arial" pitchFamily="34" charset="0"/>
              <a:cs typeface="Arial" pitchFamily="34" charset="0"/>
            </a:endParaRPr>
          </a:p>
        </p:txBody>
      </p:sp>
      <p:sp>
        <p:nvSpPr>
          <p:cNvPr id="43" name="AutoShape 10"/>
          <p:cNvSpPr>
            <a:spLocks/>
          </p:cNvSpPr>
          <p:nvPr>
            <p:custDataLst>
              <p:tags r:id="rId8"/>
            </p:custDataLst>
          </p:nvPr>
        </p:nvSpPr>
        <p:spPr bwMode="auto">
          <a:xfrm rot="5400000">
            <a:off x="2420645" y="1985391"/>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AutoShape 10"/>
          <p:cNvSpPr>
            <a:spLocks/>
          </p:cNvSpPr>
          <p:nvPr>
            <p:custDataLst>
              <p:tags r:id="rId9"/>
            </p:custDataLst>
          </p:nvPr>
        </p:nvSpPr>
        <p:spPr bwMode="auto">
          <a:xfrm rot="5400000">
            <a:off x="6791924" y="2971219"/>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1" name="Text Box 9"/>
          <p:cNvSpPr txBox="1">
            <a:spLocks noChangeArrowheads="1"/>
          </p:cNvSpPr>
          <p:nvPr>
            <p:custDataLst>
              <p:tags r:id="rId10"/>
            </p:custDataLst>
          </p:nvPr>
        </p:nvSpPr>
        <p:spPr bwMode="auto">
          <a:xfrm>
            <a:off x="6802262" y="2393951"/>
            <a:ext cx="2019300" cy="1169551"/>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smtClean="0"/>
              <a:t>*</a:t>
            </a:r>
            <a:r>
              <a:rPr lang="fr-CA" sz="1000" u="sng" dirty="0" smtClean="0">
                <a:latin typeface="+mj-lt"/>
              </a:rPr>
              <a:t>Définition des niveaux de connaissance</a:t>
            </a:r>
            <a:endParaRPr lang="en-CA" sz="1000" i="1" dirty="0">
              <a:latin typeface="+mj-lt"/>
            </a:endParaRPr>
          </a:p>
          <a:p>
            <a:pPr algn="l">
              <a:spcBef>
                <a:spcPts val="0"/>
              </a:spcBef>
            </a:pPr>
            <a:r>
              <a:rPr lang="fr-CA" sz="1000" i="1" dirty="0" smtClean="0">
                <a:latin typeface="+mj-lt"/>
              </a:rPr>
              <a:t>2013</a:t>
            </a:r>
            <a:br>
              <a:rPr lang="fr-CA" sz="1000" i="1" dirty="0" smtClean="0">
                <a:latin typeface="+mj-lt"/>
              </a:rPr>
            </a:br>
            <a:r>
              <a:rPr lang="fr-CA" sz="1000" i="1" dirty="0" smtClean="0">
                <a:latin typeface="+mj-lt"/>
              </a:rPr>
              <a:t>Élevé :</a:t>
            </a:r>
            <a:r>
              <a:rPr lang="fr-CA" sz="1000" dirty="0" smtClean="0">
                <a:latin typeface="+mj-lt"/>
              </a:rPr>
              <a:t> 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Zéro (0) exact à la Q8</a:t>
            </a:r>
            <a:endParaRPr lang="fr-CA" sz="1000" i="1" dirty="0">
              <a:latin typeface="+mj-lt"/>
            </a:endParaRP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1924095630"/>
              </p:ext>
            </p:extLst>
          </p:nvPr>
        </p:nvGraphicFramePr>
        <p:xfrm>
          <a:off x="358988" y="5576138"/>
          <a:ext cx="8470688" cy="596062"/>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noProof="0" dirty="0" smtClean="0">
                          <a:solidFill>
                            <a:schemeClr val="tx2"/>
                          </a:solidFill>
                          <a:latin typeface="Arial Narrow" pitchFamily="34" charset="0"/>
                        </a:rPr>
                        <a:t>                   (n=277)                 (n=262)</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 </a:t>
                      </a:r>
                    </a:p>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                   (n=268)                 (n=175)</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 </a:t>
                      </a:r>
                    </a:p>
                    <a:p>
                      <a:pPr algn="l" fontAlgn="b"/>
                      <a:r>
                        <a:rPr lang="fr-CA" sz="1000" b="0" i="0" u="none" strike="noStrike" kern="1200" noProof="0" dirty="0" smtClean="0">
                          <a:solidFill>
                            <a:schemeClr val="tx2"/>
                          </a:solidFill>
                          <a:latin typeface="Arial Narrow" pitchFamily="34" charset="0"/>
                          <a:ea typeface="+mn-ea"/>
                          <a:cs typeface="+mn-cs"/>
                        </a:rPr>
                        <a:t>                     (n=36)                   (n=31)</a:t>
                      </a:r>
                      <a:endParaRPr lang="fr-CA" sz="10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 </a:t>
                      </a:r>
                    </a:p>
                    <a:p>
                      <a:pPr algn="l" fontAlgn="b"/>
                      <a:r>
                        <a:rPr lang="fr-CA" sz="1000" b="0" i="0" u="none" strike="noStrike" kern="1200" noProof="0" dirty="0" smtClean="0">
                          <a:solidFill>
                            <a:schemeClr val="tx2"/>
                          </a:solidFill>
                          <a:latin typeface="Arial Narrow" pitchFamily="34" charset="0"/>
                          <a:ea typeface="+mn-ea"/>
                          <a:cs typeface="+mn-cs"/>
                        </a:rPr>
                        <a:t>                      (n=25)                  (n=16)</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custDataLst>
              <p:tags r:id="rId12"/>
            </p:custDataLst>
          </p:nvPr>
        </p:nvSpPr>
        <p:spPr bwMode="auto">
          <a:xfrm>
            <a:off x="1975636" y="2880477"/>
            <a:ext cx="1234923"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90 %</a:t>
            </a:r>
            <a:endParaRPr lang="en-CA" sz="900" dirty="0" smtClean="0"/>
          </a:p>
          <a:p>
            <a:r>
              <a:rPr lang="en-CA" sz="900" dirty="0" smtClean="0"/>
              <a:t>(n=545)</a:t>
            </a:r>
          </a:p>
          <a:p>
            <a:r>
              <a:rPr lang="en-CA" sz="1100" dirty="0" smtClean="0"/>
              <a:t>2013 : 90 %</a:t>
            </a:r>
            <a:r>
              <a:rPr lang="en-CA" sz="400" dirty="0" smtClean="0"/>
              <a:t>    </a:t>
            </a:r>
            <a:r>
              <a:rPr lang="en-CA" sz="700" dirty="0" smtClean="0"/>
              <a:t>(n=437</a:t>
            </a:r>
            <a:r>
              <a:rPr lang="en-CA" sz="800" dirty="0" smtClean="0"/>
              <a:t>)</a:t>
            </a:r>
            <a:endParaRPr lang="en-CA" sz="800" dirty="0"/>
          </a:p>
        </p:txBody>
      </p:sp>
      <p:sp>
        <p:nvSpPr>
          <p:cNvPr id="17" name="Text Box 11"/>
          <p:cNvSpPr txBox="1">
            <a:spLocks noChangeArrowheads="1"/>
          </p:cNvSpPr>
          <p:nvPr>
            <p:custDataLst>
              <p:tags r:id="rId13"/>
            </p:custDataLst>
          </p:nvPr>
        </p:nvSpPr>
        <p:spPr bwMode="auto">
          <a:xfrm>
            <a:off x="6283332" y="4042791"/>
            <a:ext cx="1303633" cy="746358"/>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10 %</a:t>
            </a:r>
          </a:p>
          <a:p>
            <a:r>
              <a:rPr lang="en-CA" sz="800" dirty="0"/>
              <a:t>(</a:t>
            </a:r>
            <a:r>
              <a:rPr lang="en-CA" sz="800" dirty="0" smtClean="0"/>
              <a:t>n=61)</a:t>
            </a:r>
          </a:p>
          <a:p>
            <a:r>
              <a:rPr lang="en-CA" sz="1100" dirty="0" smtClean="0"/>
              <a:t>2013 : 9 %</a:t>
            </a:r>
            <a:r>
              <a:rPr lang="en-CA" sz="400" dirty="0" smtClean="0"/>
              <a:t>     </a:t>
            </a:r>
            <a:r>
              <a:rPr lang="en-CA" sz="700" dirty="0"/>
              <a:t>(</a:t>
            </a:r>
            <a:r>
              <a:rPr lang="en-CA" sz="700" dirty="0" smtClean="0"/>
              <a:t>n=47)</a:t>
            </a:r>
            <a:endParaRPr lang="en-CA" sz="700" dirty="0"/>
          </a:p>
        </p:txBody>
      </p:sp>
      <p:sp>
        <p:nvSpPr>
          <p:cNvPr id="18" name="Isosceles Triangle 17"/>
          <p:cNvSpPr/>
          <p:nvPr>
            <p:custDataLst>
              <p:tags r:id="rId14"/>
            </p:custDataLst>
          </p:nvPr>
        </p:nvSpPr>
        <p:spPr>
          <a:xfrm rot="10800000">
            <a:off x="1227733" y="4281591"/>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15"/>
            </p:custDataLst>
          </p:nvPr>
        </p:nvSpPr>
        <p:spPr>
          <a:xfrm rot="10800000" flipV="1">
            <a:off x="3383663" y="4331441"/>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Content Placeholder 33"/>
          <p:cNvSpPr txBox="1">
            <a:spLocks/>
          </p:cNvSpPr>
          <p:nvPr>
            <p:custDataLst>
              <p:tags r:id="rId16"/>
            </p:custDataLst>
          </p:nvPr>
        </p:nvSpPr>
        <p:spPr>
          <a:xfrm>
            <a:off x="352425" y="600025"/>
            <a:ext cx="8434736" cy="129266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Neuf finissants sur dix ont au moins un niveau de connaissance moyen des rôles pour lesquels il est nécessaire de détenir un permis pour pouvoir exécuter des fonctions ou des actes au sein de la profession et la moitié d’entre eux avaient répondu correctement aux trois questions. Un finissant sur dix possède un niveau de connaissance limité ou nul sur le sujet.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 rapport à 2013, on observe une diminution importante, sur le plan statistique, de la proportion d’étudiants qui possèdent un niveau de connaissance élevé du permis d’ingénieur et des rôles.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Responsabilités des organisations</a:t>
            </a:r>
          </a:p>
        </p:txBody>
      </p:sp>
      <p:sp>
        <p:nvSpPr>
          <p:cNvPr id="20485"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35</a:t>
            </a:fld>
            <a:endParaRPr lang="en-US" dirty="0"/>
          </a:p>
        </p:txBody>
      </p:sp>
      <p:grpSp>
        <p:nvGrpSpPr>
          <p:cNvPr id="3" name="Group 52"/>
          <p:cNvGrpSpPr>
            <a:grpSpLocks/>
          </p:cNvGrpSpPr>
          <p:nvPr>
            <p:custDataLst>
              <p:tags r:id="rId3"/>
            </p:custDataLst>
          </p:nvPr>
        </p:nvGrpSpPr>
        <p:grpSpPr bwMode="auto">
          <a:xfrm>
            <a:off x="363034" y="2173925"/>
            <a:ext cx="8521700" cy="4442974"/>
            <a:chOff x="216" y="1208"/>
            <a:chExt cx="5368" cy="2943"/>
          </a:xfrm>
        </p:grpSpPr>
        <p:graphicFrame>
          <p:nvGraphicFramePr>
            <p:cNvPr id="41" name="Object 4"/>
            <p:cNvGraphicFramePr>
              <a:graphicFrameLocks noChangeAspect="1"/>
            </p:cNvGraphicFramePr>
            <p:nvPr>
              <p:extLst>
                <p:ext uri="{D42A27DB-BD31-4B8C-83A1-F6EECF244321}">
                  <p14:modId xmlns:p14="http://schemas.microsoft.com/office/powerpoint/2010/main" val="2978394613"/>
                </p:ext>
              </p:extLst>
            </p:nvPr>
          </p:nvGraphicFramePr>
          <p:xfrm>
            <a:off x="216" y="1235"/>
            <a:ext cx="5368" cy="2916"/>
          </p:xfrm>
          <a:graphic>
            <a:graphicData uri="http://schemas.openxmlformats.org/drawingml/2006/chart">
              <c:chart xmlns:c="http://schemas.openxmlformats.org/drawingml/2006/chart" xmlns:r="http://schemas.openxmlformats.org/officeDocument/2006/relationships" r:id="rId10"/>
            </a:graphicData>
          </a:graphic>
        </p:graphicFrame>
        <p:sp>
          <p:nvSpPr>
            <p:cNvPr id="20514" name="Text Box 45"/>
            <p:cNvSpPr txBox="1">
              <a:spLocks noChangeArrowheads="1"/>
            </p:cNvSpPr>
            <p:nvPr/>
          </p:nvSpPr>
          <p:spPr bwMode="auto">
            <a:xfrm>
              <a:off x="893" y="1208"/>
              <a:ext cx="4224" cy="202"/>
            </a:xfrm>
            <a:prstGeom prst="rect">
              <a:avLst/>
            </a:prstGeom>
            <a:noFill/>
            <a:ln w="25400" algn="ctr">
              <a:noFill/>
              <a:miter lim="800000"/>
              <a:headEnd/>
              <a:tailEnd/>
            </a:ln>
          </p:spPr>
          <p:txBody>
            <a:bodyPr>
              <a:spAutoFit/>
            </a:bodyPr>
            <a:lstStyle/>
            <a:p>
              <a:r>
                <a:rPr lang="fr-CA" sz="1400" dirty="0">
                  <a:solidFill>
                    <a:srgbClr val="003399"/>
                  </a:solidFill>
                  <a:latin typeface="+mj-lt"/>
                </a:rPr>
                <a:t>Quelles organisations sont responsables des activités ou procédures suivantes</a:t>
              </a:r>
              <a:r>
                <a:rPr lang="en-CA" sz="1400" dirty="0" smtClean="0">
                  <a:solidFill>
                    <a:srgbClr val="003399"/>
                  </a:solidFill>
                  <a:latin typeface="+mj-lt"/>
                </a:rPr>
                <a:t>?</a:t>
              </a:r>
              <a:endParaRPr lang="en-CA" sz="1400" dirty="0">
                <a:solidFill>
                  <a:srgbClr val="003399"/>
                </a:solidFill>
                <a:latin typeface="+mj-lt"/>
              </a:endParaRPr>
            </a:p>
          </p:txBody>
        </p:sp>
      </p:grpSp>
      <p:sp>
        <p:nvSpPr>
          <p:cNvPr id="33" name="Text Box 3"/>
          <p:cNvSpPr txBox="1">
            <a:spLocks noChangeArrowheads="1"/>
          </p:cNvSpPr>
          <p:nvPr>
            <p:custDataLst>
              <p:tags r:id="rId4"/>
            </p:custDataLst>
          </p:nvPr>
        </p:nvSpPr>
        <p:spPr bwMode="auto">
          <a:xfrm>
            <a:off x="312234" y="6343728"/>
            <a:ext cx="8572500" cy="338554"/>
          </a:xfrm>
          <a:prstGeom prst="rect">
            <a:avLst/>
          </a:prstGeom>
          <a:noFill/>
          <a:ln w="25400">
            <a:noFill/>
            <a:miter lim="800000"/>
            <a:headEnd/>
            <a:tailEnd/>
          </a:ln>
        </p:spPr>
        <p:txBody>
          <a:bodyPr>
            <a:spAutoFit/>
          </a:bodyPr>
          <a:lstStyle/>
          <a:p>
            <a:pPr algn="l"/>
            <a:r>
              <a:rPr lang="fr-CA" sz="800" dirty="0" smtClean="0">
                <a:solidFill>
                  <a:schemeClr val="tx1"/>
                </a:solidFill>
                <a:latin typeface="+mj-lt"/>
              </a:rPr>
              <a:t>Q9</a:t>
            </a:r>
            <a:r>
              <a:rPr lang="fr-CA" sz="800" dirty="0">
                <a:solidFill>
                  <a:schemeClr val="tx1"/>
                </a:solidFill>
                <a:latin typeface="+mj-lt"/>
              </a:rPr>
              <a:t>. Veuillez choisir l’organisation ou les organisations qui sont responsables des différentes activités ou procédures énumérées ci-dessous.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Tous les répondants,  2013 (n=484); 2014 (n=606)</a:t>
            </a:r>
            <a:endParaRPr lang="fr-CA" sz="800" dirty="0">
              <a:solidFill>
                <a:schemeClr val="tx1"/>
              </a:solidFill>
              <a:latin typeface="+mj-lt"/>
            </a:endParaRPr>
          </a:p>
        </p:txBody>
      </p:sp>
      <p:graphicFrame>
        <p:nvGraphicFramePr>
          <p:cNvPr id="2" name="Table 1"/>
          <p:cNvGraphicFramePr>
            <a:graphicFrameLocks noGrp="1"/>
          </p:cNvGraphicFramePr>
          <p:nvPr>
            <p:custDataLst>
              <p:tags r:id="rId5"/>
            </p:custDataLst>
            <p:extLst>
              <p:ext uri="{D42A27DB-BD31-4B8C-83A1-F6EECF244321}">
                <p14:modId xmlns:p14="http://schemas.microsoft.com/office/powerpoint/2010/main" val="625949141"/>
              </p:ext>
            </p:extLst>
          </p:nvPr>
        </p:nvGraphicFramePr>
        <p:xfrm>
          <a:off x="420804" y="5874181"/>
          <a:ext cx="8463930" cy="457200"/>
        </p:xfrm>
        <a:graphic>
          <a:graphicData uri="http://schemas.openxmlformats.org/drawingml/2006/table">
            <a:tbl>
              <a:tblPr>
                <a:tableStyleId>{5C22544A-7EE6-4342-B048-85BDC9FD1C3A}</a:tableStyleId>
              </a:tblPr>
              <a:tblGrid>
                <a:gridCol w="1692786"/>
                <a:gridCol w="1692786"/>
                <a:gridCol w="1692786"/>
                <a:gridCol w="1692786"/>
                <a:gridCol w="1692786"/>
              </a:tblGrid>
              <a:tr h="457200">
                <a:tc>
                  <a:txBody>
                    <a:bodyPr/>
                    <a:lstStyle/>
                    <a:p>
                      <a:pPr algn="ctr" fontAlgn="b"/>
                      <a:r>
                        <a:rPr lang="fr-CA" sz="1150" b="1" u="none" strike="noStrike" noProof="0" dirty="0" smtClean="0">
                          <a:effectLst/>
                        </a:rPr>
                        <a:t>Agrée les programmes</a:t>
                      </a:r>
                      <a:r>
                        <a:rPr lang="fr-CA" sz="1150" b="1" u="none" strike="noStrike" baseline="0" noProof="0" dirty="0" smtClean="0">
                          <a:effectLst/>
                        </a:rPr>
                        <a:t> de génie</a:t>
                      </a:r>
                      <a:endParaRPr lang="fr-CA" sz="1150" b="1" i="0" u="none" strike="noStrike" noProof="0" dirty="0">
                        <a:effectLst/>
                        <a:latin typeface="Arial"/>
                      </a:endParaRPr>
                    </a:p>
                  </a:txBody>
                  <a:tcPr marL="9525" marR="9525" marT="9525" marB="0">
                    <a:noFill/>
                  </a:tcPr>
                </a:tc>
                <a:tc>
                  <a:txBody>
                    <a:bodyPr/>
                    <a:lstStyle/>
                    <a:p>
                      <a:pPr algn="ctr" fontAlgn="b"/>
                      <a:r>
                        <a:rPr lang="fr-CA" sz="1150" b="1" u="none" strike="noStrike" noProof="0" dirty="0" smtClean="0">
                          <a:effectLst/>
                        </a:rPr>
                        <a:t>Défend</a:t>
                      </a:r>
                      <a:r>
                        <a:rPr lang="fr-CA" sz="1150" b="1" u="none" strike="noStrike" baseline="0" noProof="0" dirty="0" smtClean="0">
                          <a:effectLst/>
                        </a:rPr>
                        <a:t> les intérêts de la profession d’ingénieur</a:t>
                      </a:r>
                      <a:endParaRPr lang="fr-CA" sz="1150" b="1" i="0" u="none" strike="noStrike" noProof="0" dirty="0">
                        <a:effectLst/>
                        <a:latin typeface="Arial"/>
                      </a:endParaRPr>
                    </a:p>
                  </a:txBody>
                  <a:tcPr marL="9525" marR="9525" marT="9525" marB="0">
                    <a:noFill/>
                  </a:tcPr>
                </a:tc>
                <a:tc>
                  <a:txBody>
                    <a:bodyPr/>
                    <a:lstStyle/>
                    <a:p>
                      <a:pPr algn="ctr" fontAlgn="b"/>
                      <a:r>
                        <a:rPr lang="fr-CA" sz="1150" b="1" u="none" strike="noStrike" noProof="0" dirty="0" smtClean="0">
                          <a:effectLst/>
                        </a:rPr>
                        <a:t>Règlemente</a:t>
                      </a:r>
                      <a:r>
                        <a:rPr lang="fr-CA" sz="1150" b="1" u="none" strike="noStrike" baseline="0" noProof="0" dirty="0" smtClean="0">
                          <a:effectLst/>
                        </a:rPr>
                        <a:t> l’exercice du génie</a:t>
                      </a:r>
                      <a:endParaRPr lang="fr-CA" sz="1150" b="1" i="0" u="none" strike="noStrike" noProof="0" dirty="0">
                        <a:effectLst/>
                        <a:latin typeface="Arial"/>
                      </a:endParaRPr>
                    </a:p>
                  </a:txBody>
                  <a:tcPr marL="9525" marR="9525" marT="9525" marB="0">
                    <a:noFill/>
                  </a:tcPr>
                </a:tc>
                <a:tc>
                  <a:txBody>
                    <a:bodyPr/>
                    <a:lstStyle/>
                    <a:p>
                      <a:pPr algn="ctr" fontAlgn="b"/>
                      <a:r>
                        <a:rPr lang="fr-CA" sz="1150" b="1" u="none" strike="noStrike" noProof="0" dirty="0" smtClean="0">
                          <a:effectLst/>
                        </a:rPr>
                        <a:t>Délivre les permis</a:t>
                      </a:r>
                      <a:r>
                        <a:rPr lang="fr-CA" sz="1150" b="1" u="none" strike="noStrike" baseline="0" noProof="0" dirty="0" smtClean="0">
                          <a:effectLst/>
                        </a:rPr>
                        <a:t> aux entreprises d’ingénierie</a:t>
                      </a:r>
                      <a:endParaRPr lang="fr-CA" sz="1150" b="1" i="0" u="none" strike="noStrike" noProof="0" dirty="0">
                        <a:effectLst/>
                        <a:latin typeface="Arial"/>
                      </a:endParaRPr>
                    </a:p>
                  </a:txBody>
                  <a:tcPr marL="9525" marR="9525" marT="9525" marB="0">
                    <a:noFill/>
                  </a:tcPr>
                </a:tc>
                <a:tc>
                  <a:txBody>
                    <a:bodyPr/>
                    <a:lstStyle/>
                    <a:p>
                      <a:pPr algn="ctr" fontAlgn="b"/>
                      <a:r>
                        <a:rPr lang="fr-CA" sz="1150" b="1" u="none" strike="noStrike" noProof="0" dirty="0" smtClean="0">
                          <a:effectLst/>
                        </a:rPr>
                        <a:t>Délivre les permis d’exercice du génie</a:t>
                      </a:r>
                      <a:endParaRPr lang="fr-CA" sz="1150" b="1" i="0" u="none" strike="noStrike" noProof="0" dirty="0">
                        <a:effectLst/>
                        <a:latin typeface="Arial"/>
                      </a:endParaRPr>
                    </a:p>
                  </a:txBody>
                  <a:tcPr marL="9525" marR="9525" marT="9525" marB="0">
                    <a:noFill/>
                  </a:tcPr>
                </a:tc>
              </a:tr>
            </a:tbl>
          </a:graphicData>
        </a:graphic>
      </p:graphicFrame>
      <p:sp>
        <p:nvSpPr>
          <p:cNvPr id="12" name="Isosceles Triangle 11"/>
          <p:cNvSpPr/>
          <p:nvPr>
            <p:custDataLst>
              <p:tags r:id="rId6"/>
            </p:custDataLst>
          </p:nvPr>
        </p:nvSpPr>
        <p:spPr>
          <a:xfrm rot="10800000">
            <a:off x="5833733" y="4167632"/>
            <a:ext cx="121229"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7"/>
            </p:custDataLst>
          </p:nvPr>
        </p:nvSpPr>
        <p:spPr>
          <a:xfrm rot="10800000" flipV="1">
            <a:off x="5853100" y="4995831"/>
            <a:ext cx="125950"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Content Placeholder 40"/>
          <p:cNvSpPr>
            <a:spLocks noGrp="1"/>
          </p:cNvSpPr>
          <p:nvPr>
            <p:ph idx="1"/>
            <p:custDataLst>
              <p:tags r:id="rId8"/>
            </p:custDataLst>
          </p:nvPr>
        </p:nvSpPr>
        <p:spPr bwMode="auto">
          <a:xfrm>
            <a:off x="369965" y="639693"/>
            <a:ext cx="8457038" cy="1400383"/>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noProof="0" dirty="0" smtClean="0"/>
              <a:t>La vaste majorité des étudiants, soit neuf sur dix, savent que c’est leur ordre provincial qui est responsable de délivrer les permis d’ingénieur et </a:t>
            </a:r>
            <a:r>
              <a:rPr lang="fr-CA" sz="1300" dirty="0" smtClean="0"/>
              <a:t>de réglementer l’exercice du génie. Par ailleurs, sept étudiants sur dix savent que le Bureau d’agrément est l’organisation qui agrée les programmes de génie offerts par les universités. Les étudiants sont plus hésitants en ce qui concerne l’organisation responsable de délivrer les permis aux entreprises qui offrent des services d’ingénierie. Plus de la moitié d’entre eux pensent que cette responsabilité revient à leur ordre provincial, ce qui représente une proportion moins élevée qu’en 2013, tandis que trois sur dix pensent que c’est le Bureau d’agrément, ce qui représente une proportion plus élevée qu’en 2013. Un quart des étudiants ne sait pas</a:t>
            </a:r>
            <a:endParaRPr lang="fr-CA" sz="1300" noProof="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Connaissance des responsabilités des organisations</a:t>
            </a:r>
          </a:p>
        </p:txBody>
      </p:sp>
      <p:graphicFrame>
        <p:nvGraphicFramePr>
          <p:cNvPr id="41" name="Object 4"/>
          <p:cNvGraphicFramePr>
            <a:graphicFrameLocks noGrp="1" noChangeAspect="1"/>
          </p:cNvGraphicFramePr>
          <p:nvPr>
            <p:ph idx="1"/>
            <p:custDataLst>
              <p:tags r:id="rId2"/>
            </p:custDataLst>
            <p:extLst>
              <p:ext uri="{D42A27DB-BD31-4B8C-83A1-F6EECF244321}">
                <p14:modId xmlns:p14="http://schemas.microsoft.com/office/powerpoint/2010/main" val="4086668026"/>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17"/>
          </a:graphicData>
        </a:graphic>
      </p:graphicFrame>
      <p:sp>
        <p:nvSpPr>
          <p:cNvPr id="2355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52E2A54-B9B8-465B-B1BE-55060DCEE558}" type="slidenum">
              <a:rPr lang="en-US"/>
              <a:pPr/>
              <a:t>36</a:t>
            </a:fld>
            <a:endParaRPr lang="en-US" dirty="0"/>
          </a:p>
        </p:txBody>
      </p:sp>
      <p:sp>
        <p:nvSpPr>
          <p:cNvPr id="23562" name="Rectangle 11"/>
          <p:cNvSpPr>
            <a:spLocks noChangeArrowheads="1"/>
          </p:cNvSpPr>
          <p:nvPr>
            <p:custDataLst>
              <p:tags r:id="rId4"/>
            </p:custDataLst>
          </p:nvPr>
        </p:nvSpPr>
        <p:spPr bwMode="auto">
          <a:xfrm>
            <a:off x="0" y="1656454"/>
            <a:ext cx="9144000" cy="304800"/>
          </a:xfrm>
          <a:prstGeom prst="rect">
            <a:avLst/>
          </a:prstGeom>
          <a:noFill/>
          <a:ln w="25400" algn="ctr">
            <a:noFill/>
            <a:miter lim="800000"/>
            <a:headEnd/>
            <a:tailEnd/>
          </a:ln>
        </p:spPr>
        <p:txBody>
          <a:bodyPr>
            <a:spAutoFit/>
          </a:bodyPr>
          <a:lstStyle/>
          <a:p>
            <a:r>
              <a:rPr lang="fr-CA" sz="1400" dirty="0">
                <a:solidFill>
                  <a:srgbClr val="003399"/>
                </a:solidFill>
                <a:latin typeface="+mj-lt"/>
              </a:rPr>
              <a:t>Niveau de connaissance des responsabilités des organisations au sein de la profession d’ingénieur</a:t>
            </a:r>
          </a:p>
        </p:txBody>
      </p:sp>
      <p:sp>
        <p:nvSpPr>
          <p:cNvPr id="23563" name="Text Box 12"/>
          <p:cNvSpPr txBox="1">
            <a:spLocks noChangeArrowheads="1"/>
          </p:cNvSpPr>
          <p:nvPr>
            <p:custDataLst>
              <p:tags r:id="rId5"/>
            </p:custDataLst>
          </p:nvPr>
        </p:nvSpPr>
        <p:spPr bwMode="auto">
          <a:xfrm>
            <a:off x="359627" y="6400355"/>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a:t>
            </a:r>
            <a:r>
              <a:rPr lang="fr-CA" sz="800" dirty="0">
                <a:solidFill>
                  <a:schemeClr val="tx1"/>
                </a:solidFill>
                <a:latin typeface="+mj-lt"/>
              </a:rPr>
              <a:t>Veuillez choisir l’organisation ou les organisations qui sont responsables des différentes activités ou procédures énumérées ci-dessous</a:t>
            </a:r>
            <a:r>
              <a:rPr lang="en-US" sz="800" dirty="0" smtClean="0">
                <a:solidFill>
                  <a:schemeClr val="tx1"/>
                </a:solidFill>
                <a:latin typeface="+mj-lt"/>
              </a:rPr>
              <a:t>. </a:t>
            </a:r>
            <a:r>
              <a:rPr lang="en-US" sz="800" dirty="0">
                <a:solidFill>
                  <a:schemeClr val="tx1"/>
                </a:solidFill>
                <a:latin typeface="+mj-lt"/>
              </a:rPr>
              <a:t/>
            </a:r>
            <a:br>
              <a:rPr lang="en-US" sz="800" dirty="0">
                <a:solidFill>
                  <a:schemeClr val="tx1"/>
                </a:solidFill>
                <a:latin typeface="+mj-lt"/>
              </a:rPr>
            </a:br>
            <a:r>
              <a:rPr lang="en-US" sz="800" dirty="0" smtClean="0">
                <a:solidFill>
                  <a:schemeClr val="tx1"/>
                </a:solidFill>
                <a:latin typeface="+mj-lt"/>
              </a:rPr>
              <a:t>Base </a:t>
            </a:r>
            <a:r>
              <a:rPr lang="fr-CA" sz="800" dirty="0" smtClean="0">
                <a:solidFill>
                  <a:schemeClr val="tx1"/>
                </a:solidFill>
                <a:latin typeface="+mj-lt"/>
              </a:rPr>
              <a:t>:  Tous les répondants</a:t>
            </a:r>
            <a:r>
              <a:rPr lang="en-US" sz="800" dirty="0" smtClean="0">
                <a:solidFill>
                  <a:schemeClr val="tx1"/>
                </a:solidFill>
                <a:latin typeface="+mj-lt"/>
              </a:rPr>
              <a:t>,  2013 (n=484); 2014 (n=606)</a:t>
            </a:r>
            <a:endParaRPr lang="en-US" sz="800" dirty="0">
              <a:solidFill>
                <a:schemeClr val="tx1"/>
              </a:solidFill>
              <a:latin typeface="+mj-lt"/>
            </a:endParaRPr>
          </a:p>
        </p:txBody>
      </p:sp>
      <p:sp>
        <p:nvSpPr>
          <p:cNvPr id="23565" name="Text Box 17"/>
          <p:cNvSpPr txBox="1">
            <a:spLocks noChangeArrowheads="1"/>
          </p:cNvSpPr>
          <p:nvPr>
            <p:custDataLst>
              <p:tags r:id="rId6"/>
            </p:custDataLst>
          </p:nvPr>
        </p:nvSpPr>
        <p:spPr bwMode="auto">
          <a:xfrm>
            <a:off x="1749914" y="2021313"/>
            <a:ext cx="1668462" cy="415498"/>
          </a:xfrm>
          <a:prstGeom prst="rect">
            <a:avLst/>
          </a:prstGeom>
          <a:noFill/>
          <a:ln w="25400" algn="ctr">
            <a:noFill/>
            <a:miter lim="800000"/>
            <a:headEnd/>
            <a:tailEnd/>
          </a:ln>
        </p:spPr>
        <p:txBody>
          <a:bodyPr>
            <a:spAutoFit/>
          </a:bodyPr>
          <a:lstStyle/>
          <a:p>
            <a:r>
              <a:rPr lang="fr-CA" sz="1400" dirty="0" smtClean="0"/>
              <a:t>Élevé/ Moyen </a:t>
            </a:r>
            <a:br>
              <a:rPr lang="fr-CA" sz="1400" dirty="0" smtClean="0"/>
            </a:br>
            <a:r>
              <a:rPr lang="fr-CA" sz="700" dirty="0" smtClean="0"/>
              <a:t>(2 cotes supérieures)</a:t>
            </a:r>
            <a:endParaRPr lang="fr-CA" sz="700" dirty="0"/>
          </a:p>
        </p:txBody>
      </p:sp>
      <p:sp>
        <p:nvSpPr>
          <p:cNvPr id="23567" name="Text Box 22"/>
          <p:cNvSpPr txBox="1">
            <a:spLocks noChangeArrowheads="1"/>
          </p:cNvSpPr>
          <p:nvPr>
            <p:custDataLst>
              <p:tags r:id="rId7"/>
            </p:custDataLst>
          </p:nvPr>
        </p:nvSpPr>
        <p:spPr bwMode="auto">
          <a:xfrm>
            <a:off x="6021997" y="3609885"/>
            <a:ext cx="1668462" cy="415498"/>
          </a:xfrm>
          <a:prstGeom prst="rect">
            <a:avLst/>
          </a:prstGeom>
          <a:noFill/>
          <a:ln w="25400" algn="ctr">
            <a:noFill/>
            <a:miter lim="800000"/>
            <a:headEnd/>
            <a:tailEnd/>
          </a:ln>
        </p:spPr>
        <p:txBody>
          <a:bodyPr>
            <a:spAutoFit/>
          </a:bodyPr>
          <a:lstStyle/>
          <a:p>
            <a:r>
              <a:rPr lang="fr-CA" sz="1400" dirty="0" smtClean="0"/>
              <a:t>Limité/Nul </a:t>
            </a:r>
            <a:br>
              <a:rPr lang="fr-CA" sz="1400" dirty="0" smtClean="0"/>
            </a:br>
            <a:r>
              <a:rPr lang="fr-CA" sz="700" dirty="0" smtClean="0"/>
              <a:t>(2 cotes inférieures)</a:t>
            </a:r>
            <a:endParaRPr lang="fr-CA" sz="700" dirty="0"/>
          </a:p>
        </p:txBody>
      </p:sp>
      <p:sp>
        <p:nvSpPr>
          <p:cNvPr id="44" name="AutoShape 10"/>
          <p:cNvSpPr>
            <a:spLocks/>
          </p:cNvSpPr>
          <p:nvPr>
            <p:custDataLst>
              <p:tags r:id="rId8"/>
            </p:custDataLst>
          </p:nvPr>
        </p:nvSpPr>
        <p:spPr bwMode="auto">
          <a:xfrm rot="5400000">
            <a:off x="2442947" y="149551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9"/>
            </p:custDataLst>
            <p:extLst>
              <p:ext uri="{D42A27DB-BD31-4B8C-83A1-F6EECF244321}">
                <p14:modId xmlns:p14="http://schemas.microsoft.com/office/powerpoint/2010/main" val="4099245804"/>
              </p:ext>
            </p:extLst>
          </p:nvPr>
        </p:nvGraphicFramePr>
        <p:xfrm>
          <a:off x="482812" y="5738063"/>
          <a:ext cx="8470688" cy="596265"/>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(n=234)                (n=220)</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 </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(n=322)                (n=235)</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 </a:t>
                      </a:r>
                    </a:p>
                    <a:p>
                      <a:pPr algn="l" fontAlgn="b"/>
                      <a:r>
                        <a:rPr lang="fr-CA" sz="1050" b="0" i="0" u="none" strike="noStrike" kern="1200" noProof="0" dirty="0" smtClean="0">
                          <a:solidFill>
                            <a:schemeClr val="tx2"/>
                          </a:solidFill>
                          <a:latin typeface="Arial Narrow" pitchFamily="34" charset="0"/>
                          <a:ea typeface="+mn-ea"/>
                          <a:cs typeface="+mn-cs"/>
                        </a:rPr>
                        <a:t>                </a:t>
                      </a:r>
                      <a:r>
                        <a:rPr lang="fr-CA" sz="1050" b="0" i="0" u="none" strike="noStrike" kern="1200" baseline="0" noProof="0" dirty="0" smtClean="0">
                          <a:solidFill>
                            <a:schemeClr val="tx2"/>
                          </a:solidFill>
                          <a:latin typeface="Arial Narrow" pitchFamily="34" charset="0"/>
                          <a:ea typeface="+mn-ea"/>
                          <a:cs typeface="+mn-cs"/>
                        </a:rPr>
                        <a:t> </a:t>
                      </a:r>
                      <a:r>
                        <a:rPr lang="fr-CA" sz="1050" b="0" i="0" u="none" strike="noStrike" kern="1200" noProof="0" dirty="0" smtClean="0">
                          <a:solidFill>
                            <a:schemeClr val="tx2"/>
                          </a:solidFill>
                          <a:latin typeface="Arial Narrow" pitchFamily="34" charset="0"/>
                          <a:ea typeface="+mn-ea"/>
                          <a:cs typeface="+mn-cs"/>
                        </a:rPr>
                        <a:t>(n=33)                (n=14)</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 </a:t>
                      </a:r>
                    </a:p>
                    <a:p>
                      <a:pPr algn="l" fontAlgn="b"/>
                      <a:r>
                        <a:rPr lang="fr-CA" sz="1050" b="0" i="0" u="none" strike="noStrike" kern="1200" noProof="0" dirty="0" smtClean="0">
                          <a:solidFill>
                            <a:schemeClr val="tx2"/>
                          </a:solidFill>
                          <a:latin typeface="Arial Narrow" pitchFamily="34" charset="0"/>
                          <a:ea typeface="+mn-ea"/>
                          <a:cs typeface="+mn-cs"/>
                        </a:rPr>
                        <a:t>                 (n=17)                (n=15)</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0"/>
            </p:custDataLst>
          </p:nvPr>
        </p:nvSpPr>
        <p:spPr bwMode="auto">
          <a:xfrm rot="5400000">
            <a:off x="6776822" y="3068281"/>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2" name="Text Box 10"/>
          <p:cNvSpPr txBox="1">
            <a:spLocks noChangeArrowheads="1"/>
          </p:cNvSpPr>
          <p:nvPr>
            <p:custDataLst>
              <p:tags r:id="rId11"/>
            </p:custDataLst>
          </p:nvPr>
        </p:nvSpPr>
        <p:spPr bwMode="auto">
          <a:xfrm>
            <a:off x="6634124" y="2021468"/>
            <a:ext cx="20066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endParaRPr lang="en-CA" sz="1000" u="sng" dirty="0">
              <a:latin typeface="+mj-lt"/>
            </a:endParaRPr>
          </a:p>
          <a:p>
            <a:pPr algn="l">
              <a:spcBef>
                <a:spcPts val="0"/>
              </a:spcBef>
            </a:pPr>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Tous inexacts (0) à la</a:t>
            </a:r>
            <a:r>
              <a:rPr lang="en-CA" sz="1000" dirty="0" smtClean="0">
                <a:latin typeface="+mj-lt"/>
              </a:rPr>
              <a:t> Q9</a:t>
            </a:r>
            <a:endParaRPr lang="en-CA" sz="1000" dirty="0">
              <a:latin typeface="+mj-lt"/>
            </a:endParaRPr>
          </a:p>
        </p:txBody>
      </p:sp>
      <p:sp>
        <p:nvSpPr>
          <p:cNvPr id="16" name="Text Box 11"/>
          <p:cNvSpPr txBox="1">
            <a:spLocks noChangeArrowheads="1"/>
          </p:cNvSpPr>
          <p:nvPr>
            <p:custDataLst>
              <p:tags r:id="rId12"/>
            </p:custDataLst>
          </p:nvPr>
        </p:nvSpPr>
        <p:spPr bwMode="auto">
          <a:xfrm>
            <a:off x="1997938" y="2405655"/>
            <a:ext cx="1232941"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92 %</a:t>
            </a:r>
            <a:endParaRPr lang="en-CA" sz="900" dirty="0" smtClean="0"/>
          </a:p>
          <a:p>
            <a:r>
              <a:rPr lang="en-CA" sz="900" dirty="0" smtClean="0"/>
              <a:t>(n=556)</a:t>
            </a:r>
          </a:p>
          <a:p>
            <a:r>
              <a:rPr lang="en-CA" sz="1100" dirty="0" smtClean="0"/>
              <a:t>2013 : 93 %</a:t>
            </a:r>
            <a:r>
              <a:rPr lang="en-CA" sz="400" dirty="0" smtClean="0"/>
              <a:t>    </a:t>
            </a:r>
            <a:r>
              <a:rPr lang="en-CA" sz="700" dirty="0" smtClean="0"/>
              <a:t>(n=455</a:t>
            </a:r>
            <a:r>
              <a:rPr lang="en-CA" sz="800" dirty="0" smtClean="0"/>
              <a:t>)</a:t>
            </a:r>
            <a:endParaRPr lang="en-CA" sz="800" dirty="0"/>
          </a:p>
        </p:txBody>
      </p:sp>
      <p:sp>
        <p:nvSpPr>
          <p:cNvPr id="17" name="Text Box 11"/>
          <p:cNvSpPr txBox="1">
            <a:spLocks noChangeArrowheads="1"/>
          </p:cNvSpPr>
          <p:nvPr>
            <p:custDataLst>
              <p:tags r:id="rId13"/>
            </p:custDataLst>
          </p:nvPr>
        </p:nvSpPr>
        <p:spPr bwMode="auto">
          <a:xfrm>
            <a:off x="6377854" y="4001840"/>
            <a:ext cx="1079586"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8 %</a:t>
            </a:r>
          </a:p>
          <a:p>
            <a:r>
              <a:rPr lang="en-CA" sz="800" dirty="0"/>
              <a:t>(</a:t>
            </a:r>
            <a:r>
              <a:rPr lang="en-CA" sz="800" dirty="0" smtClean="0"/>
              <a:t>n=50)</a:t>
            </a:r>
          </a:p>
          <a:p>
            <a:r>
              <a:rPr lang="en-CA" sz="1100" dirty="0" smtClean="0"/>
              <a:t>2013 : 6 %</a:t>
            </a:r>
            <a:r>
              <a:rPr lang="en-CA" sz="400" dirty="0" smtClean="0"/>
              <a:t>     </a:t>
            </a:r>
            <a:r>
              <a:rPr lang="en-CA" sz="700" dirty="0"/>
              <a:t>(</a:t>
            </a:r>
            <a:r>
              <a:rPr lang="en-CA" sz="700" dirty="0" smtClean="0"/>
              <a:t>n=29)</a:t>
            </a:r>
            <a:endParaRPr lang="en-CA" sz="700" dirty="0"/>
          </a:p>
        </p:txBody>
      </p:sp>
      <p:sp>
        <p:nvSpPr>
          <p:cNvPr id="18" name="Isosceles Triangle 17"/>
          <p:cNvSpPr/>
          <p:nvPr>
            <p:custDataLst>
              <p:tags r:id="rId14"/>
            </p:custDataLst>
          </p:nvPr>
        </p:nvSpPr>
        <p:spPr>
          <a:xfrm rot="10800000">
            <a:off x="1287109" y="4069915"/>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Content Placeholder 33"/>
          <p:cNvSpPr txBox="1">
            <a:spLocks/>
          </p:cNvSpPr>
          <p:nvPr>
            <p:custDataLst>
              <p:tags r:id="rId15"/>
            </p:custDataLst>
          </p:nvPr>
        </p:nvSpPr>
        <p:spPr>
          <a:xfrm>
            <a:off x="240913" y="745312"/>
            <a:ext cx="8691214"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Neuf </a:t>
            </a:r>
            <a:r>
              <a:rPr lang="fr-CA" sz="1400" b="0" dirty="0">
                <a:solidFill>
                  <a:schemeClr val="tx1"/>
                </a:solidFill>
                <a:latin typeface="+mj-lt"/>
              </a:rPr>
              <a:t>étudiants sur dix ont au moins un niveau de connaissance moyen </a:t>
            </a:r>
            <a:r>
              <a:rPr lang="fr-CA" sz="1400" b="0" dirty="0" smtClean="0">
                <a:solidFill>
                  <a:schemeClr val="tx1"/>
                </a:solidFill>
                <a:latin typeface="+mj-lt"/>
              </a:rPr>
              <a:t>en ce qui concerne les </a:t>
            </a:r>
            <a:r>
              <a:rPr lang="fr-CA" sz="1400" b="0" dirty="0">
                <a:solidFill>
                  <a:schemeClr val="tx1"/>
                </a:solidFill>
                <a:latin typeface="+mj-lt"/>
              </a:rPr>
              <a:t>responsabilités des organisations en </a:t>
            </a:r>
            <a:r>
              <a:rPr lang="fr-CA" sz="1400" b="0" dirty="0" smtClean="0">
                <a:solidFill>
                  <a:schemeClr val="tx1"/>
                </a:solidFill>
                <a:latin typeface="+mj-lt"/>
              </a:rPr>
              <a:t>matière </a:t>
            </a:r>
            <a:r>
              <a:rPr lang="fr-CA" sz="1400" b="0" dirty="0">
                <a:solidFill>
                  <a:schemeClr val="tx1"/>
                </a:solidFill>
                <a:latin typeface="+mj-lt"/>
              </a:rPr>
              <a:t>d’activités ou de procédures liées à la profession </a:t>
            </a:r>
            <a:r>
              <a:rPr lang="fr-CA" sz="1400" b="0" dirty="0" smtClean="0">
                <a:solidFill>
                  <a:schemeClr val="tx1"/>
                </a:solidFill>
                <a:latin typeface="+mj-lt"/>
              </a:rPr>
              <a:t>d’ingénieur. Parmi eux, quatre étudiants sur dix ont répondu correctement aux quatre questions, ce qui représente une proportion moins élevée qu’en </a:t>
            </a:r>
            <a:r>
              <a:rPr lang="fr-CA" sz="1400" b="0" dirty="0">
                <a:solidFill>
                  <a:schemeClr val="tx1"/>
                </a:solidFill>
                <a:latin typeface="+mj-lt"/>
              </a:rPr>
              <a:t>2013. Un étudiant sur dix a un niveau de connaissance limité ou n’a aucune connaissance sur le </a:t>
            </a:r>
            <a:r>
              <a:rPr lang="fr-CA" sz="1400" b="0" dirty="0" smtClean="0">
                <a:solidFill>
                  <a:schemeClr val="tx1"/>
                </a:solidFill>
                <a:latin typeface="+mj-lt"/>
              </a:rPr>
              <a:t>sujet. </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ctrTitle"/>
            <p:custDataLst>
              <p:tags r:id="rId1"/>
            </p:custDataLst>
          </p:nvPr>
        </p:nvSpPr>
        <p:spPr>
          <a:xfrm>
            <a:off x="0" y="2956092"/>
            <a:ext cx="4416425" cy="886397"/>
          </a:xfrm>
        </p:spPr>
        <p:txBody>
          <a:bodyPr/>
          <a:lstStyle/>
          <a:p>
            <a:pPr fontAlgn="auto">
              <a:spcAft>
                <a:spcPts val="0"/>
              </a:spcAft>
              <a:defRPr/>
            </a:pPr>
            <a:r>
              <a:rPr lang="fr-CA" sz="3200" noProof="0" dirty="0" smtClean="0">
                <a:solidFill>
                  <a:schemeClr val="accent6"/>
                </a:solidFill>
              </a:rPr>
              <a:t>Connaissance de l’ordre provincial</a:t>
            </a:r>
          </a:p>
        </p:txBody>
      </p:sp>
      <p:sp>
        <p:nvSpPr>
          <p:cNvPr id="8909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CD5ABE8A-86A7-4A17-B610-4D42783C174A}" type="slidenum">
              <a:rPr lang="en-US"/>
              <a:pPr/>
              <a:t>37</a:t>
            </a:fld>
            <a:endParaRPr lang="en-US" dirty="0"/>
          </a:p>
        </p:txBody>
      </p:sp>
      <p:sp>
        <p:nvSpPr>
          <p:cNvPr id="4" name="Subtitle 4"/>
          <p:cNvSpPr>
            <a:spLocks noGrp="1"/>
          </p:cNvSpPr>
          <p:nvPr>
            <p:ph type="subTitle" idx="1"/>
            <p:custDataLst>
              <p:tags r:id="rId3"/>
            </p:custDataLst>
          </p:nvPr>
        </p:nvSpPr>
        <p:spPr>
          <a:xfrm>
            <a:off x="4579200" y="4680000"/>
            <a:ext cx="4430833" cy="997196"/>
          </a:xfrm>
        </p:spPr>
        <p:txBody>
          <a:bodyPr/>
          <a:lstStyle/>
          <a:p>
            <a:r>
              <a:rPr lang="fr-CA" sz="2400" i="1" dirty="0"/>
              <a:t>Participation à des séminaires et connaissance du programme de membre étudiant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custDataLst>
              <p:tags r:id="rId1"/>
            </p:custDataLst>
          </p:nvPr>
        </p:nvSpPr>
        <p:spPr bwMode="auto">
          <a:xfrm>
            <a:off x="712594" y="176559"/>
            <a:ext cx="8162925" cy="276999"/>
          </a:xfrm>
          <a:noFill/>
          <a:ln>
            <a:miter lim="800000"/>
            <a:headEnd/>
            <a:tailEnd/>
          </a:ln>
        </p:spPr>
        <p:txBody>
          <a:bodyPr vert="horz" numCol="1" compatLnSpc="1">
            <a:prstTxWarp prst="textNoShape">
              <a:avLst/>
            </a:prstTxWarp>
          </a:bodyPr>
          <a:lstStyle/>
          <a:p>
            <a:r>
              <a:rPr lang="fr-CA" noProof="0" dirty="0" smtClean="0"/>
              <a:t>Participation à un atelier ou un séminaire d’un ordre provincial </a:t>
            </a:r>
            <a:endParaRPr lang="fr-CA" noProof="0" dirty="0"/>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2607150808"/>
              </p:ext>
            </p:extLst>
          </p:nvPr>
        </p:nvGraphicFramePr>
        <p:xfrm>
          <a:off x="403224" y="1643063"/>
          <a:ext cx="8172063" cy="4162425"/>
        </p:xfrm>
        <a:graphic>
          <a:graphicData uri="http://schemas.openxmlformats.org/drawingml/2006/chart">
            <c:chart xmlns:c="http://schemas.openxmlformats.org/drawingml/2006/chart" xmlns:r="http://schemas.openxmlformats.org/officeDocument/2006/relationships" r:id="rId11"/>
          </a:graphicData>
        </a:graphic>
      </p:graphicFrame>
      <p:sp>
        <p:nvSpPr>
          <p:cNvPr id="2458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5261C7B-B858-4ED0-9EB1-54B577B79F27}" type="slidenum">
              <a:rPr lang="en-US"/>
              <a:pPr/>
              <a:t>38</a:t>
            </a:fld>
            <a:endParaRPr lang="en-US" dirty="0"/>
          </a:p>
        </p:txBody>
      </p:sp>
      <p:sp>
        <p:nvSpPr>
          <p:cNvPr id="24581" name="Text Box 3"/>
          <p:cNvSpPr txBox="1">
            <a:spLocks noChangeArrowheads="1"/>
          </p:cNvSpPr>
          <p:nvPr>
            <p:custDataLst>
              <p:tags r:id="rId4"/>
            </p:custDataLst>
          </p:nvPr>
        </p:nvSpPr>
        <p:spPr bwMode="auto">
          <a:xfrm>
            <a:off x="401444" y="6383299"/>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a:t>
            </a:r>
            <a:r>
              <a:rPr lang="fr-CA" sz="800" dirty="0">
                <a:solidFill>
                  <a:schemeClr val="tx1"/>
                </a:solidFill>
                <a:latin typeface="+mj-lt"/>
              </a:rPr>
              <a:t>Avez-vous déjà assisté à un atelier, un séminaire ou un exposé donné par un représentant de </a:t>
            </a:r>
            <a:r>
              <a:rPr lang="en-US" sz="800" dirty="0" smtClean="0">
                <a:solidFill>
                  <a:schemeClr val="tx1"/>
                </a:solidFill>
                <a:latin typeface="+mj-lt"/>
              </a:rPr>
              <a:t>l’APEGBC, l’APEGA, l’APEGM </a:t>
            </a:r>
            <a:r>
              <a:rPr lang="fr-CA" sz="800" dirty="0" smtClean="0">
                <a:solidFill>
                  <a:schemeClr val="tx1"/>
                </a:solidFill>
                <a:latin typeface="+mj-lt"/>
              </a:rPr>
              <a:t>ou</a:t>
            </a:r>
            <a:r>
              <a:rPr lang="en-US" sz="800" dirty="0" smtClean="0">
                <a:solidFill>
                  <a:schemeClr val="tx1"/>
                </a:solidFill>
                <a:latin typeface="+mj-lt"/>
              </a:rPr>
              <a:t> l’APEGS? Base : </a:t>
            </a:r>
            <a:r>
              <a:rPr lang="fr-CA" sz="800" dirty="0" smtClean="0">
                <a:solidFill>
                  <a:schemeClr val="tx1"/>
                </a:solidFill>
                <a:latin typeface="+mj-lt"/>
              </a:rPr>
              <a:t>Tous les répondants, 2013 </a:t>
            </a:r>
            <a:r>
              <a:rPr lang="en-US" sz="800" dirty="0" smtClean="0">
                <a:solidFill>
                  <a:schemeClr val="tx1"/>
                </a:solidFill>
                <a:latin typeface="+mj-lt"/>
              </a:rPr>
              <a:t>(n=484); 2014 (n=606)</a:t>
            </a:r>
            <a:endParaRPr lang="en-US" sz="800" dirty="0">
              <a:solidFill>
                <a:schemeClr val="tx1"/>
              </a:solidFill>
              <a:latin typeface="+mj-lt"/>
            </a:endParaRPr>
          </a:p>
        </p:txBody>
      </p:sp>
      <p:sp>
        <p:nvSpPr>
          <p:cNvPr id="24588" name="Text Box 14"/>
          <p:cNvSpPr txBox="1">
            <a:spLocks noChangeArrowheads="1"/>
          </p:cNvSpPr>
          <p:nvPr>
            <p:custDataLst>
              <p:tags r:id="rId5"/>
            </p:custDataLst>
          </p:nvPr>
        </p:nvSpPr>
        <p:spPr bwMode="auto">
          <a:xfrm>
            <a:off x="1060063" y="1511455"/>
            <a:ext cx="6992938" cy="52322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Avez-vous déjà assisté à un atelier ou un séminaire donné </a:t>
            </a:r>
            <a:r>
              <a:rPr lang="fr-CA" sz="1400" smtClean="0">
                <a:solidFill>
                  <a:srgbClr val="003399"/>
                </a:solidFill>
                <a:latin typeface="+mj-lt"/>
              </a:rPr>
              <a:t>par [APEGBC/APEGA/APEGM/APEGS</a:t>
            </a:r>
            <a:r>
              <a:rPr lang="fr-CA" sz="1400" dirty="0" smtClean="0">
                <a:solidFill>
                  <a:srgbClr val="003399"/>
                </a:solidFill>
                <a:latin typeface="+mj-lt"/>
              </a:rPr>
              <a:t>]?</a:t>
            </a:r>
            <a:endParaRPr lang="fr-CA" sz="1400" dirty="0">
              <a:solidFill>
                <a:srgbClr val="003399"/>
              </a:solidFill>
              <a:latin typeface="+mj-lt"/>
            </a:endParaRPr>
          </a:p>
        </p:txBody>
      </p:sp>
      <p:graphicFrame>
        <p:nvGraphicFramePr>
          <p:cNvPr id="12" name="Table 11"/>
          <p:cNvGraphicFramePr>
            <a:graphicFrameLocks noGrp="1"/>
          </p:cNvGraphicFramePr>
          <p:nvPr>
            <p:custDataLst>
              <p:tags r:id="rId6"/>
            </p:custDataLst>
            <p:extLst>
              <p:ext uri="{D42A27DB-BD31-4B8C-83A1-F6EECF244321}">
                <p14:modId xmlns:p14="http://schemas.microsoft.com/office/powerpoint/2010/main" val="3956609438"/>
              </p:ext>
            </p:extLst>
          </p:nvPr>
        </p:nvGraphicFramePr>
        <p:xfrm>
          <a:off x="228600" y="5518988"/>
          <a:ext cx="8470686" cy="596265"/>
        </p:xfrm>
        <a:graphic>
          <a:graphicData uri="http://schemas.openxmlformats.org/drawingml/2006/table">
            <a:tbl>
              <a:tblPr/>
              <a:tblGrid>
                <a:gridCol w="2823562"/>
                <a:gridCol w="2823562"/>
                <a:gridCol w="2823562"/>
              </a:tblGrid>
              <a:tr h="596062">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(n=314)                        (n=217)</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(n=274)                       (n=247)</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(n=18)                        (n=20)</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custDataLst>
              <p:tags r:id="rId7"/>
            </p:custDataLst>
          </p:nvPr>
        </p:nvSpPr>
        <p:spPr>
          <a:xfrm rot="10800000">
            <a:off x="4172813" y="3508601"/>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flipV="1">
            <a:off x="1443470" y="3238912"/>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custDataLst>
              <p:tags r:id="rId9"/>
            </p:custDataLst>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La moitié des étudiants indiquent avoir déjà assisté à un atelier, un séminaire ou un exposé donné par un représentant de leur ordre provincial, ce qui représente une proportion plus élevée qu’en 2013. </a:t>
            </a:r>
            <a:endParaRPr lang="fr-CA"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Connaissance du programme de membre étudiant </a:t>
            </a:r>
            <a:endParaRPr lang="fr-CA" noProof="0" dirty="0" smtClean="0"/>
          </a:p>
        </p:txBody>
      </p:sp>
      <p:graphicFrame>
        <p:nvGraphicFramePr>
          <p:cNvPr id="32" name="Object 5"/>
          <p:cNvGraphicFramePr>
            <a:graphicFrameLocks noGrp="1" noChangeAspect="1"/>
          </p:cNvGraphicFramePr>
          <p:nvPr>
            <p:ph idx="1"/>
            <p:custDataLst>
              <p:tags r:id="rId2"/>
            </p:custDataLst>
            <p:extLst>
              <p:ext uri="{D42A27DB-BD31-4B8C-83A1-F6EECF244321}">
                <p14:modId xmlns:p14="http://schemas.microsoft.com/office/powerpoint/2010/main" val="1216222477"/>
              </p:ext>
            </p:extLst>
          </p:nvPr>
        </p:nvGraphicFramePr>
        <p:xfrm>
          <a:off x="1219200" y="1641706"/>
          <a:ext cx="7639050" cy="4222750"/>
        </p:xfrm>
        <a:graphic>
          <a:graphicData uri="http://schemas.openxmlformats.org/drawingml/2006/chart">
            <c:chart xmlns:c="http://schemas.openxmlformats.org/drawingml/2006/chart" xmlns:r="http://schemas.openxmlformats.org/officeDocument/2006/relationships" r:id="rId12"/>
          </a:graphicData>
        </a:graphic>
      </p:graphicFrame>
      <p:sp>
        <p:nvSpPr>
          <p:cNvPr id="2560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40CEC21-44FD-4DA6-8E8B-2B7CEEE8419E}" type="slidenum">
              <a:rPr lang="en-US"/>
              <a:pPr/>
              <a:t>39</a:t>
            </a:fld>
            <a:endParaRPr lang="en-US" dirty="0"/>
          </a:p>
        </p:txBody>
      </p:sp>
      <p:sp>
        <p:nvSpPr>
          <p:cNvPr id="25605" name="Text Box 3"/>
          <p:cNvSpPr txBox="1">
            <a:spLocks noChangeArrowheads="1"/>
          </p:cNvSpPr>
          <p:nvPr>
            <p:custDataLst>
              <p:tags r:id="rId4"/>
            </p:custDataLst>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a:t>
            </a:r>
            <a:r>
              <a:rPr lang="fr-CA" sz="800" dirty="0">
                <a:solidFill>
                  <a:schemeClr val="tx1"/>
                </a:solidFill>
                <a:latin typeface="+mj-lt"/>
              </a:rPr>
              <a:t>Lequel des énoncés suivants décrit le mieux dans quelle mesure vous connaissez le programme de membre étudiant offert par </a:t>
            </a:r>
            <a:r>
              <a:rPr lang="fr-CA" sz="800" dirty="0" smtClean="0">
                <a:solidFill>
                  <a:schemeClr val="tx1"/>
                </a:solidFill>
                <a:latin typeface="+mj-lt"/>
              </a:rPr>
              <a:t>l’</a:t>
            </a:r>
            <a:r>
              <a:rPr lang="en-US" sz="800" dirty="0" smtClean="0">
                <a:solidFill>
                  <a:schemeClr val="tx1"/>
                </a:solidFill>
                <a:latin typeface="+mj-lt"/>
              </a:rPr>
              <a:t>[APEGBC/ APEGA/ APEGM/ APEGS]? Base : </a:t>
            </a:r>
            <a:r>
              <a:rPr lang="fr-CA" sz="800" dirty="0" smtClean="0">
                <a:solidFill>
                  <a:schemeClr val="tx1"/>
                </a:solidFill>
                <a:latin typeface="+mj-lt"/>
              </a:rPr>
              <a:t>Tous les répondants, 2013</a:t>
            </a:r>
            <a:r>
              <a:rPr lang="en-US" sz="800" dirty="0" smtClean="0">
                <a:solidFill>
                  <a:schemeClr val="tx1"/>
                </a:solidFill>
                <a:latin typeface="+mj-lt"/>
              </a:rPr>
              <a:t> (n=484); 2014 (n=606)</a:t>
            </a:r>
            <a:endParaRPr lang="en-US" sz="800" dirty="0">
              <a:solidFill>
                <a:schemeClr val="tx1"/>
              </a:solidFill>
              <a:latin typeface="+mj-lt"/>
            </a:endParaRPr>
          </a:p>
        </p:txBody>
      </p:sp>
      <p:sp>
        <p:nvSpPr>
          <p:cNvPr id="25617" name="Text Box 18"/>
          <p:cNvSpPr txBox="1">
            <a:spLocks noChangeArrowheads="1"/>
          </p:cNvSpPr>
          <p:nvPr>
            <p:custDataLst>
              <p:tags r:id="rId5"/>
            </p:custDataLst>
          </p:nvPr>
        </p:nvSpPr>
        <p:spPr bwMode="auto">
          <a:xfrm>
            <a:off x="6686852" y="2509465"/>
            <a:ext cx="1369127" cy="400110"/>
          </a:xfrm>
          <a:prstGeom prst="rect">
            <a:avLst/>
          </a:prstGeom>
          <a:noFill/>
          <a:ln w="25400" algn="ctr">
            <a:noFill/>
            <a:miter lim="800000"/>
            <a:headEnd/>
            <a:tailEnd/>
          </a:ln>
        </p:spPr>
        <p:txBody>
          <a:bodyPr wrap="square">
            <a:spAutoFit/>
          </a:bodyPr>
          <a:lstStyle/>
          <a:p>
            <a:r>
              <a:rPr lang="fr-CA" sz="1300" dirty="0" smtClean="0"/>
              <a:t>Connaissance</a:t>
            </a:r>
            <a:br>
              <a:rPr lang="fr-CA" sz="1300" dirty="0" smtClean="0"/>
            </a:br>
            <a:r>
              <a:rPr lang="fr-CA" sz="700" dirty="0" smtClean="0"/>
              <a:t>(3 cotes supérieures)</a:t>
            </a:r>
            <a:endParaRPr lang="fr-CA" sz="700" dirty="0"/>
          </a:p>
        </p:txBody>
      </p:sp>
      <p:sp>
        <p:nvSpPr>
          <p:cNvPr id="34" name="AutoShape 10"/>
          <p:cNvSpPr>
            <a:spLocks/>
          </p:cNvSpPr>
          <p:nvPr>
            <p:custDataLst>
              <p:tags r:id="rId6"/>
            </p:custDataLst>
          </p:nvPr>
        </p:nvSpPr>
        <p:spPr bwMode="auto">
          <a:xfrm rot="10800000">
            <a:off x="6537239" y="1803735"/>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custDataLst>
              <p:tags r:id="rId7"/>
            </p:custDataLst>
            <p:extLst>
              <p:ext uri="{D42A27DB-BD31-4B8C-83A1-F6EECF244321}">
                <p14:modId xmlns:p14="http://schemas.microsoft.com/office/powerpoint/2010/main" val="2124146779"/>
              </p:ext>
            </p:extLst>
          </p:nvPr>
        </p:nvGraphicFramePr>
        <p:xfrm>
          <a:off x="1257300" y="1767840"/>
          <a:ext cx="2238374" cy="4047744"/>
        </p:xfrm>
        <a:graphic>
          <a:graphicData uri="http://schemas.openxmlformats.org/drawingml/2006/table">
            <a:tbl>
              <a:tblPr/>
              <a:tblGrid>
                <a:gridCol w="2238374"/>
              </a:tblGrid>
              <a:tr h="938784">
                <a:tc>
                  <a:txBody>
                    <a:bodyPr/>
                    <a:lstStyle/>
                    <a:p>
                      <a:pPr algn="r" fontAlgn="b"/>
                      <a:r>
                        <a:rPr lang="fr-CA" sz="1200" b="1" i="0" u="none" strike="noStrike" noProof="0" dirty="0" smtClean="0">
                          <a:latin typeface="+mn-lt"/>
                        </a:rPr>
                        <a:t>Actuellement</a:t>
                      </a:r>
                      <a:r>
                        <a:rPr lang="fr-CA" sz="1200" b="1" i="0" u="none" strike="noStrike" baseline="0" noProof="0" dirty="0" smtClean="0">
                          <a:latin typeface="+mn-lt"/>
                        </a:rPr>
                        <a:t> membre</a:t>
                      </a:r>
                      <a:r>
                        <a:rPr lang="fr-CA" sz="1200" b="1" i="0" u="none" strike="noStrike" noProof="0" dirty="0" smtClean="0">
                          <a:latin typeface="+mn-lt"/>
                        </a:rPr>
                        <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(n=245)</a:t>
                      </a:r>
                    </a:p>
                    <a:p>
                      <a:pPr algn="r" fontAlgn="b"/>
                      <a:r>
                        <a:rPr lang="fr-CA" sz="1050" b="0" i="0" u="none" strike="noStrike" kern="1200" noProof="0" dirty="0" smtClean="0">
                          <a:solidFill>
                            <a:schemeClr val="tx2"/>
                          </a:solidFill>
                          <a:latin typeface="Arial Narrow" pitchFamily="34" charset="0"/>
                          <a:ea typeface="+mn-ea"/>
                          <a:cs typeface="+mn-cs"/>
                        </a:rPr>
                        <a:t>(n=237)</a:t>
                      </a:r>
                    </a:p>
                  </a:txBody>
                  <a:tcPr marL="9525" marR="9525" marT="9525" marB="0" anchor="ctr">
                    <a:lnL>
                      <a:noFill/>
                    </a:lnL>
                    <a:lnR>
                      <a:noFill/>
                    </a:lnR>
                    <a:lnT>
                      <a:noFill/>
                    </a:lnT>
                    <a:lnB>
                      <a:noFill/>
                    </a:lnB>
                  </a:tcPr>
                </a:tc>
              </a:tr>
              <a:tr h="902208">
                <a:tc>
                  <a:txBody>
                    <a:bodyPr/>
                    <a:lstStyle/>
                    <a:p>
                      <a:pPr marL="0" algn="r" defTabSz="914400" rtl="0" eaLnBrk="1" fontAlgn="b" latinLnBrk="0" hangingPunct="1"/>
                      <a:r>
                        <a:rPr lang="fr-CA" sz="1200" b="1" i="0" u="none" strike="noStrike" noProof="0" dirty="0" smtClean="0">
                          <a:latin typeface="+mn-lt"/>
                        </a:rPr>
                        <a:t>En a entendu parler et aimerait</a:t>
                      </a:r>
                      <a:r>
                        <a:rPr lang="fr-CA" sz="1200" b="1" i="0" u="none" strike="noStrike" baseline="0" noProof="0" dirty="0" smtClean="0">
                          <a:latin typeface="+mn-lt"/>
                        </a:rPr>
                        <a:t> en faire partie</a:t>
                      </a:r>
                      <a:r>
                        <a:rPr lang="fr-CA" sz="1200" b="1" i="0" u="none" strike="noStrike" noProof="0" dirty="0" smtClean="0">
                          <a:latin typeface="+mn-lt"/>
                        </a:rPr>
                        <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(n=83)</a:t>
                      </a:r>
                    </a:p>
                    <a:p>
                      <a:pPr marL="0" algn="r"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(n=64)</a:t>
                      </a:r>
                    </a:p>
                  </a:txBody>
                  <a:tcPr marL="9525" marR="9525" marT="9525" marB="0" anchor="b">
                    <a:lnL>
                      <a:noFill/>
                    </a:lnL>
                    <a:lnR>
                      <a:noFill/>
                    </a:lnR>
                    <a:lnT>
                      <a:noFill/>
                    </a:lnT>
                    <a:lnB>
                      <a:noFill/>
                    </a:lnB>
                  </a:tcPr>
                </a:tc>
              </a:tr>
              <a:tr h="1292352">
                <a:tc>
                  <a:txBody>
                    <a:bodyPr/>
                    <a:lstStyle/>
                    <a:p>
                      <a:pPr marL="0" algn="r" defTabSz="914400" rtl="0" eaLnBrk="1" fontAlgn="b" latinLnBrk="0" hangingPunct="1"/>
                      <a:r>
                        <a:rPr lang="fr-CA" sz="1200" b="1" i="0" u="none" strike="noStrike" noProof="0" dirty="0" smtClean="0">
                          <a:latin typeface="+mn-lt"/>
                        </a:rPr>
                        <a:t>En a entendu parler, mais ne souhaite pas en faire partie</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(n=63)</a:t>
                      </a:r>
                    </a:p>
                    <a:p>
                      <a:pPr marL="0" algn="r"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(n=31)</a:t>
                      </a:r>
                    </a:p>
                  </a:txBody>
                  <a:tcPr marL="9525" marR="9525" marT="9525" marB="0" anchor="ctr">
                    <a:lnL>
                      <a:noFill/>
                    </a:lnL>
                    <a:lnR>
                      <a:noFill/>
                    </a:lnR>
                    <a:lnT>
                      <a:noFill/>
                    </a:lnT>
                    <a:lnB>
                      <a:noFill/>
                    </a:lnB>
                  </a:tcPr>
                </a:tc>
              </a:tr>
              <a:tr h="914400">
                <a:tc>
                  <a:txBody>
                    <a:bodyPr/>
                    <a:lstStyle/>
                    <a:p>
                      <a:pPr marL="0" algn="r" defTabSz="914400" rtl="0" eaLnBrk="1" fontAlgn="b" latinLnBrk="0" hangingPunct="1"/>
                      <a:r>
                        <a:rPr lang="fr-CA" sz="1200" b="1" i="0" u="none" strike="noStrike" noProof="0" dirty="0" smtClean="0">
                          <a:latin typeface="+mn-lt"/>
                        </a:rPr>
                        <a:t>N’en a jamais entendu parler</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(n=215)</a:t>
                      </a:r>
                    </a:p>
                    <a:p>
                      <a:pPr marL="0" algn="r"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(n=152)</a:t>
                      </a:r>
                    </a:p>
                  </a:txBody>
                  <a:tcPr marL="9525" marR="9525" marT="9525" marB="0" anchor="ctr">
                    <a:lnL>
                      <a:noFill/>
                    </a:lnL>
                    <a:lnR>
                      <a:noFill/>
                    </a:lnR>
                    <a:lnT>
                      <a:noFill/>
                    </a:lnT>
                    <a:lnB>
                      <a:noFill/>
                    </a:lnB>
                  </a:tcPr>
                </a:tc>
              </a:tr>
            </a:tbl>
          </a:graphicData>
        </a:graphic>
      </p:graphicFrame>
      <p:sp>
        <p:nvSpPr>
          <p:cNvPr id="13" name="Isosceles Triangle 12"/>
          <p:cNvSpPr/>
          <p:nvPr>
            <p:custDataLst>
              <p:tags r:id="rId8"/>
            </p:custDataLst>
          </p:nvPr>
        </p:nvSpPr>
        <p:spPr>
          <a:xfrm rot="10800000">
            <a:off x="6043302" y="1956797"/>
            <a:ext cx="121229"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9"/>
            </p:custDataLst>
          </p:nvPr>
        </p:nvSpPr>
        <p:spPr>
          <a:xfrm rot="10800000" flipV="1">
            <a:off x="4479366" y="4024034"/>
            <a:ext cx="138545"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33"/>
          <p:cNvSpPr txBox="1">
            <a:spLocks/>
          </p:cNvSpPr>
          <p:nvPr>
            <p:custDataLst>
              <p:tags r:id="rId10"/>
            </p:custDataLst>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deux tiers des étudiants, soit la majorité d’entre eux, sont au courant de l’existence du programme de membre étudiant (PME) offert par leur ordre provincial. Parmi eux, quatre étudiants sur dix en sont actuellement membres, plus d’un sur dix aimerait en faire partie et un sur dix en a entendu parler, mais ne souhaite pas en faire partie.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Méthodologie</a:t>
            </a:r>
          </a:p>
        </p:txBody>
      </p:sp>
      <p:sp>
        <p:nvSpPr>
          <p:cNvPr id="78851" name="Rectangle 3"/>
          <p:cNvSpPr>
            <a:spLocks noGrp="1" noChangeArrowheads="1"/>
          </p:cNvSpPr>
          <p:nvPr>
            <p:ph idx="1"/>
            <p:custDataLst>
              <p:tags r:id="rId2"/>
            </p:custDataLst>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dirty="0"/>
              <a:t>Le sondage a été réalisé en ligne auprès des finissants en génie entre le 27 janvier et le 14 mars 2014. </a:t>
            </a:r>
            <a:endParaRPr lang="fr-CA" noProof="0" dirty="0" smtClean="0"/>
          </a:p>
          <a:p>
            <a:pPr>
              <a:lnSpc>
                <a:spcPct val="100000"/>
              </a:lnSpc>
              <a:spcBef>
                <a:spcPts val="600"/>
              </a:spcBef>
              <a:spcAft>
                <a:spcPts val="600"/>
              </a:spcAft>
            </a:pPr>
            <a:r>
              <a:rPr lang="fr-CA" noProof="0" dirty="0" smtClean="0"/>
              <a:t> </a:t>
            </a:r>
            <a:r>
              <a:rPr lang="fr-CA" dirty="0"/>
              <a:t>On a demandé à toutes les facultés de génie des universités qui offrent des programmes agréés par le Bureau d’agrément de participer à l’étude et d’envoyer le sondage en ligne à tous les finissants inscrits à leur programme de génie. </a:t>
            </a:r>
            <a:endParaRPr lang="fr-CA" noProof="0" dirty="0" smtClean="0"/>
          </a:p>
          <a:p>
            <a:pPr>
              <a:lnSpc>
                <a:spcPct val="100000"/>
              </a:lnSpc>
              <a:spcBef>
                <a:spcPts val="600"/>
              </a:spcBef>
              <a:spcAft>
                <a:spcPts val="600"/>
              </a:spcAft>
            </a:pPr>
            <a:r>
              <a:rPr lang="fr-CA" dirty="0"/>
              <a:t>Le lien vers le sondage en ligne a été envoyé aux universités et on a demandé à chacune d’elles d’envoyer le lien vers le sondage à tous les étudiants admissibles le 27 janvier 2014.  </a:t>
            </a:r>
            <a:endParaRPr lang="fr-CA" noProof="0" dirty="0" smtClean="0"/>
          </a:p>
          <a:p>
            <a:pPr>
              <a:lnSpc>
                <a:spcPct val="100000"/>
              </a:lnSpc>
              <a:spcBef>
                <a:spcPts val="600"/>
              </a:spcBef>
              <a:spcAft>
                <a:spcPts val="600"/>
              </a:spcAft>
            </a:pPr>
            <a:r>
              <a:rPr lang="fr-CA" dirty="0"/>
              <a:t>Le sondage a été offert en </a:t>
            </a:r>
            <a:r>
              <a:rPr lang="fr-CA" dirty="0" smtClean="0"/>
              <a:t>français et en anglais.</a:t>
            </a:r>
            <a:endParaRPr lang="fr-CA" noProof="0" dirty="0" smtClean="0"/>
          </a:p>
          <a:p>
            <a:pPr>
              <a:lnSpc>
                <a:spcPct val="100000"/>
              </a:lnSpc>
              <a:spcBef>
                <a:spcPts val="600"/>
              </a:spcBef>
              <a:spcAft>
                <a:spcPts val="600"/>
              </a:spcAft>
            </a:pPr>
            <a:r>
              <a:rPr lang="fr-CA" dirty="0"/>
              <a:t>Au total, 39 universités ont participé à la recherche et 2 046 étudiants ont répondu au sondage</a:t>
            </a:r>
            <a:r>
              <a:rPr lang="fr-CA" dirty="0" smtClean="0"/>
              <a:t>. Dans les provinces de l’Ouest, 11 universités ont participé à la recherche et un total de n=606 étudiants a répondu au sondage.</a:t>
            </a:r>
            <a:endParaRPr lang="fr-CA" noProof="0" dirty="0" smtClean="0"/>
          </a:p>
          <a:p>
            <a:pPr>
              <a:lnSpc>
                <a:spcPct val="100000"/>
              </a:lnSpc>
              <a:spcBef>
                <a:spcPts val="600"/>
              </a:spcBef>
              <a:spcAft>
                <a:spcPts val="600"/>
              </a:spcAft>
            </a:pPr>
            <a:r>
              <a:rPr lang="fr-CA" noProof="0" dirty="0" smtClean="0"/>
              <a:t>La marge d’</a:t>
            </a:r>
            <a:r>
              <a:rPr lang="fr-CA" dirty="0" smtClean="0"/>
              <a:t>erreur de cette étude </a:t>
            </a:r>
            <a:r>
              <a:rPr lang="fr-CA" noProof="0" dirty="0" smtClean="0"/>
              <a:t>(n=606) est ± 4 %, 19 fois sur 20.</a:t>
            </a:r>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214101224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custDataLst>
              <p:tags r:id="rId1"/>
            </p:custDataLst>
          </p:nvPr>
        </p:nvSpPr>
        <p:spPr>
          <a:xfrm>
            <a:off x="144463" y="3187542"/>
            <a:ext cx="4416425" cy="492443"/>
          </a:xfrm>
        </p:spPr>
        <p:txBody>
          <a:bodyPr/>
          <a:lstStyle/>
          <a:p>
            <a:pPr fontAlgn="auto">
              <a:lnSpc>
                <a:spcPct val="100000"/>
              </a:lnSpc>
              <a:spcAft>
                <a:spcPts val="0"/>
              </a:spcAft>
              <a:defRPr/>
            </a:pPr>
            <a:r>
              <a:rPr lang="fr-CA" sz="3200" i="1" noProof="0" dirty="0" smtClean="0">
                <a:solidFill>
                  <a:schemeClr val="accent6"/>
                </a:solidFill>
              </a:rPr>
              <a:t>Loi sur les ingénieurs</a:t>
            </a:r>
            <a:endParaRPr lang="fr-CA" sz="2800" i="1" noProof="0" dirty="0" smtClean="0">
              <a:solidFill>
                <a:schemeClr val="accent6"/>
              </a:solidFill>
            </a:endParaRPr>
          </a:p>
        </p:txBody>
      </p:sp>
      <p:sp>
        <p:nvSpPr>
          <p:cNvPr id="9011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noProof="0" dirty="0" smtClean="0"/>
              <a:t>Loi sur les ingénieurs</a:t>
            </a:r>
          </a:p>
        </p:txBody>
      </p:sp>
      <p:graphicFrame>
        <p:nvGraphicFramePr>
          <p:cNvPr id="43" name="Object 5"/>
          <p:cNvGraphicFramePr>
            <a:graphicFrameLocks noGrp="1" noChangeAspect="1"/>
          </p:cNvGraphicFramePr>
          <p:nvPr>
            <p:ph idx="1"/>
            <p:custDataLst>
              <p:tags r:id="rId2"/>
            </p:custDataLst>
            <p:extLst>
              <p:ext uri="{D42A27DB-BD31-4B8C-83A1-F6EECF244321}">
                <p14:modId xmlns:p14="http://schemas.microsoft.com/office/powerpoint/2010/main" val="3312785146"/>
              </p:ext>
            </p:extLst>
          </p:nvPr>
        </p:nvGraphicFramePr>
        <p:xfrm>
          <a:off x="336550" y="1681625"/>
          <a:ext cx="8294726" cy="4371975"/>
        </p:xfrm>
        <a:graphic>
          <a:graphicData uri="http://schemas.openxmlformats.org/drawingml/2006/chart">
            <c:chart xmlns:c="http://schemas.openxmlformats.org/drawingml/2006/chart" xmlns:r="http://schemas.openxmlformats.org/officeDocument/2006/relationships" r:id="rId12"/>
          </a:graphicData>
        </a:graphic>
      </p:graphicFrame>
      <p:sp>
        <p:nvSpPr>
          <p:cNvPr id="2662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88FD9B5-F60F-4749-9D34-AD8763FF8074}" type="slidenum">
              <a:rPr lang="en-US"/>
              <a:pPr/>
              <a:t>41</a:t>
            </a:fld>
            <a:endParaRPr lang="en-US" dirty="0"/>
          </a:p>
        </p:txBody>
      </p:sp>
      <p:sp>
        <p:nvSpPr>
          <p:cNvPr id="26629" name="Text Box 3"/>
          <p:cNvSpPr txBox="1">
            <a:spLocks noChangeArrowheads="1"/>
          </p:cNvSpPr>
          <p:nvPr>
            <p:custDataLst>
              <p:tags r:id="rId4"/>
            </p:custDataLst>
          </p:nvPr>
        </p:nvSpPr>
        <p:spPr bwMode="auto">
          <a:xfrm>
            <a:off x="301083" y="6233469"/>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a:t>
            </a:r>
            <a:r>
              <a:rPr lang="fr-CA" sz="800" dirty="0">
                <a:solidFill>
                  <a:schemeClr val="tx1"/>
                </a:solidFill>
                <a:latin typeface="+mj-lt"/>
              </a:rPr>
              <a:t>La pratique du génie est </a:t>
            </a:r>
            <a:r>
              <a:rPr lang="fr-CA" sz="800" dirty="0" smtClean="0">
                <a:solidFill>
                  <a:schemeClr val="tx1"/>
                </a:solidFill>
                <a:latin typeface="+mj-lt"/>
              </a:rPr>
              <a:t>réglementée </a:t>
            </a:r>
            <a:r>
              <a:rPr lang="fr-CA" sz="800" dirty="0">
                <a:solidFill>
                  <a:schemeClr val="tx1"/>
                </a:solidFill>
                <a:latin typeface="+mj-lt"/>
              </a:rPr>
              <a:t>par la </a:t>
            </a:r>
            <a:r>
              <a:rPr lang="fr-CA" sz="800" i="1" dirty="0">
                <a:solidFill>
                  <a:schemeClr val="tx1"/>
                </a:solidFill>
                <a:latin typeface="+mj-lt"/>
              </a:rPr>
              <a:t>Loi sur les ingénieurs</a:t>
            </a:r>
            <a:r>
              <a:rPr lang="fr-CA" sz="800" dirty="0">
                <a:solidFill>
                  <a:schemeClr val="tx1"/>
                </a:solidFill>
                <a:latin typeface="+mj-lt"/>
              </a:rPr>
              <a:t> de </a:t>
            </a:r>
            <a:r>
              <a:rPr lang="en-CA" sz="800" dirty="0" smtClean="0">
                <a:solidFill>
                  <a:schemeClr val="tx1"/>
                </a:solidFill>
                <a:latin typeface="+mj-lt"/>
              </a:rPr>
              <a:t>[Alberta/Saskatchewan/</a:t>
            </a:r>
            <a:r>
              <a:rPr lang="fr-CA" sz="800" dirty="0" smtClean="0">
                <a:solidFill>
                  <a:schemeClr val="tx1"/>
                </a:solidFill>
                <a:latin typeface="+mj-lt"/>
              </a:rPr>
              <a:t>Colombie-Britannique</a:t>
            </a:r>
            <a:r>
              <a:rPr lang="en-CA" sz="800" dirty="0" smtClean="0">
                <a:solidFill>
                  <a:schemeClr val="tx1"/>
                </a:solidFill>
                <a:latin typeface="+mj-lt"/>
              </a:rPr>
              <a:t>/Manitoba]</a:t>
            </a:r>
            <a:r>
              <a:rPr lang="en-US" sz="800" dirty="0" smtClean="0">
                <a:solidFill>
                  <a:schemeClr val="tx1"/>
                </a:solidFill>
                <a:latin typeface="+mj-lt"/>
              </a:rPr>
              <a:t>. </a:t>
            </a:r>
            <a:r>
              <a:rPr lang="fr-CA" sz="800" dirty="0">
                <a:solidFill>
                  <a:schemeClr val="tx1"/>
                </a:solidFill>
                <a:latin typeface="+mj-lt"/>
              </a:rPr>
              <a:t>Lequel des énoncés suivants décrit le mieux dans quelle mesure vous connaissez cette </a:t>
            </a:r>
            <a:r>
              <a:rPr lang="fr-CA" sz="800" i="1" dirty="0" smtClean="0">
                <a:solidFill>
                  <a:schemeClr val="tx1"/>
                </a:solidFill>
                <a:latin typeface="+mj-lt"/>
              </a:rPr>
              <a:t>Loi</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(n=484); 2014 (n=606)</a:t>
            </a:r>
            <a:endParaRPr lang="en-US" sz="800" dirty="0">
              <a:solidFill>
                <a:schemeClr val="tx1"/>
              </a:solidFill>
              <a:latin typeface="+mj-lt"/>
            </a:endParaRPr>
          </a:p>
        </p:txBody>
      </p:sp>
      <p:sp>
        <p:nvSpPr>
          <p:cNvPr id="26641" name="Text Box 19"/>
          <p:cNvSpPr txBox="1">
            <a:spLocks noChangeArrowheads="1"/>
          </p:cNvSpPr>
          <p:nvPr>
            <p:custDataLst>
              <p:tags r:id="rId5"/>
            </p:custDataLst>
          </p:nvPr>
        </p:nvSpPr>
        <p:spPr bwMode="auto">
          <a:xfrm>
            <a:off x="2314937" y="1944313"/>
            <a:ext cx="1551007" cy="415498"/>
          </a:xfrm>
          <a:prstGeom prst="rect">
            <a:avLst/>
          </a:prstGeom>
          <a:noFill/>
          <a:ln w="25400" algn="ctr">
            <a:noFill/>
            <a:miter lim="800000"/>
            <a:headEnd/>
            <a:tailEnd/>
          </a:ln>
        </p:spPr>
        <p:txBody>
          <a:bodyPr wrap="square">
            <a:spAutoFit/>
          </a:bodyPr>
          <a:lstStyle/>
          <a:p>
            <a:r>
              <a:rPr lang="fr-CA" sz="1400" i="1" dirty="0" smtClean="0"/>
              <a:t>Connaissance</a:t>
            </a:r>
            <a:r>
              <a:rPr lang="fr-CA" sz="1400" dirty="0" smtClean="0"/>
              <a:t/>
            </a:r>
            <a:br>
              <a:rPr lang="fr-CA" sz="1400" dirty="0" smtClean="0"/>
            </a:br>
            <a:r>
              <a:rPr lang="fr-CA" sz="700" dirty="0" smtClean="0"/>
              <a:t>(3 cotes supérieures)</a:t>
            </a:r>
            <a:endParaRPr lang="fr-CA" sz="700" dirty="0"/>
          </a:p>
        </p:txBody>
      </p:sp>
      <p:sp>
        <p:nvSpPr>
          <p:cNvPr id="26644" name="Text Box 27"/>
          <p:cNvSpPr txBox="1">
            <a:spLocks noChangeArrowheads="1"/>
          </p:cNvSpPr>
          <p:nvPr>
            <p:custDataLst>
              <p:tags r:id="rId6"/>
            </p:custDataLst>
          </p:nvPr>
        </p:nvSpPr>
        <p:spPr bwMode="auto">
          <a:xfrm>
            <a:off x="1104553" y="1526349"/>
            <a:ext cx="6992937" cy="523220"/>
          </a:xfrm>
          <a:prstGeom prst="rect">
            <a:avLst/>
          </a:prstGeom>
          <a:noFill/>
          <a:ln w="25400" algn="ctr">
            <a:noFill/>
            <a:miter lim="800000"/>
            <a:headEnd/>
            <a:tailEnd/>
          </a:ln>
        </p:spPr>
        <p:txBody>
          <a:bodyPr>
            <a:spAutoFit/>
          </a:bodyPr>
          <a:lstStyle/>
          <a:p>
            <a:r>
              <a:rPr lang="fr-CA" sz="1400" dirty="0">
                <a:solidFill>
                  <a:srgbClr val="003399"/>
                </a:solidFill>
                <a:latin typeface="+mj-lt"/>
              </a:rPr>
              <a:t>Dans quelle mesure connaissez-vous la </a:t>
            </a:r>
            <a:r>
              <a:rPr lang="fr-CA" sz="1400" i="1" dirty="0">
                <a:solidFill>
                  <a:srgbClr val="003399"/>
                </a:solidFill>
                <a:latin typeface="+mj-lt"/>
              </a:rPr>
              <a:t>Loi sur les ingénieurs </a:t>
            </a:r>
            <a:r>
              <a:rPr lang="fr-CA" sz="1400" dirty="0">
                <a:solidFill>
                  <a:srgbClr val="003399"/>
                </a:solidFill>
                <a:latin typeface="+mj-lt"/>
              </a:rPr>
              <a:t>de </a:t>
            </a:r>
            <a:r>
              <a:rPr lang="en-CA" sz="1400" dirty="0" smtClean="0">
                <a:solidFill>
                  <a:srgbClr val="003399"/>
                </a:solidFill>
                <a:latin typeface="+mj-lt"/>
              </a:rPr>
              <a:t>[</a:t>
            </a:r>
            <a:r>
              <a:rPr lang="fr-CA" sz="1400" dirty="0" smtClean="0">
                <a:solidFill>
                  <a:srgbClr val="003399"/>
                </a:solidFill>
                <a:latin typeface="+mj-lt"/>
              </a:rPr>
              <a:t>Alberta/Saskatchewan/Colombie-Britannique/Manitoba</a:t>
            </a:r>
            <a:r>
              <a:rPr lang="en-CA" sz="1400" dirty="0" smtClean="0">
                <a:solidFill>
                  <a:srgbClr val="003399"/>
                </a:solidFill>
                <a:latin typeface="+mj-lt"/>
              </a:rPr>
              <a:t>]?</a:t>
            </a:r>
            <a:endParaRPr lang="en-CA" sz="1400" dirty="0">
              <a:solidFill>
                <a:srgbClr val="003399"/>
              </a:solidFill>
              <a:latin typeface="+mj-lt"/>
            </a:endParaRPr>
          </a:p>
        </p:txBody>
      </p:sp>
      <p:sp>
        <p:nvSpPr>
          <p:cNvPr id="47" name="AutoShape 10"/>
          <p:cNvSpPr>
            <a:spLocks/>
          </p:cNvSpPr>
          <p:nvPr>
            <p:custDataLst>
              <p:tags r:id="rId7"/>
            </p:custDataLst>
          </p:nvPr>
        </p:nvSpPr>
        <p:spPr bwMode="auto">
          <a:xfrm rot="5400000">
            <a:off x="2735000" y="92344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custDataLst>
              <p:tags r:id="rId8"/>
            </p:custDataLst>
            <p:extLst>
              <p:ext uri="{D42A27DB-BD31-4B8C-83A1-F6EECF244321}">
                <p14:modId xmlns:p14="http://schemas.microsoft.com/office/powerpoint/2010/main" val="3440153252"/>
              </p:ext>
            </p:extLst>
          </p:nvPr>
        </p:nvGraphicFramePr>
        <p:xfrm>
          <a:off x="235164" y="5518988"/>
          <a:ext cx="8442110" cy="718185"/>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bien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(n=13)            (n=8)</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Assez bien</a:t>
                      </a:r>
                      <a:endParaRPr lang="fr-CA" sz="1200" b="1" i="0" u="none" strike="noStrike" kern="1200" baseline="0" noProof="0" dirty="0" smtClean="0">
                        <a:solidFill>
                          <a:schemeClr val="tx1"/>
                        </a:solidFill>
                        <a:latin typeface="+mn-lt"/>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(n=210)           (n=157)</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Un peu</a:t>
                      </a:r>
                    </a:p>
                    <a:p>
                      <a:pPr algn="l" fontAlgn="b"/>
                      <a:r>
                        <a:rPr lang="fr-CA" sz="1050" b="0" i="0" u="none" strike="noStrike" kern="1200" noProof="0" dirty="0" smtClean="0">
                          <a:solidFill>
                            <a:schemeClr val="tx2"/>
                          </a:solidFill>
                          <a:latin typeface="Arial Narrow" pitchFamily="34" charset="0"/>
                          <a:ea typeface="+mn-ea"/>
                          <a:cs typeface="+mn-cs"/>
                        </a:rPr>
                        <a:t>             (n=298)           (n=240)</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En a entendu parler, mais ne connaît rien à son sujet</a:t>
                      </a: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(n=63)          (n=52)</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N’en a jamais</a:t>
                      </a:r>
                      <a:r>
                        <a:rPr lang="fr-CA" sz="1200" b="1" i="0" u="none" strike="noStrike" kern="1200" baseline="0" noProof="0" dirty="0" smtClean="0">
                          <a:solidFill>
                            <a:schemeClr val="tx1"/>
                          </a:solidFill>
                          <a:latin typeface="+mn-lt"/>
                          <a:ea typeface="+mn-ea"/>
                          <a:cs typeface="+mn-cs"/>
                        </a:rPr>
                        <a:t> entendu parler</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(n=22)          (n=27)</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custDataLst>
              <p:tags r:id="rId9"/>
            </p:custDataLst>
          </p:nvPr>
        </p:nvSpPr>
        <p:spPr bwMode="auto">
          <a:xfrm>
            <a:off x="2546542" y="2342969"/>
            <a:ext cx="1172018"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86 %</a:t>
            </a:r>
            <a:endParaRPr lang="en-CA" sz="900" dirty="0" smtClean="0"/>
          </a:p>
          <a:p>
            <a:r>
              <a:rPr lang="en-CA" sz="900" dirty="0" smtClean="0"/>
              <a:t>(n=521)</a:t>
            </a:r>
          </a:p>
          <a:p>
            <a:r>
              <a:rPr lang="en-CA" sz="1100" dirty="0" smtClean="0"/>
              <a:t>2013 : 84 %</a:t>
            </a:r>
            <a:r>
              <a:rPr lang="en-CA" sz="400" dirty="0" smtClean="0"/>
              <a:t>    </a:t>
            </a:r>
            <a:r>
              <a:rPr lang="en-CA" sz="700" dirty="0" smtClean="0"/>
              <a:t>(n=405</a:t>
            </a:r>
            <a:r>
              <a:rPr lang="en-CA" sz="800" dirty="0" smtClean="0"/>
              <a:t>)</a:t>
            </a:r>
            <a:endParaRPr lang="en-CA" sz="800" dirty="0"/>
          </a:p>
        </p:txBody>
      </p:sp>
      <p:sp>
        <p:nvSpPr>
          <p:cNvPr id="13" name="Content Placeholder 33"/>
          <p:cNvSpPr txBox="1">
            <a:spLocks/>
          </p:cNvSpPr>
          <p:nvPr>
            <p:custDataLst>
              <p:tags r:id="rId10"/>
            </p:custDataLst>
          </p:nvPr>
        </p:nvSpPr>
        <p:spPr>
          <a:xfrm>
            <a:off x="352424" y="688897"/>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Près de neuf étudiants sur dix, soit la vaste majorité d’entre eux, indiquent connaître la </a:t>
            </a:r>
            <a:r>
              <a:rPr lang="fr-CA" sz="1400" b="0" i="1" dirty="0" smtClean="0">
                <a:solidFill>
                  <a:schemeClr val="tx1"/>
                </a:solidFill>
                <a:latin typeface="+mj-lt"/>
              </a:rPr>
              <a:t>Loi sur les ingénieurs </a:t>
            </a:r>
            <a:r>
              <a:rPr lang="fr-CA" sz="1400" b="0" dirty="0" smtClean="0">
                <a:solidFill>
                  <a:schemeClr val="tx1"/>
                </a:solidFill>
                <a:latin typeface="+mj-lt"/>
              </a:rPr>
              <a:t>de leur province. Un tiers des étudiants indiquent connaître assez bien la </a:t>
            </a:r>
            <a:r>
              <a:rPr lang="fr-CA" sz="1400" b="0" i="1" dirty="0" smtClean="0">
                <a:solidFill>
                  <a:schemeClr val="tx1"/>
                </a:solidFill>
                <a:latin typeface="+mj-lt"/>
              </a:rPr>
              <a:t>Loi, </a:t>
            </a:r>
            <a:r>
              <a:rPr lang="fr-CA" sz="1400" b="0" dirty="0" smtClean="0">
                <a:solidFill>
                  <a:schemeClr val="tx1"/>
                </a:solidFill>
                <a:latin typeface="+mj-lt"/>
              </a:rPr>
              <a:t>la moitié dit la connaître un peu et très peu d’étudiants la connaissent très bien. Environ un étudiant sur dix en a entendu parler, mais ne connaît rien à son sujet et seulement 4 % des étudiants n’en ont jamais entendu parler. </a:t>
            </a:r>
            <a:endParaRPr lang="fr-CA"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noProof="0" dirty="0" smtClean="0"/>
              <a:t>Loi sur les ingénieurs</a:t>
            </a:r>
            <a:r>
              <a:rPr lang="fr-CA" noProof="0" dirty="0" smtClean="0"/>
              <a:t> (suite)</a:t>
            </a:r>
          </a:p>
        </p:txBody>
      </p:sp>
      <p:graphicFrame>
        <p:nvGraphicFramePr>
          <p:cNvPr id="41" name="Object 6"/>
          <p:cNvGraphicFramePr>
            <a:graphicFrameLocks noGrp="1" noChangeAspect="1"/>
          </p:cNvGraphicFramePr>
          <p:nvPr>
            <p:ph idx="1"/>
            <p:custDataLst>
              <p:tags r:id="rId2"/>
            </p:custDataLst>
            <p:extLst>
              <p:ext uri="{D42A27DB-BD31-4B8C-83A1-F6EECF244321}">
                <p14:modId xmlns:p14="http://schemas.microsoft.com/office/powerpoint/2010/main" val="914557452"/>
              </p:ext>
            </p:extLst>
          </p:nvPr>
        </p:nvGraphicFramePr>
        <p:xfrm>
          <a:off x="1374349" y="2094226"/>
          <a:ext cx="7102901" cy="4059044"/>
        </p:xfrm>
        <a:graphic>
          <a:graphicData uri="http://schemas.openxmlformats.org/drawingml/2006/chart">
            <c:chart xmlns:c="http://schemas.openxmlformats.org/drawingml/2006/chart" xmlns:r="http://schemas.openxmlformats.org/officeDocument/2006/relationships" r:id="rId15"/>
          </a:graphicData>
        </a:graphic>
      </p:graphicFrame>
      <p:sp>
        <p:nvSpPr>
          <p:cNvPr id="2766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DBB1008-21F2-4F45-B7C9-5F41B1B8289D}" type="slidenum">
              <a:rPr lang="en-US"/>
              <a:pPr/>
              <a:t>42</a:t>
            </a:fld>
            <a:endParaRPr lang="en-US" dirty="0"/>
          </a:p>
        </p:txBody>
      </p:sp>
      <p:sp>
        <p:nvSpPr>
          <p:cNvPr id="27661" name="Text Box 3"/>
          <p:cNvSpPr txBox="1">
            <a:spLocks noChangeArrowheads="1"/>
          </p:cNvSpPr>
          <p:nvPr>
            <p:custDataLst>
              <p:tags r:id="rId4"/>
            </p:custDataLst>
          </p:nvPr>
        </p:nvSpPr>
        <p:spPr bwMode="auto">
          <a:xfrm>
            <a:off x="330122" y="6267701"/>
            <a:ext cx="8798312" cy="338554"/>
          </a:xfrm>
          <a:prstGeom prst="rect">
            <a:avLst/>
          </a:prstGeom>
          <a:noFill/>
          <a:ln w="25400">
            <a:noFill/>
            <a:miter lim="800000"/>
            <a:headEnd/>
            <a:tailEnd/>
          </a:ln>
        </p:spPr>
        <p:txBody>
          <a:bodyPr wrap="square">
            <a:spAutoFit/>
          </a:bodyPr>
          <a:lstStyle/>
          <a:p>
            <a:pPr algn="l"/>
            <a:r>
              <a:rPr lang="en-US" sz="800" dirty="0" smtClean="0">
                <a:solidFill>
                  <a:schemeClr val="tx1"/>
                </a:solidFill>
                <a:latin typeface="+mj-lt"/>
              </a:rPr>
              <a:t>Q7</a:t>
            </a:r>
            <a:r>
              <a:rPr lang="en-US" sz="800" dirty="0">
                <a:solidFill>
                  <a:schemeClr val="tx1"/>
                </a:solidFill>
                <a:latin typeface="+mj-lt"/>
              </a:rPr>
              <a:t>. </a:t>
            </a:r>
            <a:r>
              <a:rPr lang="fr-CA" sz="800" dirty="0">
                <a:solidFill>
                  <a:schemeClr val="tx1"/>
                </a:solidFill>
                <a:latin typeface="+mj-lt"/>
              </a:rPr>
              <a:t>Comment avez-vous entendu parler de la </a:t>
            </a:r>
            <a:r>
              <a:rPr lang="fr-CA" sz="800" i="1" dirty="0">
                <a:solidFill>
                  <a:schemeClr val="tx1"/>
                </a:solidFill>
                <a:latin typeface="+mj-lt"/>
              </a:rPr>
              <a:t>Loi sur les ingénieurs </a:t>
            </a:r>
            <a:r>
              <a:rPr lang="fr-CA" sz="800" dirty="0">
                <a:solidFill>
                  <a:schemeClr val="tx1"/>
                </a:solidFill>
                <a:latin typeface="+mj-lt"/>
              </a:rPr>
              <a:t>de [Alberta/Saskatchewan/Colombie-Britannique/Manitoba] pour la première fois</a:t>
            </a:r>
            <a:r>
              <a:rPr lang="fr-CA" sz="800" dirty="0" smtClean="0">
                <a:solidFill>
                  <a:schemeClr val="tx1"/>
                </a:solidFill>
                <a:latin typeface="+mj-lt"/>
              </a:rPr>
              <a:t>?</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 : </a:t>
            </a:r>
            <a:r>
              <a:rPr lang="fr-CA" sz="800" dirty="0" smtClean="0">
                <a:solidFill>
                  <a:schemeClr val="tx1"/>
                </a:solidFill>
                <a:latin typeface="+mj-lt"/>
              </a:rPr>
              <a:t>Les répondants qui connaissent la </a:t>
            </a:r>
            <a:r>
              <a:rPr lang="fr-CA" sz="800" i="1" dirty="0" smtClean="0">
                <a:solidFill>
                  <a:schemeClr val="tx1"/>
                </a:solidFill>
                <a:latin typeface="+mj-lt"/>
              </a:rPr>
              <a:t>Loi, </a:t>
            </a:r>
            <a:r>
              <a:rPr lang="en-US" sz="800" dirty="0" smtClean="0">
                <a:solidFill>
                  <a:schemeClr val="tx1"/>
                </a:solidFill>
                <a:latin typeface="+mj-lt"/>
              </a:rPr>
              <a:t>2013 (n=405); 2014 (n=521)</a:t>
            </a:r>
            <a:endParaRPr lang="en-US" sz="800" dirty="0">
              <a:solidFill>
                <a:schemeClr val="tx1"/>
              </a:solidFill>
              <a:latin typeface="+mj-lt"/>
            </a:endParaRPr>
          </a:p>
        </p:txBody>
      </p:sp>
      <p:sp>
        <p:nvSpPr>
          <p:cNvPr id="27666" name="Text Box 14"/>
          <p:cNvSpPr txBox="1">
            <a:spLocks noChangeArrowheads="1"/>
          </p:cNvSpPr>
          <p:nvPr>
            <p:custDataLst>
              <p:tags r:id="rId5"/>
            </p:custDataLst>
          </p:nvPr>
        </p:nvSpPr>
        <p:spPr bwMode="auto">
          <a:xfrm>
            <a:off x="1321885" y="1712681"/>
            <a:ext cx="6031415" cy="307777"/>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Comment avez-vous entendu parler de la </a:t>
            </a:r>
            <a:r>
              <a:rPr lang="fr-CA" sz="1400" i="1" dirty="0">
                <a:solidFill>
                  <a:srgbClr val="003399"/>
                </a:solidFill>
                <a:latin typeface="+mj-lt"/>
              </a:rPr>
              <a:t>Loi sur les ingénieurs</a:t>
            </a:r>
            <a:r>
              <a:rPr lang="en-CA" sz="1400" dirty="0" smtClean="0">
                <a:solidFill>
                  <a:srgbClr val="003399"/>
                </a:solidFill>
                <a:latin typeface="+mj-lt"/>
              </a:rPr>
              <a:t>?</a:t>
            </a:r>
            <a:endParaRPr lang="en-CA" sz="1400" dirty="0">
              <a:solidFill>
                <a:srgbClr val="003399"/>
              </a:solidFill>
              <a:latin typeface="+mj-lt"/>
            </a:endParaRPr>
          </a:p>
        </p:txBody>
      </p:sp>
      <p:sp>
        <p:nvSpPr>
          <p:cNvPr id="27678" name="Text Box 40"/>
          <p:cNvSpPr txBox="1">
            <a:spLocks noChangeArrowheads="1"/>
          </p:cNvSpPr>
          <p:nvPr>
            <p:custDataLst>
              <p:tags r:id="rId6"/>
            </p:custDataLst>
          </p:nvPr>
        </p:nvSpPr>
        <p:spPr bwMode="auto">
          <a:xfrm>
            <a:off x="5932027" y="1750450"/>
            <a:ext cx="1421273" cy="707886"/>
          </a:xfrm>
          <a:prstGeom prst="rect">
            <a:avLst/>
          </a:prstGeom>
          <a:noFill/>
          <a:ln w="25400" algn="ctr">
            <a:noFill/>
            <a:miter lim="800000"/>
            <a:headEnd/>
            <a:tailEnd/>
          </a:ln>
        </p:spPr>
        <p:txBody>
          <a:bodyPr wrap="square">
            <a:spAutoFit/>
          </a:bodyPr>
          <a:lstStyle/>
          <a:p>
            <a:r>
              <a:rPr lang="en-CA" sz="1000" dirty="0">
                <a:solidFill>
                  <a:schemeClr val="tx1"/>
                </a:solidFill>
              </a:rPr>
              <a:t/>
            </a:r>
            <a:br>
              <a:rPr lang="en-CA" sz="1000" dirty="0">
                <a:solidFill>
                  <a:schemeClr val="tx1"/>
                </a:solidFill>
              </a:rPr>
            </a:br>
            <a:r>
              <a:rPr lang="fr-CA" sz="1000" dirty="0" smtClean="0">
                <a:solidFill>
                  <a:schemeClr val="tx1"/>
                </a:solidFill>
              </a:rPr>
              <a:t>Par un professeur ou dans un cours à l’université</a:t>
            </a:r>
            <a:endParaRPr lang="fr-CA" sz="1000" dirty="0">
              <a:solidFill>
                <a:schemeClr val="tx1"/>
              </a:solidFill>
            </a:endParaRPr>
          </a:p>
        </p:txBody>
      </p:sp>
      <p:sp>
        <p:nvSpPr>
          <p:cNvPr id="43" name="AutoShape 10"/>
          <p:cNvSpPr>
            <a:spLocks/>
          </p:cNvSpPr>
          <p:nvPr>
            <p:custDataLst>
              <p:tags r:id="rId7"/>
            </p:custDataLst>
          </p:nvPr>
        </p:nvSpPr>
        <p:spPr bwMode="auto">
          <a:xfrm rot="10800000">
            <a:off x="5749147" y="2134846"/>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1" name="Table 20"/>
          <p:cNvGraphicFramePr>
            <a:graphicFrameLocks noGrp="1"/>
          </p:cNvGraphicFramePr>
          <p:nvPr>
            <p:custDataLst>
              <p:tags r:id="rId8"/>
            </p:custDataLst>
            <p:extLst>
              <p:ext uri="{D42A27DB-BD31-4B8C-83A1-F6EECF244321}">
                <p14:modId xmlns:p14="http://schemas.microsoft.com/office/powerpoint/2010/main" val="4171547749"/>
              </p:ext>
            </p:extLst>
          </p:nvPr>
        </p:nvGraphicFramePr>
        <p:xfrm>
          <a:off x="304801" y="1990890"/>
          <a:ext cx="2800350" cy="4047198"/>
        </p:xfrm>
        <a:graphic>
          <a:graphicData uri="http://schemas.openxmlformats.org/drawingml/2006/table">
            <a:tbl>
              <a:tblPr/>
              <a:tblGrid>
                <a:gridCol w="2800350"/>
              </a:tblGrid>
              <a:tr h="4121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Par un professeur ou un autre membre du personnel de l’université</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34235">
                <a:tc>
                  <a:txBody>
                    <a:bodyPr/>
                    <a:lstStyle/>
                    <a:p>
                      <a:pPr algn="r" fontAlgn="b"/>
                      <a:r>
                        <a:rPr lang="fr-CA" sz="800" b="0" i="0" u="none" strike="noStrike" noProof="0" dirty="0" smtClean="0">
                          <a:solidFill>
                            <a:schemeClr val="tx2"/>
                          </a:solidFill>
                          <a:latin typeface="Arial Narrow" pitchFamily="34" charset="0"/>
                        </a:rPr>
                        <a:t>(n=188)</a:t>
                      </a:r>
                    </a:p>
                    <a:p>
                      <a:pPr algn="r" fontAlgn="b"/>
                      <a:r>
                        <a:rPr lang="fr-CA" sz="800" b="0" i="0" u="none" strike="noStrike" noProof="0" dirty="0" smtClean="0">
                          <a:solidFill>
                            <a:schemeClr val="tx2"/>
                          </a:solidFill>
                          <a:latin typeface="Arial Narrow" pitchFamily="34" charset="0"/>
                        </a:rPr>
                        <a:t>(n=167)</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819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Dans un cours sur le droit et l’éthique à l’université</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235">
                <a:tc>
                  <a:txBody>
                    <a:bodyPr/>
                    <a:lstStyle/>
                    <a:p>
                      <a:pPr algn="r" fontAlgn="b"/>
                      <a:r>
                        <a:rPr lang="fr-CA" sz="800" b="0" i="0" u="none" strike="noStrike" noProof="0" dirty="0" smtClean="0">
                          <a:latin typeface="Arial Narrow" pitchFamily="34" charset="0"/>
                        </a:rPr>
                        <a:t> (n=202)</a:t>
                      </a:r>
                    </a:p>
                    <a:p>
                      <a:pPr algn="r" fontAlgn="b"/>
                      <a:r>
                        <a:rPr lang="fr-CA" sz="800" b="0" i="0" u="none" strike="noStrike" noProof="0" dirty="0" smtClean="0">
                          <a:solidFill>
                            <a:schemeClr val="tx2"/>
                          </a:solidFill>
                          <a:latin typeface="Arial Narrow" pitchFamily="34" charset="0"/>
                        </a:rPr>
                        <a:t>(n=142)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617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Par un représentant de l’ordre provincial</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235">
                <a:tc>
                  <a:txBody>
                    <a:bodyPr/>
                    <a:lstStyle/>
                    <a:p>
                      <a:pPr algn="r" fontAlgn="b"/>
                      <a:r>
                        <a:rPr lang="fr-CA" sz="800" b="0" i="0" u="none" strike="noStrike" noProof="0" dirty="0" smtClean="0">
                          <a:solidFill>
                            <a:schemeClr val="tx2"/>
                          </a:solidFill>
                          <a:latin typeface="Arial Narrow" pitchFamily="34" charset="0"/>
                        </a:rPr>
                        <a:t> (n=63)</a:t>
                      </a:r>
                    </a:p>
                    <a:p>
                      <a:pPr algn="r" fontAlgn="b"/>
                      <a:r>
                        <a:rPr lang="fr-CA" sz="800" b="0" i="0" u="none" strike="noStrike" noProof="0" dirty="0" smtClean="0">
                          <a:solidFill>
                            <a:schemeClr val="tx2"/>
                          </a:solidFill>
                          <a:latin typeface="Arial Narrow" pitchFamily="34" charset="0"/>
                        </a:rPr>
                        <a:t>(n=34)</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547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Par un ingénieur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235">
                <a:tc>
                  <a:txBody>
                    <a:bodyPr/>
                    <a:lstStyle/>
                    <a:p>
                      <a:pPr algn="r" fontAlgn="b"/>
                      <a:r>
                        <a:rPr lang="fr-CA" sz="800" b="0" i="0" u="none" strike="noStrike" noProof="0" dirty="0" smtClean="0">
                          <a:solidFill>
                            <a:schemeClr val="tx2"/>
                          </a:solidFill>
                          <a:latin typeface="Arial Narrow" pitchFamily="34" charset="0"/>
                        </a:rPr>
                        <a:t>(n=30)</a:t>
                      </a:r>
                    </a:p>
                    <a:p>
                      <a:pPr algn="r" fontAlgn="b"/>
                      <a:r>
                        <a:rPr lang="fr-CA" sz="800" b="0" i="0" u="none" strike="noStrike" noProof="0" dirty="0" smtClean="0">
                          <a:solidFill>
                            <a:schemeClr val="tx2"/>
                          </a:solidFill>
                          <a:latin typeface="Arial Narrow" pitchFamily="34" charset="0"/>
                        </a:rPr>
                        <a:t>(n=23)</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88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Par un parent ou un ami</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27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(n=28)</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custDataLst>
              <p:tags r:id="rId9"/>
            </p:custDataLst>
          </p:nvPr>
        </p:nvSpPr>
        <p:spPr bwMode="auto">
          <a:xfrm>
            <a:off x="5974554" y="2446849"/>
            <a:ext cx="1314947"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75 %</a:t>
            </a:r>
          </a:p>
          <a:p>
            <a:r>
              <a:rPr lang="en-CA" sz="800" dirty="0"/>
              <a:t>(</a:t>
            </a:r>
            <a:r>
              <a:rPr lang="en-CA" sz="800" dirty="0" smtClean="0"/>
              <a:t>n=390)</a:t>
            </a:r>
          </a:p>
          <a:p>
            <a:r>
              <a:rPr lang="en-CA" sz="1100" dirty="0" smtClean="0"/>
              <a:t>2013 : 76 %</a:t>
            </a:r>
            <a:r>
              <a:rPr lang="en-CA" sz="400" dirty="0" smtClean="0"/>
              <a:t>    </a:t>
            </a:r>
          </a:p>
          <a:p>
            <a:r>
              <a:rPr lang="en-CA" sz="400" dirty="0" smtClean="0"/>
              <a:t> </a:t>
            </a:r>
            <a:r>
              <a:rPr lang="en-CA" sz="700" dirty="0"/>
              <a:t>(</a:t>
            </a:r>
            <a:r>
              <a:rPr lang="en-CA" sz="700" dirty="0" smtClean="0"/>
              <a:t>n=309)</a:t>
            </a:r>
            <a:endParaRPr lang="en-CA" sz="700" dirty="0"/>
          </a:p>
        </p:txBody>
      </p:sp>
      <p:sp>
        <p:nvSpPr>
          <p:cNvPr id="15" name="Text Box 10"/>
          <p:cNvSpPr txBox="1">
            <a:spLocks noChangeArrowheads="1"/>
          </p:cNvSpPr>
          <p:nvPr>
            <p:custDataLst>
              <p:tags r:id="rId10"/>
            </p:custDataLst>
          </p:nvPr>
        </p:nvSpPr>
        <p:spPr bwMode="auto">
          <a:xfrm>
            <a:off x="6039818" y="5930754"/>
            <a:ext cx="2925762" cy="369332"/>
          </a:xfrm>
          <a:prstGeom prst="rect">
            <a:avLst/>
          </a:prstGeom>
          <a:noFill/>
          <a:ln w="25400" algn="ctr">
            <a:noFill/>
            <a:miter lim="800000"/>
            <a:headEnd/>
            <a:tailEnd/>
          </a:ln>
        </p:spPr>
        <p:txBody>
          <a:bodyPr>
            <a:spAutoFit/>
          </a:bodyPr>
          <a:lstStyle/>
          <a:p>
            <a:pPr algn="r"/>
            <a:r>
              <a:rPr lang="fr-CA" sz="900" i="1" dirty="0"/>
              <a:t>Les réponses totalisant moins de </a:t>
            </a:r>
            <a:r>
              <a:rPr lang="fr-CA" sz="900" i="1" dirty="0" smtClean="0"/>
              <a:t>2</a:t>
            </a:r>
            <a:r>
              <a:rPr lang="fr-CA" sz="900" i="1" dirty="0"/>
              <a:t> % ne sont pas représentées.</a:t>
            </a:r>
          </a:p>
        </p:txBody>
      </p:sp>
      <p:sp>
        <p:nvSpPr>
          <p:cNvPr id="16" name="Isosceles Triangle 15"/>
          <p:cNvSpPr/>
          <p:nvPr>
            <p:custDataLst>
              <p:tags r:id="rId11"/>
            </p:custDataLst>
          </p:nvPr>
        </p:nvSpPr>
        <p:spPr>
          <a:xfrm rot="10800000">
            <a:off x="3678048" y="5553635"/>
            <a:ext cx="133352"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12"/>
            </p:custDataLst>
          </p:nvPr>
        </p:nvSpPr>
        <p:spPr>
          <a:xfrm rot="10800000" flipV="1">
            <a:off x="4161442" y="3886744"/>
            <a:ext cx="152400"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Content Placeholder 33"/>
          <p:cNvSpPr txBox="1">
            <a:spLocks/>
          </p:cNvSpPr>
          <p:nvPr>
            <p:custDataLst>
              <p:tags r:id="rId13"/>
            </p:custDataLst>
          </p:nvPr>
        </p:nvSpPr>
        <p:spPr>
          <a:xfrm>
            <a:off x="330122" y="635463"/>
            <a:ext cx="8635458" cy="8002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La plupart des étudiants continuent d’indiquer qu’ils ont entendu parler de la </a:t>
            </a:r>
            <a:r>
              <a:rPr lang="fr-CA" sz="1300" b="0" i="1" dirty="0" smtClean="0">
                <a:solidFill>
                  <a:schemeClr val="tx1"/>
                </a:solidFill>
                <a:latin typeface="+mj-lt"/>
              </a:rPr>
              <a:t>Loi sur les ingénieurs </a:t>
            </a:r>
            <a:r>
              <a:rPr lang="fr-CA" sz="1300" b="0" dirty="0" smtClean="0">
                <a:solidFill>
                  <a:schemeClr val="tx1"/>
                </a:solidFill>
                <a:latin typeface="+mj-lt"/>
              </a:rPr>
              <a:t>de leur province par un professeur ou un autre membre du personnel de l’université ou dans un cours sur le droit et l’éthique à l’université.</a:t>
            </a:r>
          </a:p>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Comparativement à 2013, on observe une augmentation du nombre d’étudiants qui ont entendu parler de la </a:t>
            </a:r>
            <a:r>
              <a:rPr lang="fr-CA" sz="1300" b="0" i="1" dirty="0" smtClean="0">
                <a:solidFill>
                  <a:schemeClr val="tx1"/>
                </a:solidFill>
                <a:latin typeface="+mj-lt"/>
              </a:rPr>
              <a:t>Loi </a:t>
            </a:r>
            <a:r>
              <a:rPr lang="fr-CA" sz="1300" b="0" dirty="0" smtClean="0">
                <a:solidFill>
                  <a:schemeClr val="tx1"/>
                </a:solidFill>
                <a:latin typeface="+mj-lt"/>
              </a:rPr>
              <a:t>par un représentant d’un ordre provincial et une diminution de ceux qui en ont entendu parler par un membre de la famille.</a:t>
            </a:r>
            <a:endParaRPr lang="fr-CA" sz="13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custDataLst>
              <p:tags r:id="rId1"/>
            </p:custDataLst>
          </p:nvPr>
        </p:nvSpPr>
        <p:spPr>
          <a:xfrm>
            <a:off x="144463" y="2941321"/>
            <a:ext cx="4416425" cy="984885"/>
          </a:xfrm>
        </p:spPr>
        <p:txBody>
          <a:bodyPr/>
          <a:lstStyle/>
          <a:p>
            <a:pPr fontAlgn="auto">
              <a:lnSpc>
                <a:spcPct val="100000"/>
              </a:lnSpc>
              <a:spcAft>
                <a:spcPts val="0"/>
              </a:spcAft>
              <a:defRPr/>
            </a:pPr>
            <a:r>
              <a:rPr lang="fr-CA" sz="3200" noProof="0" dirty="0" smtClean="0">
                <a:solidFill>
                  <a:schemeClr val="accent6"/>
                </a:solidFill>
              </a:rPr>
              <a:t>Outil d’orientation </a:t>
            </a:r>
            <a:r>
              <a:rPr lang="fr-CA" sz="3200" noProof="0" smtClean="0">
                <a:solidFill>
                  <a:schemeClr val="accent6"/>
                </a:solidFill>
              </a:rPr>
              <a:t>de carrière</a:t>
            </a:r>
            <a:endParaRPr lang="fr-CA" sz="2800" noProof="0" dirty="0" smtClean="0">
              <a:solidFill>
                <a:schemeClr val="accent6"/>
              </a:solidFill>
            </a:endParaRPr>
          </a:p>
        </p:txBody>
      </p:sp>
      <p:sp>
        <p:nvSpPr>
          <p:cNvPr id="9011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43</a:t>
            </a:fld>
            <a:endParaRPr lang="en-US" dirty="0"/>
          </a:p>
        </p:txBody>
      </p:sp>
    </p:spTree>
    <p:extLst>
      <p:ext uri="{BB962C8B-B14F-4D97-AF65-F5344CB8AC3E}">
        <p14:creationId xmlns:p14="http://schemas.microsoft.com/office/powerpoint/2010/main" val="10739349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Slide Number Placeholder 4"/>
          <p:cNvSpPr>
            <a:spLocks noGrp="1"/>
          </p:cNvSpPr>
          <p:nvPr>
            <p:ph type="sldNum" sz="quarter" idx="11"/>
            <p:custDataLst>
              <p:tags r:id="rId1"/>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44</a:t>
            </a:fld>
            <a:endParaRPr lang="en-US" dirty="0"/>
          </a:p>
        </p:txBody>
      </p:sp>
      <p:sp>
        <p:nvSpPr>
          <p:cNvPr id="28681" name="Text Box 5"/>
          <p:cNvSpPr txBox="1">
            <a:spLocks noChangeArrowheads="1"/>
          </p:cNvSpPr>
          <p:nvPr>
            <p:custDataLst>
              <p:tags r:id="rId2"/>
            </p:custDataLst>
          </p:nvPr>
        </p:nvSpPr>
        <p:spPr bwMode="auto">
          <a:xfrm>
            <a:off x="259588" y="6088559"/>
            <a:ext cx="8597592" cy="52322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fr-CA" sz="800" dirty="0">
                <a:solidFill>
                  <a:schemeClr val="tx1"/>
                </a:solidFill>
                <a:latin typeface="+mj-lt"/>
              </a:rPr>
              <a:t>Est-ce qu’il aurait été utile, </a:t>
            </a:r>
            <a:r>
              <a:rPr lang="fr-CA" sz="800" dirty="0" smtClean="0">
                <a:solidFill>
                  <a:schemeClr val="tx1"/>
                </a:solidFill>
                <a:latin typeface="+mj-lt"/>
              </a:rPr>
              <a:t>à l’école secondaire, </a:t>
            </a:r>
            <a:r>
              <a:rPr lang="fr-CA" sz="800" dirty="0">
                <a:solidFill>
                  <a:schemeClr val="tx1"/>
                </a:solidFill>
                <a:latin typeface="+mj-lt"/>
              </a:rPr>
              <a:t>d’avoir un outil pour vous aider à savoir si vous aviez le profil pour faire des études en génie et mener avec succès une carrière dans ce domaine</a:t>
            </a:r>
            <a:r>
              <a:rPr lang="en-CA" sz="800" dirty="0" smtClean="0">
                <a:solidFill>
                  <a:schemeClr val="tx1"/>
                </a:solidFill>
                <a:latin typeface="+mj-lt"/>
              </a:rPr>
              <a:t>? Base : 2014 n=606</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28" name="TextBox 27"/>
          <p:cNvSpPr txBox="1"/>
          <p:nvPr>
            <p:custDataLst>
              <p:tags r:id="rId3"/>
            </p:custDataLst>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custDataLst>
              <p:tags r:id="rId4"/>
            </p:custDataLst>
            <p:extLst>
              <p:ext uri="{D42A27DB-BD31-4B8C-83A1-F6EECF244321}">
                <p14:modId xmlns:p14="http://schemas.microsoft.com/office/powerpoint/2010/main" val="1773674125"/>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18"/>
          </a:graphicData>
        </a:graphic>
      </p:graphicFrame>
      <p:sp>
        <p:nvSpPr>
          <p:cNvPr id="8" name="TextBox 7"/>
          <p:cNvSpPr txBox="1"/>
          <p:nvPr>
            <p:custDataLst>
              <p:tags r:id="rId5"/>
            </p:custDataLst>
          </p:nvPr>
        </p:nvSpPr>
        <p:spPr>
          <a:xfrm>
            <a:off x="1314595" y="5840909"/>
            <a:ext cx="685800" cy="215444"/>
          </a:xfrm>
          <a:prstGeom prst="rect">
            <a:avLst/>
          </a:prstGeom>
          <a:noFill/>
        </p:spPr>
        <p:txBody>
          <a:bodyPr wrap="square" rtlCol="0">
            <a:spAutoFit/>
          </a:bodyPr>
          <a:lstStyle/>
          <a:p>
            <a:r>
              <a:rPr lang="en-US" sz="800" dirty="0" smtClean="0"/>
              <a:t>(n=175)</a:t>
            </a:r>
            <a:endParaRPr lang="en-US" sz="800" dirty="0"/>
          </a:p>
        </p:txBody>
      </p:sp>
      <p:sp>
        <p:nvSpPr>
          <p:cNvPr id="9" name="TextBox 8"/>
          <p:cNvSpPr txBox="1"/>
          <p:nvPr>
            <p:custDataLst>
              <p:tags r:id="rId6"/>
            </p:custDataLst>
          </p:nvPr>
        </p:nvSpPr>
        <p:spPr>
          <a:xfrm>
            <a:off x="3095770" y="5840909"/>
            <a:ext cx="685800" cy="215444"/>
          </a:xfrm>
          <a:prstGeom prst="rect">
            <a:avLst/>
          </a:prstGeom>
          <a:noFill/>
        </p:spPr>
        <p:txBody>
          <a:bodyPr wrap="square" rtlCol="0">
            <a:spAutoFit/>
          </a:bodyPr>
          <a:lstStyle/>
          <a:p>
            <a:r>
              <a:rPr lang="en-US" sz="800" dirty="0" smtClean="0"/>
              <a:t>(n=108)</a:t>
            </a:r>
            <a:endParaRPr lang="en-US" sz="800" dirty="0"/>
          </a:p>
        </p:txBody>
      </p:sp>
      <p:sp>
        <p:nvSpPr>
          <p:cNvPr id="10" name="TextBox 9"/>
          <p:cNvSpPr txBox="1"/>
          <p:nvPr>
            <p:custDataLst>
              <p:tags r:id="rId7"/>
            </p:custDataLst>
          </p:nvPr>
        </p:nvSpPr>
        <p:spPr>
          <a:xfrm>
            <a:off x="5048395" y="5840909"/>
            <a:ext cx="685800" cy="215444"/>
          </a:xfrm>
          <a:prstGeom prst="rect">
            <a:avLst/>
          </a:prstGeom>
          <a:noFill/>
        </p:spPr>
        <p:txBody>
          <a:bodyPr wrap="square" rtlCol="0">
            <a:spAutoFit/>
          </a:bodyPr>
          <a:lstStyle/>
          <a:p>
            <a:r>
              <a:rPr lang="en-US" sz="800" dirty="0" smtClean="0"/>
              <a:t>(n=26)</a:t>
            </a:r>
            <a:endParaRPr lang="en-US" sz="800" dirty="0"/>
          </a:p>
        </p:txBody>
      </p:sp>
      <p:sp>
        <p:nvSpPr>
          <p:cNvPr id="11" name="TextBox 10"/>
          <p:cNvSpPr txBox="1"/>
          <p:nvPr>
            <p:custDataLst>
              <p:tags r:id="rId8"/>
            </p:custDataLst>
          </p:nvPr>
        </p:nvSpPr>
        <p:spPr>
          <a:xfrm>
            <a:off x="6905770" y="5840909"/>
            <a:ext cx="685800" cy="215444"/>
          </a:xfrm>
          <a:prstGeom prst="rect">
            <a:avLst/>
          </a:prstGeom>
          <a:noFill/>
        </p:spPr>
        <p:txBody>
          <a:bodyPr wrap="square" rtlCol="0">
            <a:spAutoFit/>
          </a:bodyPr>
          <a:lstStyle/>
          <a:p>
            <a:r>
              <a:rPr lang="en-US" sz="800" dirty="0" smtClean="0"/>
              <a:t>(n=19)</a:t>
            </a:r>
            <a:endParaRPr lang="en-US" sz="800" dirty="0"/>
          </a:p>
        </p:txBody>
      </p:sp>
      <p:sp>
        <p:nvSpPr>
          <p:cNvPr id="13" name="Right Brace 12"/>
          <p:cNvSpPr/>
          <p:nvPr>
            <p:custDataLst>
              <p:tags r:id="rId9"/>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custDataLst>
              <p:tags r:id="rId10"/>
            </p:custDataLst>
          </p:nvPr>
        </p:nvSpPr>
        <p:spPr bwMode="auto">
          <a:xfrm>
            <a:off x="2176042" y="2148253"/>
            <a:ext cx="1400536"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5" name="Text Box 11"/>
          <p:cNvSpPr txBox="1">
            <a:spLocks noChangeArrowheads="1"/>
          </p:cNvSpPr>
          <p:nvPr>
            <p:custDataLst>
              <p:tags r:id="rId11"/>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16 %</a:t>
            </a:r>
            <a:endParaRPr lang="en-CA" sz="900" dirty="0" smtClean="0"/>
          </a:p>
          <a:p>
            <a:r>
              <a:rPr lang="en-CA" sz="900" dirty="0" smtClean="0"/>
              <a:t>(n=96)</a:t>
            </a:r>
          </a:p>
        </p:txBody>
      </p:sp>
      <p:sp>
        <p:nvSpPr>
          <p:cNvPr id="16" name="Right Brace 15"/>
          <p:cNvSpPr/>
          <p:nvPr>
            <p:custDataLst>
              <p:tags r:id="rId12"/>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4"/>
          <p:cNvSpPr txBox="1">
            <a:spLocks noChangeArrowheads="1"/>
          </p:cNvSpPr>
          <p:nvPr>
            <p:custDataLst>
              <p:tags r:id="rId13"/>
            </p:custDataLst>
          </p:nvPr>
        </p:nvSpPr>
        <p:spPr bwMode="auto">
          <a:xfrm>
            <a:off x="6080018" y="3101140"/>
            <a:ext cx="1168652"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
        <p:nvSpPr>
          <p:cNvPr id="18" name="Text Box 11"/>
          <p:cNvSpPr txBox="1">
            <a:spLocks noChangeArrowheads="1"/>
          </p:cNvSpPr>
          <p:nvPr>
            <p:custDataLst>
              <p:tags r:id="rId14"/>
            </p:custDataLst>
          </p:nvPr>
        </p:nvSpPr>
        <p:spPr bwMode="auto">
          <a:xfrm>
            <a:off x="2306870" y="2590132"/>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84 %</a:t>
            </a:r>
            <a:endParaRPr lang="en-CA" sz="900" dirty="0" smtClean="0"/>
          </a:p>
          <a:p>
            <a:r>
              <a:rPr lang="en-CA" sz="900" dirty="0" smtClean="0"/>
              <a:t>(n=510)</a:t>
            </a:r>
          </a:p>
        </p:txBody>
      </p:sp>
      <p:sp>
        <p:nvSpPr>
          <p:cNvPr id="20" name="Rectangle 2"/>
          <p:cNvSpPr>
            <a:spLocks noGrp="1" noChangeArrowheads="1"/>
          </p:cNvSpPr>
          <p:nvPr>
            <p:ph type="title"/>
            <p:custDataLst>
              <p:tags r:id="rId15"/>
            </p:custDataLst>
          </p:nvPr>
        </p:nvSpPr>
        <p:spPr bwMode="auto">
          <a:xfrm>
            <a:off x="694255" y="329433"/>
            <a:ext cx="8162925" cy="276999"/>
          </a:xfrm>
          <a:noFill/>
          <a:ln>
            <a:miter lim="800000"/>
            <a:headEnd/>
            <a:tailEnd/>
          </a:ln>
        </p:spPr>
        <p:txBody>
          <a:bodyPr vert="horz" numCol="1" compatLnSpc="1">
            <a:prstTxWarp prst="textNoShape">
              <a:avLst/>
            </a:prstTxWarp>
          </a:bodyPr>
          <a:lstStyle/>
          <a:p>
            <a:r>
              <a:rPr lang="fr-CA" noProof="0" dirty="0" smtClean="0"/>
              <a:t>Utilité d’un outil d’orientation de </a:t>
            </a:r>
            <a:r>
              <a:rPr lang="fr-CA" dirty="0" smtClean="0"/>
              <a:t>carrière au secondaire</a:t>
            </a:r>
            <a:endParaRPr lang="fr-CA" noProof="0" dirty="0" smtClean="0"/>
          </a:p>
        </p:txBody>
      </p:sp>
      <p:sp>
        <p:nvSpPr>
          <p:cNvPr id="21" name="Content Placeholder 33"/>
          <p:cNvSpPr txBox="1">
            <a:spLocks/>
          </p:cNvSpPr>
          <p:nvPr>
            <p:custDataLst>
              <p:tags r:id="rId16"/>
            </p:custDataLst>
          </p:nvPr>
        </p:nvSpPr>
        <p:spPr>
          <a:xfrm>
            <a:off x="352424" y="726262"/>
            <a:ext cx="8479341"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Plus de huit étudiants sur dix, soit la vaste majorité d’entre eux, pensent qu’il aurait été utile, à l’école secondaire,  d’avoir un outil pour les aider à savoir s’ils avaient le profil pour faire des études en génie. </a:t>
            </a:r>
            <a:endParaRPr lang="fr-CA" sz="1400" b="0" dirty="0">
              <a:solidFill>
                <a:srgbClr val="1F497D"/>
              </a:solidFill>
              <a:latin typeface="Calibri"/>
            </a:endParaRPr>
          </a:p>
        </p:txBody>
      </p:sp>
    </p:spTree>
    <p:extLst>
      <p:ext uri="{BB962C8B-B14F-4D97-AF65-F5344CB8AC3E}">
        <p14:creationId xmlns:p14="http://schemas.microsoft.com/office/powerpoint/2010/main" val="9005451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Utilité d’un outil d’orientation de carrière à l’université</a:t>
            </a:r>
            <a:endParaRPr lang="fr-CA" noProof="0" dirty="0"/>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45</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fr-CA" sz="800" dirty="0" smtClean="0">
                <a:solidFill>
                  <a:schemeClr val="tx1"/>
                </a:solidFill>
                <a:latin typeface="+mj-lt"/>
              </a:rPr>
              <a:t>Est-ce </a:t>
            </a:r>
            <a:r>
              <a:rPr lang="fr-CA" sz="800" dirty="0">
                <a:solidFill>
                  <a:schemeClr val="tx1"/>
                </a:solidFill>
                <a:latin typeface="+mj-lt"/>
              </a:rPr>
              <a:t>qu’un outil pour vous aider à décider vers quel genre de carrière vous diriger – par exemple, le génie-conseil, l’ingénierie </a:t>
            </a:r>
            <a:r>
              <a:rPr lang="fr-CA" sz="800" dirty="0" smtClean="0">
                <a:solidFill>
                  <a:schemeClr val="tx1"/>
                </a:solidFill>
                <a:latin typeface="+mj-lt"/>
              </a:rPr>
              <a:t>technique, l’ingénierie </a:t>
            </a:r>
            <a:r>
              <a:rPr lang="fr-CA" sz="800" dirty="0">
                <a:solidFill>
                  <a:schemeClr val="tx1"/>
                </a:solidFill>
                <a:latin typeface="+mj-lt"/>
              </a:rPr>
              <a:t>commerciale, la gestion de projets, le milieu universitaire, etc., vous serait utile</a:t>
            </a:r>
            <a:r>
              <a:rPr lang="en-CA" sz="800" dirty="0" smtClean="0">
                <a:solidFill>
                  <a:schemeClr val="tx1"/>
                </a:solidFill>
                <a:latin typeface="+mj-lt"/>
              </a:rPr>
              <a:t>? </a:t>
            </a:r>
            <a:r>
              <a:rPr lang="en-US" sz="800" dirty="0" smtClean="0">
                <a:solidFill>
                  <a:schemeClr val="tx1"/>
                </a:solidFill>
                <a:latin typeface="+mj-lt"/>
              </a:rPr>
              <a:t>Base : </a:t>
            </a:r>
            <a:r>
              <a:rPr lang="fr-CA" sz="800" dirty="0" smtClean="0">
                <a:solidFill>
                  <a:schemeClr val="tx1"/>
                </a:solidFill>
                <a:latin typeface="+mj-lt"/>
              </a:rPr>
              <a:t>Tous les répondants, 2014 </a:t>
            </a:r>
            <a:r>
              <a:rPr lang="en-US" sz="800" dirty="0" smtClean="0">
                <a:solidFill>
                  <a:schemeClr val="tx1"/>
                </a:solidFill>
                <a:latin typeface="+mj-lt"/>
              </a:rPr>
              <a:t>(n=606)</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1608497704"/>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7"/>
          </a:graphicData>
        </a:graphic>
      </p:graphicFrame>
      <p:sp>
        <p:nvSpPr>
          <p:cNvPr id="2" name="TextBox 1"/>
          <p:cNvSpPr txBox="1"/>
          <p:nvPr>
            <p:custDataLst>
              <p:tags r:id="rId5"/>
            </p:custDataLst>
          </p:nvPr>
        </p:nvSpPr>
        <p:spPr>
          <a:xfrm>
            <a:off x="1509823" y="5699051"/>
            <a:ext cx="925033" cy="230832"/>
          </a:xfrm>
          <a:prstGeom prst="rect">
            <a:avLst/>
          </a:prstGeom>
          <a:noFill/>
        </p:spPr>
        <p:txBody>
          <a:bodyPr wrap="square" rtlCol="0">
            <a:spAutoFit/>
          </a:bodyPr>
          <a:lstStyle/>
          <a:p>
            <a:r>
              <a:rPr lang="en-US" sz="900" dirty="0" smtClean="0"/>
              <a:t>(n=172)</a:t>
            </a:r>
            <a:endParaRPr lang="en-US" sz="900" dirty="0"/>
          </a:p>
        </p:txBody>
      </p:sp>
      <p:sp>
        <p:nvSpPr>
          <p:cNvPr id="8" name="TextBox 7"/>
          <p:cNvSpPr txBox="1"/>
          <p:nvPr>
            <p:custDataLst>
              <p:tags r:id="rId6"/>
            </p:custDataLst>
          </p:nvPr>
        </p:nvSpPr>
        <p:spPr>
          <a:xfrm>
            <a:off x="3331535" y="5699051"/>
            <a:ext cx="925033" cy="230832"/>
          </a:xfrm>
          <a:prstGeom prst="rect">
            <a:avLst/>
          </a:prstGeom>
          <a:noFill/>
        </p:spPr>
        <p:txBody>
          <a:bodyPr wrap="square" rtlCol="0">
            <a:spAutoFit/>
          </a:bodyPr>
          <a:lstStyle/>
          <a:p>
            <a:r>
              <a:rPr lang="en-US" sz="900" dirty="0" smtClean="0"/>
              <a:t>(n=110)</a:t>
            </a:r>
            <a:endParaRPr lang="en-US" sz="900" dirty="0"/>
          </a:p>
        </p:txBody>
      </p:sp>
      <p:sp>
        <p:nvSpPr>
          <p:cNvPr id="9" name="TextBox 8"/>
          <p:cNvSpPr txBox="1"/>
          <p:nvPr>
            <p:custDataLst>
              <p:tags r:id="rId7"/>
            </p:custDataLst>
          </p:nvPr>
        </p:nvSpPr>
        <p:spPr>
          <a:xfrm>
            <a:off x="5153247" y="5699051"/>
            <a:ext cx="925033" cy="230832"/>
          </a:xfrm>
          <a:prstGeom prst="rect">
            <a:avLst/>
          </a:prstGeom>
          <a:noFill/>
        </p:spPr>
        <p:txBody>
          <a:bodyPr wrap="square" rtlCol="0">
            <a:spAutoFit/>
          </a:bodyPr>
          <a:lstStyle/>
          <a:p>
            <a:r>
              <a:rPr lang="en-US" sz="900" dirty="0" smtClean="0"/>
              <a:t>(n=36)</a:t>
            </a:r>
            <a:endParaRPr lang="en-US" sz="900" dirty="0"/>
          </a:p>
        </p:txBody>
      </p:sp>
      <p:sp>
        <p:nvSpPr>
          <p:cNvPr id="10" name="TextBox 9"/>
          <p:cNvSpPr txBox="1"/>
          <p:nvPr>
            <p:custDataLst>
              <p:tags r:id="rId8"/>
            </p:custDataLst>
          </p:nvPr>
        </p:nvSpPr>
        <p:spPr>
          <a:xfrm>
            <a:off x="6974959" y="5699051"/>
            <a:ext cx="925033" cy="230832"/>
          </a:xfrm>
          <a:prstGeom prst="rect">
            <a:avLst/>
          </a:prstGeom>
          <a:noFill/>
        </p:spPr>
        <p:txBody>
          <a:bodyPr wrap="square" rtlCol="0">
            <a:spAutoFit/>
          </a:bodyPr>
          <a:lstStyle/>
          <a:p>
            <a:r>
              <a:rPr lang="en-US" sz="900" dirty="0" smtClean="0"/>
              <a:t>(n=10)</a:t>
            </a:r>
            <a:endParaRPr lang="en-US" sz="900" dirty="0"/>
          </a:p>
        </p:txBody>
      </p:sp>
      <p:sp>
        <p:nvSpPr>
          <p:cNvPr id="11" name="Content Placeholder 25"/>
          <p:cNvSpPr txBox="1">
            <a:spLocks/>
          </p:cNvSpPr>
          <p:nvPr>
            <p:custDataLst>
              <p:tags r:id="rId9"/>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Plus de huit étudiants sur dix pensent qu’un outil d’orientation de carrière aurait été utile. Parmi eux, quatre sur dix pensent qu’un tel outil aurait été très utile. </a:t>
            </a:r>
            <a:endParaRPr lang="fr-CA" sz="1400" b="0" dirty="0">
              <a:solidFill>
                <a:srgbClr val="1F497D"/>
              </a:solidFill>
              <a:latin typeface="Calibri"/>
            </a:endParaRPr>
          </a:p>
        </p:txBody>
      </p:sp>
      <p:sp>
        <p:nvSpPr>
          <p:cNvPr id="12" name="Right Brace 11"/>
          <p:cNvSpPr/>
          <p:nvPr>
            <p:custDataLst>
              <p:tags r:id="rId10"/>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custDataLst>
              <p:tags r:id="rId11"/>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custDataLst>
              <p:tags r:id="rId12"/>
            </p:custDataLst>
          </p:nvPr>
        </p:nvSpPr>
        <p:spPr bwMode="auto">
          <a:xfrm>
            <a:off x="2176041" y="2155214"/>
            <a:ext cx="1296365"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5" name="Text Box 14"/>
          <p:cNvSpPr txBox="1">
            <a:spLocks noChangeArrowheads="1"/>
          </p:cNvSpPr>
          <p:nvPr>
            <p:custDataLst>
              <p:tags r:id="rId13"/>
            </p:custDataLst>
          </p:nvPr>
        </p:nvSpPr>
        <p:spPr bwMode="auto">
          <a:xfrm>
            <a:off x="6080017" y="3101140"/>
            <a:ext cx="1246757"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
        <p:nvSpPr>
          <p:cNvPr id="16" name="Text Box 11"/>
          <p:cNvSpPr txBox="1">
            <a:spLocks noChangeArrowheads="1"/>
          </p:cNvSpPr>
          <p:nvPr>
            <p:custDataLst>
              <p:tags r:id="rId14"/>
            </p:custDataLst>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83 %</a:t>
            </a:r>
            <a:endParaRPr lang="en-CA" sz="900" dirty="0" smtClean="0"/>
          </a:p>
          <a:p>
            <a:r>
              <a:rPr lang="en-CA" sz="900" dirty="0" smtClean="0"/>
              <a:t>(n=505)</a:t>
            </a:r>
          </a:p>
        </p:txBody>
      </p:sp>
      <p:sp>
        <p:nvSpPr>
          <p:cNvPr id="17" name="Text Box 11"/>
          <p:cNvSpPr txBox="1">
            <a:spLocks noChangeArrowheads="1"/>
          </p:cNvSpPr>
          <p:nvPr>
            <p:custDataLst>
              <p:tags r:id="rId15"/>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17 %</a:t>
            </a:r>
            <a:endParaRPr lang="en-CA" sz="900" dirty="0" smtClean="0"/>
          </a:p>
          <a:p>
            <a:r>
              <a:rPr lang="en-CA" sz="900" dirty="0" smtClean="0"/>
              <a:t>(n=101)</a:t>
            </a:r>
          </a:p>
        </p:txBody>
      </p:sp>
    </p:spTree>
    <p:extLst>
      <p:ext uri="{BB962C8B-B14F-4D97-AF65-F5344CB8AC3E}">
        <p14:creationId xmlns:p14="http://schemas.microsoft.com/office/powerpoint/2010/main" val="21842691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Outil d’orientation de carrière – Meilleure année d’utilisation</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46</a:t>
            </a:fld>
            <a:endParaRPr lang="en-US" dirty="0"/>
          </a:p>
        </p:txBody>
      </p:sp>
      <p:sp>
        <p:nvSpPr>
          <p:cNvPr id="2053" name="Text Box 3"/>
          <p:cNvSpPr txBox="1">
            <a:spLocks noChangeArrowheads="1"/>
          </p:cNvSpPr>
          <p:nvPr>
            <p:custDataLst>
              <p:tags r:id="rId3"/>
            </p:custDataLst>
          </p:nvPr>
        </p:nvSpPr>
        <p:spPr bwMode="auto">
          <a:xfrm>
            <a:off x="384175" y="6241196"/>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fr-CA" sz="800" dirty="0">
                <a:solidFill>
                  <a:schemeClr val="tx1"/>
                </a:solidFill>
                <a:latin typeface="+mj-lt"/>
              </a:rPr>
              <a:t>Selon vous, à quelle étape de votre formation en génie ce genre d’outil d’orientation de carrière serait le plus </a:t>
            </a:r>
            <a:r>
              <a:rPr lang="fr-CA" sz="800" dirty="0" smtClean="0">
                <a:solidFill>
                  <a:schemeClr val="tx1"/>
                </a:solidFill>
                <a:latin typeface="+mj-lt"/>
              </a:rPr>
              <a:t>utile</a:t>
            </a:r>
            <a:r>
              <a:rPr lang="en-CA" sz="800" dirty="0" smtClean="0">
                <a:solidFill>
                  <a:schemeClr val="tx1"/>
                </a:solidFill>
                <a:latin typeface="+mj-lt"/>
              </a:rPr>
              <a:t>? </a:t>
            </a:r>
            <a:r>
              <a:rPr lang="en-US" sz="800" dirty="0" smtClean="0">
                <a:solidFill>
                  <a:schemeClr val="tx1"/>
                </a:solidFill>
                <a:latin typeface="+mj-lt"/>
              </a:rPr>
              <a:t>Base : </a:t>
            </a:r>
            <a:r>
              <a:rPr lang="fr-CA" sz="800" dirty="0" smtClean="0">
                <a:solidFill>
                  <a:schemeClr val="tx1"/>
                </a:solidFill>
                <a:latin typeface="+mj-lt"/>
              </a:rPr>
              <a:t>Tous les répondants,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n=606)</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599429250"/>
              </p:ext>
            </p:extLst>
          </p:nvPr>
        </p:nvGraphicFramePr>
        <p:xfrm>
          <a:off x="858101" y="1265047"/>
          <a:ext cx="7424929" cy="438327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Table 6"/>
          <p:cNvGraphicFramePr>
            <a:graphicFrameLocks noGrp="1"/>
          </p:cNvGraphicFramePr>
          <p:nvPr>
            <p:custDataLst>
              <p:tags r:id="rId5"/>
            </p:custDataLst>
            <p:extLst>
              <p:ext uri="{D42A27DB-BD31-4B8C-83A1-F6EECF244321}">
                <p14:modId xmlns:p14="http://schemas.microsoft.com/office/powerpoint/2010/main" val="1430991678"/>
              </p:ext>
            </p:extLst>
          </p:nvPr>
        </p:nvGraphicFramePr>
        <p:xfrm>
          <a:off x="333373" y="5657850"/>
          <a:ext cx="8268944" cy="386566"/>
        </p:xfrm>
        <a:graphic>
          <a:graphicData uri="http://schemas.openxmlformats.org/drawingml/2006/table">
            <a:tbl>
              <a:tblPr/>
              <a:tblGrid>
                <a:gridCol w="2067236"/>
                <a:gridCol w="2076141"/>
                <a:gridCol w="2058331"/>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(n=53)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(n=131)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(n=255)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(n=167)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8" name="Content Placeholder 25"/>
          <p:cNvSpPr txBox="1">
            <a:spLocks/>
          </p:cNvSpPr>
          <p:nvPr>
            <p:custDataLst>
              <p:tags r:id="rId6"/>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Quatre étudiants sur dix estiment qu’un outil d’orientation de carrière aurait été plus utile en 3</a:t>
            </a:r>
            <a:r>
              <a:rPr lang="fr-CA" sz="1400" b="0" baseline="30000" dirty="0" smtClean="0">
                <a:solidFill>
                  <a:srgbClr val="1F497D"/>
                </a:solidFill>
                <a:latin typeface="Calibri"/>
              </a:rPr>
              <a:t>e</a:t>
            </a:r>
            <a:r>
              <a:rPr lang="fr-CA" sz="1400" b="0" dirty="0" smtClean="0">
                <a:solidFill>
                  <a:srgbClr val="1F497D"/>
                </a:solidFill>
                <a:latin typeface="Calibri"/>
              </a:rPr>
              <a:t> année. Ils sont trois sur dix à estimer qu’un tel outil aurait été plus utile en 4</a:t>
            </a:r>
            <a:r>
              <a:rPr lang="fr-CA" sz="1400" b="0" baseline="30000" dirty="0" smtClean="0">
                <a:solidFill>
                  <a:srgbClr val="1F497D"/>
                </a:solidFill>
                <a:latin typeface="Calibri"/>
              </a:rPr>
              <a:t>e</a:t>
            </a:r>
            <a:r>
              <a:rPr lang="fr-CA" sz="1400" b="0" dirty="0" smtClean="0">
                <a:solidFill>
                  <a:srgbClr val="1F497D"/>
                </a:solidFill>
                <a:latin typeface="Calibri"/>
              </a:rPr>
              <a:t> année, deux sur dix à penser que c’est en 2</a:t>
            </a:r>
            <a:r>
              <a:rPr lang="fr-CA" sz="1400" b="0" baseline="30000" dirty="0" smtClean="0">
                <a:solidFill>
                  <a:srgbClr val="1F497D"/>
                </a:solidFill>
                <a:latin typeface="Calibri"/>
              </a:rPr>
              <a:t>e</a:t>
            </a:r>
            <a:r>
              <a:rPr lang="fr-CA" sz="1400" b="0" dirty="0" smtClean="0">
                <a:solidFill>
                  <a:srgbClr val="1F497D"/>
                </a:solidFill>
                <a:latin typeface="Calibri"/>
              </a:rPr>
              <a:t> année et seulement un sur dix indique la 1</a:t>
            </a:r>
            <a:r>
              <a:rPr lang="fr-CA" sz="1400" b="0" baseline="30000" dirty="0" smtClean="0">
                <a:solidFill>
                  <a:srgbClr val="1F497D"/>
                </a:solidFill>
                <a:latin typeface="Calibri"/>
              </a:rPr>
              <a:t>re</a:t>
            </a:r>
            <a:r>
              <a:rPr lang="fr-CA" sz="1400" b="0" dirty="0" smtClean="0">
                <a:solidFill>
                  <a:srgbClr val="1F497D"/>
                </a:solidFill>
                <a:latin typeface="Calibri"/>
              </a:rPr>
              <a:t> année. </a:t>
            </a:r>
            <a:endParaRPr lang="fr-CA" sz="1400" b="0" dirty="0">
              <a:solidFill>
                <a:srgbClr val="1F497D"/>
              </a:solidFill>
              <a:latin typeface="Calibri"/>
            </a:endParaRPr>
          </a:p>
        </p:txBody>
      </p:sp>
    </p:spTree>
    <p:extLst>
      <p:ext uri="{BB962C8B-B14F-4D97-AF65-F5344CB8AC3E}">
        <p14:creationId xmlns:p14="http://schemas.microsoft.com/office/powerpoint/2010/main" val="65549924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Connaissance du programme </a:t>
            </a:r>
            <a:r>
              <a:rPr lang="fr-CA" i="1" dirty="0" smtClean="0"/>
              <a:t>Cap sur la carrière</a:t>
            </a:r>
            <a:endParaRPr lang="fr-CA" i="1" noProof="0" dirty="0" smtClean="0"/>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47</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fr-CA" sz="800" dirty="0">
                <a:solidFill>
                  <a:schemeClr val="tx1"/>
                </a:solidFill>
                <a:latin typeface="+mn-lt"/>
              </a:rPr>
              <a:t>Savez-vous qu’Ingénieurs Canada a mis au point un nouveau programme intitulé </a:t>
            </a:r>
            <a:r>
              <a:rPr lang="fr-CA" sz="800" i="1" dirty="0">
                <a:solidFill>
                  <a:schemeClr val="tx1"/>
                </a:solidFill>
                <a:latin typeface="+mn-lt"/>
              </a:rPr>
              <a:t>Cap sur la carrière</a:t>
            </a:r>
            <a:r>
              <a:rPr lang="fr-CA" sz="800" dirty="0">
                <a:solidFill>
                  <a:schemeClr val="tx1"/>
                </a:solidFill>
                <a:latin typeface="+mn-lt"/>
              </a:rPr>
              <a:t> qui comprend un outil capable d’évaluer vos chances de succès dans le domaine du génie</a:t>
            </a:r>
            <a:r>
              <a:rPr lang="en-CA" sz="800" dirty="0" smtClean="0">
                <a:solidFill>
                  <a:schemeClr val="tx1"/>
                </a:solidFill>
                <a:latin typeface="+mn-lt"/>
              </a:rPr>
              <a:t>?    </a:t>
            </a:r>
            <a:r>
              <a:rPr lang="en-US" sz="800" dirty="0" smtClean="0">
                <a:solidFill>
                  <a:schemeClr val="tx1"/>
                </a:solidFill>
                <a:latin typeface="+mn-lt"/>
              </a:rPr>
              <a:t>Base : </a:t>
            </a:r>
            <a:r>
              <a:rPr lang="fr-CA" sz="800" dirty="0" smtClean="0">
                <a:solidFill>
                  <a:schemeClr val="tx1"/>
                </a:solidFill>
                <a:latin typeface="+mn-lt"/>
              </a:rPr>
              <a:t>Tous les répondants, </a:t>
            </a:r>
            <a:r>
              <a:rPr lang="en-US" sz="800" dirty="0" smtClean="0">
                <a:solidFill>
                  <a:schemeClr val="tx1"/>
                </a:solidFill>
                <a:latin typeface="+mn-lt"/>
              </a:rPr>
              <a:t>2014 </a:t>
            </a:r>
            <a:r>
              <a:rPr lang="en-US" sz="800" dirty="0">
                <a:solidFill>
                  <a:schemeClr val="tx1"/>
                </a:solidFill>
                <a:latin typeface="+mn-lt"/>
              </a:rPr>
              <a:t>(</a:t>
            </a:r>
            <a:r>
              <a:rPr lang="en-US" sz="800" dirty="0" smtClean="0">
                <a:solidFill>
                  <a:schemeClr val="tx1"/>
                </a:solidFill>
                <a:latin typeface="+mn-lt"/>
              </a:rPr>
              <a:t>n=606)</a:t>
            </a:r>
            <a:endParaRPr lang="en-US" sz="800" dirty="0">
              <a:solidFill>
                <a:schemeClr val="tx1"/>
              </a:solidFill>
              <a:latin typeface="+mn-lt"/>
            </a:endParaRPr>
          </a:p>
        </p:txBody>
      </p:sp>
      <p:graphicFrame>
        <p:nvGraphicFramePr>
          <p:cNvPr id="8" name="Chart 7"/>
          <p:cNvGraphicFramePr/>
          <p:nvPr>
            <p:custDataLst>
              <p:tags r:id="rId4"/>
            </p:custDataLst>
            <p:extLst>
              <p:ext uri="{D42A27DB-BD31-4B8C-83A1-F6EECF244321}">
                <p14:modId xmlns:p14="http://schemas.microsoft.com/office/powerpoint/2010/main" val="3743850317"/>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7"/>
          </a:graphicData>
        </a:graphic>
      </p:graphicFrame>
      <p:sp>
        <p:nvSpPr>
          <p:cNvPr id="7" name="Content Placeholder 25"/>
          <p:cNvSpPr txBox="1">
            <a:spLocks/>
          </p:cNvSpPr>
          <p:nvPr>
            <p:custDataLst>
              <p:tags r:id="rId5"/>
            </p:custDataLst>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Seulement 3 % des étudiants disent connaître le programme </a:t>
            </a:r>
            <a:r>
              <a:rPr lang="fr-CA" sz="1400" b="0" i="1" dirty="0" smtClean="0">
                <a:solidFill>
                  <a:srgbClr val="1F497D"/>
                </a:solidFill>
                <a:latin typeface="Calibri"/>
              </a:rPr>
              <a:t>Cap sur la carrière </a:t>
            </a:r>
            <a:r>
              <a:rPr lang="fr-CA" sz="1400" b="0" dirty="0" smtClean="0">
                <a:solidFill>
                  <a:srgbClr val="1F497D"/>
                </a:solidFill>
                <a:latin typeface="Calibri"/>
              </a:rPr>
              <a:t>d’Ingénieurs Canada. </a:t>
            </a:r>
            <a:endParaRPr lang="fr-CA" sz="1400" b="0" dirty="0">
              <a:solidFill>
                <a:srgbClr val="1F497D"/>
              </a:solidFill>
              <a:latin typeface="Calibri"/>
            </a:endParaRPr>
          </a:p>
        </p:txBody>
      </p:sp>
    </p:spTree>
    <p:extLst>
      <p:ext uri="{BB962C8B-B14F-4D97-AF65-F5344CB8AC3E}">
        <p14:creationId xmlns:p14="http://schemas.microsoft.com/office/powerpoint/2010/main" val="169445331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noProof="0" dirty="0" smtClean="0">
                <a:solidFill>
                  <a:schemeClr val="accent6"/>
                </a:solidFill>
              </a:rPr>
              <a:t>Données démographiques</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Expérience de travail acquise avant l’obtention du diplôme</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49</a:t>
            </a:fld>
            <a:endParaRPr lang="en-US" dirty="0"/>
          </a:p>
        </p:txBody>
      </p:sp>
      <p:sp>
        <p:nvSpPr>
          <p:cNvPr id="2053" name="Text Box 3"/>
          <p:cNvSpPr txBox="1">
            <a:spLocks noChangeArrowheads="1"/>
          </p:cNvSpPr>
          <p:nvPr>
            <p:custDataLst>
              <p:tags r:id="rId3"/>
            </p:custDataLst>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fr-CA" sz="800" dirty="0">
                <a:solidFill>
                  <a:schemeClr val="tx1"/>
                </a:solidFill>
                <a:latin typeface="+mn-lt"/>
              </a:rPr>
              <a:t>Avez-vous acquis de l’expérience de travail en génie avant l’obtention de votre diplôme</a:t>
            </a:r>
            <a:r>
              <a:rPr lang="en-CA" sz="800" dirty="0" smtClean="0">
                <a:solidFill>
                  <a:schemeClr val="tx1"/>
                </a:solidFill>
                <a:latin typeface="+mn-lt"/>
              </a:rPr>
              <a:t>? </a:t>
            </a:r>
            <a:r>
              <a:rPr lang="en-US" sz="800" dirty="0" smtClean="0">
                <a:solidFill>
                  <a:schemeClr val="tx1"/>
                </a:solidFill>
                <a:latin typeface="+mn-lt"/>
              </a:rPr>
              <a:t>Base : </a:t>
            </a:r>
            <a:r>
              <a:rPr lang="fr-CA" sz="800" dirty="0" smtClean="0">
                <a:solidFill>
                  <a:schemeClr val="tx1"/>
                </a:solidFill>
                <a:latin typeface="+mn-lt"/>
              </a:rPr>
              <a:t>Les répondants qui ont fait une demande de permis ou qui sont incertains, 2014 (n=55)</a:t>
            </a:r>
            <a:endParaRPr lang="fr-CA" sz="800" dirty="0">
              <a:solidFill>
                <a:schemeClr val="tx1"/>
              </a:solidFill>
              <a:latin typeface="+mn-lt"/>
            </a:endParaRPr>
          </a:p>
        </p:txBody>
      </p:sp>
      <p:graphicFrame>
        <p:nvGraphicFramePr>
          <p:cNvPr id="8" name="Chart 7"/>
          <p:cNvGraphicFramePr/>
          <p:nvPr>
            <p:custDataLst>
              <p:tags r:id="rId4"/>
            </p:custDataLst>
            <p:extLst>
              <p:ext uri="{D42A27DB-BD31-4B8C-83A1-F6EECF244321}">
                <p14:modId xmlns:p14="http://schemas.microsoft.com/office/powerpoint/2010/main" val="1552047782"/>
              </p:ext>
            </p:extLst>
          </p:nvPr>
        </p:nvGraphicFramePr>
        <p:xfrm>
          <a:off x="365124" y="1679945"/>
          <a:ext cx="7995684" cy="36873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Table 6"/>
          <p:cNvGraphicFramePr>
            <a:graphicFrameLocks noGrp="1"/>
          </p:cNvGraphicFramePr>
          <p:nvPr>
            <p:custDataLst>
              <p:tags r:id="rId5"/>
            </p:custDataLst>
            <p:extLst>
              <p:ext uri="{D42A27DB-BD31-4B8C-83A1-F6EECF244321}">
                <p14:modId xmlns:p14="http://schemas.microsoft.com/office/powerpoint/2010/main" val="4215223592"/>
              </p:ext>
            </p:extLst>
          </p:nvPr>
        </p:nvGraphicFramePr>
        <p:xfrm>
          <a:off x="384175" y="5348180"/>
          <a:ext cx="8470686" cy="318977"/>
        </p:xfrm>
        <a:graphic>
          <a:graphicData uri="http://schemas.openxmlformats.org/drawingml/2006/table">
            <a:tbl>
              <a:tblPr/>
              <a:tblGrid>
                <a:gridCol w="2823562"/>
                <a:gridCol w="2823562"/>
                <a:gridCol w="2823562"/>
              </a:tblGrid>
              <a:tr h="3189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(n=35)</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(n=7)</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kern="1200" dirty="0" smtClean="0">
                          <a:solidFill>
                            <a:schemeClr val="tx2"/>
                          </a:solidFill>
                          <a:latin typeface="Arial Narrow" pitchFamily="34" charset="0"/>
                          <a:ea typeface="+mn-ea"/>
                          <a:cs typeface="+mn-cs"/>
                        </a:rPr>
                        <a:t>                   (n=13)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Content Placeholder 25"/>
          <p:cNvSpPr txBox="1">
            <a:spLocks/>
          </p:cNvSpPr>
          <p:nvPr>
            <p:custDataLst>
              <p:tags r:id="rId6"/>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Les deux tiers des étudiants indiquent avoir acquis de l’expérience de travail avant l’obtention de leur diplôme. Un quart des étudiants ne sont pas certains de l’admissibilité de l’expérience acquise et un peu plus d’un sur dix n’en a pas. </a:t>
            </a:r>
            <a:endParaRPr lang="fr-CA" sz="1400" b="0" dirty="0">
              <a:solidFill>
                <a:srgbClr val="1F497D"/>
              </a:solidFill>
              <a:latin typeface="Calibri"/>
            </a:endParaRPr>
          </a:p>
        </p:txBody>
      </p:sp>
    </p:spTree>
    <p:extLst>
      <p:ext uri="{BB962C8B-B14F-4D97-AF65-F5344CB8AC3E}">
        <p14:creationId xmlns:p14="http://schemas.microsoft.com/office/powerpoint/2010/main" val="20288038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Points saillants</a:t>
            </a:r>
            <a:endParaRPr lang="fr-CA" noProof="0" dirty="0"/>
          </a:p>
        </p:txBody>
      </p:sp>
      <p:sp>
        <p:nvSpPr>
          <p:cNvPr id="36868" name="Rectangle 3"/>
          <p:cNvSpPr>
            <a:spLocks noGrp="1" noChangeArrowheads="1"/>
          </p:cNvSpPr>
          <p:nvPr>
            <p:ph idx="1"/>
            <p:custDataLst>
              <p:tags r:id="rId2"/>
            </p:custDataLst>
          </p:nvPr>
        </p:nvSpPr>
        <p:spPr>
          <a:xfrm>
            <a:off x="417436" y="877090"/>
            <a:ext cx="8213946" cy="5489575"/>
          </a:xfrm>
        </p:spPr>
        <p:txBody>
          <a:bodyPr/>
          <a:lstStyle/>
          <a:p>
            <a:pPr marL="0" indent="0" fontAlgn="auto">
              <a:lnSpc>
                <a:spcPct val="100000"/>
              </a:lnSpc>
              <a:spcBef>
                <a:spcPts val="600"/>
              </a:spcBef>
              <a:spcAft>
                <a:spcPts val="0"/>
              </a:spcAft>
              <a:buFontTx/>
              <a:buNone/>
              <a:defRPr/>
            </a:pPr>
            <a:r>
              <a:rPr lang="fr-CA" sz="1600" noProof="0" dirty="0" smtClean="0"/>
              <a:t>Comparativement à 2013, le nombre de finissants qui ont l’intention de faire carrière en génie ou </a:t>
            </a:r>
            <a:r>
              <a:rPr lang="fr-CA" sz="1600" dirty="0" smtClean="0"/>
              <a:t>de faire une demande de permis d’exercice a diminué. </a:t>
            </a:r>
            <a:r>
              <a:rPr lang="fr-CA" sz="1600" dirty="0"/>
              <a:t>Même si les intentions demeurent très fortes à l’égard </a:t>
            </a:r>
            <a:r>
              <a:rPr lang="fr-CA" sz="1600" dirty="0" smtClean="0"/>
              <a:t>de ces deux points</a:t>
            </a:r>
            <a:r>
              <a:rPr lang="fr-CA" sz="1600" dirty="0"/>
              <a:t>, </a:t>
            </a:r>
            <a:r>
              <a:rPr lang="fr-CA" sz="1600" dirty="0" smtClean="0"/>
              <a:t>il faut toutefois en signaler la diminution et la surveiller </a:t>
            </a:r>
            <a:r>
              <a:rPr lang="fr-CA" sz="1600" dirty="0"/>
              <a:t>de près. </a:t>
            </a:r>
            <a:r>
              <a:rPr lang="fr-CA" sz="1600" dirty="0" smtClean="0"/>
              <a:t> </a:t>
            </a:r>
            <a:endParaRPr lang="fr-CA" sz="1600" noProof="0" dirty="0" smtClean="0"/>
          </a:p>
          <a:p>
            <a:pPr fontAlgn="auto">
              <a:lnSpc>
                <a:spcPct val="100000"/>
              </a:lnSpc>
              <a:spcBef>
                <a:spcPts val="600"/>
              </a:spcBef>
              <a:spcAft>
                <a:spcPts val="0"/>
              </a:spcAft>
              <a:defRPr/>
            </a:pPr>
            <a:r>
              <a:rPr lang="fr-CA" sz="1600" noProof="0" dirty="0" smtClean="0"/>
              <a:t>Même si la vaste majorité des étudiants continuent d’indiquer qu’ils ont </a:t>
            </a:r>
            <a:r>
              <a:rPr lang="fr-CA" sz="1600" i="1" dirty="0"/>
              <a:t>absolument </a:t>
            </a:r>
            <a:r>
              <a:rPr lang="fr-CA" sz="1600" noProof="0" dirty="0" smtClean="0"/>
              <a:t>ou </a:t>
            </a:r>
            <a:r>
              <a:rPr lang="fr-CA" sz="1600" i="1" dirty="0"/>
              <a:t>probablement </a:t>
            </a:r>
            <a:r>
              <a:rPr lang="fr-CA" sz="1600" dirty="0" smtClean="0"/>
              <a:t>l’intention de faire carrière en génie, ils sont moins nombreux qu’en 2013 (94 % par rapport à 97 %). La proportion d’étudiants qui ont </a:t>
            </a:r>
            <a:r>
              <a:rPr lang="fr-CA" sz="1600" i="1" dirty="0" smtClean="0"/>
              <a:t>absolument </a:t>
            </a:r>
            <a:r>
              <a:rPr lang="fr-CA" sz="1600" dirty="0" smtClean="0"/>
              <a:t>l’intention de faire carrière en génie a également diminué par rapport à l’année dernière (70 % par rapport à 75 %).</a:t>
            </a:r>
            <a:endParaRPr lang="fr-CA" sz="1600" noProof="0" dirty="0" smtClean="0"/>
          </a:p>
          <a:p>
            <a:pPr>
              <a:lnSpc>
                <a:spcPct val="100000"/>
              </a:lnSpc>
              <a:spcBef>
                <a:spcPts val="600"/>
              </a:spcBef>
            </a:pPr>
            <a:r>
              <a:rPr lang="fr-CA" sz="1600" noProof="0" dirty="0" smtClean="0"/>
              <a:t>Huit finissants sur dix (82 %) ont l’intention d’entrer sur le marché du travail immédiatement après avoir obtenu leur baccalauréat en génie, ce qui représente une baisse par rapport à 2013 (87 %).   </a:t>
            </a:r>
          </a:p>
          <a:p>
            <a:pPr fontAlgn="auto">
              <a:lnSpc>
                <a:spcPct val="100000"/>
              </a:lnSpc>
              <a:spcBef>
                <a:spcPts val="600"/>
              </a:spcBef>
              <a:spcAft>
                <a:spcPts val="0"/>
              </a:spcAft>
              <a:defRPr/>
            </a:pPr>
            <a:r>
              <a:rPr lang="fr-CA" sz="1600" noProof="0" dirty="0" smtClean="0"/>
              <a:t>Même si, parmi </a:t>
            </a:r>
            <a:r>
              <a:rPr lang="fr-CA" sz="1600" u="sng" noProof="0" dirty="0" smtClean="0"/>
              <a:t>tous</a:t>
            </a:r>
            <a:r>
              <a:rPr lang="fr-CA" sz="1600" noProof="0" dirty="0" smtClean="0"/>
              <a:t> les étudiants, huit sur dix ont </a:t>
            </a:r>
            <a:r>
              <a:rPr lang="fr-CA" sz="1600" i="1" dirty="0" smtClean="0"/>
              <a:t>absolument </a:t>
            </a:r>
            <a:r>
              <a:rPr lang="fr-CA" sz="1600" dirty="0" smtClean="0"/>
              <a:t>ou </a:t>
            </a:r>
            <a:r>
              <a:rPr lang="fr-CA" sz="1600" i="1" dirty="0" smtClean="0"/>
              <a:t>probablement </a:t>
            </a:r>
            <a:r>
              <a:rPr lang="fr-CA" sz="1600" dirty="0" smtClean="0"/>
              <a:t>l’intention de faire une demande de permis d’exercice, la tendance est à la baisse (83 % par rapport à 90 % en 2013), particulièrement en ce qui concerne les étudiants qui ont </a:t>
            </a:r>
            <a:r>
              <a:rPr lang="fr-CA" sz="1600" i="1" dirty="0" smtClean="0"/>
              <a:t>absolument </a:t>
            </a:r>
            <a:r>
              <a:rPr lang="fr-CA" sz="1600" dirty="0" smtClean="0"/>
              <a:t>l’intention de faire une demande de permis (53 % par rapport à 66 %). Par contre, les étudiants à avoir </a:t>
            </a:r>
            <a:r>
              <a:rPr lang="fr-CA" sz="1600" i="1" dirty="0" smtClean="0"/>
              <a:t>probablement </a:t>
            </a:r>
            <a:r>
              <a:rPr lang="fr-CA" sz="1600" dirty="0" smtClean="0"/>
              <a:t>l’intention de faire une demande sont plus nombreux (30 % par rapport à 24 % en 2013).</a:t>
            </a:r>
            <a:r>
              <a:rPr lang="fr-CA" sz="1600" noProof="0" dirty="0" smtClean="0"/>
              <a:t>   </a:t>
            </a:r>
          </a:p>
          <a:p>
            <a:pPr fontAlgn="auto">
              <a:lnSpc>
                <a:spcPct val="100000"/>
              </a:lnSpc>
              <a:spcBef>
                <a:spcPts val="600"/>
              </a:spcBef>
              <a:spcAft>
                <a:spcPts val="0"/>
              </a:spcAft>
              <a:defRPr/>
            </a:pPr>
            <a:r>
              <a:rPr lang="fr-CA" sz="1600" noProof="0" dirty="0" smtClean="0"/>
              <a:t>Les étudiants à indiquer qu’ils avaient </a:t>
            </a:r>
            <a:r>
              <a:rPr lang="fr-CA" sz="1600" i="1" noProof="0" dirty="0" smtClean="0"/>
              <a:t>absolument </a:t>
            </a:r>
            <a:r>
              <a:rPr lang="fr-CA" sz="1600" noProof="0" dirty="0" smtClean="0"/>
              <a:t>l’intention de faire carrière en génie au début de leurs </a:t>
            </a:r>
            <a:r>
              <a:rPr lang="fr-CA" sz="1600" dirty="0" smtClean="0"/>
              <a:t>études sont moins nombreux qu’en 2013 (62 % par rapport à 71 %), tandis qu’ils sont plus nombreux à en avoir </a:t>
            </a:r>
            <a:r>
              <a:rPr lang="fr-CA" sz="1600" i="1" dirty="0" smtClean="0"/>
              <a:t>probablement </a:t>
            </a:r>
            <a:r>
              <a:rPr lang="fr-CA" sz="1600" dirty="0" smtClean="0"/>
              <a:t>l’intention (34 % par rapport à 25 %).</a:t>
            </a:r>
            <a:endParaRPr lang="fr-CA" sz="1600" noProof="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pPr/>
              <a:t>5</a:t>
            </a:fld>
            <a:endParaRPr lang="en-US" dirty="0"/>
          </a:p>
        </p:txBody>
      </p:sp>
    </p:spTree>
    <p:extLst>
      <p:ext uri="{BB962C8B-B14F-4D97-AF65-F5344CB8AC3E}">
        <p14:creationId xmlns:p14="http://schemas.microsoft.com/office/powerpoint/2010/main" val="26740543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custDataLst>
              <p:tags r:id="rId1"/>
            </p:custDataLst>
            <p:extLst>
              <p:ext uri="{D42A27DB-BD31-4B8C-83A1-F6EECF244321}">
                <p14:modId xmlns:p14="http://schemas.microsoft.com/office/powerpoint/2010/main" val="3184922937"/>
              </p:ext>
            </p:extLst>
          </p:nvPr>
        </p:nvGraphicFramePr>
        <p:xfrm>
          <a:off x="3452481" y="2290470"/>
          <a:ext cx="1479605" cy="3452558"/>
        </p:xfrm>
        <a:graphic>
          <a:graphicData uri="http://schemas.openxmlformats.org/drawingml/2006/table">
            <a:tbl>
              <a:tblPr/>
              <a:tblGrid>
                <a:gridCol w="1479605"/>
              </a:tblGrid>
              <a:tr h="362824">
                <a:tc>
                  <a:txBody>
                    <a:bodyPr/>
                    <a:lstStyle/>
                    <a:p>
                      <a:pPr algn="r" fontAlgn="b"/>
                      <a:r>
                        <a:rPr lang="fr-CA" sz="1050" b="1" i="0" u="none" strike="noStrike" kern="1200" noProof="0" dirty="0" smtClean="0">
                          <a:solidFill>
                            <a:schemeClr val="tx1"/>
                          </a:solidFill>
                          <a:latin typeface="+mn-lt"/>
                          <a:ea typeface="+mn-ea"/>
                          <a:cs typeface="+mn-cs"/>
                        </a:rPr>
                        <a:t>Parent</a:t>
                      </a:r>
                    </a:p>
                  </a:txBody>
                  <a:tcPr marL="9525" marR="9525" marT="9525" marB="0" anchor="b">
                    <a:lnL>
                      <a:noFill/>
                    </a:lnL>
                    <a:lnR>
                      <a:noFill/>
                    </a:lnR>
                    <a:lnT>
                      <a:noFill/>
                    </a:lnT>
                    <a:lnB>
                      <a:noFill/>
                    </a:lnB>
                    <a:lnTlToBr w="12700" cmpd="sng">
                      <a:noFill/>
                      <a:prstDash val="solid"/>
                    </a:lnTlToBr>
                    <a:lnBlToTr w="12700" cmpd="sng">
                      <a:noFill/>
                      <a:prstDash val="solid"/>
                    </a:lnBlToTr>
                  </a:tcPr>
                </a:tc>
              </a:tr>
              <a:tr h="294245">
                <a:tc>
                  <a:txBody>
                    <a:bodyPr/>
                    <a:lstStyle/>
                    <a:p>
                      <a:pPr algn="r" fontAlgn="b"/>
                      <a:r>
                        <a:rPr lang="fr-CA" sz="800" b="0" i="0" u="none" strike="noStrike" noProof="0" dirty="0" smtClean="0">
                          <a:solidFill>
                            <a:schemeClr val="tx2"/>
                          </a:solidFill>
                          <a:latin typeface="Arial Narrow" pitchFamily="34" charset="0"/>
                        </a:rPr>
                        <a:t>(n=115)</a:t>
                      </a:r>
                    </a:p>
                    <a:p>
                      <a:pPr algn="r" fontAlgn="b"/>
                      <a:r>
                        <a:rPr lang="fr-CA" sz="800" b="0" i="0" u="none" strike="noStrike" noProof="0" dirty="0" smtClean="0">
                          <a:solidFill>
                            <a:schemeClr val="tx2"/>
                          </a:solidFill>
                          <a:latin typeface="Arial Narrow" pitchFamily="34" charset="0"/>
                        </a:rPr>
                        <a:t>(n=99)</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9369">
                <a:tc>
                  <a:txBody>
                    <a:bodyPr/>
                    <a:lstStyle/>
                    <a:p>
                      <a:pPr marL="0" algn="r" defTabSz="914400" rtl="0" eaLnBrk="1" fontAlgn="b" latinLnBrk="0" hangingPunct="1"/>
                      <a:r>
                        <a:rPr lang="fr-CA" sz="1100" b="1" i="0" u="none" strike="noStrike" kern="1200" noProof="0" dirty="0" smtClean="0">
                          <a:solidFill>
                            <a:schemeClr val="tx1"/>
                          </a:solidFill>
                          <a:latin typeface="+mn-lt"/>
                          <a:ea typeface="+mn-ea"/>
                          <a:cs typeface="+mn-cs"/>
                        </a:rPr>
                        <a:t>Autre membre</a:t>
                      </a:r>
                      <a:r>
                        <a:rPr lang="fr-CA" sz="1100" b="1" i="0" u="none" strike="noStrike" kern="1200" baseline="0" noProof="0" dirty="0" smtClean="0">
                          <a:solidFill>
                            <a:schemeClr val="tx1"/>
                          </a:solidFill>
                          <a:latin typeface="+mn-lt"/>
                          <a:ea typeface="+mn-ea"/>
                          <a:cs typeface="+mn-cs"/>
                        </a:rPr>
                        <a:t> de la famille</a:t>
                      </a:r>
                      <a:endParaRPr lang="fr-CA" sz="1100" b="1" i="0" u="none" strike="noStrike" kern="1200" noProof="0" dirty="0" smtClean="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94245">
                <a:tc>
                  <a:txBody>
                    <a:bodyPr/>
                    <a:lstStyle/>
                    <a:p>
                      <a:pPr algn="r" fontAlgn="b"/>
                      <a:r>
                        <a:rPr lang="fr-CA" sz="800" b="0" i="0" u="none" strike="noStrike" noProof="0" dirty="0" smtClean="0">
                          <a:latin typeface="Arial Narrow" pitchFamily="34" charset="0"/>
                        </a:rPr>
                        <a:t>(n=77) </a:t>
                      </a:r>
                    </a:p>
                    <a:p>
                      <a:pPr algn="r" fontAlgn="b"/>
                      <a:r>
                        <a:rPr lang="fr-CA" sz="800" b="0" i="0" u="none" strike="noStrike" noProof="0" dirty="0" smtClean="0">
                          <a:solidFill>
                            <a:schemeClr val="tx2"/>
                          </a:solidFill>
                          <a:latin typeface="Arial Narrow" pitchFamily="34" charset="0"/>
                        </a:rPr>
                        <a:t>(n=55)</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9206">
                <a:tc>
                  <a:txBody>
                    <a:bodyPr/>
                    <a:lstStyle/>
                    <a:p>
                      <a:pPr marL="0" algn="r" defTabSz="914400" rtl="0" eaLnBrk="1" fontAlgn="b" latinLnBrk="0" hangingPunct="1"/>
                      <a:r>
                        <a:rPr lang="fr-CA" sz="1100" b="1" i="0" u="none" strike="noStrike" kern="1200" noProof="0" dirty="0" smtClean="0">
                          <a:solidFill>
                            <a:schemeClr val="tx1"/>
                          </a:solidFill>
                          <a:latin typeface="+mn-lt"/>
                          <a:ea typeface="+mn-ea"/>
                          <a:cs typeface="+mn-cs"/>
                        </a:rPr>
                        <a:t>Ami ou connaissance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94245">
                <a:tc>
                  <a:txBody>
                    <a:bodyPr/>
                    <a:lstStyle/>
                    <a:p>
                      <a:pPr marL="0" algn="r" defTabSz="914400" rtl="0" eaLnBrk="1" fontAlgn="b" latinLnBrk="0" hangingPunct="1"/>
                      <a:r>
                        <a:rPr lang="fr-CA" sz="800" b="0" i="0" u="none" strike="noStrike" kern="1200" noProof="0" dirty="0" smtClean="0">
                          <a:solidFill>
                            <a:schemeClr val="tx1"/>
                          </a:solidFill>
                          <a:latin typeface="Arial Narrow" pitchFamily="34" charset="0"/>
                          <a:ea typeface="+mn-ea"/>
                          <a:cs typeface="+mn-cs"/>
                        </a:rPr>
                        <a:t>(n=76) </a:t>
                      </a:r>
                    </a:p>
                    <a:p>
                      <a:pPr marL="0" algn="r" defTabSz="914400" rtl="0" eaLnBrk="1" fontAlgn="b" latinLnBrk="0" hangingPunct="1"/>
                      <a:r>
                        <a:rPr lang="fr-CA" sz="800" b="0" i="0" u="none" strike="noStrike" kern="1200" noProof="0" dirty="0" smtClean="0">
                          <a:solidFill>
                            <a:schemeClr val="tx1"/>
                          </a:solidFill>
                          <a:latin typeface="Arial Narrow" pitchFamily="34" charset="0"/>
                          <a:ea typeface="+mn-ea"/>
                          <a:cs typeface="+mn-cs"/>
                        </a:rPr>
                        <a:t>(n=43)</a:t>
                      </a:r>
                      <a:endParaRPr lang="fr-CA" sz="800" b="0" i="0" u="none" strike="noStrike" kern="1200" noProof="0" dirty="0">
                        <a:solidFill>
                          <a:schemeClr val="tx1"/>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193">
                <a:tc>
                  <a:txBody>
                    <a:bodyPr/>
                    <a:lstStyle/>
                    <a:p>
                      <a:pPr marL="0" algn="r" defTabSz="914400" rtl="0" eaLnBrk="1" fontAlgn="b" latinLnBrk="0" hangingPunct="1"/>
                      <a:r>
                        <a:rPr lang="fr-CA" sz="1050" b="1" i="0" u="none" strike="noStrike" kern="1200" noProof="0" dirty="0" smtClean="0">
                          <a:solidFill>
                            <a:schemeClr val="tx1"/>
                          </a:solidFill>
                          <a:latin typeface="+mn-lt"/>
                          <a:ea typeface="+mn-ea"/>
                          <a:cs typeface="+mn-cs"/>
                        </a:rPr>
                        <a:t>Professeur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94245">
                <a:tc>
                  <a:txBody>
                    <a:bodyPr/>
                    <a:lstStyle/>
                    <a:p>
                      <a:pPr marL="0" algn="r" defTabSz="914400" rtl="0" eaLnBrk="1" fontAlgn="b" latinLnBrk="0" hangingPunct="1"/>
                      <a:r>
                        <a:rPr lang="fr-CA" sz="800" b="0" i="0" u="none" strike="noStrike" kern="1200" noProof="0" dirty="0" smtClean="0">
                          <a:solidFill>
                            <a:schemeClr val="tx1"/>
                          </a:solidFill>
                          <a:latin typeface="Arial Narrow" pitchFamily="34" charset="0"/>
                          <a:ea typeface="+mn-ea"/>
                          <a:cs typeface="+mn-cs"/>
                        </a:rPr>
                        <a:t>(n=70)</a:t>
                      </a:r>
                    </a:p>
                    <a:p>
                      <a:pPr marL="0" algn="r" defTabSz="914400" rtl="0" eaLnBrk="1" fontAlgn="b" latinLnBrk="0" hangingPunct="1"/>
                      <a:r>
                        <a:rPr lang="fr-CA" sz="800" b="0" i="0" u="none" strike="noStrike" kern="1200" noProof="0" dirty="0" smtClean="0">
                          <a:solidFill>
                            <a:schemeClr val="tx1"/>
                          </a:solidFill>
                          <a:latin typeface="Arial Narrow" pitchFamily="34" charset="0"/>
                          <a:ea typeface="+mn-ea"/>
                          <a:cs typeface="+mn-cs"/>
                        </a:rPr>
                        <a:t>(n=35)</a:t>
                      </a:r>
                      <a:endParaRPr lang="fr-CA" sz="800" b="0" i="0" u="none" strike="noStrike" kern="1200" noProof="0" dirty="0">
                        <a:solidFill>
                          <a:schemeClr val="tx1"/>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2218">
                <a:tc>
                  <a:txBody>
                    <a:bodyPr/>
                    <a:lstStyle/>
                    <a:p>
                      <a:pPr algn="r" fontAlgn="b"/>
                      <a:r>
                        <a:rPr lang="fr-CA" sz="1050" b="1" i="0" u="none" strike="noStrike" kern="1200" noProof="0" dirty="0" smtClean="0">
                          <a:solidFill>
                            <a:schemeClr val="tx1"/>
                          </a:solidFill>
                          <a:latin typeface="+mn-lt"/>
                          <a:ea typeface="+mn-ea"/>
                          <a:cs typeface="+mn-cs"/>
                        </a:rPr>
                        <a:t>Conseiller d’orientation</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0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1"/>
                          </a:solidFill>
                          <a:latin typeface="Arial Narrow" pitchFamily="34" charset="0"/>
                          <a:ea typeface="+mn-ea"/>
                          <a:cs typeface="+mn-cs"/>
                        </a:rPr>
                        <a:t>(n=9)</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1"/>
                          </a:solidFill>
                          <a:latin typeface="Arial Narrow" pitchFamily="34" charset="0"/>
                          <a:ea typeface="+mn-ea"/>
                          <a:cs typeface="+mn-cs"/>
                        </a:rPr>
                        <a:t>(n=8)</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8" name="Pentagon 67"/>
          <p:cNvSpPr/>
          <p:nvPr>
            <p:custDataLst>
              <p:tags r:id="rId2"/>
            </p:custDataLst>
          </p:nvPr>
        </p:nvSpPr>
        <p:spPr>
          <a:xfrm>
            <a:off x="5025611" y="3088930"/>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Pentagon 68"/>
          <p:cNvSpPr/>
          <p:nvPr>
            <p:custDataLst>
              <p:tags r:id="rId3"/>
            </p:custDataLst>
          </p:nvPr>
        </p:nvSpPr>
        <p:spPr>
          <a:xfrm>
            <a:off x="5025611" y="2435802"/>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Pentagon 69"/>
          <p:cNvSpPr/>
          <p:nvPr>
            <p:custDataLst>
              <p:tags r:id="rId4"/>
            </p:custDataLst>
          </p:nvPr>
        </p:nvSpPr>
        <p:spPr>
          <a:xfrm>
            <a:off x="5025611" y="3756094"/>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Pentagon 70"/>
          <p:cNvSpPr/>
          <p:nvPr>
            <p:custDataLst>
              <p:tags r:id="rId5"/>
            </p:custDataLst>
          </p:nvPr>
        </p:nvSpPr>
        <p:spPr>
          <a:xfrm>
            <a:off x="5025611" y="4402933"/>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Pentagon 72"/>
          <p:cNvSpPr/>
          <p:nvPr>
            <p:custDataLst>
              <p:tags r:id="rId6"/>
            </p:custDataLst>
          </p:nvPr>
        </p:nvSpPr>
        <p:spPr>
          <a:xfrm>
            <a:off x="5025611" y="5092774"/>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677" name="Rectangle 2"/>
          <p:cNvSpPr>
            <a:spLocks noGrp="1" noChangeArrowheads="1"/>
          </p:cNvSpPr>
          <p:nvPr>
            <p:ph type="title"/>
            <p:custDataLst>
              <p:tags r:id="rId7"/>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Incitation à faire des études en génie </a:t>
            </a:r>
            <a:endParaRPr lang="fr-CA" noProof="0" dirty="0" smtClean="0"/>
          </a:p>
        </p:txBody>
      </p:sp>
      <p:sp>
        <p:nvSpPr>
          <p:cNvPr id="28681" name="Text Box 5"/>
          <p:cNvSpPr txBox="1">
            <a:spLocks noChangeArrowheads="1"/>
          </p:cNvSpPr>
          <p:nvPr>
            <p:custDataLst>
              <p:tags r:id="rId8"/>
            </p:custDataLst>
          </p:nvPr>
        </p:nvSpPr>
        <p:spPr bwMode="auto">
          <a:xfrm>
            <a:off x="323384" y="6110598"/>
            <a:ext cx="8508381"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a:t>
            </a:r>
            <a:r>
              <a:rPr lang="fr-CA" sz="800" dirty="0">
                <a:solidFill>
                  <a:schemeClr val="tx1"/>
                </a:solidFill>
                <a:latin typeface="+mj-lt"/>
              </a:rPr>
              <a:t>D’après vous, y a-t-il une personne ou un modèle de rôle en particulier qui vous a incité à faire des études en génie</a:t>
            </a:r>
            <a:r>
              <a:rPr lang="en-US" sz="800" dirty="0" smtClean="0">
                <a:solidFill>
                  <a:schemeClr val="tx1"/>
                </a:solidFill>
                <a:latin typeface="+mj-lt"/>
              </a:rPr>
              <a:t>? Base : </a:t>
            </a:r>
            <a:r>
              <a:rPr lang="fr-CA" sz="800" dirty="0" smtClean="0">
                <a:solidFill>
                  <a:schemeClr val="tx1"/>
                </a:solidFill>
                <a:latin typeface="+mj-lt"/>
              </a:rPr>
              <a:t>Tous les répondants, </a:t>
            </a:r>
            <a:r>
              <a:rPr lang="en-US" sz="800" dirty="0" smtClean="0">
                <a:solidFill>
                  <a:schemeClr val="tx1"/>
                </a:solidFill>
                <a:latin typeface="+mj-lt"/>
              </a:rPr>
              <a:t>2013 (n=484) 2014 </a:t>
            </a:r>
            <a:r>
              <a:rPr lang="en-US" sz="800" dirty="0">
                <a:solidFill>
                  <a:schemeClr val="tx1"/>
                </a:solidFill>
                <a:latin typeface="+mj-lt"/>
              </a:rPr>
              <a:t>(</a:t>
            </a:r>
            <a:r>
              <a:rPr lang="en-US" sz="800" dirty="0" smtClean="0">
                <a:solidFill>
                  <a:schemeClr val="tx1"/>
                </a:solidFill>
                <a:latin typeface="+mj-lt"/>
              </a:rPr>
              <a:t>n=606). Q33C. </a:t>
            </a:r>
            <a:r>
              <a:rPr lang="fr-CA" sz="800" dirty="0">
                <a:solidFill>
                  <a:schemeClr val="tx1"/>
                </a:solidFill>
                <a:latin typeface="+mj-lt"/>
              </a:rPr>
              <a:t>Quel est ou était votre lien avec cette personne (ou ces personnes)</a:t>
            </a:r>
            <a:r>
              <a:rPr lang="en-US" sz="800" dirty="0" smtClean="0">
                <a:solidFill>
                  <a:schemeClr val="tx1"/>
                </a:solidFill>
                <a:latin typeface="+mj-lt"/>
              </a:rPr>
              <a:t>? </a:t>
            </a:r>
            <a:r>
              <a:rPr lang="fr-CA" sz="800" dirty="0" smtClean="0">
                <a:solidFill>
                  <a:schemeClr val="tx1"/>
                </a:solidFill>
                <a:latin typeface="+mj-lt"/>
              </a:rPr>
              <a:t>Base : Les répondants qui ont été incités par quelqu’un à faire des études en génie, </a:t>
            </a:r>
            <a:r>
              <a:rPr lang="en-US" sz="800" dirty="0" smtClean="0">
                <a:solidFill>
                  <a:schemeClr val="tx1"/>
                </a:solidFill>
                <a:latin typeface="+mj-lt"/>
              </a:rPr>
              <a:t>2013 (n=191); 2014 (n=265). Q33D. </a:t>
            </a:r>
            <a:r>
              <a:rPr lang="fr-CA" sz="800" dirty="0">
                <a:solidFill>
                  <a:schemeClr val="tx1"/>
                </a:solidFill>
                <a:latin typeface="+mj-lt"/>
              </a:rPr>
              <a:t>Veuillez indiquer le sexe de chacune des personnes indiquées</a:t>
            </a:r>
            <a:r>
              <a:rPr lang="en-US" sz="800" dirty="0" smtClean="0">
                <a:solidFill>
                  <a:schemeClr val="tx1"/>
                </a:solidFill>
                <a:latin typeface="+mj-lt"/>
              </a:rPr>
              <a:t>.</a:t>
            </a:r>
            <a:r>
              <a:rPr lang="en-US" sz="800" dirty="0" smtClean="0">
                <a:solidFill>
                  <a:srgbClr val="1F497D"/>
                </a:solidFill>
                <a:latin typeface="+mj-lt"/>
              </a:rPr>
              <a:t> Base : </a:t>
            </a:r>
            <a:r>
              <a:rPr lang="fr-CA" sz="800" dirty="0">
                <a:solidFill>
                  <a:srgbClr val="1F497D"/>
                </a:solidFill>
                <a:latin typeface="+mj-lt"/>
              </a:rPr>
              <a:t>Les répondants qui ont été incités par quelqu’un à faire des études en génie</a:t>
            </a:r>
            <a:r>
              <a:rPr lang="en-US" sz="800" dirty="0" smtClean="0">
                <a:solidFill>
                  <a:srgbClr val="1F497D"/>
                </a:solidFill>
                <a:latin typeface="+mj-lt"/>
              </a:rPr>
              <a:t>. </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28" name="TextBox 27"/>
          <p:cNvSpPr txBox="1"/>
          <p:nvPr>
            <p:custDataLst>
              <p:tags r:id="rId9"/>
            </p:custDataLst>
          </p:nvPr>
        </p:nvSpPr>
        <p:spPr>
          <a:xfrm>
            <a:off x="1995302" y="3595997"/>
            <a:ext cx="653143" cy="246221"/>
          </a:xfrm>
          <a:prstGeom prst="rect">
            <a:avLst/>
          </a:prstGeom>
          <a:noFill/>
        </p:spPr>
        <p:txBody>
          <a:bodyPr wrap="square" rtlCol="0">
            <a:spAutoFit/>
          </a:bodyPr>
          <a:lstStyle>
            <a:defPPr>
              <a:defRPr lang="fr-FR"/>
            </a:defPPr>
            <a:lvl1pPr>
              <a:defRPr sz="1000">
                <a:solidFill>
                  <a:schemeClr val="bg1"/>
                </a:solidFill>
                <a:latin typeface="+mn-lt"/>
              </a:defRPr>
            </a:lvl1pPr>
          </a:lstStyle>
          <a:p>
            <a:r>
              <a:rPr lang="en-US" dirty="0"/>
              <a:t>(</a:t>
            </a:r>
            <a:r>
              <a:rPr lang="en-US" dirty="0" smtClean="0"/>
              <a:t>n=265)</a:t>
            </a:r>
            <a:endParaRPr lang="en-US" dirty="0"/>
          </a:p>
        </p:txBody>
      </p:sp>
      <p:sp>
        <p:nvSpPr>
          <p:cNvPr id="29" name="TextBox 28"/>
          <p:cNvSpPr txBox="1"/>
          <p:nvPr>
            <p:custDataLst>
              <p:tags r:id="rId10"/>
            </p:custDataLst>
          </p:nvPr>
        </p:nvSpPr>
        <p:spPr>
          <a:xfrm>
            <a:off x="789462" y="3879849"/>
            <a:ext cx="653143" cy="246221"/>
          </a:xfrm>
          <a:prstGeom prst="rect">
            <a:avLst/>
          </a:prstGeom>
          <a:noFill/>
        </p:spPr>
        <p:txBody>
          <a:bodyPr wrap="square" rtlCol="0">
            <a:spAutoFit/>
          </a:bodyPr>
          <a:lstStyle/>
          <a:p>
            <a:r>
              <a:rPr lang="en-US" sz="1000" dirty="0" smtClean="0">
                <a:solidFill>
                  <a:schemeClr val="bg1"/>
                </a:solidFill>
                <a:latin typeface="+mn-lt"/>
              </a:rPr>
              <a:t>(n=341)</a:t>
            </a:r>
            <a:endParaRPr lang="en-US" sz="1000" dirty="0">
              <a:solidFill>
                <a:schemeClr val="bg1"/>
              </a:solidFill>
              <a:latin typeface="+mn-lt"/>
            </a:endParaRPr>
          </a:p>
        </p:txBody>
      </p:sp>
      <p:graphicFrame>
        <p:nvGraphicFramePr>
          <p:cNvPr id="20" name="Chart 19"/>
          <p:cNvGraphicFramePr/>
          <p:nvPr>
            <p:custDataLst>
              <p:tags r:id="rId11"/>
            </p:custDataLst>
            <p:extLst>
              <p:ext uri="{D42A27DB-BD31-4B8C-83A1-F6EECF244321}">
                <p14:modId xmlns:p14="http://schemas.microsoft.com/office/powerpoint/2010/main" val="1111220083"/>
              </p:ext>
            </p:extLst>
          </p:nvPr>
        </p:nvGraphicFramePr>
        <p:xfrm>
          <a:off x="166356" y="1737695"/>
          <a:ext cx="3286125" cy="3470275"/>
        </p:xfrm>
        <a:graphic>
          <a:graphicData uri="http://schemas.openxmlformats.org/drawingml/2006/chart">
            <c:chart xmlns:c="http://schemas.openxmlformats.org/drawingml/2006/chart" xmlns:r="http://schemas.openxmlformats.org/officeDocument/2006/relationships" r:id="rId20"/>
          </a:graphicData>
        </a:graphic>
      </p:graphicFrame>
      <p:sp>
        <p:nvSpPr>
          <p:cNvPr id="21" name="Pentagon 20"/>
          <p:cNvSpPr/>
          <p:nvPr>
            <p:custDataLst>
              <p:tags r:id="rId12"/>
            </p:custDataLst>
          </p:nvPr>
        </p:nvSpPr>
        <p:spPr>
          <a:xfrm>
            <a:off x="548308" y="2290470"/>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22" name="Chart 21"/>
          <p:cNvGraphicFramePr/>
          <p:nvPr>
            <p:custDataLst>
              <p:tags r:id="rId13"/>
            </p:custDataLst>
            <p:extLst>
              <p:ext uri="{D42A27DB-BD31-4B8C-83A1-F6EECF244321}">
                <p14:modId xmlns:p14="http://schemas.microsoft.com/office/powerpoint/2010/main" val="943002280"/>
              </p:ext>
            </p:extLst>
          </p:nvPr>
        </p:nvGraphicFramePr>
        <p:xfrm>
          <a:off x="614030" y="2660843"/>
          <a:ext cx="2683382" cy="2741958"/>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3" name="Object 7"/>
          <p:cNvGraphicFramePr>
            <a:graphicFrameLocks noGrp="1" noChangeAspect="1"/>
          </p:cNvGraphicFramePr>
          <p:nvPr>
            <p:ph sz="half" idx="4294967295"/>
            <p:custDataLst>
              <p:tags r:id="rId14"/>
            </p:custDataLst>
            <p:extLst>
              <p:ext uri="{D42A27DB-BD31-4B8C-83A1-F6EECF244321}">
                <p14:modId xmlns:p14="http://schemas.microsoft.com/office/powerpoint/2010/main" val="2822186925"/>
              </p:ext>
            </p:extLst>
          </p:nvPr>
        </p:nvGraphicFramePr>
        <p:xfrm>
          <a:off x="6580690" y="2155678"/>
          <a:ext cx="2251075" cy="3561349"/>
        </p:xfrm>
        <a:graphic>
          <a:graphicData uri="http://schemas.openxmlformats.org/drawingml/2006/chart">
            <c:chart xmlns:c="http://schemas.openxmlformats.org/drawingml/2006/chart" xmlns:r="http://schemas.openxmlformats.org/officeDocument/2006/relationships" r:id="rId22"/>
          </a:graphicData>
        </a:graphic>
      </p:graphicFrame>
      <p:sp>
        <p:nvSpPr>
          <p:cNvPr id="25" name="Isosceles Triangle 24"/>
          <p:cNvSpPr/>
          <p:nvPr>
            <p:custDataLst>
              <p:tags r:id="rId15"/>
            </p:custDataLst>
          </p:nvPr>
        </p:nvSpPr>
        <p:spPr>
          <a:xfrm rot="10800000" flipV="1">
            <a:off x="5742053" y="4492538"/>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Content Placeholder 33"/>
          <p:cNvSpPr txBox="1">
            <a:spLocks/>
          </p:cNvSpPr>
          <p:nvPr>
            <p:custDataLst>
              <p:tags r:id="rId16"/>
            </p:custDataLst>
          </p:nvPr>
        </p:nvSpPr>
        <p:spPr>
          <a:xfrm>
            <a:off x="342899" y="70721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quatre étudiants sur dix ont été incités par quelqu’un à faire des études en génie.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ceux qui y ont été encouragés, plus de quatre étudiants sur dix l’ont été par un parent, environ trois sur dix par un autre membre de la famille, par un ami ou une connaissance ou par un professeur.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Ce sont majoritairement des hommes qui ont incité les étudiants à faire des études en génie. </a:t>
            </a:r>
            <a:endParaRPr lang="fr-CA" sz="1400" b="0" dirty="0">
              <a:solidFill>
                <a:schemeClr val="tx1"/>
              </a:solidFill>
              <a:latin typeface="+mj-lt"/>
            </a:endParaRPr>
          </a:p>
        </p:txBody>
      </p:sp>
      <p:sp>
        <p:nvSpPr>
          <p:cNvPr id="27" name="Slide Number Placeholder 3"/>
          <p:cNvSpPr>
            <a:spLocks noGrp="1"/>
          </p:cNvSpPr>
          <p:nvPr>
            <p:ph type="sldNum" sz="quarter" idx="11"/>
            <p:custDataLst>
              <p:tags r:id="rId17"/>
            </p:custDataLst>
          </p:nvPr>
        </p:nvSpPr>
        <p:spPr bwMode="auto">
          <a:xfrm>
            <a:off x="8689975" y="6565900"/>
            <a:ext cx="290513" cy="185738"/>
          </a:xfrm>
          <a:noFill/>
          <a:ln>
            <a:miter lim="800000"/>
            <a:headEnd/>
            <a:tailEnd/>
          </a:ln>
        </p:spPr>
        <p:txBody>
          <a:bodyPr vert="horz" numCol="1" compatLnSpc="1">
            <a:prstTxWarp prst="textNoShape">
              <a:avLst/>
            </a:prstTxWarp>
          </a:bodyPr>
          <a:lstStyle/>
          <a:p>
            <a:fld id="{212596CE-3726-44FE-AA23-3D2BD64A8BAE}" type="slidenum">
              <a:rPr lang="en-US"/>
              <a:pPr/>
              <a:t>50</a:t>
            </a:fld>
            <a:endParaRPr lang="en-US" dirty="0"/>
          </a:p>
        </p:txBody>
      </p:sp>
      <p:graphicFrame>
        <p:nvGraphicFramePr>
          <p:cNvPr id="19" name="Object 7"/>
          <p:cNvGraphicFramePr>
            <a:graphicFrameLocks noGrp="1" noChangeAspect="1"/>
          </p:cNvGraphicFramePr>
          <p:nvPr>
            <p:ph sz="half" idx="4294967295"/>
            <p:custDataLst>
              <p:tags r:id="rId18"/>
            </p:custDataLst>
            <p:extLst>
              <p:ext uri="{D42A27DB-BD31-4B8C-83A1-F6EECF244321}">
                <p14:modId xmlns:p14="http://schemas.microsoft.com/office/powerpoint/2010/main" val="4174935142"/>
              </p:ext>
            </p:extLst>
          </p:nvPr>
        </p:nvGraphicFramePr>
        <p:xfrm>
          <a:off x="5088134" y="1936239"/>
          <a:ext cx="1595479" cy="3962400"/>
        </p:xfrm>
        <a:graphic>
          <a:graphicData uri="http://schemas.openxmlformats.org/drawingml/2006/chart">
            <c:chart xmlns:c="http://schemas.openxmlformats.org/drawingml/2006/chart" xmlns:r="http://schemas.openxmlformats.org/officeDocument/2006/relationships" r:id="rId23"/>
          </a:graphicData>
        </a:graphic>
      </p:graphicFrame>
    </p:spTree>
    <p:extLst>
      <p:ext uri="{BB962C8B-B14F-4D97-AF65-F5344CB8AC3E}">
        <p14:creationId xmlns:p14="http://schemas.microsoft.com/office/powerpoint/2010/main" val="238868835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2477191888"/>
              </p:ext>
            </p:extLst>
          </p:nvPr>
        </p:nvGraphicFramePr>
        <p:xfrm>
          <a:off x="5245100" y="1505415"/>
          <a:ext cx="3848100" cy="4527395"/>
        </p:xfrm>
        <a:graphic>
          <a:graphicData uri="http://schemas.openxmlformats.org/drawingml/2006/chart">
            <c:chart xmlns:c="http://schemas.openxmlformats.org/drawingml/2006/chart" xmlns:r="http://schemas.openxmlformats.org/officeDocument/2006/relationships" r:id="rId17"/>
          </a:graphicData>
        </a:graphic>
      </p:graphicFrame>
      <p:sp>
        <p:nvSpPr>
          <p:cNvPr id="28677"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Résidence permanente</a:t>
            </a:r>
          </a:p>
        </p:txBody>
      </p:sp>
      <p:graphicFrame>
        <p:nvGraphicFramePr>
          <p:cNvPr id="56" name="Object 26"/>
          <p:cNvGraphicFramePr>
            <a:graphicFrameLocks noGrp="1" noChangeAspect="1"/>
          </p:cNvGraphicFramePr>
          <p:nvPr>
            <p:ph idx="1"/>
            <p:custDataLst>
              <p:tags r:id="rId3"/>
            </p:custDataLst>
            <p:extLst>
              <p:ext uri="{D42A27DB-BD31-4B8C-83A1-F6EECF244321}">
                <p14:modId xmlns:p14="http://schemas.microsoft.com/office/powerpoint/2010/main" val="957564991"/>
              </p:ext>
            </p:extLst>
          </p:nvPr>
        </p:nvGraphicFramePr>
        <p:xfrm>
          <a:off x="290938" y="1670304"/>
          <a:ext cx="5756293" cy="3993663"/>
        </p:xfrm>
        <a:graphic>
          <a:graphicData uri="http://schemas.openxmlformats.org/drawingml/2006/chart">
            <c:chart xmlns:c="http://schemas.openxmlformats.org/drawingml/2006/chart" xmlns:r="http://schemas.openxmlformats.org/officeDocument/2006/relationships" r:id="rId18"/>
          </a:graphicData>
        </a:graphic>
      </p:graphicFrame>
      <p:sp>
        <p:nvSpPr>
          <p:cNvPr id="28678" name="Slide Number Placeholder 4"/>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51</a:t>
            </a:fld>
            <a:endParaRPr lang="en-US" dirty="0"/>
          </a:p>
        </p:txBody>
      </p:sp>
      <p:sp>
        <p:nvSpPr>
          <p:cNvPr id="28681" name="Text Box 5"/>
          <p:cNvSpPr txBox="1">
            <a:spLocks noChangeArrowheads="1"/>
          </p:cNvSpPr>
          <p:nvPr>
            <p:custDataLst>
              <p:tags r:id="rId5"/>
            </p:custDataLst>
          </p:nvPr>
        </p:nvSpPr>
        <p:spPr bwMode="auto">
          <a:xfrm>
            <a:off x="323384" y="60724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a:t>
            </a:r>
            <a:r>
              <a:rPr lang="fr-CA" sz="800" dirty="0">
                <a:solidFill>
                  <a:schemeClr val="tx1"/>
                </a:solidFill>
                <a:latin typeface="+mj-lt"/>
              </a:rPr>
              <a:t>Nous désirons connaître votre lieu de résidence à des fins statistiques seulement. Veuillez sélectionner l’énoncé qui correspond le mieux à votre statut </a:t>
            </a:r>
            <a:r>
              <a:rPr lang="fr-CA" sz="800" dirty="0" smtClean="0">
                <a:solidFill>
                  <a:schemeClr val="tx1"/>
                </a:solidFill>
                <a:latin typeface="+mj-lt"/>
              </a:rPr>
              <a:t>actuel.</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(n=484); 2014 (n=606); Q35</a:t>
            </a:r>
            <a:r>
              <a:rPr lang="en-US" sz="800" dirty="0">
                <a:solidFill>
                  <a:schemeClr val="tx1"/>
                </a:solidFill>
                <a:latin typeface="+mj-lt"/>
              </a:rPr>
              <a:t>. </a:t>
            </a:r>
            <a:r>
              <a:rPr lang="fr-CA" sz="800" dirty="0">
                <a:solidFill>
                  <a:schemeClr val="tx1"/>
                </a:solidFill>
                <a:latin typeface="+mj-lt"/>
              </a:rPr>
              <a:t>Vous étudiez dans une université de [Alberta/Saskatchewan/Colombie-Britannique/Manitoba</a:t>
            </a:r>
            <a:r>
              <a:rPr lang="fr-CA" sz="800" dirty="0" smtClean="0">
                <a:solidFill>
                  <a:schemeClr val="tx1"/>
                </a:solidFill>
                <a:latin typeface="+mj-lt"/>
              </a:rPr>
              <a:t>], </a:t>
            </a:r>
            <a:r>
              <a:rPr lang="fr-CA" sz="800" dirty="0">
                <a:solidFill>
                  <a:schemeClr val="tx1"/>
                </a:solidFill>
                <a:latin typeface="+mj-lt"/>
              </a:rPr>
              <a:t>mais votre lieu de résidence principale est situé dans une autre province ou un autre territoire</a:t>
            </a:r>
            <a:r>
              <a:rPr lang="en-US" sz="800" dirty="0" smtClean="0">
                <a:solidFill>
                  <a:schemeClr val="tx1"/>
                </a:solidFill>
                <a:latin typeface="+mj-lt"/>
              </a:rPr>
              <a:t>. </a:t>
            </a:r>
            <a:r>
              <a:rPr lang="fr-CA" sz="800" dirty="0">
                <a:solidFill>
                  <a:schemeClr val="tx1"/>
                </a:solidFill>
                <a:latin typeface="+mj-lt"/>
              </a:rPr>
              <a:t>Veuillez sélectionner votre province ou territoire de résidence</a:t>
            </a:r>
            <a:r>
              <a:rPr lang="en-US" sz="800" dirty="0" smtClean="0">
                <a:solidFill>
                  <a:schemeClr val="tx1"/>
                </a:solidFill>
                <a:latin typeface="+mj-lt"/>
              </a:rPr>
              <a:t>.  Base : Les </a:t>
            </a:r>
            <a:r>
              <a:rPr lang="fr-CA" sz="800" dirty="0" smtClean="0">
                <a:solidFill>
                  <a:schemeClr val="tx1"/>
                </a:solidFill>
                <a:latin typeface="+mj-lt"/>
              </a:rPr>
              <a:t>répondants </a:t>
            </a:r>
            <a:r>
              <a:rPr lang="fr-CA" sz="800" dirty="0">
                <a:solidFill>
                  <a:schemeClr val="tx1"/>
                </a:solidFill>
                <a:latin typeface="+mj-lt"/>
              </a:rPr>
              <a:t>qui ne résident pas en permanence en [Alberta/Saskatchewan/Colombie-Britannique/Manitoba</a:t>
            </a:r>
            <a:r>
              <a:rPr lang="fr-CA" sz="800" dirty="0" smtClean="0">
                <a:solidFill>
                  <a:schemeClr val="tx1"/>
                </a:solidFill>
                <a:latin typeface="+mj-lt"/>
              </a:rPr>
              <a:t>]</a:t>
            </a:r>
            <a:r>
              <a:rPr lang="en-US" sz="800" dirty="0" smtClean="0">
                <a:solidFill>
                  <a:schemeClr val="tx1"/>
                </a:solidFill>
                <a:latin typeface="+mj-lt"/>
              </a:rPr>
              <a:t>, 2013 (n=24); 2014 (n=50)</a:t>
            </a:r>
            <a:endParaRPr lang="en-US" sz="800" dirty="0">
              <a:solidFill>
                <a:schemeClr val="tx1"/>
              </a:solidFill>
              <a:latin typeface="+mj-lt"/>
            </a:endParaRPr>
          </a:p>
        </p:txBody>
      </p:sp>
      <p:sp>
        <p:nvSpPr>
          <p:cNvPr id="59" name="Rectangle 58"/>
          <p:cNvSpPr/>
          <p:nvPr>
            <p:custDataLst>
              <p:tags r:id="rId6"/>
            </p:custDataLst>
          </p:nvPr>
        </p:nvSpPr>
        <p:spPr>
          <a:xfrm>
            <a:off x="2053682" y="3848100"/>
            <a:ext cx="1544541" cy="143107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custDataLst>
              <p:tags r:id="rId7"/>
            </p:custDataLst>
          </p:nvPr>
        </p:nvCxnSpPr>
        <p:spPr>
          <a:xfrm>
            <a:off x="2981325" y="3848514"/>
            <a:ext cx="2609850"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8"/>
            </p:custDataLst>
          </p:nvPr>
        </p:nvSpPr>
        <p:spPr>
          <a:xfrm>
            <a:off x="2297152" y="3316326"/>
            <a:ext cx="2865864" cy="461665"/>
          </a:xfrm>
          <a:prstGeom prst="rect">
            <a:avLst/>
          </a:prstGeom>
          <a:noFill/>
        </p:spPr>
        <p:txBody>
          <a:bodyPr wrap="square" rtlCol="0">
            <a:spAutoFit/>
          </a:bodyPr>
          <a:lstStyle/>
          <a:p>
            <a:pPr algn="r"/>
            <a:r>
              <a:rPr lang="fr-CA" sz="1200" i="1" dirty="0" smtClean="0">
                <a:latin typeface="+mn-lt"/>
              </a:rPr>
              <a:t>Résident d’une autre province ou d’un autre territoire </a:t>
            </a:r>
            <a:r>
              <a:rPr lang="en-US" sz="1200" i="1" dirty="0" smtClean="0">
                <a:latin typeface="+mn-lt"/>
              </a:rPr>
              <a:t>:</a:t>
            </a:r>
            <a:endParaRPr lang="en-US" sz="1200" i="1" dirty="0">
              <a:latin typeface="+mn-lt"/>
            </a:endParaRPr>
          </a:p>
        </p:txBody>
      </p:sp>
      <p:graphicFrame>
        <p:nvGraphicFramePr>
          <p:cNvPr id="20" name="Table 19"/>
          <p:cNvGraphicFramePr>
            <a:graphicFrameLocks noGrp="1"/>
          </p:cNvGraphicFramePr>
          <p:nvPr>
            <p:custDataLst>
              <p:tags r:id="rId9"/>
            </p:custDataLst>
            <p:extLst>
              <p:ext uri="{D42A27DB-BD31-4B8C-83A1-F6EECF244321}">
                <p14:modId xmlns:p14="http://schemas.microsoft.com/office/powerpoint/2010/main" val="3103519698"/>
              </p:ext>
            </p:extLst>
          </p:nvPr>
        </p:nvGraphicFramePr>
        <p:xfrm>
          <a:off x="571500" y="5292725"/>
          <a:ext cx="4543425" cy="741045"/>
        </p:xfrm>
        <a:graphic>
          <a:graphicData uri="http://schemas.openxmlformats.org/drawingml/2006/table">
            <a:tbl>
              <a:tblPr/>
              <a:tblGrid>
                <a:gridCol w="1343025"/>
                <a:gridCol w="1828800"/>
                <a:gridCol w="1371600"/>
              </a:tblGrid>
              <a:tr h="596062">
                <a:tc>
                  <a:txBody>
                    <a:bodyPr/>
                    <a:lstStyle/>
                    <a:p>
                      <a:pPr algn="ctr" fontAlgn="ctr"/>
                      <a:r>
                        <a:rPr lang="fr-CA" sz="1000" b="1" i="0" u="none" strike="noStrike" kern="1200" noProof="0" dirty="0" smtClean="0">
                          <a:solidFill>
                            <a:schemeClr val="tx1"/>
                          </a:solidFill>
                          <a:latin typeface="+mn-lt"/>
                          <a:ea typeface="+mn-ea"/>
                          <a:cs typeface="+mn-cs"/>
                        </a:rPr>
                        <a:t>Résident</a:t>
                      </a:r>
                      <a:r>
                        <a:rPr lang="fr-CA" sz="1000" b="1" i="0" u="none" strike="noStrike" kern="1200" baseline="0" noProof="0" dirty="0" smtClean="0">
                          <a:solidFill>
                            <a:schemeClr val="tx1"/>
                          </a:solidFill>
                          <a:latin typeface="+mn-lt"/>
                          <a:ea typeface="+mn-ea"/>
                          <a:cs typeface="+mn-cs"/>
                        </a:rPr>
                        <a:t> permanent de </a:t>
                      </a:r>
                      <a:r>
                        <a:rPr lang="fr-CA" sz="1000" b="1" i="0" u="none" strike="noStrike" kern="1200" noProof="0" dirty="0" smtClean="0">
                          <a:solidFill>
                            <a:schemeClr val="tx1"/>
                          </a:solidFill>
                          <a:latin typeface="+mn-lt"/>
                          <a:ea typeface="+mn-ea"/>
                          <a:cs typeface="+mn-cs"/>
                        </a:rPr>
                        <a:t> Alberta/Saskatchewan/ Colombie-Britannique</a:t>
                      </a:r>
                      <a:r>
                        <a:rPr lang="fr-CA" sz="1000" b="1" i="0" u="none" strike="noStrike" kern="1200" baseline="0" noProof="0" dirty="0" smtClean="0">
                          <a:solidFill>
                            <a:schemeClr val="tx1"/>
                          </a:solidFill>
                          <a:latin typeface="+mn-lt"/>
                          <a:ea typeface="+mn-ea"/>
                          <a:cs typeface="+mn-cs"/>
                        </a:rPr>
                        <a:t>/ Manitoba</a:t>
                      </a:r>
                      <a:endParaRPr lang="fr-CA" sz="1000" b="1" i="0" u="none" strike="noStrike" kern="1200" noProof="0" dirty="0" smtClean="0">
                        <a:solidFill>
                          <a:schemeClr val="tx1"/>
                        </a:solidFill>
                        <a:latin typeface="+mn-lt"/>
                        <a:ea typeface="+mn-ea"/>
                        <a:cs typeface="+mn-cs"/>
                      </a:endParaRPr>
                    </a:p>
                    <a:p>
                      <a:pPr algn="l" fontAlgn="ctr"/>
                      <a:r>
                        <a:rPr lang="fr-CA" sz="800" b="0" i="0" u="none" strike="noStrike" kern="1200" noProof="0" dirty="0" smtClean="0">
                          <a:solidFill>
                            <a:schemeClr val="tx2"/>
                          </a:solidFill>
                          <a:latin typeface="Arial Narrow" pitchFamily="34" charset="0"/>
                          <a:ea typeface="+mn-ea"/>
                          <a:cs typeface="+mn-cs"/>
                        </a:rPr>
                        <a:t>      (n=506)                (n=446)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000" b="1" i="0" u="none" strike="noStrike" kern="1200" noProof="0" dirty="0" smtClean="0">
                          <a:solidFill>
                            <a:schemeClr val="tx1"/>
                          </a:solidFill>
                          <a:latin typeface="+mn-lt"/>
                          <a:ea typeface="+mn-ea"/>
                          <a:cs typeface="+mn-cs"/>
                        </a:rPr>
                        <a:t>Résident d’une autre province ou d’un autre territoire</a:t>
                      </a:r>
                      <a:endParaRPr lang="fr-CA" sz="1050" b="1" i="0" u="none" strike="noStrike" kern="1200" noProof="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tx2"/>
                          </a:solidFill>
                          <a:latin typeface="Arial Narrow" pitchFamily="34" charset="0"/>
                          <a:ea typeface="+mn-ea"/>
                          <a:cs typeface="+mn-cs"/>
                        </a:rPr>
                        <a:t>                   (n=50)                   (n=24)</a:t>
                      </a:r>
                      <a:endParaRPr lang="fr-CA" sz="900" b="0" i="0" u="none" strike="noStrike" kern="1200" noProof="0" dirty="0" smtClean="0">
                        <a:solidFill>
                          <a:schemeClr val="tx2"/>
                        </a:solidFill>
                        <a:latin typeface="Arial Narrow" pitchFamily="34" charset="0"/>
                        <a:ea typeface="+mn-ea"/>
                        <a:cs typeface="+mn-cs"/>
                      </a:endParaRPr>
                    </a:p>
                    <a:p>
                      <a:pPr algn="ctr" fontAlgn="ctr"/>
                      <a:endParaRPr lang="fr-CA" sz="1050" b="1" i="0" u="none" strike="noStrike" kern="1200" noProof="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00" b="1" i="0" u="none" strike="noStrike" kern="1200" noProof="0" dirty="0" smtClean="0">
                          <a:solidFill>
                            <a:schemeClr val="tx1"/>
                          </a:solidFill>
                          <a:latin typeface="+mn-lt"/>
                          <a:ea typeface="+mn-ea"/>
                          <a:cs typeface="+mn-cs"/>
                        </a:rPr>
                        <a:t>Étudiant étranger</a:t>
                      </a:r>
                    </a:p>
                    <a:p>
                      <a:pPr marL="0" marR="0" indent="0" algn="l"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tx2"/>
                          </a:solidFill>
                          <a:latin typeface="Arial Narrow" pitchFamily="34" charset="0"/>
                          <a:ea typeface="+mn-ea"/>
                          <a:cs typeface="+mn-cs"/>
                        </a:rPr>
                        <a:t>               (n=50)                (n=14)</a:t>
                      </a:r>
                    </a:p>
                    <a:p>
                      <a:pPr algn="ctr" fontAlgn="ctr"/>
                      <a:endParaRPr lang="fr-CA" sz="1050" b="1" i="0" u="none" strike="noStrike" kern="1200" noProof="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custDataLst>
              <p:tags r:id="rId10"/>
            </p:custDataLst>
            <p:extLst>
              <p:ext uri="{D42A27DB-BD31-4B8C-83A1-F6EECF244321}">
                <p14:modId xmlns:p14="http://schemas.microsoft.com/office/powerpoint/2010/main" val="1267720222"/>
              </p:ext>
            </p:extLst>
          </p:nvPr>
        </p:nvGraphicFramePr>
        <p:xfrm>
          <a:off x="5419725" y="1924046"/>
          <a:ext cx="1600200" cy="3898415"/>
        </p:xfrm>
        <a:graphic>
          <a:graphicData uri="http://schemas.openxmlformats.org/drawingml/2006/table">
            <a:tbl>
              <a:tblPr/>
              <a:tblGrid>
                <a:gridCol w="1600200"/>
              </a:tblGrid>
              <a:tr h="779683">
                <a:tc>
                  <a:txBody>
                    <a:bodyPr/>
                    <a:lstStyle/>
                    <a:p>
                      <a:pPr marL="0" algn="r" defTabSz="914400" rtl="0" eaLnBrk="1" fontAlgn="ctr" latinLnBrk="0" hangingPunct="1"/>
                      <a:r>
                        <a:rPr lang="fr-CA" sz="1100" b="1" i="0" u="none" strike="noStrike" noProof="0" dirty="0" smtClean="0">
                          <a:latin typeface="+mn-lt"/>
                        </a:rPr>
                        <a:t>Alberta</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(n=35)</a:t>
                      </a:r>
                    </a:p>
                    <a:p>
                      <a:pPr marL="0" algn="r" defTabSz="914400" rtl="0" eaLnBrk="1" fontAlgn="ctr" latinLnBrk="0" hangingPunct="1"/>
                      <a:r>
                        <a:rPr lang="fr-CA" sz="800" b="0" i="0" u="none" strike="noStrike" kern="1200" noProof="0" dirty="0" smtClean="0">
                          <a:solidFill>
                            <a:schemeClr val="tx2"/>
                          </a:solidFill>
                          <a:latin typeface="Arial Narrow" pitchFamily="34" charset="0"/>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fr-CA" sz="1100" b="1" i="0" u="none" strike="noStrike" noProof="0" dirty="0" smtClean="0">
                          <a:latin typeface="+mn-lt"/>
                        </a:rPr>
                        <a:t>Colombie-Britannique</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(n=5)</a:t>
                      </a:r>
                    </a:p>
                    <a:p>
                      <a:pPr marL="0" algn="r" defTabSz="914400" rtl="0" eaLnBrk="1" fontAlgn="ctr" latinLnBrk="0" hangingPunct="1"/>
                      <a:r>
                        <a:rPr lang="fr-CA" sz="800" b="0" i="0" u="none" strike="noStrike" kern="1200" noProof="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fr-CA" sz="1100" b="1" i="0" u="none" strike="noStrike" noProof="0" dirty="0" smtClean="0">
                          <a:latin typeface="+mn-lt"/>
                        </a:rPr>
                        <a:t>Ontario</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(n=5)</a:t>
                      </a:r>
                    </a:p>
                    <a:p>
                      <a:pPr marL="0" algn="r" defTabSz="914400" rtl="0" eaLnBrk="1" fontAlgn="ctr" latinLnBrk="0" hangingPunct="1"/>
                      <a:r>
                        <a:rPr lang="fr-CA" sz="800" b="0" i="0" u="none" strike="noStrike" kern="1200" noProof="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fr-CA" sz="1100" b="1" i="0" u="none" strike="noStrike" noProof="0" dirty="0" smtClean="0">
                          <a:latin typeface="+mn-lt"/>
                        </a:rPr>
                        <a:t>Manitoba</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(n=4)</a:t>
                      </a:r>
                    </a:p>
                    <a:p>
                      <a:pPr marL="0" algn="r" defTabSz="914400" rtl="0" eaLnBrk="1" fontAlgn="ctr" latinLnBrk="0" hangingPunct="1"/>
                      <a:r>
                        <a:rPr lang="fr-CA" sz="800" b="0" i="0" u="none" strike="noStrike" kern="1200" noProof="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9683">
                <a:tc>
                  <a:txBody>
                    <a:bodyPr/>
                    <a:lstStyle/>
                    <a:p>
                      <a:pPr marL="0" algn="r" defTabSz="914400" rtl="0" eaLnBrk="1" fontAlgn="ctr" latinLnBrk="0" hangingPunct="1"/>
                      <a:r>
                        <a:rPr lang="fr-CA" sz="1100" b="1" i="0" u="none" strike="noStrike" noProof="0" dirty="0" smtClean="0">
                          <a:latin typeface="+mn-lt"/>
                        </a:rPr>
                        <a:t>Territoires du Nord-Ouest</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(n=1)</a:t>
                      </a:r>
                    </a:p>
                    <a:p>
                      <a:pPr marL="0" algn="r" defTabSz="914400" rtl="0" eaLnBrk="1" fontAlgn="ctr" latinLnBrk="0" hangingPunct="1"/>
                      <a:r>
                        <a:rPr lang="fr-CA" sz="800" b="0" i="0" u="none" strike="noStrike" kern="1200" noProof="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custDataLst>
              <p:tags r:id="rId11"/>
            </p:custDataLst>
          </p:nvPr>
        </p:nvSpPr>
        <p:spPr>
          <a:xfrm rot="10800000">
            <a:off x="954298" y="2354050"/>
            <a:ext cx="110208"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2"/>
            </p:custDataLst>
          </p:nvPr>
        </p:nvSpPr>
        <p:spPr>
          <a:xfrm rot="10800000" flipV="1">
            <a:off x="2577489" y="4777903"/>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13"/>
            </p:custDataLst>
          </p:nvPr>
        </p:nvSpPr>
        <p:spPr>
          <a:xfrm rot="10800000" flipV="1">
            <a:off x="4254137" y="4806603"/>
            <a:ext cx="125950" cy="1145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14"/>
            </p:custDataLst>
          </p:nvPr>
        </p:nvSpPr>
        <p:spPr>
          <a:xfrm rot="10800000" flipV="1">
            <a:off x="8728151" y="2080267"/>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Content Placeholder 33"/>
          <p:cNvSpPr txBox="1">
            <a:spLocks/>
          </p:cNvSpPr>
          <p:nvPr>
            <p:custDataLst>
              <p:tags r:id="rId15"/>
            </p:custDataLst>
          </p:nvPr>
        </p:nvSpPr>
        <p:spPr>
          <a:xfrm>
            <a:off x="272505" y="607205"/>
            <a:ext cx="8699347" cy="1400383"/>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Plus de huit étudiants sur dix sont des résidents permanents de la province où ils étudient, ce qui représente une proportion moins élevée qu’en 2013, tandis qu’un étudiant sur dix réside dans une autre province ou un autre territoire ou vient de l’étranger.</a:t>
            </a:r>
          </a:p>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Parmi ceux qui étudient dans l’Ouest du Canada, mais dont la résidence est située dans une autre province ou un autre territoire, la majorité des étudiants viennent de l’Alberta, suivi de la Colombie-Britannique, de l’Ontario et du Manitoba. Comparativement à 2013, les étudiants qui suivent des études dans une autre province ou un autre territoire sont plus nombreux à venir de l’Alberta.</a:t>
            </a:r>
            <a:endParaRPr lang="fr-CA" sz="13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custDataLst>
              <p:tags r:id="rId1"/>
            </p:custDataLst>
            <p:extLst>
              <p:ext uri="{D42A27DB-BD31-4B8C-83A1-F6EECF244321}">
                <p14:modId xmlns:p14="http://schemas.microsoft.com/office/powerpoint/2010/main" val="3835783366"/>
              </p:ext>
            </p:extLst>
          </p:nvPr>
        </p:nvGraphicFramePr>
        <p:xfrm>
          <a:off x="1996126" y="1245300"/>
          <a:ext cx="7639050" cy="4699542"/>
        </p:xfrm>
        <a:graphic>
          <a:graphicData uri="http://schemas.openxmlformats.org/drawingml/2006/chart">
            <c:chart xmlns:c="http://schemas.openxmlformats.org/drawingml/2006/chart" xmlns:r="http://schemas.openxmlformats.org/officeDocument/2006/relationships" r:id="rId13"/>
          </a:graphicData>
        </a:graphic>
      </p:graphicFrame>
      <p:sp>
        <p:nvSpPr>
          <p:cNvPr id="29699" name="Rectangle 21"/>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Disciplines du génie </a:t>
            </a:r>
            <a:endParaRPr lang="fr-CA" noProof="0" dirty="0" smtClean="0"/>
          </a:p>
        </p:txBody>
      </p:sp>
      <p:sp>
        <p:nvSpPr>
          <p:cNvPr id="297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5DEC4A3A-46B0-4309-8933-7D5160487096}" type="slidenum">
              <a:rPr lang="en-US"/>
              <a:pPr/>
              <a:t>52</a:t>
            </a:fld>
            <a:endParaRPr lang="en-US" dirty="0"/>
          </a:p>
        </p:txBody>
      </p:sp>
      <p:sp>
        <p:nvSpPr>
          <p:cNvPr id="29713" name="Text Box 22"/>
          <p:cNvSpPr txBox="1">
            <a:spLocks noChangeArrowheads="1"/>
          </p:cNvSpPr>
          <p:nvPr>
            <p:custDataLst>
              <p:tags r:id="rId4"/>
            </p:custDataLst>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a:t>
            </a:r>
            <a:r>
              <a:rPr lang="fr-CA" sz="800" dirty="0">
                <a:solidFill>
                  <a:schemeClr val="tx1"/>
                </a:solidFill>
                <a:latin typeface="+mj-lt"/>
              </a:rPr>
              <a:t>Veuillez indiquer la discipline de votre programme d’études en génie en sélectionnant l’une des options ci-dessous </a:t>
            </a:r>
            <a:r>
              <a:rPr lang="en-US" sz="800" dirty="0" smtClean="0">
                <a:solidFill>
                  <a:schemeClr val="tx1"/>
                </a:solidFill>
                <a:latin typeface="+mj-lt"/>
              </a:rPr>
              <a:t>. </a:t>
            </a:r>
            <a:r>
              <a:rPr lang="en-US" sz="800" dirty="0">
                <a:solidFill>
                  <a:schemeClr val="tx1"/>
                </a:solidFill>
                <a:latin typeface="+mj-lt"/>
              </a:rPr>
              <a:t/>
            </a:r>
            <a:br>
              <a:rPr lang="en-US" sz="800" dirty="0">
                <a:solidFill>
                  <a:schemeClr val="tx1"/>
                </a:solidFill>
                <a:latin typeface="+mj-lt"/>
              </a:rPr>
            </a:br>
            <a:r>
              <a:rPr lang="en-US" sz="800" dirty="0" smtClean="0">
                <a:solidFill>
                  <a:schemeClr val="tx1"/>
                </a:solidFill>
                <a:latin typeface="+mj-lt"/>
              </a:rPr>
              <a:t>Base : </a:t>
            </a:r>
            <a:r>
              <a:rPr lang="fr-CA" sz="800" dirty="0" smtClean="0">
                <a:solidFill>
                  <a:schemeClr val="tx1"/>
                </a:solidFill>
                <a:latin typeface="+mj-lt"/>
              </a:rPr>
              <a:t>Tous les répondants, 2013 (n=484); 2014 (</a:t>
            </a:r>
            <a:r>
              <a:rPr lang="en-US" sz="800" dirty="0" smtClean="0">
                <a:solidFill>
                  <a:schemeClr val="tx1"/>
                </a:solidFill>
                <a:latin typeface="+mj-lt"/>
              </a:rPr>
              <a:t>n=606)</a:t>
            </a:r>
            <a:endParaRPr lang="en-US" sz="800" dirty="0">
              <a:solidFill>
                <a:schemeClr val="tx1"/>
              </a:solidFill>
              <a:latin typeface="+mj-lt"/>
            </a:endParaRPr>
          </a:p>
        </p:txBody>
      </p:sp>
      <p:sp>
        <p:nvSpPr>
          <p:cNvPr id="29714" name="Text Box 24"/>
          <p:cNvSpPr txBox="1">
            <a:spLocks noChangeArrowheads="1"/>
          </p:cNvSpPr>
          <p:nvPr>
            <p:custDataLst>
              <p:tags r:id="rId5"/>
            </p:custDataLst>
          </p:nvPr>
        </p:nvSpPr>
        <p:spPr bwMode="auto">
          <a:xfrm>
            <a:off x="342552" y="6027931"/>
            <a:ext cx="6289287" cy="215444"/>
          </a:xfrm>
          <a:prstGeom prst="rect">
            <a:avLst/>
          </a:prstGeom>
          <a:noFill/>
          <a:ln w="25400" algn="ctr">
            <a:noFill/>
            <a:miter lim="800000"/>
            <a:headEnd/>
            <a:tailEnd/>
          </a:ln>
        </p:spPr>
        <p:txBody>
          <a:bodyPr wrap="square">
            <a:spAutoFit/>
          </a:bodyPr>
          <a:lstStyle/>
          <a:p>
            <a:pPr algn="l">
              <a:defRPr/>
            </a:pPr>
            <a:r>
              <a:rPr lang="fr-CA" sz="800" i="1" dirty="0" smtClean="0">
                <a:solidFill>
                  <a:schemeClr val="tx1"/>
                </a:solidFill>
                <a:latin typeface="+mj-lt"/>
              </a:rPr>
              <a:t>Comme les répondants pouvaient donner plusieurs réponses, il est possible que le total dépasse 100 %.</a:t>
            </a:r>
            <a:endParaRPr lang="fr-CA" sz="800" i="1" dirty="0">
              <a:solidFill>
                <a:schemeClr val="tx1"/>
              </a:solidFill>
              <a:latin typeface="+mj-lt"/>
            </a:endParaRPr>
          </a:p>
        </p:txBody>
      </p:sp>
      <p:sp>
        <p:nvSpPr>
          <p:cNvPr id="29715" name="Text Box 25"/>
          <p:cNvSpPr txBox="1">
            <a:spLocks noChangeArrowheads="1"/>
          </p:cNvSpPr>
          <p:nvPr>
            <p:custDataLst>
              <p:tags r:id="rId6"/>
            </p:custDataLst>
          </p:nvPr>
        </p:nvSpPr>
        <p:spPr bwMode="auto">
          <a:xfrm>
            <a:off x="3540329" y="5735607"/>
            <a:ext cx="2925762" cy="215900"/>
          </a:xfrm>
          <a:prstGeom prst="rect">
            <a:avLst/>
          </a:prstGeom>
          <a:noFill/>
          <a:ln w="25400" algn="ctr">
            <a:noFill/>
            <a:miter lim="800000"/>
            <a:headEnd/>
            <a:tailEnd/>
          </a:ln>
        </p:spPr>
        <p:txBody>
          <a:bodyPr>
            <a:spAutoFit/>
          </a:bodyPr>
          <a:lstStyle/>
          <a:p>
            <a:pPr algn="r">
              <a:defRPr/>
            </a:pPr>
            <a:r>
              <a:rPr lang="fr-CA" sz="800" i="1" dirty="0" smtClean="0">
                <a:solidFill>
                  <a:schemeClr val="tx1"/>
                </a:solidFill>
                <a:latin typeface="+mj-lt"/>
              </a:rPr>
              <a:t>Les réponses totalisant moins de 5 % ne sont pas représentées.</a:t>
            </a:r>
            <a:endParaRPr lang="fr-CA" sz="800" i="1" dirty="0">
              <a:solidFill>
                <a:schemeClr val="tx1"/>
              </a:solidFill>
              <a:latin typeface="+mj-lt"/>
            </a:endParaRPr>
          </a:p>
        </p:txBody>
      </p:sp>
      <p:sp>
        <p:nvSpPr>
          <p:cNvPr id="35" name="Content Placeholder 33"/>
          <p:cNvSpPr txBox="1">
            <a:spLocks/>
          </p:cNvSpPr>
          <p:nvPr>
            <p:custDataLst>
              <p:tags r:id="rId7"/>
            </p:custDataLst>
          </p:nvPr>
        </p:nvSpPr>
        <p:spPr>
          <a:xfrm>
            <a:off x="352425" y="739272"/>
            <a:ext cx="8546248" cy="60016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Les disciplines les plus populaires sont toujours le génie mécanique, le génie civil, le génie électrique et le génie chimique. </a:t>
            </a:r>
          </a:p>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Comparativement à 2013, les étudiants sont moins nombreux à choisir le génie mécanique, le génie civil ou le génie chimique. </a:t>
            </a:r>
            <a:endParaRPr lang="fr-CA" sz="1300" b="0" dirty="0">
              <a:solidFill>
                <a:schemeClr val="tx1"/>
              </a:solidFill>
              <a:latin typeface="+mj-lt"/>
            </a:endParaRPr>
          </a:p>
        </p:txBody>
      </p:sp>
      <p:graphicFrame>
        <p:nvGraphicFramePr>
          <p:cNvPr id="17" name="Table 16"/>
          <p:cNvGraphicFramePr>
            <a:graphicFrameLocks noGrp="1"/>
          </p:cNvGraphicFramePr>
          <p:nvPr>
            <p:custDataLst>
              <p:tags r:id="rId8"/>
            </p:custDataLst>
            <p:extLst>
              <p:ext uri="{D42A27DB-BD31-4B8C-83A1-F6EECF244321}">
                <p14:modId xmlns:p14="http://schemas.microsoft.com/office/powerpoint/2010/main" val="165149348"/>
              </p:ext>
            </p:extLst>
          </p:nvPr>
        </p:nvGraphicFramePr>
        <p:xfrm>
          <a:off x="888300" y="1306169"/>
          <a:ext cx="2876550" cy="4537388"/>
        </p:xfrm>
        <a:graphic>
          <a:graphicData uri="http://schemas.openxmlformats.org/drawingml/2006/table">
            <a:tbl>
              <a:tblPr/>
              <a:tblGrid>
                <a:gridCol w="2876550"/>
              </a:tblGrid>
              <a:tr h="1134347">
                <a:tc>
                  <a:txBody>
                    <a:bodyPr/>
                    <a:lstStyle/>
                    <a:p>
                      <a:pPr algn="r" fontAlgn="b"/>
                      <a:r>
                        <a:rPr lang="fr-CA" sz="1100" b="1" i="0" u="none" strike="noStrike" noProof="0" dirty="0" smtClean="0">
                          <a:latin typeface="+mn-lt"/>
                        </a:rPr>
                        <a:t>Génie mécanique</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(n=113)</a:t>
                      </a:r>
                    </a:p>
                    <a:p>
                      <a:pPr algn="r" fontAlgn="b"/>
                      <a:r>
                        <a:rPr lang="fr-CA" sz="800" b="0" i="0" u="none" strike="noStrike" kern="1200" noProof="0" dirty="0" smtClean="0">
                          <a:solidFill>
                            <a:schemeClr val="tx2"/>
                          </a:solidFill>
                          <a:latin typeface="Arial Narrow" pitchFamily="34" charset="0"/>
                          <a:ea typeface="+mn-ea"/>
                          <a:cs typeface="+mn-cs"/>
                        </a:rPr>
                        <a:t>(n=129)</a:t>
                      </a:r>
                    </a:p>
                  </a:txBody>
                  <a:tcPr marL="9525" marR="9525" marT="9525" marB="0" anchor="ctr">
                    <a:lnL>
                      <a:noFill/>
                    </a:lnL>
                    <a:lnR>
                      <a:noFill/>
                    </a:lnR>
                    <a:lnT>
                      <a:noFill/>
                    </a:lnT>
                    <a:lnB>
                      <a:noFill/>
                    </a:lnB>
                  </a:tcPr>
                </a:tc>
              </a:tr>
              <a:tr h="1134347">
                <a:tc>
                  <a:txBody>
                    <a:bodyPr/>
                    <a:lstStyle/>
                    <a:p>
                      <a:pPr marL="0" algn="r" defTabSz="914400" rtl="0" eaLnBrk="1" fontAlgn="b" latinLnBrk="0" hangingPunct="1"/>
                      <a:r>
                        <a:rPr lang="fr-CA" sz="1100" b="1" i="0" u="none" strike="noStrike" noProof="0" dirty="0" smtClean="0">
                          <a:latin typeface="+mn-lt"/>
                        </a:rPr>
                        <a:t>Génie</a:t>
                      </a:r>
                      <a:r>
                        <a:rPr lang="fr-CA" sz="1100" b="1" i="0" u="none" strike="noStrike" baseline="0" noProof="0" dirty="0" smtClean="0">
                          <a:latin typeface="+mn-lt"/>
                        </a:rPr>
                        <a:t> civil</a:t>
                      </a:r>
                      <a:r>
                        <a:rPr lang="fr-CA" sz="1100" b="1" i="0" u="none" strike="noStrike" noProof="0" dirty="0" smtClean="0">
                          <a:latin typeface="+mn-lt"/>
                        </a:rPr>
                        <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(n=91)</a:t>
                      </a:r>
                    </a:p>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(n=111)</a:t>
                      </a:r>
                    </a:p>
                  </a:txBody>
                  <a:tcPr marL="9525" marR="9525" marT="9525" marB="0" anchor="ctr">
                    <a:lnL>
                      <a:noFill/>
                    </a:lnL>
                    <a:lnR>
                      <a:noFill/>
                    </a:lnR>
                    <a:lnT>
                      <a:noFill/>
                    </a:lnT>
                    <a:lnB>
                      <a:noFill/>
                    </a:lnB>
                  </a:tcPr>
                </a:tc>
              </a:tr>
              <a:tr h="1134347">
                <a:tc>
                  <a:txBody>
                    <a:bodyPr/>
                    <a:lstStyle/>
                    <a:p>
                      <a:pPr marL="0" algn="r" defTabSz="914400" rtl="0" eaLnBrk="1" fontAlgn="b" latinLnBrk="0" hangingPunct="1"/>
                      <a:r>
                        <a:rPr lang="fr-CA" sz="1100" b="1" i="0" u="none" strike="noStrike" noProof="0" dirty="0" smtClean="0">
                          <a:latin typeface="+mn-lt"/>
                        </a:rPr>
                        <a:t>Génie électrique</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(n=92)</a:t>
                      </a:r>
                    </a:p>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(n=72)</a:t>
                      </a:r>
                    </a:p>
                  </a:txBody>
                  <a:tcPr marL="9525" marR="9525" marT="9525" marB="0" anchor="ctr">
                    <a:lnL>
                      <a:noFill/>
                    </a:lnL>
                    <a:lnR>
                      <a:noFill/>
                    </a:lnR>
                    <a:lnT>
                      <a:noFill/>
                    </a:lnT>
                    <a:lnB>
                      <a:noFill/>
                    </a:lnB>
                  </a:tcPr>
                </a:tc>
              </a:tr>
              <a:tr h="1134347">
                <a:tc>
                  <a:txBody>
                    <a:bodyPr/>
                    <a:lstStyle/>
                    <a:p>
                      <a:pPr marL="0" algn="r" defTabSz="914400" rtl="0" eaLnBrk="1" fontAlgn="b" latinLnBrk="0" hangingPunct="1"/>
                      <a:r>
                        <a:rPr lang="fr-CA" sz="1100" b="1" i="0" u="none" strike="noStrike" noProof="0" dirty="0" smtClean="0">
                          <a:latin typeface="+mn-lt"/>
                        </a:rPr>
                        <a:t>Génie chimique</a:t>
                      </a:r>
                      <a:br>
                        <a:rPr lang="fr-CA" sz="1100" b="1" i="0" u="none" strike="noStrike" noProof="0" dirty="0" smtClean="0">
                          <a:latin typeface="+mn-lt"/>
                        </a:rPr>
                      </a:br>
                      <a:r>
                        <a:rPr lang="fr-CA" sz="800" b="0" i="0" u="none" strike="noStrike" kern="1200" noProof="0" dirty="0" smtClean="0">
                          <a:solidFill>
                            <a:schemeClr val="tx2"/>
                          </a:solidFill>
                          <a:latin typeface="Arial Narrow" pitchFamily="34" charset="0"/>
                          <a:ea typeface="+mn-ea"/>
                          <a:cs typeface="+mn-cs"/>
                        </a:rPr>
                        <a:t>(n=39)</a:t>
                      </a:r>
                    </a:p>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(n=49)</a:t>
                      </a:r>
                    </a:p>
                  </a:txBody>
                  <a:tcPr marL="9525" marR="9525" marT="9525" marB="0" anchor="ctr">
                    <a:lnL>
                      <a:noFill/>
                    </a:lnL>
                    <a:lnR>
                      <a:noFill/>
                    </a:lnR>
                    <a:lnT>
                      <a:noFill/>
                    </a:lnT>
                    <a:lnB>
                      <a:noFill/>
                    </a:lnB>
                  </a:tcPr>
                </a:tc>
              </a:tr>
            </a:tbl>
          </a:graphicData>
        </a:graphic>
      </p:graphicFrame>
      <p:sp>
        <p:nvSpPr>
          <p:cNvPr id="10" name="Isosceles Triangle 9"/>
          <p:cNvSpPr/>
          <p:nvPr>
            <p:custDataLst>
              <p:tags r:id="rId9"/>
            </p:custDataLst>
          </p:nvPr>
        </p:nvSpPr>
        <p:spPr>
          <a:xfrm rot="10800000">
            <a:off x="5253468" y="1654010"/>
            <a:ext cx="133352" cy="12988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10"/>
            </p:custDataLst>
          </p:nvPr>
        </p:nvSpPr>
        <p:spPr>
          <a:xfrm rot="10800000">
            <a:off x="5003210" y="2792060"/>
            <a:ext cx="133352" cy="12988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1"/>
            </p:custDataLst>
          </p:nvPr>
        </p:nvSpPr>
        <p:spPr>
          <a:xfrm rot="10800000">
            <a:off x="4418237" y="5093896"/>
            <a:ext cx="133352" cy="12988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custDataLst>
              <p:tags r:id="rId1"/>
            </p:custDataLst>
          </p:nvPr>
        </p:nvSpPr>
        <p:spPr>
          <a:xfrm>
            <a:off x="144463" y="3002876"/>
            <a:ext cx="4416425" cy="861774"/>
          </a:xfrm>
        </p:spPr>
        <p:txBody>
          <a:bodyPr/>
          <a:lstStyle/>
          <a:p>
            <a:pPr fontAlgn="auto">
              <a:lnSpc>
                <a:spcPct val="100000"/>
              </a:lnSpc>
              <a:spcAft>
                <a:spcPts val="0"/>
              </a:spcAft>
              <a:defRPr/>
            </a:pPr>
            <a:r>
              <a:rPr lang="fr-CA" sz="2800" noProof="0" dirty="0" smtClean="0">
                <a:solidFill>
                  <a:schemeClr val="accent6"/>
                </a:solidFill>
              </a:rPr>
              <a:t>Impact de la participation à un atelier ou un séminaire</a:t>
            </a:r>
          </a:p>
        </p:txBody>
      </p:sp>
      <p:sp>
        <p:nvSpPr>
          <p:cNvPr id="9523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B292123-3730-4447-925E-23964817212C}" type="slidenum">
              <a:rPr lang="en-US"/>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noProof="0" dirty="0" smtClean="0"/>
              <a:t>Participation à un atelier ou un séminaire </a:t>
            </a:r>
            <a:br>
              <a:rPr lang="fr-CA" sz="2400" noProof="0" dirty="0" smtClean="0"/>
            </a:br>
            <a:r>
              <a:rPr lang="fr-CA" sz="2400" noProof="0" dirty="0" smtClean="0"/>
              <a:t>et intention de faire carrière en génie</a:t>
            </a:r>
          </a:p>
        </p:txBody>
      </p:sp>
      <p:sp>
        <p:nvSpPr>
          <p:cNvPr id="96260"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42EA3C5F-D7D7-4600-A92A-51AE72AC6B3A}" type="slidenum">
              <a:rPr lang="en-US"/>
              <a:pPr/>
              <a:t>54</a:t>
            </a:fld>
            <a:endParaRPr lang="en-US" dirty="0"/>
          </a:p>
        </p:txBody>
      </p:sp>
      <p:graphicFrame>
        <p:nvGraphicFramePr>
          <p:cNvPr id="1570955" name="Group 139"/>
          <p:cNvGraphicFramePr>
            <a:graphicFrameLocks noGrp="1"/>
          </p:cNvGraphicFramePr>
          <p:nvPr>
            <p:custDataLst>
              <p:tags r:id="rId3"/>
            </p:custDataLst>
            <p:extLst>
              <p:ext uri="{D42A27DB-BD31-4B8C-83A1-F6EECF244321}">
                <p14:modId xmlns:p14="http://schemas.microsoft.com/office/powerpoint/2010/main" val="478520047"/>
              </p:ext>
            </p:extLst>
          </p:nvPr>
        </p:nvGraphicFramePr>
        <p:xfrm>
          <a:off x="526775" y="1753715"/>
          <a:ext cx="8164583" cy="4389120"/>
        </p:xfrm>
        <a:graphic>
          <a:graphicData uri="http://schemas.openxmlformats.org/drawingml/2006/table">
            <a:tbl>
              <a:tblPr/>
              <a:tblGrid>
                <a:gridCol w="3432239"/>
                <a:gridCol w="1183086"/>
                <a:gridCol w="1183086"/>
                <a:gridCol w="1183086"/>
                <a:gridCol w="1183086"/>
              </a:tblGrid>
              <a:tr h="43200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Arial" charset="0"/>
                        </a:rPr>
                        <a:t>N’A ASSISTÉ À AUCUN ATELIER OU SÉMINAIRE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20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kern="1200" cap="none" normalizeH="0" baseline="0" dirty="0" smtClean="0">
                          <a:ln>
                            <a:noFill/>
                          </a:ln>
                          <a:solidFill>
                            <a:srgbClr val="339999"/>
                          </a:solidFill>
                          <a:effectLst/>
                          <a:latin typeface="+mj-lt"/>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201">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201">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n=314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92 %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80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custDataLst>
              <p:tags r:id="rId4"/>
            </p:custDataLst>
          </p:nvPr>
        </p:nvSpPr>
        <p:spPr bwMode="auto">
          <a:xfrm>
            <a:off x="-23604" y="6141351"/>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11" name="Isosceles Triangle 10"/>
          <p:cNvSpPr/>
          <p:nvPr>
            <p:custDataLst>
              <p:tags r:id="rId5"/>
            </p:custDataLst>
          </p:nvPr>
        </p:nvSpPr>
        <p:spPr>
          <a:xfrm rot="10800000">
            <a:off x="8247284" y="5182981"/>
            <a:ext cx="121229"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6"/>
            </p:custDataLst>
          </p:nvPr>
        </p:nvSpPr>
        <p:spPr>
          <a:xfrm rot="10800000" flipV="1">
            <a:off x="8229968" y="5686874"/>
            <a:ext cx="138545"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7"/>
            </p:custDataLst>
          </p:nvPr>
        </p:nvSpPr>
        <p:spPr>
          <a:xfrm rot="10800000">
            <a:off x="5882985" y="3102821"/>
            <a:ext cx="121229"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8"/>
            </p:custDataLst>
          </p:nvPr>
        </p:nvSpPr>
        <p:spPr>
          <a:xfrm rot="10800000" flipV="1">
            <a:off x="8217909" y="4129229"/>
            <a:ext cx="138545" cy="12595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Content Placeholder 6"/>
          <p:cNvSpPr>
            <a:spLocks noGrp="1"/>
          </p:cNvSpPr>
          <p:nvPr>
            <p:ph idx="1"/>
            <p:custDataLst>
              <p:tags r:id="rId9"/>
            </p:custDataLst>
          </p:nvPr>
        </p:nvSpPr>
        <p:spPr bwMode="auto">
          <a:xfrm>
            <a:off x="352424" y="838159"/>
            <a:ext cx="850164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l’ensemble</a:t>
            </a:r>
            <a:r>
              <a:rPr lang="fr-CA" sz="1400" dirty="0"/>
              <a:t>, </a:t>
            </a:r>
            <a:r>
              <a:rPr lang="fr-CA" sz="1400" dirty="0" smtClean="0"/>
              <a:t>les </a:t>
            </a:r>
            <a:r>
              <a:rPr lang="fr-CA" sz="1400" dirty="0"/>
              <a:t>intentions de faire carrière dans le domaine du génie sont les mêmes, </a:t>
            </a:r>
            <a:r>
              <a:rPr lang="fr-CA" sz="1400" dirty="0" smtClean="0"/>
              <a:t>que les étudiants aient </a:t>
            </a:r>
            <a:r>
              <a:rPr lang="fr-CA" sz="1400" dirty="0"/>
              <a:t>assisté ou non à un atelier ou </a:t>
            </a:r>
            <a:r>
              <a:rPr lang="fr-CA" sz="1400" dirty="0" smtClean="0"/>
              <a:t>à un séminaire.</a:t>
            </a:r>
            <a:r>
              <a:rPr lang="fr-CA" sz="1400" noProof="0" dirty="0" smtClean="0"/>
              <a:t>  </a:t>
            </a:r>
          </a:p>
          <a:p>
            <a:pPr>
              <a:lnSpc>
                <a:spcPct val="100000"/>
              </a:lnSpc>
              <a:spcBef>
                <a:spcPts val="0"/>
              </a:spcBef>
            </a:pPr>
            <a:r>
              <a:rPr lang="fr-CA" sz="1400" noProof="0" dirty="0" smtClean="0"/>
              <a:t>Comparativement à 2013, les étudiants qui ont assisté à un atelier ou un séminaire sont moins nombreux à vouloir absolument faire carrière en génie.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noProof="0" dirty="0" smtClean="0"/>
              <a:t>Participation à un atelier ou séminaire </a:t>
            </a:r>
            <a:br>
              <a:rPr lang="fr-CA" sz="2400" noProof="0" dirty="0" smtClean="0"/>
            </a:br>
            <a:r>
              <a:rPr lang="fr-CA" sz="2400" noProof="0" dirty="0" smtClean="0"/>
              <a:t>et intention de faire une demande de permis</a:t>
            </a:r>
          </a:p>
        </p:txBody>
      </p:sp>
      <p:sp>
        <p:nvSpPr>
          <p:cNvPr id="97284"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30FF391C-2842-4AE0-872C-C07E324D6FB4}" type="slidenum">
              <a:rPr lang="en-US"/>
              <a:pPr/>
              <a:t>55</a:t>
            </a:fld>
            <a:endParaRPr lang="en-US" dirty="0"/>
          </a:p>
        </p:txBody>
      </p:sp>
      <p:graphicFrame>
        <p:nvGraphicFramePr>
          <p:cNvPr id="55441" name="Group 145"/>
          <p:cNvGraphicFramePr>
            <a:graphicFrameLocks noGrp="1"/>
          </p:cNvGraphicFramePr>
          <p:nvPr>
            <p:custDataLst>
              <p:tags r:id="rId3"/>
            </p:custDataLst>
            <p:extLst>
              <p:ext uri="{D42A27DB-BD31-4B8C-83A1-F6EECF244321}">
                <p14:modId xmlns:p14="http://schemas.microsoft.com/office/powerpoint/2010/main" val="395777542"/>
              </p:ext>
            </p:extLst>
          </p:nvPr>
        </p:nvGraphicFramePr>
        <p:xfrm>
          <a:off x="479503" y="1817368"/>
          <a:ext cx="8283499" cy="4341924"/>
        </p:xfrm>
        <a:graphic>
          <a:graphicData uri="http://schemas.openxmlformats.org/drawingml/2006/table">
            <a:tbl>
              <a:tblPr/>
              <a:tblGrid>
                <a:gridCol w="3750455"/>
                <a:gridCol w="1133261"/>
                <a:gridCol w="1133261"/>
                <a:gridCol w="1133261"/>
                <a:gridCol w="1133261"/>
              </a:tblGrid>
              <a:tr h="68141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 DE L’[APEGBC/ APEGA/ APEGM/ APEGS]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Arial" charset="0"/>
                        </a:rPr>
                        <a:t>N’A ASSISTÉ À AUCUN ATELIER OU SÉMINAIRE DE L’[APEGBC/ APEGA/ APEGM/ APEGS]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61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553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553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n=314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n=274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cs typeface="Arial" pitchFamily="34" charset="0"/>
                        </a:rPr>
                        <a:t>66 %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cs typeface="Arial" pitchFamily="34" charset="0"/>
                        </a:rPr>
                        <a:t>53 %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092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Ne sait pas / incertain(e)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198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218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223</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83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1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custDataLst>
              <p:tags r:id="rId4"/>
            </p:custDataLst>
          </p:nvPr>
        </p:nvSpPr>
        <p:spPr bwMode="auto">
          <a:xfrm>
            <a:off x="0" y="6246523"/>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11" name="Isosceles Triangle 10"/>
          <p:cNvSpPr/>
          <p:nvPr>
            <p:custDataLst>
              <p:tags r:id="rId5"/>
            </p:custDataLst>
          </p:nvPr>
        </p:nvSpPr>
        <p:spPr>
          <a:xfrm rot="10800000">
            <a:off x="8338771" y="3374877"/>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6"/>
            </p:custDataLst>
          </p:nvPr>
        </p:nvSpPr>
        <p:spPr>
          <a:xfrm rot="10800000" flipV="1">
            <a:off x="8336624" y="4165889"/>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custDataLst>
              <p:tags r:id="rId7"/>
            </p:custDataLst>
          </p:nvPr>
        </p:nvSpPr>
        <p:spPr>
          <a:xfrm rot="10800000">
            <a:off x="6092356" y="3374877"/>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custDataLst>
              <p:tags r:id="rId8"/>
            </p:custDataLst>
          </p:nvPr>
        </p:nvSpPr>
        <p:spPr>
          <a:xfrm rot="10800000" flipV="1">
            <a:off x="6095999" y="4995182"/>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9"/>
            </p:custDataLst>
          </p:nvPr>
        </p:nvSpPr>
        <p:spPr>
          <a:xfrm rot="10800000">
            <a:off x="6080481" y="5401599"/>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0"/>
            </p:custDataLst>
          </p:nvPr>
        </p:nvSpPr>
        <p:spPr>
          <a:xfrm rot="10800000" flipV="1">
            <a:off x="8362039" y="5793581"/>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11"/>
            </p:custDataLst>
          </p:nvPr>
        </p:nvSpPr>
        <p:spPr>
          <a:xfrm rot="10800000">
            <a:off x="8344873" y="5402644"/>
            <a:ext cx="110208"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Content Placeholder 6"/>
          <p:cNvSpPr>
            <a:spLocks noGrp="1"/>
          </p:cNvSpPr>
          <p:nvPr>
            <p:ph idx="1"/>
            <p:custDataLst>
              <p:tags r:id="rId12"/>
            </p:custDataLst>
          </p:nvPr>
        </p:nvSpPr>
        <p:spPr bwMode="auto">
          <a:xfrm>
            <a:off x="274365" y="834522"/>
            <a:ext cx="8602005" cy="818686"/>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fr-CA" sz="1400" noProof="0" dirty="0" smtClean="0"/>
              <a:t>Les intentions de faire une demande de permis d’exercice sont les mêmes, que les étudiants aient assisté ou non à un </a:t>
            </a:r>
            <a:r>
              <a:rPr lang="fr-CA" sz="1400" dirty="0" smtClean="0"/>
              <a:t>atelier ou un séminaire.</a:t>
            </a:r>
            <a:r>
              <a:rPr lang="fr-CA" sz="1400" noProof="0" dirty="0" smtClean="0"/>
              <a:t>  </a:t>
            </a:r>
          </a:p>
          <a:p>
            <a:pPr>
              <a:lnSpc>
                <a:spcPct val="100000"/>
              </a:lnSpc>
              <a:spcBef>
                <a:spcPts val="0"/>
              </a:spcBef>
            </a:pPr>
            <a:r>
              <a:rPr lang="fr-CA" sz="1400" noProof="0" dirty="0" smtClean="0"/>
              <a:t>Comparativement à 2013, les étudiants sont en général moins susceptibles d’avoir l’</a:t>
            </a:r>
            <a:r>
              <a:rPr lang="fr-CA" sz="1400" dirty="0" smtClean="0"/>
              <a:t>intention de faire une demande de permis, et la tendance s’accentue parmi les étudiants qui n’ont assisté à aucun atelier ou séminaire. </a:t>
            </a:r>
            <a:endParaRPr lang="fr-CA" sz="1400" noProof="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custDataLst>
              <p:tags r:id="rId1"/>
            </p:custDataLst>
          </p:nvPr>
        </p:nvSpPr>
        <p:spPr>
          <a:xfrm>
            <a:off x="144463" y="2695099"/>
            <a:ext cx="4129363" cy="1477328"/>
          </a:xfrm>
        </p:spPr>
        <p:txBody>
          <a:bodyPr/>
          <a:lstStyle/>
          <a:p>
            <a:pPr fontAlgn="auto">
              <a:lnSpc>
                <a:spcPct val="100000"/>
              </a:lnSpc>
              <a:spcAft>
                <a:spcPts val="0"/>
              </a:spcAft>
              <a:defRPr/>
            </a:pPr>
            <a:r>
              <a:rPr lang="fr-CA" sz="3200" noProof="0" dirty="0" smtClean="0">
                <a:solidFill>
                  <a:schemeClr val="accent6"/>
                </a:solidFill>
              </a:rPr>
              <a:t>Impact de la connaissance de la </a:t>
            </a:r>
            <a:r>
              <a:rPr lang="fr-CA" sz="3200" i="1" noProof="0" dirty="0" smtClean="0">
                <a:solidFill>
                  <a:schemeClr val="accent6"/>
                </a:solidFill>
              </a:rPr>
              <a:t>Loi sur les ingénieurs</a:t>
            </a:r>
            <a:endParaRPr lang="fr-CA" noProof="0" dirty="0" smtClean="0">
              <a:solidFill>
                <a:schemeClr val="accent6"/>
              </a:solidFill>
            </a:endParaRPr>
          </a:p>
        </p:txBody>
      </p:sp>
      <p:sp>
        <p:nvSpPr>
          <p:cNvPr id="98307"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7E3B2C33-862B-4595-A215-E28E1E7C673A}" type="slidenum">
              <a:rPr lang="en-US"/>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bwMode="auto">
          <a:xfrm>
            <a:off x="838200" y="146783"/>
            <a:ext cx="8162925" cy="498598"/>
          </a:xfrm>
          <a:noFill/>
          <a:ln>
            <a:miter lim="800000"/>
            <a:headEnd/>
            <a:tailEnd/>
          </a:ln>
        </p:spPr>
        <p:txBody>
          <a:bodyPr vert="horz" numCol="1" compatLnSpc="1">
            <a:prstTxWarp prst="textNoShape">
              <a:avLst/>
            </a:prstTxWarp>
          </a:bodyPr>
          <a:lstStyle/>
          <a:p>
            <a:r>
              <a:rPr lang="fr-CA" sz="1800" noProof="0" dirty="0" smtClean="0"/>
              <a:t>Connaissance de la </a:t>
            </a:r>
            <a:r>
              <a:rPr lang="fr-CA" sz="1800" i="1" noProof="0" dirty="0" smtClean="0"/>
              <a:t>Loi sur les ingénieurs </a:t>
            </a:r>
            <a:br>
              <a:rPr lang="fr-CA" sz="1800" i="1" noProof="0" dirty="0" smtClean="0"/>
            </a:br>
            <a:r>
              <a:rPr lang="fr-CA" sz="1800" dirty="0" smtClean="0"/>
              <a:t>et intention de faire carrière en génie</a:t>
            </a:r>
            <a:endParaRPr lang="fr-CA" sz="1800" noProof="0" dirty="0" smtClean="0"/>
          </a:p>
        </p:txBody>
      </p:sp>
      <p:graphicFrame>
        <p:nvGraphicFramePr>
          <p:cNvPr id="57507" name="Group 163"/>
          <p:cNvGraphicFramePr>
            <a:graphicFrameLocks noGrp="1"/>
          </p:cNvGraphicFramePr>
          <p:nvPr>
            <p:ph idx="1"/>
            <p:custDataLst>
              <p:tags r:id="rId2"/>
            </p:custDataLst>
            <p:extLst>
              <p:ext uri="{D42A27DB-BD31-4B8C-83A1-F6EECF244321}">
                <p14:modId xmlns:p14="http://schemas.microsoft.com/office/powerpoint/2010/main" val="1697529606"/>
              </p:ext>
            </p:extLst>
          </p:nvPr>
        </p:nvGraphicFramePr>
        <p:xfrm>
          <a:off x="261700" y="1947429"/>
          <a:ext cx="8540164" cy="3992574"/>
        </p:xfrm>
        <a:graphic>
          <a:graphicData uri="http://schemas.openxmlformats.org/drawingml/2006/table">
            <a:tbl>
              <a:tblPr/>
              <a:tblGrid>
                <a:gridCol w="2922350"/>
                <a:gridCol w="903619"/>
                <a:gridCol w="903619"/>
                <a:gridCol w="952644"/>
                <a:gridCol w="952644"/>
                <a:gridCol w="952644"/>
                <a:gridCol w="952644"/>
              </a:tblGrid>
              <a:tr h="57456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 TRÈS BIEN / ASSEZ BIEN</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UN PEU</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RIEN / N’EN A JAMAIS ENTENDU PARLER</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956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3399"/>
                          </a:solidFill>
                          <a:effectLst/>
                          <a:latin typeface="Arial" pitchFamily="34" charset="0"/>
                          <a:cs typeface="Arial" pitchFamily="34" charset="0"/>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9999"/>
                          </a:solidFill>
                          <a:effectLst/>
                          <a:latin typeface="Arial" pitchFamily="34" charset="0"/>
                          <a:cs typeface="Arial" pitchFamily="34" charset="0"/>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969696"/>
                          </a:solidFill>
                          <a:effectLst/>
                          <a:latin typeface="Arial" pitchFamily="34" charset="0"/>
                          <a:cs typeface="Arial" pitchFamily="34" charset="0"/>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827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8272">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n=240</a:t>
                      </a:r>
                      <a:endParaRPr kumimoji="0" lang="en-US" sz="1050" b="0" i="0" u="none" strike="noStrike" cap="none" normalizeH="0" baseline="0" dirty="0" smtClean="0">
                        <a:ln>
                          <a:noFill/>
                        </a:ln>
                        <a:solidFill>
                          <a:schemeClr val="tx1"/>
                        </a:solidFill>
                        <a:effectLst/>
                        <a:latin typeface="+mn-lt"/>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n=298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absolument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79 %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76 %BC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2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130</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203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probablement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18 %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26 %A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32 %A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2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4639">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probablement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326">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absolument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52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2 cotes supérieures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98 %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92 %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2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231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78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7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2 cotes inférieures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28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7</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9</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C00F832-EEDD-4AAD-B852-E63CB560EAF4}" type="slidenum">
              <a:rPr lang="en-US"/>
              <a:pPr/>
              <a:t>57</a:t>
            </a:fld>
            <a:endParaRPr lang="en-US" dirty="0"/>
          </a:p>
        </p:txBody>
      </p:sp>
      <p:sp>
        <p:nvSpPr>
          <p:cNvPr id="99487" name="Text Box 133"/>
          <p:cNvSpPr txBox="1">
            <a:spLocks noChangeArrowheads="1"/>
          </p:cNvSpPr>
          <p:nvPr>
            <p:custDataLst>
              <p:tags r:id="rId4"/>
            </p:custDataLst>
          </p:nvPr>
        </p:nvSpPr>
        <p:spPr bwMode="auto">
          <a:xfrm>
            <a:off x="0" y="6002839"/>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11" name="Isosceles Triangle 10"/>
          <p:cNvSpPr/>
          <p:nvPr>
            <p:custDataLst>
              <p:tags r:id="rId5"/>
            </p:custDataLst>
          </p:nvPr>
        </p:nvSpPr>
        <p:spPr>
          <a:xfrm rot="10800000" flipV="1">
            <a:off x="8466891" y="5506936"/>
            <a:ext cx="104091" cy="8602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6"/>
            </p:custDataLst>
          </p:nvPr>
        </p:nvSpPr>
        <p:spPr>
          <a:xfrm rot="10800000" flipV="1">
            <a:off x="8464726" y="4176900"/>
            <a:ext cx="104091" cy="8602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Content Placeholder 6"/>
          <p:cNvSpPr txBox="1">
            <a:spLocks/>
          </p:cNvSpPr>
          <p:nvPr>
            <p:custDataLst>
              <p:tags r:id="rId7"/>
            </p:custDataLst>
          </p:nvPr>
        </p:nvSpPr>
        <p:spPr>
          <a:xfrm>
            <a:off x="352425" y="902591"/>
            <a:ext cx="8523946" cy="3877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fr-CA" sz="1400" b="0" dirty="0" smtClean="0">
                <a:solidFill>
                  <a:schemeClr val="tx1"/>
                </a:solidFill>
                <a:latin typeface="+mn-lt"/>
              </a:rPr>
              <a:t>Plus les étudiants ont un niveau de connaissance élevé de la </a:t>
            </a:r>
            <a:r>
              <a:rPr lang="fr-CA" sz="1400" b="0" i="1" dirty="0" smtClean="0">
                <a:solidFill>
                  <a:schemeClr val="tx1"/>
                </a:solidFill>
                <a:latin typeface="+mn-lt"/>
              </a:rPr>
              <a:t>Loi sur les ingénieurs, </a:t>
            </a:r>
            <a:r>
              <a:rPr lang="fr-CA" sz="1400" b="0" dirty="0" smtClean="0">
                <a:solidFill>
                  <a:schemeClr val="tx1"/>
                </a:solidFill>
                <a:latin typeface="+mn-lt"/>
              </a:rPr>
              <a:t>plus ils sont susceptibles d’avoir absolument l’intention de faire carrière en génie. </a:t>
            </a:r>
            <a:endParaRPr lang="fr-CA" sz="14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bwMode="auto">
          <a:xfrm>
            <a:off x="838200" y="146783"/>
            <a:ext cx="8162925" cy="498598"/>
          </a:xfrm>
          <a:noFill/>
          <a:ln>
            <a:miter lim="800000"/>
            <a:headEnd/>
            <a:tailEnd/>
          </a:ln>
        </p:spPr>
        <p:txBody>
          <a:bodyPr vert="horz" numCol="1" compatLnSpc="1">
            <a:prstTxWarp prst="textNoShape">
              <a:avLst/>
            </a:prstTxWarp>
          </a:bodyPr>
          <a:lstStyle/>
          <a:p>
            <a:r>
              <a:rPr lang="fr-CA" sz="1800" noProof="0" dirty="0" smtClean="0"/>
              <a:t>Connaissance de la </a:t>
            </a:r>
            <a:r>
              <a:rPr lang="fr-CA" sz="1800" i="1" noProof="0" dirty="0" smtClean="0"/>
              <a:t>Loi sur les ingénieurs </a:t>
            </a:r>
            <a:r>
              <a:rPr lang="fr-CA" sz="1800" noProof="0" dirty="0" smtClean="0"/>
              <a:t/>
            </a:r>
            <a:br>
              <a:rPr lang="fr-CA" sz="1800" noProof="0" dirty="0" smtClean="0"/>
            </a:br>
            <a:r>
              <a:rPr lang="fr-CA" sz="1800" dirty="0" smtClean="0"/>
              <a:t>et intention de faire une demande de permis d’exercice</a:t>
            </a:r>
            <a:endParaRPr lang="fr-CA" sz="1800" noProof="0" dirty="0" smtClean="0"/>
          </a:p>
        </p:txBody>
      </p:sp>
      <p:sp>
        <p:nvSpPr>
          <p:cNvPr id="100355" name="Content Placeholder 6"/>
          <p:cNvSpPr>
            <a:spLocks noGrp="1"/>
          </p:cNvSpPr>
          <p:nvPr>
            <p:ph idx="1"/>
            <p:custDataLst>
              <p:tags r:id="rId2"/>
            </p:custDataLst>
          </p:nvPr>
        </p:nvSpPr>
        <p:spPr bwMode="auto">
          <a:xfrm>
            <a:off x="381224" y="619794"/>
            <a:ext cx="8390131" cy="10002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noProof="0" dirty="0" smtClean="0">
                <a:latin typeface="+mj-lt"/>
              </a:rPr>
              <a:t>Les étudiants qui connaissent au moins un </a:t>
            </a:r>
            <a:r>
              <a:rPr lang="fr-CA" sz="1300" dirty="0" smtClean="0">
                <a:latin typeface="+mj-lt"/>
              </a:rPr>
              <a:t>peu la </a:t>
            </a:r>
            <a:r>
              <a:rPr lang="fr-CA" sz="1300" i="1" dirty="0" smtClean="0">
                <a:latin typeface="+mj-lt"/>
              </a:rPr>
              <a:t>Loi sur les ingénieurs </a:t>
            </a:r>
            <a:r>
              <a:rPr lang="fr-CA" sz="1300" dirty="0" smtClean="0">
                <a:latin typeface="+mj-lt"/>
              </a:rPr>
              <a:t>sont plus susceptibles d’avoir l’intention de faire une demande de permis d’exercice que ceux qui ne la connaissent pas. Toutefois, la majorité des étudiants ont l’intention de faire une demande de permis après avoir obtenu leur diplôme, quel que soit leur niveau de connaissance de la </a:t>
            </a:r>
            <a:r>
              <a:rPr lang="fr-CA" sz="1300" i="1" dirty="0" smtClean="0">
                <a:latin typeface="+mj-lt"/>
              </a:rPr>
              <a:t>Loi. </a:t>
            </a:r>
            <a:r>
              <a:rPr lang="fr-CA" sz="1300" noProof="0" dirty="0" smtClean="0">
                <a:latin typeface="+mj-lt"/>
              </a:rPr>
              <a:t> </a:t>
            </a:r>
          </a:p>
          <a:p>
            <a:pPr>
              <a:lnSpc>
                <a:spcPct val="100000"/>
              </a:lnSpc>
              <a:spcBef>
                <a:spcPts val="0"/>
              </a:spcBef>
            </a:pPr>
            <a:r>
              <a:rPr lang="fr-CA" sz="1300" noProof="0" dirty="0" smtClean="0">
                <a:latin typeface="+mj-lt"/>
              </a:rPr>
              <a:t>Comparativement à 2013, les étudiants qui ont un niveau </a:t>
            </a:r>
            <a:r>
              <a:rPr lang="fr-CA" sz="1300" dirty="0" smtClean="0">
                <a:latin typeface="+mj-lt"/>
              </a:rPr>
              <a:t>de connaissance élevé de la </a:t>
            </a:r>
            <a:r>
              <a:rPr lang="fr-CA" sz="1300" i="1" dirty="0" smtClean="0">
                <a:latin typeface="+mj-lt"/>
              </a:rPr>
              <a:t>Loi </a:t>
            </a:r>
            <a:r>
              <a:rPr lang="fr-CA" sz="1300" dirty="0" smtClean="0">
                <a:latin typeface="+mj-lt"/>
              </a:rPr>
              <a:t>sont moins susceptibles de faire une demande de permis.</a:t>
            </a:r>
            <a:endParaRPr lang="fr-CA" sz="1300" noProof="0" dirty="0" smtClean="0">
              <a:latin typeface="+mj-lt"/>
            </a:endParaRPr>
          </a:p>
        </p:txBody>
      </p:sp>
      <p:sp>
        <p:nvSpPr>
          <p:cNvPr id="10035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1700D48-50E6-4A78-8D4A-6C2E0EFBD5BD}" type="slidenum">
              <a:rPr lang="en-US"/>
              <a:pPr/>
              <a:t>58</a:t>
            </a:fld>
            <a:endParaRPr lang="en-US" dirty="0"/>
          </a:p>
        </p:txBody>
      </p:sp>
      <p:graphicFrame>
        <p:nvGraphicFramePr>
          <p:cNvPr id="58550" name="Group 182"/>
          <p:cNvGraphicFramePr>
            <a:graphicFrameLocks noGrp="1"/>
          </p:cNvGraphicFramePr>
          <p:nvPr>
            <p:custDataLst>
              <p:tags r:id="rId4"/>
            </p:custDataLst>
            <p:extLst>
              <p:ext uri="{D42A27DB-BD31-4B8C-83A1-F6EECF244321}">
                <p14:modId xmlns:p14="http://schemas.microsoft.com/office/powerpoint/2010/main" val="4281096200"/>
              </p:ext>
            </p:extLst>
          </p:nvPr>
        </p:nvGraphicFramePr>
        <p:xfrm>
          <a:off x="345036" y="1704499"/>
          <a:ext cx="7839078" cy="4907280"/>
        </p:xfrm>
        <a:graphic>
          <a:graphicData uri="http://schemas.openxmlformats.org/drawingml/2006/table">
            <a:tbl>
              <a:tblPr/>
              <a:tblGrid>
                <a:gridCol w="2540116"/>
                <a:gridCol w="923101"/>
                <a:gridCol w="923101"/>
                <a:gridCol w="863190"/>
                <a:gridCol w="863190"/>
                <a:gridCol w="863190"/>
                <a:gridCol w="863190"/>
              </a:tblGrid>
              <a:tr h="39832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mj-lt"/>
                        </a:rPr>
                        <a:t> TRÈS BIEN / ASSEZ BIEN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mj-lt"/>
                        </a:rPr>
                        <a:t>UN PEU</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969696"/>
                          </a:solidFill>
                          <a:effectLst/>
                          <a:latin typeface="+mj-lt"/>
                        </a:rPr>
                        <a:t>RIEN / N’EN A JAMAIS ENTENDU PARLER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2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9999"/>
                          </a:solidFill>
                          <a:effectLst/>
                          <a:latin typeface="+mj-lt"/>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969696"/>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269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269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n=240</a:t>
                      </a:r>
                      <a:endParaRPr kumimoji="0" lang="en-US" sz="1050" b="0" i="0" u="none" strike="noStrike" cap="none" normalizeH="0" baseline="0" dirty="0" smtClean="0">
                        <a:ln>
                          <a:noFill/>
                        </a:ln>
                        <a:solidFill>
                          <a:schemeClr val="tx1"/>
                        </a:solidFill>
                        <a:effectLst/>
                        <a:latin typeface="+mn-lt"/>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n=298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54 %C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120</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46</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40 %A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34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61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Ne sait pas / incertain(e)</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10 %AB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3</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10</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93 %C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0" lang="en-US" sz="1100" b="1" i="0" u="none" strike="noStrike" cap="none" normalizeH="0" baseline="0" dirty="0" smtClean="0">
                          <a:ln>
                            <a:noFill/>
                          </a:ln>
                          <a:solidFill>
                            <a:schemeClr val="tx1"/>
                          </a:solidFill>
                          <a:effectLst/>
                          <a:latin typeface="+mn-lt"/>
                          <a:cs typeface="Arial" pitchFamily="34" charset="0"/>
                        </a:rPr>
                        <a:t>82 %</a:t>
                      </a:r>
                      <a:endParaRPr lang="en-US" sz="1100" b="1" dirty="0">
                        <a:solidFill>
                          <a:schemeClr val="tx1"/>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100" b="1" dirty="0" smtClean="0">
                          <a:solidFill>
                            <a:schemeClr val="tx1"/>
                          </a:solidFill>
                          <a:latin typeface="+mn-lt"/>
                          <a:cs typeface="Arial" pitchFamily="34" charset="0"/>
                        </a:rPr>
                        <a:t>77 %</a:t>
                      </a:r>
                      <a:endParaRPr lang="en-US" sz="1100" b="1" dirty="0">
                        <a:solidFill>
                          <a:schemeClr val="tx1"/>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214</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65</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17 %A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32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16</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6</a:t>
                      </a:r>
                      <a:endParaRPr lang="en-US" sz="1100" b="0" dirty="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14</a:t>
                      </a:r>
                      <a:endParaRPr lang="en-US" sz="1100" b="0" dirty="0">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custDataLst>
              <p:tags r:id="rId5"/>
            </p:custDataLst>
          </p:nvPr>
        </p:nvSpPr>
        <p:spPr bwMode="auto">
          <a:xfrm>
            <a:off x="-422252" y="6611779"/>
            <a:ext cx="7612083" cy="246221"/>
          </a:xfrm>
          <a:prstGeom prst="rect">
            <a:avLst/>
          </a:prstGeom>
          <a:noFill/>
          <a:ln w="25400" algn="ctr">
            <a:noFill/>
            <a:miter lim="800000"/>
            <a:headEnd/>
            <a:tailEnd/>
          </a:ln>
        </p:spPr>
        <p:txBody>
          <a:bodyPr wrap="square">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7" name="Isosceles Triangle 6"/>
          <p:cNvSpPr/>
          <p:nvPr>
            <p:custDataLst>
              <p:tags r:id="rId6"/>
            </p:custDataLst>
          </p:nvPr>
        </p:nvSpPr>
        <p:spPr>
          <a:xfrm rot="10800000">
            <a:off x="8069614" y="2829581"/>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custDataLst>
              <p:tags r:id="rId7"/>
            </p:custDataLst>
          </p:nvPr>
        </p:nvSpPr>
        <p:spPr>
          <a:xfrm rot="10800000" flipV="1">
            <a:off x="8069614" y="3331429"/>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8"/>
            </p:custDataLst>
          </p:nvPr>
        </p:nvSpPr>
        <p:spPr>
          <a:xfrm rot="10800000">
            <a:off x="6324975" y="283249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9"/>
            </p:custDataLst>
          </p:nvPr>
        </p:nvSpPr>
        <p:spPr>
          <a:xfrm rot="10800000" flipV="1">
            <a:off x="4576291" y="4892262"/>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10"/>
            </p:custDataLst>
          </p:nvPr>
        </p:nvSpPr>
        <p:spPr>
          <a:xfrm rot="10800000">
            <a:off x="4574913" y="5411419"/>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11"/>
            </p:custDataLst>
          </p:nvPr>
        </p:nvSpPr>
        <p:spPr>
          <a:xfrm rot="10800000">
            <a:off x="4553142" y="3331429"/>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2"/>
            </p:custDataLst>
          </p:nvPr>
        </p:nvSpPr>
        <p:spPr>
          <a:xfrm rot="10800000">
            <a:off x="4563038" y="283249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custDataLst>
              <p:tags r:id="rId1"/>
            </p:custDataLst>
          </p:nvPr>
        </p:nvSpPr>
        <p:spPr>
          <a:xfrm>
            <a:off x="144463" y="3064431"/>
            <a:ext cx="4416425" cy="738664"/>
          </a:xfrm>
        </p:spPr>
        <p:txBody>
          <a:bodyPr/>
          <a:lstStyle/>
          <a:p>
            <a:pPr fontAlgn="auto">
              <a:lnSpc>
                <a:spcPct val="100000"/>
              </a:lnSpc>
              <a:spcAft>
                <a:spcPts val="0"/>
              </a:spcAft>
              <a:defRPr/>
            </a:pPr>
            <a:r>
              <a:rPr lang="fr-CA" sz="2400" noProof="0" dirty="0" smtClean="0">
                <a:solidFill>
                  <a:schemeClr val="accent6"/>
                </a:solidFill>
              </a:rPr>
              <a:t>Impact de la connaissance du permis d’ingénieur et des rôles</a:t>
            </a:r>
            <a:endParaRPr lang="fr-CA" sz="2000" noProof="0" dirty="0" smtClean="0">
              <a:solidFill>
                <a:schemeClr val="accent6"/>
              </a:solidFill>
            </a:endParaRPr>
          </a:p>
        </p:txBody>
      </p:sp>
      <p:sp>
        <p:nvSpPr>
          <p:cNvPr id="10137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98F2EAB-44B4-45A2-A426-F66DB4D10C73}" type="slidenum">
              <a:rPr lang="en-US"/>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Points saillants (suite)</a:t>
            </a:r>
            <a:endParaRPr lang="fr-CA" noProof="0" dirty="0"/>
          </a:p>
        </p:txBody>
      </p:sp>
      <p:sp>
        <p:nvSpPr>
          <p:cNvPr id="36868" name="Rectangle 3"/>
          <p:cNvSpPr>
            <a:spLocks noGrp="1" noChangeArrowheads="1"/>
          </p:cNvSpPr>
          <p:nvPr>
            <p:ph idx="1"/>
            <p:custDataLst>
              <p:tags r:id="rId2"/>
            </p:custDataLst>
          </p:nvPr>
        </p:nvSpPr>
        <p:spPr>
          <a:xfrm>
            <a:off x="497899" y="976192"/>
            <a:ext cx="8240856" cy="2206396"/>
          </a:xfrm>
        </p:spPr>
        <p:txBody>
          <a:bodyPr/>
          <a:lstStyle/>
          <a:p>
            <a:pPr marL="0" fontAlgn="auto">
              <a:lnSpc>
                <a:spcPct val="100000"/>
              </a:lnSpc>
              <a:spcBef>
                <a:spcPts val="600"/>
              </a:spcBef>
              <a:spcAft>
                <a:spcPts val="0"/>
              </a:spcAft>
              <a:buNone/>
              <a:defRPr/>
            </a:pPr>
            <a:r>
              <a:rPr lang="fr-CA" sz="1600" noProof="0" dirty="0" smtClean="0"/>
              <a:t>On observe également une diminution en ce qui concerne le niveau de connaissance des étudiants à l’égard de la profession d’ingénieur. Comparativement à 2013, les étudiants possèdent un niveau de connaissance moins élevé de certains aspects de la profession d’ingénieur. Par exemple : </a:t>
            </a:r>
          </a:p>
          <a:p>
            <a:pPr>
              <a:lnSpc>
                <a:spcPct val="100000"/>
              </a:lnSpc>
              <a:spcBef>
                <a:spcPts val="600"/>
              </a:spcBef>
            </a:pPr>
            <a:r>
              <a:rPr lang="fr-CA" sz="1600" noProof="0" dirty="0" smtClean="0"/>
              <a:t>Les étudiants sont moins susceptibles de savoir qu’un permis est nécessaire pour utiliser le titre « ingénieur » (67 % par</a:t>
            </a:r>
            <a:r>
              <a:rPr lang="fr-CA" sz="1600" dirty="0" smtClean="0"/>
              <a:t> rapport à 73 %). </a:t>
            </a:r>
            <a:endParaRPr lang="fr-CA" sz="1600" noProof="0" dirty="0" smtClean="0"/>
          </a:p>
          <a:p>
            <a:pPr>
              <a:lnSpc>
                <a:spcPct val="100000"/>
              </a:lnSpc>
              <a:spcBef>
                <a:spcPts val="600"/>
              </a:spcBef>
            </a:pPr>
            <a:r>
              <a:rPr lang="fr-CA" sz="1600" noProof="0" dirty="0" smtClean="0"/>
              <a:t>En ce qui concerne les responsabilités des organisations, les étudiants sont moins susceptibles de savoir que c’est à leur ordre provincial </a:t>
            </a:r>
            <a:r>
              <a:rPr lang="fr-CA" sz="1600" noProof="0" dirty="0" err="1" smtClean="0"/>
              <a:t>qu</a:t>
            </a:r>
            <a:r>
              <a:rPr lang="fr-CA" sz="1600" dirty="0" smtClean="0"/>
              <a:t>e revient la responsabilité de délivrer</a:t>
            </a:r>
            <a:r>
              <a:rPr lang="fr-CA" sz="1600" noProof="0" dirty="0" smtClean="0"/>
              <a:t> les permis aux entreprises qui offrent des services de génie (55 % par rapport à 63 %). </a:t>
            </a:r>
            <a:endParaRPr lang="fr-CA" sz="1400" noProof="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extLst>
      <p:ext uri="{BB962C8B-B14F-4D97-AF65-F5344CB8AC3E}">
        <p14:creationId xmlns:p14="http://schemas.microsoft.com/office/powerpoint/2010/main" val="139334866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noProof="0" dirty="0" smtClean="0"/>
              <a:t>Connaissance du permis d’ingénieur et des rôles </a:t>
            </a:r>
            <a:br>
              <a:rPr lang="fr-CA" noProof="0" dirty="0" smtClean="0"/>
            </a:br>
            <a:r>
              <a:rPr lang="fr-CA" noProof="0" dirty="0" smtClean="0"/>
              <a:t>et intention de faire carrière en génie</a:t>
            </a:r>
          </a:p>
        </p:txBody>
      </p:sp>
      <p:sp>
        <p:nvSpPr>
          <p:cNvPr id="102404"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20632F7-63B8-4053-85E3-B0825035A091}" type="slidenum">
              <a:rPr lang="en-US"/>
              <a:pPr/>
              <a:t>60</a:t>
            </a:fld>
            <a:endParaRPr lang="en-US" dirty="0"/>
          </a:p>
        </p:txBody>
      </p:sp>
      <p:graphicFrame>
        <p:nvGraphicFramePr>
          <p:cNvPr id="60622" name="Group 206"/>
          <p:cNvGraphicFramePr>
            <a:graphicFrameLocks noGrp="1"/>
          </p:cNvGraphicFramePr>
          <p:nvPr>
            <p:custDataLst>
              <p:tags r:id="rId3"/>
            </p:custDataLst>
            <p:extLst>
              <p:ext uri="{D42A27DB-BD31-4B8C-83A1-F6EECF244321}">
                <p14:modId xmlns:p14="http://schemas.microsoft.com/office/powerpoint/2010/main" val="506222769"/>
              </p:ext>
            </p:extLst>
          </p:nvPr>
        </p:nvGraphicFramePr>
        <p:xfrm>
          <a:off x="621616" y="1865499"/>
          <a:ext cx="8123861" cy="4060860"/>
        </p:xfrm>
        <a:graphic>
          <a:graphicData uri="http://schemas.openxmlformats.org/drawingml/2006/table">
            <a:tbl>
              <a:tblPr/>
              <a:tblGrid>
                <a:gridCol w="2217731"/>
                <a:gridCol w="791145"/>
                <a:gridCol w="791145"/>
                <a:gridCol w="720640"/>
                <a:gridCol w="720640"/>
                <a:gridCol w="720640"/>
                <a:gridCol w="720640"/>
                <a:gridCol w="720640"/>
                <a:gridCol w="720640"/>
              </a:tblGrid>
              <a:tr h="50137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068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0696">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696">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64 %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199</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19 %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36 %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801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158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12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custDataLst>
              <p:tags r:id="rId4"/>
            </p:custDataLst>
          </p:nvPr>
        </p:nvSpPr>
        <p:spPr bwMode="auto">
          <a:xfrm>
            <a:off x="0" y="5984430"/>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17" name="Isosceles Triangle 16"/>
          <p:cNvSpPr/>
          <p:nvPr>
            <p:custDataLst>
              <p:tags r:id="rId5"/>
            </p:custDataLst>
          </p:nvPr>
        </p:nvSpPr>
        <p:spPr>
          <a:xfrm rot="10800000" flipV="1">
            <a:off x="4167571" y="5488873"/>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6"/>
            </p:custDataLst>
          </p:nvPr>
        </p:nvSpPr>
        <p:spPr>
          <a:xfrm rot="10800000">
            <a:off x="4181572" y="5041398"/>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7"/>
            </p:custDataLst>
          </p:nvPr>
        </p:nvSpPr>
        <p:spPr>
          <a:xfrm rot="10800000" flipV="1">
            <a:off x="4163157" y="4128375"/>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custDataLst>
              <p:tags r:id="rId8"/>
            </p:custDataLst>
          </p:nvPr>
        </p:nvSpPr>
        <p:spPr>
          <a:xfrm rot="10800000">
            <a:off x="4191041" y="3210619"/>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 Box 9"/>
          <p:cNvSpPr txBox="1">
            <a:spLocks noChangeArrowheads="1"/>
          </p:cNvSpPr>
          <p:nvPr>
            <p:custDataLst>
              <p:tags r:id="rId9"/>
            </p:custDataLst>
          </p:nvPr>
        </p:nvSpPr>
        <p:spPr bwMode="auto">
          <a:xfrm>
            <a:off x="710370" y="1908869"/>
            <a:ext cx="20193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a:t>
            </a:r>
            <a:r>
              <a:rPr lang="fr-CA" sz="1000" dirty="0" smtClean="0">
                <a:latin typeface="+mj-lt"/>
              </a:rPr>
              <a:t> Tous exacts </a:t>
            </a:r>
            <a:r>
              <a:rPr lang="en-CA" sz="1000" dirty="0" smtClean="0">
                <a:latin typeface="+mj-lt"/>
              </a:rPr>
              <a:t>(</a:t>
            </a:r>
            <a:r>
              <a:rPr lang="en-CA" sz="1000" dirty="0">
                <a:latin typeface="+mj-lt"/>
              </a:rPr>
              <a:t>3) </a:t>
            </a:r>
            <a:r>
              <a:rPr lang="en-CA" sz="1000" dirty="0" smtClean="0">
                <a:latin typeface="+mj-lt"/>
              </a:rPr>
              <a:t>à la </a:t>
            </a:r>
            <a:r>
              <a:rPr lang="en-CA" sz="1000" dirty="0">
                <a:latin typeface="+mj-lt"/>
              </a:rPr>
              <a:t>Q8</a:t>
            </a:r>
            <a:br>
              <a:rPr lang="en-CA" sz="1000" dirty="0">
                <a:latin typeface="+mj-lt"/>
              </a:rPr>
            </a:br>
            <a:r>
              <a:rPr lang="fr-CA" sz="1000" i="1" dirty="0" smtClean="0">
                <a:latin typeface="+mj-lt"/>
              </a:rPr>
              <a:t>Moyen </a:t>
            </a:r>
            <a:r>
              <a:rPr lang="en-CA" sz="1000" dirty="0" smtClean="0">
                <a:latin typeface="+mj-lt"/>
              </a:rPr>
              <a:t>: 2 exacts à la </a:t>
            </a:r>
            <a:r>
              <a:rPr lang="en-CA" sz="1000" dirty="0">
                <a:latin typeface="+mj-lt"/>
              </a:rPr>
              <a:t>Q8</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Q8</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Zéro (0) exact à la</a:t>
            </a:r>
            <a:r>
              <a:rPr lang="en-CA" sz="1000" dirty="0" smtClean="0">
                <a:latin typeface="+mj-lt"/>
              </a:rPr>
              <a:t> Q8</a:t>
            </a:r>
            <a:endParaRPr lang="en-CA" sz="1000" i="1" dirty="0">
              <a:latin typeface="+mj-lt"/>
            </a:endParaRPr>
          </a:p>
        </p:txBody>
      </p:sp>
      <p:sp>
        <p:nvSpPr>
          <p:cNvPr id="13" name="Content Placeholder 6"/>
          <p:cNvSpPr>
            <a:spLocks noGrp="1"/>
          </p:cNvSpPr>
          <p:nvPr>
            <p:ph idx="1"/>
            <p:custDataLst>
              <p:tags r:id="rId10"/>
            </p:custDataLst>
          </p:nvPr>
        </p:nvSpPr>
        <p:spPr bwMode="auto">
          <a:xfrm>
            <a:off x="162855" y="758888"/>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l’ensemble</a:t>
            </a:r>
            <a:r>
              <a:rPr lang="fr-CA" sz="1400" dirty="0"/>
              <a:t>, </a:t>
            </a:r>
            <a:r>
              <a:rPr lang="fr-CA" sz="1400" dirty="0" smtClean="0"/>
              <a:t>la connaissance </a:t>
            </a:r>
            <a:r>
              <a:rPr lang="fr-CA" sz="1400" dirty="0"/>
              <a:t>des rôles dans l’exercice de la profession et des exigences en matière de permis n’influence pas l’intention de faire carrière dans le domaine du génie.   </a:t>
            </a:r>
            <a:endParaRPr lang="fr-CA" sz="1400" noProof="0" dirty="0" smtClean="0"/>
          </a:p>
          <a:p>
            <a:pPr>
              <a:lnSpc>
                <a:spcPct val="100000"/>
              </a:lnSpc>
              <a:spcBef>
                <a:spcPts val="0"/>
              </a:spcBef>
            </a:pPr>
            <a:r>
              <a:rPr lang="fr-CA" sz="1400" noProof="0" dirty="0" smtClean="0"/>
              <a:t>Les étudiants qui ont un niveau de connaissance élevé du permis d’ingénieur et des rôles sont moins susceptibles d’avoir absolument l’intention de faire carrière en génie qu’en 2013.</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noProof="0" dirty="0" smtClean="0"/>
              <a:t>Connaissance du permis d’exercice et des rôles </a:t>
            </a:r>
            <a:br>
              <a:rPr lang="fr-CA" noProof="0" dirty="0" smtClean="0"/>
            </a:br>
            <a:r>
              <a:rPr lang="fr-CA" noProof="0" dirty="0" smtClean="0"/>
              <a:t>et intention de faire une demande de permis d’exercice</a:t>
            </a:r>
          </a:p>
        </p:txBody>
      </p:sp>
      <p:sp>
        <p:nvSpPr>
          <p:cNvPr id="103428"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0944B58A-C114-4529-B954-5DAA2B4CD963}" type="slidenum">
              <a:rPr lang="en-US"/>
              <a:pPr/>
              <a:t>61</a:t>
            </a:fld>
            <a:endParaRPr lang="en-US" dirty="0"/>
          </a:p>
        </p:txBody>
      </p:sp>
      <p:sp>
        <p:nvSpPr>
          <p:cNvPr id="103654" name="Text Box 168"/>
          <p:cNvSpPr txBox="1">
            <a:spLocks noChangeArrowheads="1"/>
          </p:cNvSpPr>
          <p:nvPr>
            <p:custDataLst>
              <p:tags r:id="rId3"/>
            </p:custDataLst>
          </p:nvPr>
        </p:nvSpPr>
        <p:spPr bwMode="auto">
          <a:xfrm>
            <a:off x="-1" y="6191051"/>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4"/>
            </p:custDataLst>
            <p:extLst>
              <p:ext uri="{D42A27DB-BD31-4B8C-83A1-F6EECF244321}">
                <p14:modId xmlns:p14="http://schemas.microsoft.com/office/powerpoint/2010/main" val="1153093762"/>
              </p:ext>
            </p:extLst>
          </p:nvPr>
        </p:nvGraphicFramePr>
        <p:xfrm>
          <a:off x="385060" y="2013069"/>
          <a:ext cx="8123861" cy="4111755"/>
        </p:xfrm>
        <a:graphic>
          <a:graphicData uri="http://schemas.openxmlformats.org/drawingml/2006/table">
            <a:tbl>
              <a:tblPr/>
              <a:tblGrid>
                <a:gridCol w="2217731"/>
                <a:gridCol w="791145"/>
                <a:gridCol w="791145"/>
                <a:gridCol w="720640"/>
                <a:gridCol w="720640"/>
                <a:gridCol w="720640"/>
                <a:gridCol w="720640"/>
                <a:gridCol w="720640"/>
                <a:gridCol w="720640"/>
              </a:tblGrid>
              <a:tr h="43447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723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72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2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56 %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48 %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176</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47 %AB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19 %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292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34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34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4491">
                <a:tc vMerge="1">
                  <a:txBody>
                    <a:bodyPr/>
                    <a:lstStyle/>
                    <a:p>
                      <a:endParaRPr lang="en-US"/>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Ne sait pas / incertain(e) </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13 %AB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smtClean="0">
                          <a:ln>
                            <a:noFill/>
                          </a:ln>
                          <a:solidFill>
                            <a:srgbClr val="203944"/>
                          </a:solidFill>
                          <a:effectLst/>
                          <a:latin typeface="+mj-lt"/>
                        </a:rPr>
                        <a:t>Oui, 2 </a:t>
                      </a:r>
                      <a:r>
                        <a:rPr kumimoji="0" lang="fr-CA" sz="1100" b="1" i="0" u="none" strike="noStrike" cap="none" normalizeH="0" baseline="0" noProof="0" dirty="0" smtClean="0">
                          <a:ln>
                            <a:noFill/>
                          </a:ln>
                          <a:solidFill>
                            <a:srgbClr val="203944"/>
                          </a:solidFill>
                          <a:effectLst/>
                          <a:latin typeface="+mj-lt"/>
                        </a:rPr>
                        <a:t>cotes </a:t>
                      </a:r>
                      <a:r>
                        <a:rPr kumimoji="0" lang="fr-CA" sz="1100" b="1" i="0" u="none" strike="noStrike" cap="none" normalizeH="0" baseline="0" noProof="0" smtClean="0">
                          <a:ln>
                            <a:noFill/>
                          </a:ln>
                          <a:solidFill>
                            <a:srgbClr val="203944"/>
                          </a:solidFill>
                          <a:effectLst/>
                          <a:latin typeface="+mj-lt"/>
                        </a:rPr>
                        <a:t>supérieures </a:t>
                      </a:r>
                      <a:endParaRPr kumimoji="0" lang="fr-CA" sz="1100" b="1" i="0" u="none" strike="noStrike" cap="none" normalizeH="0" baseline="0" noProof="0" dirty="0" smtClean="0">
                        <a:ln>
                          <a:noFill/>
                        </a:ln>
                        <a:solidFill>
                          <a:srgbClr val="203944"/>
                        </a:solidFill>
                        <a:effectLst/>
                        <a:latin typeface="+mj-lt"/>
                      </a:endParaRP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91 %D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76 %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8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4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Isosceles Triangle 6"/>
          <p:cNvSpPr/>
          <p:nvPr>
            <p:custDataLst>
              <p:tags r:id="rId5"/>
            </p:custDataLst>
          </p:nvPr>
        </p:nvSpPr>
        <p:spPr>
          <a:xfrm rot="10800000" flipV="1">
            <a:off x="5407661" y="4878501"/>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6"/>
            </p:custDataLst>
          </p:nvPr>
        </p:nvSpPr>
        <p:spPr>
          <a:xfrm rot="10800000">
            <a:off x="5436441" y="326321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7"/>
            </p:custDataLst>
          </p:nvPr>
        </p:nvSpPr>
        <p:spPr>
          <a:xfrm rot="10800000" flipV="1">
            <a:off x="3965691" y="4878500"/>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8"/>
            </p:custDataLst>
          </p:nvPr>
        </p:nvSpPr>
        <p:spPr>
          <a:xfrm rot="10800000" flipV="1">
            <a:off x="3992035" y="4087585"/>
            <a:ext cx="114500"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9"/>
            </p:custDataLst>
          </p:nvPr>
        </p:nvSpPr>
        <p:spPr>
          <a:xfrm rot="10800000">
            <a:off x="3953534" y="5326405"/>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0"/>
            </p:custDataLst>
          </p:nvPr>
        </p:nvSpPr>
        <p:spPr>
          <a:xfrm rot="10800000" flipV="1">
            <a:off x="3965409" y="5719668"/>
            <a:ext cx="114500" cy="10409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custDataLst>
              <p:tags r:id="rId11"/>
            </p:custDataLst>
          </p:nvPr>
        </p:nvSpPr>
        <p:spPr>
          <a:xfrm rot="10800000">
            <a:off x="3953535" y="3258120"/>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 Box 9"/>
          <p:cNvSpPr txBox="1">
            <a:spLocks noChangeArrowheads="1"/>
          </p:cNvSpPr>
          <p:nvPr>
            <p:custDataLst>
              <p:tags r:id="rId12"/>
            </p:custDataLst>
          </p:nvPr>
        </p:nvSpPr>
        <p:spPr bwMode="auto">
          <a:xfrm>
            <a:off x="520370" y="2086994"/>
            <a:ext cx="20193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a:t>
            </a:r>
            <a:r>
              <a:rPr lang="fr-CA" sz="1000" dirty="0" smtClean="0">
                <a:latin typeface="+mj-lt"/>
              </a:rPr>
              <a:t> Tous exacts </a:t>
            </a:r>
            <a:r>
              <a:rPr lang="en-CA" sz="1000" dirty="0" smtClean="0">
                <a:latin typeface="+mj-lt"/>
              </a:rPr>
              <a:t>(</a:t>
            </a:r>
            <a:r>
              <a:rPr lang="en-CA" sz="1000" dirty="0">
                <a:latin typeface="+mj-lt"/>
              </a:rPr>
              <a:t>3) </a:t>
            </a:r>
            <a:r>
              <a:rPr lang="en-CA" sz="1000" dirty="0" smtClean="0">
                <a:latin typeface="+mj-lt"/>
              </a:rPr>
              <a:t>à la </a:t>
            </a:r>
            <a:r>
              <a:rPr lang="en-CA" sz="1000" dirty="0">
                <a:latin typeface="+mj-lt"/>
              </a:rPr>
              <a:t>Q8</a:t>
            </a:r>
            <a:br>
              <a:rPr lang="en-CA" sz="1000" dirty="0">
                <a:latin typeface="+mj-lt"/>
              </a:rPr>
            </a:br>
            <a:r>
              <a:rPr lang="fr-CA" sz="1000" i="1" dirty="0" smtClean="0">
                <a:latin typeface="+mj-lt"/>
              </a:rPr>
              <a:t>Moyen</a:t>
            </a:r>
            <a:r>
              <a:rPr lang="en-CA" sz="1000" i="1" dirty="0" smtClean="0">
                <a:latin typeface="+mj-lt"/>
              </a:rPr>
              <a:t> </a:t>
            </a:r>
            <a:r>
              <a:rPr lang="en-CA" sz="1000" dirty="0" smtClean="0">
                <a:latin typeface="+mj-lt"/>
              </a:rPr>
              <a:t>: 2 exacts à la </a:t>
            </a:r>
            <a:r>
              <a:rPr lang="en-CA" sz="1000" dirty="0">
                <a:latin typeface="+mj-lt"/>
              </a:rPr>
              <a:t>Q8</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Q8</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Zéro (0) exact à la</a:t>
            </a:r>
            <a:r>
              <a:rPr lang="en-CA" sz="1000" dirty="0" smtClean="0">
                <a:latin typeface="+mj-lt"/>
              </a:rPr>
              <a:t> Q8</a:t>
            </a:r>
            <a:endParaRPr lang="en-CA" sz="1000" i="1" dirty="0">
              <a:latin typeface="+mj-lt"/>
            </a:endParaRPr>
          </a:p>
        </p:txBody>
      </p:sp>
      <p:sp>
        <p:nvSpPr>
          <p:cNvPr id="17" name="Content Placeholder 6"/>
          <p:cNvSpPr>
            <a:spLocks noGrp="1"/>
          </p:cNvSpPr>
          <p:nvPr>
            <p:ph idx="1"/>
            <p:custDataLst>
              <p:tags r:id="rId13"/>
            </p:custDataLst>
          </p:nvPr>
        </p:nvSpPr>
        <p:spPr bwMode="auto">
          <a:xfrm>
            <a:off x="263215" y="715343"/>
            <a:ext cx="869121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La connaissance des rôles dans l’exercice de la profession et des exigences en matière de permis n’influence pas l’intention de faire une demande de permis d’exercice. </a:t>
            </a:r>
          </a:p>
          <a:p>
            <a:pPr>
              <a:lnSpc>
                <a:spcPct val="100000"/>
              </a:lnSpc>
              <a:spcBef>
                <a:spcPts val="0"/>
              </a:spcBef>
            </a:pPr>
            <a:r>
              <a:rPr lang="fr-CA" sz="1400" noProof="0" dirty="0" smtClean="0"/>
              <a:t>Les étudiants qui ont un niveau de connaissance moyen ou élevé du permis d’exercice et des rôles sont moins susceptibles d’avoir l’intention de faire une demande de permis qu’en 2013. </a:t>
            </a:r>
            <a:endParaRPr lang="fr-CA" noProof="0" dirty="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custDataLst>
              <p:tags r:id="rId1"/>
            </p:custDataLst>
          </p:nvPr>
        </p:nvSpPr>
        <p:spPr>
          <a:xfrm>
            <a:off x="144463" y="2833598"/>
            <a:ext cx="4416425" cy="1200329"/>
          </a:xfrm>
        </p:spPr>
        <p:txBody>
          <a:bodyPr/>
          <a:lstStyle/>
          <a:p>
            <a:pPr fontAlgn="auto">
              <a:lnSpc>
                <a:spcPct val="100000"/>
              </a:lnSpc>
              <a:spcAft>
                <a:spcPts val="0"/>
              </a:spcAft>
              <a:defRPr/>
            </a:pPr>
            <a:r>
              <a:rPr lang="fr-CA" sz="2600" noProof="0" dirty="0" smtClean="0">
                <a:solidFill>
                  <a:schemeClr val="accent6"/>
                </a:solidFill>
              </a:rPr>
              <a:t>Impact de la connaissance des responsabilités des organisations</a:t>
            </a:r>
          </a:p>
        </p:txBody>
      </p:sp>
      <p:sp>
        <p:nvSpPr>
          <p:cNvPr id="10445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607B9BD-C907-4667-9B00-5B510A272E8F}" type="slidenum">
              <a:rPr lang="en-US"/>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bwMode="auto">
          <a:xfrm>
            <a:off x="838200" y="119063"/>
            <a:ext cx="8162925" cy="554037"/>
          </a:xfrm>
          <a:noFill/>
          <a:ln>
            <a:miter lim="800000"/>
            <a:headEnd/>
            <a:tailEnd/>
          </a:ln>
        </p:spPr>
        <p:txBody>
          <a:bodyPr vert="horz" numCol="1" compatLnSpc="1">
            <a:prstTxWarp prst="textNoShape">
              <a:avLst/>
            </a:prstTxWarp>
          </a:bodyPr>
          <a:lstStyle/>
          <a:p>
            <a:r>
              <a:rPr lang="fr-CA" dirty="0"/>
              <a:t>Connaissance des responsabilités des organisations </a:t>
            </a:r>
            <a:br>
              <a:rPr lang="fr-CA" dirty="0"/>
            </a:br>
            <a:r>
              <a:rPr lang="fr-CA" dirty="0"/>
              <a:t>et intention de faire carrière en génie</a:t>
            </a:r>
            <a:endParaRPr lang="fr-CA" noProof="0" dirty="0" smtClean="0"/>
          </a:p>
        </p:txBody>
      </p:sp>
      <p:sp>
        <p:nvSpPr>
          <p:cNvPr id="105476"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BED8C0A-E867-4520-A9A2-97079A3B6546}" type="slidenum">
              <a:rPr lang="en-US"/>
              <a:pPr/>
              <a:t>63</a:t>
            </a:fld>
            <a:endParaRPr lang="en-US" dirty="0"/>
          </a:p>
        </p:txBody>
      </p:sp>
      <p:sp>
        <p:nvSpPr>
          <p:cNvPr id="105689" name="Text Box 165"/>
          <p:cNvSpPr txBox="1">
            <a:spLocks noChangeArrowheads="1"/>
          </p:cNvSpPr>
          <p:nvPr>
            <p:custDataLst>
              <p:tags r:id="rId3"/>
            </p:custDataLst>
          </p:nvPr>
        </p:nvSpPr>
        <p:spPr bwMode="auto">
          <a:xfrm>
            <a:off x="0" y="5991969"/>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en génie</a:t>
            </a:r>
            <a:endParaRPr lang="fr-CA" sz="1000" dirty="0">
              <a:solidFill>
                <a:schemeClr val="tx1"/>
              </a:solidFill>
            </a:endParaRPr>
          </a:p>
        </p:txBody>
      </p:sp>
      <p:graphicFrame>
        <p:nvGraphicFramePr>
          <p:cNvPr id="8" name="Group 206"/>
          <p:cNvGraphicFramePr>
            <a:graphicFrameLocks noGrp="1"/>
          </p:cNvGraphicFramePr>
          <p:nvPr>
            <p:custDataLst>
              <p:tags r:id="rId4"/>
            </p:custDataLst>
            <p:extLst>
              <p:ext uri="{D42A27DB-BD31-4B8C-83A1-F6EECF244321}">
                <p14:modId xmlns:p14="http://schemas.microsoft.com/office/powerpoint/2010/main" val="1121741439"/>
              </p:ext>
            </p:extLst>
          </p:nvPr>
        </p:nvGraphicFramePr>
        <p:xfrm>
          <a:off x="646000" y="2121530"/>
          <a:ext cx="8123861" cy="3819179"/>
        </p:xfrm>
        <a:graphic>
          <a:graphicData uri="http://schemas.openxmlformats.org/drawingml/2006/table">
            <a:tbl>
              <a:tblPr/>
              <a:tblGrid>
                <a:gridCol w="2217731"/>
                <a:gridCol w="791145"/>
                <a:gridCol w="791145"/>
                <a:gridCol w="720640"/>
                <a:gridCol w="720640"/>
                <a:gridCol w="720640"/>
                <a:gridCol w="720640"/>
                <a:gridCol w="720640"/>
                <a:gridCol w="720640"/>
              </a:tblGrid>
              <a:tr h="45942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971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971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9713">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81 %BCD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40 %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59 %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178</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50 %AB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42 %AB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60 %AB</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29 %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228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5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05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97 %A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88 %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11 %B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0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Isosceles Triangle 11"/>
          <p:cNvSpPr/>
          <p:nvPr>
            <p:custDataLst>
              <p:tags r:id="rId5"/>
            </p:custDataLst>
          </p:nvPr>
        </p:nvSpPr>
        <p:spPr>
          <a:xfrm rot="10800000" flipV="1">
            <a:off x="4243542" y="5528801"/>
            <a:ext cx="114500" cy="8602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6"/>
            </p:custDataLst>
          </p:nvPr>
        </p:nvSpPr>
        <p:spPr>
          <a:xfrm rot="10800000">
            <a:off x="4250699" y="5100773"/>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7"/>
            </p:custDataLst>
          </p:nvPr>
        </p:nvSpPr>
        <p:spPr>
          <a:xfrm rot="10800000" flipV="1">
            <a:off x="4226842" y="4263735"/>
            <a:ext cx="104091"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custDataLst>
              <p:tags r:id="rId8"/>
            </p:custDataLst>
          </p:nvPr>
        </p:nvSpPr>
        <p:spPr>
          <a:xfrm rot="10800000">
            <a:off x="4250418" y="3400624"/>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 Box 10"/>
          <p:cNvSpPr txBox="1">
            <a:spLocks noChangeArrowheads="1"/>
          </p:cNvSpPr>
          <p:nvPr>
            <p:custDataLst>
              <p:tags r:id="rId9"/>
            </p:custDataLst>
          </p:nvPr>
        </p:nvSpPr>
        <p:spPr bwMode="auto">
          <a:xfrm>
            <a:off x="691547" y="2127731"/>
            <a:ext cx="20066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u="sng" dirty="0" smtClean="0">
                <a:latin typeface="+mj-lt"/>
              </a:rPr>
              <a:t> </a:t>
            </a:r>
            <a:endParaRPr lang="en-CA" sz="1000" u="sng" dirty="0">
              <a:latin typeface="+mj-lt"/>
            </a:endParaRPr>
          </a:p>
          <a:p>
            <a:pPr algn="l">
              <a:spcBef>
                <a:spcPts val="0"/>
              </a:spcBef>
            </a:pPr>
            <a:r>
              <a:rPr lang="fr-CA" sz="1000" i="1" dirty="0" smtClean="0">
                <a:latin typeface="+mj-lt"/>
              </a:rPr>
              <a:t>Élevé :</a:t>
            </a:r>
            <a:r>
              <a:rPr lang="fr-CA" sz="1000" dirty="0" smtClean="0">
                <a:latin typeface="+mj-lt"/>
              </a:rPr>
              <a:t> Tous </a:t>
            </a:r>
            <a:r>
              <a:rPr lang="en-CA" sz="1000" dirty="0" smtClean="0">
                <a:latin typeface="+mj-lt"/>
              </a:rPr>
              <a:t>exacts à la </a:t>
            </a:r>
            <a:r>
              <a:rPr lang="en-CA" sz="1000" dirty="0">
                <a:latin typeface="+mj-lt"/>
              </a:rPr>
              <a:t>Q9 </a:t>
            </a:r>
            <a:r>
              <a:rPr lang="en-CA" sz="1000" dirty="0" smtClean="0">
                <a:latin typeface="+mj-lt"/>
              </a:rPr>
              <a:t>(4)</a:t>
            </a:r>
            <a:r>
              <a:rPr lang="en-CA" sz="1000" dirty="0">
                <a:latin typeface="+mj-lt"/>
              </a:rPr>
              <a:t/>
            </a:r>
            <a:br>
              <a:rPr lang="en-CA" sz="1000" dirty="0">
                <a:latin typeface="+mj-lt"/>
              </a:rPr>
            </a:br>
            <a:r>
              <a:rPr lang="fr-CA" sz="1000" i="1" dirty="0" smtClean="0">
                <a:latin typeface="+mj-lt"/>
              </a:rPr>
              <a:t>Moyen</a:t>
            </a:r>
            <a:r>
              <a:rPr lang="en-CA" sz="1000" i="1" dirty="0" smtClean="0">
                <a:latin typeface="+mj-lt"/>
              </a:rPr>
              <a:t> </a:t>
            </a:r>
            <a:r>
              <a:rPr lang="en-CA" sz="1000" dirty="0" smtClean="0">
                <a:latin typeface="+mj-lt"/>
              </a:rPr>
              <a:t>: </a:t>
            </a:r>
            <a:r>
              <a:rPr lang="fr-CA" sz="1000" dirty="0" smtClean="0">
                <a:latin typeface="+mj-lt"/>
              </a:rPr>
              <a:t>2 ou 3 exacts à </a:t>
            </a:r>
            <a:r>
              <a:rPr lang="en-CA" sz="1000" dirty="0" smtClean="0">
                <a:latin typeface="+mj-lt"/>
              </a:rPr>
              <a:t>la Q9</a:t>
            </a:r>
            <a:r>
              <a:rPr lang="en-CA" sz="1000" dirty="0">
                <a:latin typeface="+mj-lt"/>
              </a:rPr>
              <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Q9</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Tous inexacts (0) à la</a:t>
            </a:r>
            <a:r>
              <a:rPr lang="en-CA" sz="1000" dirty="0" smtClean="0">
                <a:latin typeface="+mj-lt"/>
              </a:rPr>
              <a:t> Q9</a:t>
            </a:r>
            <a:endParaRPr lang="en-CA" sz="1000" dirty="0">
              <a:latin typeface="+mj-lt"/>
            </a:endParaRPr>
          </a:p>
        </p:txBody>
      </p:sp>
      <p:sp>
        <p:nvSpPr>
          <p:cNvPr id="16" name="Content Placeholder 6"/>
          <p:cNvSpPr>
            <a:spLocks noGrp="1"/>
          </p:cNvSpPr>
          <p:nvPr>
            <p:ph idx="1"/>
            <p:custDataLst>
              <p:tags r:id="rId10"/>
            </p:custDataLst>
          </p:nvPr>
        </p:nvSpPr>
        <p:spPr bwMode="auto">
          <a:xfrm>
            <a:off x="218610" y="767615"/>
            <a:ext cx="8702366"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a:t>
            </a:r>
            <a:r>
              <a:rPr lang="fr-CA" sz="1400" dirty="0"/>
              <a:t>l’ensemble, </a:t>
            </a:r>
            <a:r>
              <a:rPr lang="fr-CA" sz="1400" dirty="0" smtClean="0"/>
              <a:t>la </a:t>
            </a:r>
            <a:r>
              <a:rPr lang="fr-CA" sz="1400" dirty="0"/>
              <a:t>connaissance des responsabilités respectives des organisations n’a pas beaucoup d’impact sur l’intention de faire carrière en </a:t>
            </a:r>
            <a:r>
              <a:rPr lang="fr-CA" sz="1400" dirty="0" smtClean="0"/>
              <a:t>génie. </a:t>
            </a:r>
            <a:r>
              <a:rPr lang="fr-CA" sz="1400" noProof="0" dirty="0" smtClean="0"/>
              <a:t> </a:t>
            </a:r>
          </a:p>
          <a:p>
            <a:pPr>
              <a:lnSpc>
                <a:spcPct val="100000"/>
              </a:lnSpc>
              <a:spcBef>
                <a:spcPts val="0"/>
              </a:spcBef>
            </a:pPr>
            <a:r>
              <a:rPr lang="fr-CA" sz="1400" noProof="0" dirty="0" smtClean="0"/>
              <a:t>Les étudiants qui ont un niveau de connaissance élevé des responsabilités des organisations sont </a:t>
            </a:r>
            <a:r>
              <a:rPr lang="fr-CA" sz="1400" dirty="0" smtClean="0"/>
              <a:t>moins susceptibles d’avoir absolument l’intention de faire carrière en génie qu’en 2013. </a:t>
            </a:r>
            <a:endParaRPr lang="fr-CA" noProof="0" dirty="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a:t>Connaissance des responsabilités des organisations </a:t>
            </a:r>
            <a:br>
              <a:rPr lang="fr-CA" dirty="0"/>
            </a:br>
            <a:r>
              <a:rPr lang="fr-CA" dirty="0"/>
              <a:t>et intention de faire une demande de permis d’exercice</a:t>
            </a:r>
            <a:endParaRPr lang="fr-CA" sz="1800" noProof="0" dirty="0" smtClean="0"/>
          </a:p>
        </p:txBody>
      </p:sp>
      <p:sp>
        <p:nvSpPr>
          <p:cNvPr id="106500"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A3C6F4BD-BC60-40B0-93FA-4739289F3D9D}" type="slidenum">
              <a:rPr lang="en-US"/>
              <a:pPr/>
              <a:t>64</a:t>
            </a:fld>
            <a:endParaRPr lang="en-US" dirty="0"/>
          </a:p>
        </p:txBody>
      </p:sp>
      <p:sp>
        <p:nvSpPr>
          <p:cNvPr id="106700" name="Text Box 182"/>
          <p:cNvSpPr txBox="1">
            <a:spLocks noChangeArrowheads="1"/>
          </p:cNvSpPr>
          <p:nvPr>
            <p:custDataLst>
              <p:tags r:id="rId3"/>
            </p:custDataLst>
          </p:nvPr>
        </p:nvSpPr>
        <p:spPr bwMode="auto">
          <a:xfrm>
            <a:off x="0" y="6061551"/>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4"/>
            </p:custDataLst>
            <p:extLst>
              <p:ext uri="{D42A27DB-BD31-4B8C-83A1-F6EECF244321}">
                <p14:modId xmlns:p14="http://schemas.microsoft.com/office/powerpoint/2010/main" val="2083724375"/>
              </p:ext>
            </p:extLst>
          </p:nvPr>
        </p:nvGraphicFramePr>
        <p:xfrm>
          <a:off x="658192" y="2060571"/>
          <a:ext cx="8123861" cy="3894953"/>
        </p:xfrm>
        <a:graphic>
          <a:graphicData uri="http://schemas.openxmlformats.org/drawingml/2006/table">
            <a:tbl>
              <a:tblPr/>
              <a:tblGrid>
                <a:gridCol w="2217731"/>
                <a:gridCol w="791145"/>
                <a:gridCol w="791145"/>
                <a:gridCol w="720640"/>
                <a:gridCol w="720640"/>
                <a:gridCol w="720640"/>
                <a:gridCol w="720640"/>
                <a:gridCol w="720640"/>
                <a:gridCol w="720640"/>
              </a:tblGrid>
              <a:tr h="46642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321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14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1439">
                <a:tc>
                  <a:txBody>
                    <a:bodyPr/>
                    <a:lstStyle/>
                    <a:p>
                      <a:pPr marL="0" marR="0" lvl="0" indent="0" algn="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Base</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n=235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4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69 %D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64 %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40 %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35 %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151</a:t>
                      </a: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4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13 %</a:t>
                      </a:r>
                      <a:endParaRPr kumimoji="0" lang="en-US" sz="1100" b="1" i="0" u="none" strike="noStrike" cap="none" normalizeH="0" baseline="0" dirty="0" smtClean="0">
                        <a:ln>
                          <a:noFill/>
                        </a:ln>
                        <a:solidFill>
                          <a:schemeClr val="tx1"/>
                        </a:solidFill>
                        <a:effectLst/>
                        <a:latin typeface="+mn-lt"/>
                        <a:cs typeface="Arial" pitchFamily="34" charset="0"/>
                        <a:sym typeface="Wingdings" pitchFamily="2" charset="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sym typeface="Wingdings" pitchFamily="2" charset="2"/>
                        </a:rPr>
                        <a:t>18 %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490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64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64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defRPr/>
                      </a:pPr>
                      <a:r>
                        <a:rPr kumimoji="0" lang="fr-CA" sz="1100" b="1" i="0" u="none" strike="noStrike" kern="1200" cap="none" normalizeH="0" baseline="0" noProof="0" dirty="0" smtClean="0">
                          <a:ln>
                            <a:noFill/>
                          </a:ln>
                          <a:solidFill>
                            <a:srgbClr val="203944"/>
                          </a:solidFill>
                          <a:effectLst/>
                          <a:latin typeface="+mn-lt"/>
                          <a:ea typeface="+mn-ea"/>
                          <a:cs typeface="+mn-cs"/>
                        </a:rPr>
                        <a:t>Non, absolument pas</a:t>
                      </a:r>
                      <a:endParaRPr kumimoji="0" lang="fr-CA" sz="1100" b="1" i="0" u="none" strike="noStrike" cap="none" normalizeH="0" baseline="0" noProof="0" dirty="0" smtClean="0">
                        <a:ln>
                          <a:noFill/>
                        </a:ln>
                        <a:solidFill>
                          <a:srgbClr val="203944"/>
                        </a:solidFill>
                        <a:effectLst/>
                        <a:latin typeface="+mj-lt"/>
                      </a:endParaRP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601">
                <a:tc vMerge="1">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665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91 %D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90 %D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53 %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4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pitchFamily="34" charset="0"/>
                        </a:rPr>
                        <a:t>41 %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208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Isosceles Triangle 12"/>
          <p:cNvSpPr/>
          <p:nvPr>
            <p:custDataLst>
              <p:tags r:id="rId5"/>
            </p:custDataLst>
          </p:nvPr>
        </p:nvSpPr>
        <p:spPr>
          <a:xfrm rot="10800000">
            <a:off x="5690955" y="3358292"/>
            <a:ext cx="100189" cy="8064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Isosceles Triangle 14"/>
          <p:cNvSpPr/>
          <p:nvPr>
            <p:custDataLst>
              <p:tags r:id="rId6"/>
            </p:custDataLst>
          </p:nvPr>
        </p:nvSpPr>
        <p:spPr>
          <a:xfrm rot="10800000">
            <a:off x="5711082" y="5114951"/>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7"/>
            </p:custDataLst>
          </p:nvPr>
        </p:nvSpPr>
        <p:spPr>
          <a:xfrm rot="10800000">
            <a:off x="4255270" y="5122547"/>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8"/>
            </p:custDataLst>
          </p:nvPr>
        </p:nvSpPr>
        <p:spPr>
          <a:xfrm rot="10800000" flipV="1">
            <a:off x="4231694" y="4226130"/>
            <a:ext cx="104091" cy="94628"/>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9"/>
            </p:custDataLst>
          </p:nvPr>
        </p:nvSpPr>
        <p:spPr>
          <a:xfrm rot="10800000">
            <a:off x="4200936" y="3351143"/>
            <a:ext cx="100189" cy="887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 Box 10"/>
          <p:cNvSpPr txBox="1">
            <a:spLocks noChangeArrowheads="1"/>
          </p:cNvSpPr>
          <p:nvPr>
            <p:custDataLst>
              <p:tags r:id="rId10"/>
            </p:custDataLst>
          </p:nvPr>
        </p:nvSpPr>
        <p:spPr bwMode="auto">
          <a:xfrm>
            <a:off x="691547" y="2127731"/>
            <a:ext cx="20066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u="sng" dirty="0" smtClean="0">
                <a:latin typeface="+mj-lt"/>
              </a:rPr>
              <a:t> </a:t>
            </a:r>
            <a:endParaRPr lang="en-CA" sz="1000" u="sng" dirty="0">
              <a:latin typeface="+mj-lt"/>
            </a:endParaRPr>
          </a:p>
          <a:p>
            <a:pPr algn="l">
              <a:spcBef>
                <a:spcPts val="0"/>
              </a:spcBef>
            </a:pPr>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 </a:t>
            </a:r>
            <a:r>
              <a:rPr lang="fr-CA" sz="1000" dirty="0" smtClean="0">
                <a:latin typeface="+mj-lt"/>
              </a:rPr>
              <a:t>: </a:t>
            </a:r>
            <a:r>
              <a:rPr lang="en-CA" sz="1000" dirty="0" smtClean="0">
                <a:latin typeface="+mj-lt"/>
              </a:rPr>
              <a:t>1 exact à la </a:t>
            </a:r>
            <a:r>
              <a:rPr lang="en-CA" sz="1000" dirty="0">
                <a:latin typeface="+mj-lt"/>
              </a:rPr>
              <a:t>Q9</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Tous inexacts (0) à la</a:t>
            </a:r>
            <a:r>
              <a:rPr lang="en-CA" sz="1000" dirty="0" smtClean="0">
                <a:latin typeface="+mj-lt"/>
              </a:rPr>
              <a:t> Q9</a:t>
            </a:r>
            <a:endParaRPr lang="en-CA" sz="1000" dirty="0">
              <a:latin typeface="+mj-lt"/>
            </a:endParaRPr>
          </a:p>
        </p:txBody>
      </p:sp>
      <p:sp>
        <p:nvSpPr>
          <p:cNvPr id="14" name="Content Placeholder 6"/>
          <p:cNvSpPr>
            <a:spLocks noGrp="1"/>
          </p:cNvSpPr>
          <p:nvPr>
            <p:ph idx="1"/>
            <p:custDataLst>
              <p:tags r:id="rId11"/>
            </p:custDataLst>
          </p:nvPr>
        </p:nvSpPr>
        <p:spPr bwMode="auto">
          <a:xfrm>
            <a:off x="229761" y="778766"/>
            <a:ext cx="8758122"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a:t>
            </a:r>
            <a:r>
              <a:rPr lang="fr-CA" sz="1400" dirty="0"/>
              <a:t>l’ensemble, </a:t>
            </a:r>
            <a:r>
              <a:rPr lang="fr-CA" sz="1400" dirty="0" smtClean="0"/>
              <a:t>la </a:t>
            </a:r>
            <a:r>
              <a:rPr lang="fr-CA" sz="1400" dirty="0"/>
              <a:t>connaissance des responsabilités respectives des organisations influence peu l’intention de faire une demande de permis </a:t>
            </a:r>
            <a:r>
              <a:rPr lang="fr-CA" sz="1400" dirty="0" smtClean="0"/>
              <a:t>d’exercice.</a:t>
            </a:r>
            <a:endParaRPr lang="fr-CA" sz="1400" noProof="0" dirty="0" smtClean="0"/>
          </a:p>
          <a:p>
            <a:pPr>
              <a:lnSpc>
                <a:spcPct val="100000"/>
              </a:lnSpc>
              <a:spcBef>
                <a:spcPts val="0"/>
              </a:spcBef>
            </a:pPr>
            <a:r>
              <a:rPr lang="fr-CA" sz="1400" noProof="0" dirty="0" smtClean="0"/>
              <a:t>Les étudiants qui ont un niveau de connaissance élevé ou moyen des responsabilités des organisations sont moins susceptibles d’avoir absolument l’intention de faire une demande de permis d’exercice. </a:t>
            </a:r>
            <a:endParaRPr lang="fr-CA" sz="1400" noProof="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custDataLst>
              <p:tags r:id="rId1"/>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dirty="0" smtClean="0">
                <a:solidFill>
                  <a:schemeClr val="tx1"/>
                </a:solidFill>
              </a:rPr>
              <a:t>Mai 2014</a:t>
            </a:r>
            <a:endParaRPr lang="fr-CA" sz="1400" dirty="0">
              <a:solidFill>
                <a:schemeClr val="tx1"/>
              </a:solidFill>
            </a:endParaRPr>
          </a:p>
        </p:txBody>
      </p:sp>
      <p:sp>
        <p:nvSpPr>
          <p:cNvPr id="9" name="Content Placeholder 8"/>
          <p:cNvSpPr txBox="1">
            <a:spLocks/>
          </p:cNvSpPr>
          <p:nvPr>
            <p:custDataLst>
              <p:tags r:id="rId2"/>
            </p:custDataLst>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fr-CA" sz="1400" i="1" u="none" strike="noStrike" kern="1200" cap="none" spc="0" normalizeH="0" baseline="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160 Bloor Street East, Suite 300</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dirty="0" smtClean="0">
                <a:ln>
                  <a:noFill/>
                </a:ln>
                <a:solidFill>
                  <a:schemeClr val="tx1"/>
                </a:solidFill>
                <a:effectLst/>
                <a:uLnTx/>
                <a:uFillTx/>
                <a:latin typeface="+mn-lt"/>
                <a:ea typeface="+mn-ea"/>
                <a:cs typeface="+mn-cs"/>
              </a:rPr>
              <a:t>Sandra Guiry, vice-présidente</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Téléphone :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Courriel :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dirty="0" smtClean="0">
                <a:ln>
                  <a:noFill/>
                </a:ln>
                <a:solidFill>
                  <a:schemeClr val="tx1"/>
                </a:solidFill>
                <a:effectLst/>
                <a:uLnTx/>
                <a:uFillTx/>
                <a:latin typeface="+mn-lt"/>
                <a:ea typeface="+mn-ea"/>
                <a:cs typeface="+mn-cs"/>
              </a:rPr>
              <a:t>Michael Howell, vice-président associé</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Téléphone :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Courriel :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a:t>
            </a:r>
          </a:p>
        </p:txBody>
      </p:sp>
      <p:sp>
        <p:nvSpPr>
          <p:cNvPr id="80899" name="Rectangle 3"/>
          <p:cNvSpPr>
            <a:spLocks noGrp="1" noChangeArrowheads="1"/>
          </p:cNvSpPr>
          <p:nvPr>
            <p:ph idx="1"/>
            <p:custDataLst>
              <p:tags r:id="rId2"/>
            </p:custDataLst>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a:t>
            </a:r>
            <a:r>
              <a:rPr lang="fr-CA" sz="1600" b="1" dirty="0" smtClean="0"/>
              <a:t>Poursuivre des études ou trouver un emploi</a:t>
            </a:r>
            <a:endParaRPr lang="fr-CA" sz="1600" b="1" noProof="0" dirty="0" smtClean="0"/>
          </a:p>
          <a:p>
            <a:pPr>
              <a:lnSpc>
                <a:spcPct val="100000"/>
              </a:lnSpc>
              <a:spcBef>
                <a:spcPts val="600"/>
              </a:spcBef>
            </a:pPr>
            <a:r>
              <a:rPr lang="fr-CA" sz="1400" noProof="0" dirty="0" smtClean="0"/>
              <a:t>Huit finissants sur dix (82 %) ont l’intention d’entrer sur </a:t>
            </a:r>
            <a:r>
              <a:rPr lang="fr-CA" sz="1400" dirty="0" smtClean="0"/>
              <a:t>le marché du travail après avoir obtenu leur baccalauréat en génie, tandis qu’un sur dix (10 %) à l’intention de poursuivre ses études.</a:t>
            </a:r>
            <a:r>
              <a:rPr lang="fr-CA" sz="1400" noProof="0" dirty="0" smtClean="0"/>
              <a:t>  </a:t>
            </a:r>
          </a:p>
          <a:p>
            <a:pPr>
              <a:lnSpc>
                <a:spcPct val="100000"/>
              </a:lnSpc>
              <a:spcBef>
                <a:spcPts val="600"/>
              </a:spcBef>
            </a:pPr>
            <a:r>
              <a:rPr lang="fr-CA" sz="1400" noProof="0" dirty="0" smtClean="0"/>
              <a:t>Parmi ceux qui ont l’intention de poursuivre leurs études, la majorité indique vouloir obtenir un diplôme de cycle supérieur en génie (64 %), tandis que deux sur dix envisagent de poursuivre des études dans une autre discipline (19 %) et moins d’un sur dix a l’intention de poursuivre des études de cycles supérieurs dans une discipline autre que le génie (6 %) ou de MBA (5 %). </a:t>
            </a:r>
            <a:r>
              <a:rPr lang="fr-CA" sz="1400" noProof="0" dirty="0" smtClean="0">
                <a:solidFill>
                  <a:srgbClr val="1F497D"/>
                </a:solidFill>
              </a:rPr>
              <a:t> </a:t>
            </a:r>
          </a:p>
          <a:p>
            <a:pPr>
              <a:lnSpc>
                <a:spcPct val="100000"/>
              </a:lnSpc>
              <a:spcBef>
                <a:spcPts val="600"/>
              </a:spcBef>
            </a:pPr>
            <a:r>
              <a:rPr lang="fr-CA" sz="1400" noProof="0" dirty="0" smtClean="0">
                <a:solidFill>
                  <a:srgbClr val="1F497D"/>
                </a:solidFill>
              </a:rPr>
              <a:t>Parmi </a:t>
            </a:r>
            <a:r>
              <a:rPr lang="fr-CA" sz="1400" dirty="0" smtClean="0">
                <a:solidFill>
                  <a:srgbClr val="1F497D"/>
                </a:solidFill>
              </a:rPr>
              <a:t>ceux </a:t>
            </a:r>
            <a:r>
              <a:rPr lang="fr-CA" sz="1400" noProof="0" dirty="0" smtClean="0">
                <a:solidFill>
                  <a:srgbClr val="1F497D"/>
                </a:solidFill>
              </a:rPr>
              <a:t>qui envisagent de poursuivre leurs études, pratiquement trois étudiants sur dix prévoient le faire en Colombie-</a:t>
            </a:r>
            <a:r>
              <a:rPr lang="fr-CA" sz="1400" dirty="0" smtClean="0">
                <a:solidFill>
                  <a:srgbClr val="1F497D"/>
                </a:solidFill>
              </a:rPr>
              <a:t>Britannique (27 %) et deux sur dix pensent aller en Alberta (21 %).</a:t>
            </a:r>
            <a:r>
              <a:rPr lang="fr-CA" sz="1400" noProof="0" dirty="0" smtClean="0">
                <a:solidFill>
                  <a:srgbClr val="1F497D"/>
                </a:solidFill>
              </a:rPr>
              <a:t> </a:t>
            </a:r>
          </a:p>
          <a:p>
            <a:pPr>
              <a:lnSpc>
                <a:spcPct val="100000"/>
              </a:lnSpc>
              <a:spcBef>
                <a:spcPts val="600"/>
              </a:spcBef>
            </a:pPr>
            <a:endParaRPr lang="fr-CA" sz="1400" noProof="0" dirty="0" smtClean="0"/>
          </a:p>
          <a:p>
            <a:pPr>
              <a:lnSpc>
                <a:spcPct val="100000"/>
              </a:lnSpc>
              <a:spcBef>
                <a:spcPts val="600"/>
              </a:spcBef>
              <a:buFontTx/>
              <a:buNone/>
            </a:pPr>
            <a:r>
              <a:rPr lang="fr-CA" sz="1600" b="1" dirty="0" smtClean="0"/>
              <a:t>Intentions futures : Faire carrière en génie</a:t>
            </a:r>
            <a:endParaRPr lang="fr-CA" sz="1600" b="1" noProof="0" dirty="0" smtClean="0"/>
          </a:p>
          <a:p>
            <a:pPr>
              <a:lnSpc>
                <a:spcPct val="100000"/>
              </a:lnSpc>
              <a:spcBef>
                <a:spcPts val="600"/>
              </a:spcBef>
            </a:pPr>
            <a:r>
              <a:rPr lang="fr-CA" sz="1400" noProof="0" dirty="0" smtClean="0"/>
              <a:t>Plus de neuf étudiants sur dix (94 %) indiquent qu’ils sont susceptibles de faire </a:t>
            </a:r>
            <a:r>
              <a:rPr lang="fr-CA" sz="1400" dirty="0" smtClean="0"/>
              <a:t>carrière en génie. Parmi ce groupe, neuf sur dix en ont </a:t>
            </a:r>
            <a:r>
              <a:rPr lang="fr-CA" sz="1400" i="1" dirty="0" smtClean="0"/>
              <a:t>absolument </a:t>
            </a:r>
            <a:r>
              <a:rPr lang="fr-CA" sz="1400" dirty="0" smtClean="0"/>
              <a:t>l’intention (70 %), tandis que le quart le fera </a:t>
            </a:r>
            <a:r>
              <a:rPr lang="fr-CA" sz="1400" i="1" dirty="0" smtClean="0"/>
              <a:t>probablement </a:t>
            </a:r>
            <a:r>
              <a:rPr lang="fr-CA" sz="1400" dirty="0" smtClean="0"/>
              <a:t>(24 %). Moins d’un étudiant sur dix ne fera </a:t>
            </a:r>
            <a:r>
              <a:rPr lang="fr-CA" sz="1400" i="1" dirty="0" smtClean="0"/>
              <a:t>probablement </a:t>
            </a:r>
            <a:r>
              <a:rPr lang="fr-CA" sz="1400" i="1" u="sng" dirty="0" smtClean="0"/>
              <a:t>pas</a:t>
            </a:r>
            <a:r>
              <a:rPr lang="fr-CA" sz="1400" i="1" dirty="0" smtClean="0"/>
              <a:t> </a:t>
            </a:r>
            <a:r>
              <a:rPr lang="fr-CA" sz="1400" dirty="0" smtClean="0"/>
              <a:t>(5 %) ou </a:t>
            </a:r>
            <a:r>
              <a:rPr lang="fr-CA" sz="1400" i="1" dirty="0" smtClean="0"/>
              <a:t>absolument </a:t>
            </a:r>
            <a:r>
              <a:rPr lang="fr-CA" sz="1400" i="1" u="sng" dirty="0" smtClean="0"/>
              <a:t>pas</a:t>
            </a:r>
            <a:r>
              <a:rPr lang="fr-CA" sz="1400" i="1" dirty="0" smtClean="0"/>
              <a:t> </a:t>
            </a:r>
            <a:r>
              <a:rPr lang="fr-CA" sz="1400" dirty="0" smtClean="0"/>
              <a:t>(1 %) carrière en génie.</a:t>
            </a:r>
            <a:r>
              <a:rPr lang="fr-CA" sz="1400" noProof="0" dirty="0" smtClean="0"/>
              <a:t> </a:t>
            </a:r>
          </a:p>
          <a:p>
            <a:pPr>
              <a:lnSpc>
                <a:spcPct val="100000"/>
              </a:lnSpc>
              <a:spcBef>
                <a:spcPts val="600"/>
              </a:spcBef>
            </a:pPr>
            <a:r>
              <a:rPr lang="fr-CA" sz="1400" noProof="0" dirty="0" smtClean="0"/>
              <a:t>La principale raison de ne pas </a:t>
            </a:r>
            <a:r>
              <a:rPr lang="fr-CA" sz="1400" dirty="0" smtClean="0"/>
              <a:t>vouloir faire carrière en génie est que leurs attentes étaient différentes par rapport à la pratique du génie (37 %). Viennent ensuite de meilleures possibilités d’emploi dans une autre discipline (16 %) et le fait de ne jamais avoir eu l’intention de faire carrière en génie (11 %) ou la possibilité d’une meilleure rémunération dans une autre discipline (11 %). </a:t>
            </a:r>
            <a:endParaRPr lang="fr-CA" sz="1400" noProof="0" dirty="0" smtClean="0"/>
          </a:p>
          <a:p>
            <a:pPr>
              <a:lnSpc>
                <a:spcPct val="100000"/>
              </a:lnSpc>
              <a:spcBef>
                <a:spcPts val="600"/>
              </a:spcBef>
            </a:pPr>
            <a:r>
              <a:rPr lang="fr-CA" sz="1400" noProof="0" dirty="0" smtClean="0"/>
              <a:t>Pratiquement tous les étudiants (96 %) disent qu’au début de leurs études leur objectif était d’exercer le génie. Six étudiants sur dix avaient </a:t>
            </a:r>
            <a:r>
              <a:rPr lang="fr-CA" sz="1400" i="1" noProof="0" dirty="0" smtClean="0"/>
              <a:t>absolument </a:t>
            </a:r>
            <a:r>
              <a:rPr lang="fr-CA" sz="1400" dirty="0" smtClean="0"/>
              <a:t>l’intention de faire carrière en génie au début de leurs études (62 %), tandis que le tiers en avait </a:t>
            </a:r>
            <a:r>
              <a:rPr lang="fr-CA" sz="1400" i="1" dirty="0" smtClean="0"/>
              <a:t>probablement </a:t>
            </a:r>
            <a:r>
              <a:rPr lang="fr-CA" sz="1400" dirty="0" smtClean="0"/>
              <a:t>l’intention (34 %). </a:t>
            </a:r>
            <a:r>
              <a:rPr lang="fr-CA" sz="1400" noProof="0" dirty="0" smtClean="0"/>
              <a:t>    </a:t>
            </a:r>
          </a:p>
          <a:p>
            <a:pPr>
              <a:lnSpc>
                <a:spcPct val="100000"/>
              </a:lnSpc>
              <a:spcBef>
                <a:spcPts val="600"/>
              </a:spcBef>
            </a:pPr>
            <a:endParaRPr lang="fr-CA" sz="1400" noProof="0" dirty="0" smtClean="0"/>
          </a:p>
          <a:p>
            <a:pPr>
              <a:lnSpc>
                <a:spcPct val="100000"/>
              </a:lnSpc>
              <a:spcBef>
                <a:spcPts val="600"/>
              </a:spcBef>
              <a:buFontTx/>
              <a:buNone/>
            </a:pPr>
            <a:endParaRPr lang="fr-CA" sz="1400" noProof="0" dirty="0" smtClean="0"/>
          </a:p>
        </p:txBody>
      </p:sp>
      <p:sp>
        <p:nvSpPr>
          <p:cNvPr id="809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E7D3903-9EDD-4C13-9FEF-5C30E627DE5A}" type="slidenum">
              <a:rPr lang="en-US"/>
              <a:pPr/>
              <a:t>7</a:t>
            </a:fld>
            <a:endParaRPr lang="en-US" dirty="0"/>
          </a:p>
        </p:txBody>
      </p:sp>
    </p:spTree>
    <p:extLst>
      <p:ext uri="{BB962C8B-B14F-4D97-AF65-F5344CB8AC3E}">
        <p14:creationId xmlns:p14="http://schemas.microsoft.com/office/powerpoint/2010/main" val="4904497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a:t>
            </a:r>
            <a:r>
              <a:rPr lang="fr-CA" dirty="0" smtClean="0"/>
              <a:t>(suite</a:t>
            </a:r>
            <a:r>
              <a:rPr lang="fr-CA" noProof="0" dirty="0" smtClean="0"/>
              <a:t>)</a:t>
            </a:r>
          </a:p>
        </p:txBody>
      </p:sp>
      <p:sp>
        <p:nvSpPr>
          <p:cNvPr id="81923" name="Rectangle 3"/>
          <p:cNvSpPr>
            <a:spLocks noGrp="1" noChangeArrowheads="1"/>
          </p:cNvSpPr>
          <p:nvPr>
            <p:ph idx="1"/>
            <p:custDataLst>
              <p:tags r:id="rId2"/>
            </p:custDataLst>
          </p:nvPr>
        </p:nvSpPr>
        <p:spPr bwMode="auto">
          <a:xfrm>
            <a:off x="456335" y="901407"/>
            <a:ext cx="8136948" cy="5489575"/>
          </a:xfrm>
          <a:noFill/>
          <a:ln>
            <a:miter lim="800000"/>
            <a:headEnd/>
            <a:tailEnd/>
          </a:ln>
        </p:spPr>
        <p:txBody>
          <a:bodyPr vert="horz" wrap="square" numCol="1" anchor="t" anchorCtr="0" compatLnSpc="1">
            <a:prstTxWarp prst="textNoShape">
              <a:avLst/>
            </a:prstTxWarp>
            <a:normAutofit lnSpcReduction="10000"/>
          </a:bodyPr>
          <a:lstStyle/>
          <a:p>
            <a:pPr>
              <a:lnSpc>
                <a:spcPct val="100000"/>
              </a:lnSpc>
              <a:spcBef>
                <a:spcPts val="600"/>
              </a:spcBef>
              <a:buFontTx/>
              <a:buNone/>
            </a:pPr>
            <a:r>
              <a:rPr lang="fr-CA" sz="1600" b="1" noProof="0" dirty="0" smtClean="0"/>
              <a:t>Intentions futures </a:t>
            </a:r>
            <a:r>
              <a:rPr lang="fr-CA" sz="1600" b="1" dirty="0" smtClean="0"/>
              <a:t>: Faire carrière en génie </a:t>
            </a:r>
            <a:r>
              <a:rPr lang="fr-CA" sz="1600" noProof="0" dirty="0" smtClean="0"/>
              <a:t>(suite)</a:t>
            </a:r>
          </a:p>
          <a:p>
            <a:pPr>
              <a:lnSpc>
                <a:spcPct val="100000"/>
              </a:lnSpc>
              <a:spcBef>
                <a:spcPts val="600"/>
              </a:spcBef>
              <a:buSzPct val="90000"/>
            </a:pPr>
            <a:r>
              <a:rPr lang="fr-CA" sz="1400" noProof="0" dirty="0" smtClean="0"/>
              <a:t>Pratiquement tous les étudiants (97 %) qui ont l’intention de faire carrière en génie après avoir obtenu leur diplôme disent qu’ils </a:t>
            </a:r>
            <a:r>
              <a:rPr lang="fr-CA" sz="1400" dirty="0" smtClean="0"/>
              <a:t>en avaient </a:t>
            </a:r>
            <a:r>
              <a:rPr lang="fr-CA" sz="1400" i="1" dirty="0" smtClean="0"/>
              <a:t>absolument </a:t>
            </a:r>
            <a:r>
              <a:rPr lang="fr-CA" sz="1400" dirty="0" smtClean="0"/>
              <a:t>(65 %) ou </a:t>
            </a:r>
            <a:r>
              <a:rPr lang="fr-CA" sz="1400" i="1" dirty="0" smtClean="0"/>
              <a:t>probablement </a:t>
            </a:r>
            <a:r>
              <a:rPr lang="fr-CA" sz="1400" dirty="0" smtClean="0"/>
              <a:t>(33 %) l’intention au début de leurs études.</a:t>
            </a:r>
            <a:r>
              <a:rPr lang="fr-CA" sz="1400" noProof="0" dirty="0" smtClean="0"/>
              <a:t> </a:t>
            </a:r>
          </a:p>
          <a:p>
            <a:pPr>
              <a:lnSpc>
                <a:spcPct val="100000"/>
              </a:lnSpc>
              <a:spcBef>
                <a:spcPts val="600"/>
              </a:spcBef>
              <a:buSzPct val="90000"/>
            </a:pPr>
            <a:r>
              <a:rPr lang="fr-CA" sz="1400" noProof="0" dirty="0" smtClean="0"/>
              <a:t>Parmi le petit nombre d’étudiants qui n’ont </a:t>
            </a:r>
            <a:r>
              <a:rPr lang="fr-CA" sz="1400" u="sng" noProof="0" dirty="0" smtClean="0"/>
              <a:t>pas</a:t>
            </a:r>
            <a:r>
              <a:rPr lang="fr-CA" sz="1400" noProof="0" dirty="0" smtClean="0"/>
              <a:t> l’intention de faire carrière en génie, les trois quarts (74 %) indiquent qu’ils avaient </a:t>
            </a:r>
            <a:r>
              <a:rPr lang="fr-CA" sz="1400" i="1" noProof="0" dirty="0" smtClean="0"/>
              <a:t>absolument </a:t>
            </a:r>
            <a:r>
              <a:rPr lang="fr-CA" sz="1400" noProof="0" dirty="0" smtClean="0"/>
              <a:t>(26 %) ou </a:t>
            </a:r>
            <a:r>
              <a:rPr lang="fr-CA" sz="1400" i="1" noProof="0" dirty="0" smtClean="0"/>
              <a:t>probablement </a:t>
            </a:r>
            <a:r>
              <a:rPr lang="fr-CA" sz="1400" noProof="0" dirty="0" smtClean="0"/>
              <a:t>(47 %) l’intention d’exercer le génie au début de leurs études, tandis que le quart n’en a jamais eu l’intention (26 %).  </a:t>
            </a:r>
          </a:p>
          <a:p>
            <a:pPr lvl="1">
              <a:lnSpc>
                <a:spcPct val="100000"/>
              </a:lnSpc>
              <a:spcBef>
                <a:spcPts val="600"/>
              </a:spcBef>
            </a:pPr>
            <a:endParaRPr lang="fr-CA" sz="1400" noProof="0" dirty="0" smtClean="0"/>
          </a:p>
          <a:p>
            <a:pPr>
              <a:lnSpc>
                <a:spcPct val="100000"/>
              </a:lnSpc>
              <a:spcBef>
                <a:spcPts val="600"/>
              </a:spcBef>
              <a:buFontTx/>
              <a:buNone/>
            </a:pPr>
            <a:r>
              <a:rPr lang="fr-CA" sz="1600" b="1" noProof="0" dirty="0" smtClean="0"/>
              <a:t>Intentions futures : Faire une demande de permis d’exercice</a:t>
            </a:r>
          </a:p>
          <a:p>
            <a:pPr>
              <a:lnSpc>
                <a:spcPct val="100000"/>
              </a:lnSpc>
              <a:spcBef>
                <a:spcPts val="600"/>
              </a:spcBef>
            </a:pPr>
            <a:r>
              <a:rPr lang="fr-CA" sz="1400" noProof="0" dirty="0" smtClean="0"/>
              <a:t>Plus de la moitié de </a:t>
            </a:r>
            <a:r>
              <a:rPr lang="fr-CA" sz="1400" u="sng" noProof="0" dirty="0" smtClean="0"/>
              <a:t>tous</a:t>
            </a:r>
            <a:r>
              <a:rPr lang="fr-CA" sz="1400" noProof="0" dirty="0" smtClean="0"/>
              <a:t> les étudiants (53 %) indiquent avoir </a:t>
            </a:r>
            <a:r>
              <a:rPr lang="fr-CA" sz="1400" i="1" noProof="0" dirty="0" smtClean="0"/>
              <a:t>absolument </a:t>
            </a:r>
            <a:r>
              <a:rPr lang="fr-CA" sz="1400" noProof="0" dirty="0" smtClean="0"/>
              <a:t>l’intention de faire une demande de permis d’exercice, tandis que trois sur dix (30 %) le feront </a:t>
            </a:r>
            <a:r>
              <a:rPr lang="fr-CA" sz="1400" i="1" noProof="0" dirty="0" smtClean="0"/>
              <a:t>probablement. </a:t>
            </a:r>
            <a:r>
              <a:rPr lang="fr-CA" sz="1400" dirty="0" smtClean="0"/>
              <a:t>Environ un étudiant sur dix ne fera </a:t>
            </a:r>
            <a:r>
              <a:rPr lang="fr-CA" sz="1400" i="1" dirty="0" smtClean="0"/>
              <a:t>absolument </a:t>
            </a:r>
            <a:r>
              <a:rPr lang="fr-CA" sz="1400" dirty="0" smtClean="0"/>
              <a:t>pas ou </a:t>
            </a:r>
            <a:r>
              <a:rPr lang="fr-CA" sz="1400" i="1" dirty="0" smtClean="0"/>
              <a:t>probablement </a:t>
            </a:r>
            <a:r>
              <a:rPr lang="fr-CA" sz="1400" dirty="0" smtClean="0"/>
              <a:t>pas de demande de permis (10 %) ou est incertain (7 %). </a:t>
            </a:r>
            <a:endParaRPr lang="fr-CA" sz="1400" noProof="0" dirty="0" smtClean="0"/>
          </a:p>
          <a:p>
            <a:pPr lvl="1">
              <a:lnSpc>
                <a:spcPct val="100000"/>
              </a:lnSpc>
              <a:spcBef>
                <a:spcPts val="600"/>
              </a:spcBef>
              <a:buFont typeface="Wingdings" pitchFamily="2" charset="2"/>
              <a:buChar char="Ø"/>
            </a:pPr>
            <a:r>
              <a:rPr lang="fr-CA" sz="1400" noProof="0" dirty="0" smtClean="0"/>
              <a:t>Parmi ceux qui prévoient faire carrière en génie, pratiquement six étudiants sur dix (56 %) </a:t>
            </a:r>
            <a:r>
              <a:rPr lang="fr-CA" sz="1400" dirty="0" smtClean="0"/>
              <a:t>disent avoir </a:t>
            </a:r>
            <a:r>
              <a:rPr lang="fr-CA" sz="1400" i="1" dirty="0" smtClean="0"/>
              <a:t>absolument </a:t>
            </a:r>
            <a:r>
              <a:rPr lang="fr-CA" sz="1400" dirty="0" smtClean="0"/>
              <a:t>l’intention de faire une demande de permis et 31 % le feront </a:t>
            </a:r>
            <a:r>
              <a:rPr lang="fr-CA" sz="1400" i="1" dirty="0" smtClean="0"/>
              <a:t>probablement. </a:t>
            </a:r>
            <a:endParaRPr lang="fr-CA" sz="1400" noProof="0" dirty="0" smtClean="0"/>
          </a:p>
          <a:p>
            <a:pPr>
              <a:lnSpc>
                <a:spcPct val="100000"/>
              </a:lnSpc>
              <a:spcBef>
                <a:spcPts val="600"/>
              </a:spcBef>
            </a:pPr>
            <a:r>
              <a:rPr lang="fr-CA" sz="1400" noProof="0" dirty="0" smtClean="0"/>
              <a:t>Parmi ceux qui n’ont </a:t>
            </a:r>
            <a:r>
              <a:rPr lang="fr-CA" sz="1400" u="sng" noProof="0" dirty="0" smtClean="0"/>
              <a:t>pas</a:t>
            </a:r>
            <a:r>
              <a:rPr lang="fr-CA" sz="1400" noProof="0" dirty="0" smtClean="0"/>
              <a:t> l’intention de faire </a:t>
            </a:r>
            <a:r>
              <a:rPr lang="fr-CA" sz="1400" dirty="0" smtClean="0"/>
              <a:t>immédiatement une demande de permis, deux étudiants sur dix indiquent qu’ils vont </a:t>
            </a:r>
            <a:r>
              <a:rPr lang="fr-CA" sz="1400" i="1" dirty="0" smtClean="0"/>
              <a:t>probablement </a:t>
            </a:r>
            <a:r>
              <a:rPr lang="fr-CA" sz="1400" dirty="0" smtClean="0"/>
              <a:t>ou </a:t>
            </a:r>
            <a:r>
              <a:rPr lang="fr-CA" sz="1400" i="1" dirty="0" smtClean="0"/>
              <a:t>absolument </a:t>
            </a:r>
            <a:r>
              <a:rPr lang="fr-CA" sz="1400" dirty="0" smtClean="0"/>
              <a:t>faire une demande de permis un jour (22 %), tandis que les deux tiers n’envisagent pas de faire une demande un jour (66 %). </a:t>
            </a:r>
            <a:endParaRPr lang="fr-CA" noProof="0" dirty="0" smtClean="0"/>
          </a:p>
          <a:p>
            <a:pPr>
              <a:lnSpc>
                <a:spcPct val="100000"/>
              </a:lnSpc>
              <a:spcBef>
                <a:spcPts val="600"/>
              </a:spcBef>
            </a:pPr>
            <a:r>
              <a:rPr lang="fr-CA" sz="1400" noProof="0" dirty="0" smtClean="0"/>
              <a:t>Les raisons de ne </a:t>
            </a:r>
            <a:r>
              <a:rPr lang="fr-CA" sz="1400" u="sng" noProof="0" dirty="0" smtClean="0"/>
              <a:t>jamais</a:t>
            </a:r>
            <a:r>
              <a:rPr lang="fr-CA" sz="1400" noProof="0" dirty="0" smtClean="0"/>
              <a:t> avoir l’intention de faire une demande de permis le plus souvent mentionnées sont </a:t>
            </a:r>
            <a:r>
              <a:rPr lang="fr-CA" sz="1400" dirty="0" smtClean="0"/>
              <a:t>un manque d’intérêt (40 %), qu’un permis n’est pas nécessaire pour leurs plans de carrière (26 %) et l’intention de suivre un autre cheminement de carrière (21 %). </a:t>
            </a:r>
            <a:endParaRPr lang="fr-CA" sz="1400" noProof="0" dirty="0" smtClean="0"/>
          </a:p>
          <a:p>
            <a:pPr>
              <a:lnSpc>
                <a:spcPct val="100000"/>
              </a:lnSpc>
              <a:spcBef>
                <a:spcPts val="600"/>
              </a:spcBef>
            </a:pPr>
            <a:r>
              <a:rPr lang="fr-CA" sz="1400" noProof="0" dirty="0" smtClean="0"/>
              <a:t>Parmi ceux qui n’ont </a:t>
            </a:r>
            <a:r>
              <a:rPr lang="fr-CA" sz="1400" u="sng" noProof="0" dirty="0" smtClean="0"/>
              <a:t>pas</a:t>
            </a:r>
            <a:r>
              <a:rPr lang="fr-CA" sz="1400" noProof="0" dirty="0" smtClean="0"/>
              <a:t> l’intention de faire une demande de permis, trois étudiants sur dix (29 %) ont changé d’idée </a:t>
            </a:r>
            <a:r>
              <a:rPr lang="fr-CA" sz="1400" dirty="0" smtClean="0"/>
              <a:t>après avoir appris qu’il était nécessaire pour pouvoir exercer le génie et ont indiqué qu’ils feront </a:t>
            </a:r>
            <a:r>
              <a:rPr lang="fr-CA" sz="1400" i="1" dirty="0" smtClean="0"/>
              <a:t>probablement </a:t>
            </a:r>
            <a:r>
              <a:rPr lang="fr-CA" sz="1400" dirty="0" smtClean="0"/>
              <a:t>ou </a:t>
            </a:r>
            <a:r>
              <a:rPr lang="fr-CA" sz="1400" i="1" dirty="0" smtClean="0"/>
              <a:t>absolument </a:t>
            </a:r>
            <a:r>
              <a:rPr lang="fr-CA" sz="1400" dirty="0" smtClean="0"/>
              <a:t>une demande de permis. </a:t>
            </a:r>
            <a:r>
              <a:rPr lang="fr-CA" sz="1400" noProof="0" dirty="0" smtClean="0"/>
              <a:t> </a:t>
            </a:r>
          </a:p>
          <a:p>
            <a:pPr>
              <a:lnSpc>
                <a:spcPct val="100000"/>
              </a:lnSpc>
              <a:spcBef>
                <a:spcPts val="600"/>
              </a:spcBef>
            </a:pPr>
            <a:endParaRPr lang="fr-CA" sz="1400" noProof="0" dirty="0" smtClean="0"/>
          </a:p>
          <a:p>
            <a:pPr>
              <a:lnSpc>
                <a:spcPct val="100000"/>
              </a:lnSpc>
              <a:spcBef>
                <a:spcPts val="600"/>
              </a:spcBef>
            </a:pPr>
            <a:endParaRPr lang="fr-CA" sz="1400" noProof="0" dirty="0" smtClean="0"/>
          </a:p>
          <a:p>
            <a:pPr>
              <a:lnSpc>
                <a:spcPct val="100000"/>
              </a:lnSpc>
              <a:spcBef>
                <a:spcPts val="600"/>
              </a:spcBef>
              <a:buFontTx/>
              <a:buNone/>
            </a:pPr>
            <a:endParaRPr lang="fr-CA" sz="1600" noProof="0" dirty="0" smtClean="0"/>
          </a:p>
        </p:txBody>
      </p:sp>
      <p:sp>
        <p:nvSpPr>
          <p:cNvPr id="8192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854C0BE-1E28-446A-8F46-BC0E6F694244}" type="slidenum">
              <a:rPr lang="en-US"/>
              <a:pPr/>
              <a:t>8</a:t>
            </a:fld>
            <a:endParaRPr lang="en-US" dirty="0"/>
          </a:p>
        </p:txBody>
      </p:sp>
    </p:spTree>
    <p:extLst>
      <p:ext uri="{BB962C8B-B14F-4D97-AF65-F5344CB8AC3E}">
        <p14:creationId xmlns:p14="http://schemas.microsoft.com/office/powerpoint/2010/main" val="25091008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 (suite</a:t>
            </a:r>
            <a:r>
              <a:rPr lang="fr-CA" noProof="0" dirty="0" smtClean="0"/>
              <a:t>)</a:t>
            </a:r>
          </a:p>
        </p:txBody>
      </p:sp>
      <p:sp>
        <p:nvSpPr>
          <p:cNvPr id="82947" name="Rectangle 7"/>
          <p:cNvSpPr>
            <a:spLocks noGrp="1" noChangeArrowheads="1"/>
          </p:cNvSpPr>
          <p:nvPr>
            <p:ph idx="1"/>
            <p:custDataLst>
              <p:tags r:id="rId2"/>
            </p:custDataLst>
          </p:nvPr>
        </p:nvSpPr>
        <p:spPr bwMode="auto">
          <a:xfrm>
            <a:off x="378550" y="659757"/>
            <a:ext cx="8386627" cy="5825636"/>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Faire une demande de permis d’exercice </a:t>
            </a:r>
            <a:r>
              <a:rPr lang="fr-CA" sz="1600" noProof="0" dirty="0" smtClean="0"/>
              <a:t>(suite)</a:t>
            </a:r>
          </a:p>
          <a:p>
            <a:pPr>
              <a:lnSpc>
                <a:spcPct val="100000"/>
              </a:lnSpc>
              <a:spcBef>
                <a:spcPts val="600"/>
              </a:spcBef>
            </a:pPr>
            <a:r>
              <a:rPr lang="fr-CA" sz="1400" noProof="0" dirty="0" smtClean="0"/>
              <a:t>Parmi les étudiants qui ont l’intention de faire une demande de permis, la majorité prévoit le faire dans les douze mois (59 %) qui suivent l’obtention de leur diplôme. Parmi ce groupe, quatre étudiants sur dix à l’intention de faire une demande dans les six mois (42 %). Deux sur dix prévoient attendre un an (20 %) ou </a:t>
            </a:r>
            <a:r>
              <a:rPr lang="fr-CA" sz="1400" dirty="0" smtClean="0"/>
              <a:t>sont incertains (21 %).</a:t>
            </a:r>
            <a:endParaRPr lang="fr-CA" sz="1400" noProof="0" dirty="0" smtClean="0"/>
          </a:p>
          <a:p>
            <a:pPr>
              <a:lnSpc>
                <a:spcPct val="100000"/>
              </a:lnSpc>
              <a:spcBef>
                <a:spcPts val="600"/>
              </a:spcBef>
            </a:pPr>
            <a:r>
              <a:rPr lang="fr-CA" sz="1400" noProof="0" dirty="0" smtClean="0"/>
              <a:t>Parmi les </a:t>
            </a:r>
            <a:r>
              <a:rPr lang="fr-CA" sz="1400" dirty="0" smtClean="0"/>
              <a:t>étudiants qui prévoient attendre au moins un an pour faire une demande ou qui sont incertains, la vaste majorité (85 %) indique comme raison le désir d’acquérir l’expérience requise.</a:t>
            </a:r>
            <a:endParaRPr lang="fr-CA" sz="1400" noProof="0" dirty="0" smtClean="0"/>
          </a:p>
          <a:p>
            <a:pPr>
              <a:lnSpc>
                <a:spcPct val="100000"/>
              </a:lnSpc>
              <a:spcBef>
                <a:spcPts val="600"/>
              </a:spcBef>
            </a:pPr>
            <a:r>
              <a:rPr lang="fr-CA" sz="1400" noProof="0" dirty="0" smtClean="0"/>
              <a:t>Lorsqu’ils apprennent qu’en déposant une demande de permis dans les six mois qui suivent l’obtention de leur diplôme, ils peuvent être exemptés des frais de participation au programme d’ingénieur stagiaire pour la première année, plus de neuf étudiants sur dix (94 %) qui </a:t>
            </a:r>
            <a:r>
              <a:rPr lang="fr-CA" sz="1400" dirty="0" smtClean="0"/>
              <a:t>avaient l’intention d’attendre plus de six mois pour faire une demande indiquent maintenant qu’ils feront </a:t>
            </a:r>
            <a:r>
              <a:rPr lang="fr-CA" sz="1400" i="1" dirty="0" smtClean="0"/>
              <a:t>très probablement </a:t>
            </a:r>
            <a:r>
              <a:rPr lang="fr-CA" sz="1400" dirty="0"/>
              <a:t>(</a:t>
            </a:r>
            <a:r>
              <a:rPr lang="fr-CA" sz="1400" dirty="0" smtClean="0"/>
              <a:t>64 %) ou </a:t>
            </a:r>
            <a:r>
              <a:rPr lang="fr-CA" sz="1400" i="1" dirty="0" smtClean="0"/>
              <a:t>assez probablement </a:t>
            </a:r>
            <a:r>
              <a:rPr lang="fr-CA" sz="1400" dirty="0" smtClean="0"/>
              <a:t>(30 %)</a:t>
            </a:r>
            <a:r>
              <a:rPr lang="fr-CA" sz="1400" i="1" dirty="0" smtClean="0"/>
              <a:t> </a:t>
            </a:r>
            <a:r>
              <a:rPr lang="fr-CA" sz="1400" dirty="0" smtClean="0"/>
              <a:t>une demande dans ce délai.</a:t>
            </a:r>
            <a:endParaRPr lang="fr-CA" sz="1400" noProof="0" dirty="0" smtClean="0"/>
          </a:p>
          <a:p>
            <a:pPr lvl="1">
              <a:lnSpc>
                <a:spcPct val="100000"/>
              </a:lnSpc>
              <a:spcBef>
                <a:spcPts val="600"/>
              </a:spcBef>
              <a:buFont typeface="Wingdings" pitchFamily="2" charset="2"/>
              <a:buChar char="Ø"/>
            </a:pPr>
            <a:endParaRPr lang="fr-CA" sz="1400" noProof="0" dirty="0" smtClean="0"/>
          </a:p>
          <a:p>
            <a:pPr>
              <a:lnSpc>
                <a:spcPct val="100000"/>
              </a:lnSpc>
              <a:spcBef>
                <a:spcPts val="600"/>
              </a:spcBef>
              <a:buFontTx/>
              <a:buNone/>
            </a:pPr>
            <a:r>
              <a:rPr lang="fr-CA" sz="1600" b="1" noProof="0" dirty="0" smtClean="0"/>
              <a:t>Connaissance de la profession d’ingénieur </a:t>
            </a:r>
          </a:p>
          <a:p>
            <a:pPr>
              <a:lnSpc>
                <a:spcPct val="100000"/>
              </a:lnSpc>
              <a:spcBef>
                <a:spcPts val="600"/>
              </a:spcBef>
            </a:pPr>
            <a:r>
              <a:rPr lang="fr-CA" sz="1400" noProof="0" dirty="0" smtClean="0"/>
              <a:t>Plus de huit étudiants sur dix (84 %) savent que le génie est réglementé par des lois et des règlements. Environ un étudiant sur dix est incertain (7 %) ou pense que la profession n’est pas réglementée (9 %).  </a:t>
            </a:r>
          </a:p>
          <a:p>
            <a:pPr>
              <a:lnSpc>
                <a:spcPct val="100000"/>
              </a:lnSpc>
              <a:spcBef>
                <a:spcPts val="600"/>
              </a:spcBef>
            </a:pPr>
            <a:r>
              <a:rPr lang="fr-CA" sz="1400" noProof="0" dirty="0" smtClean="0"/>
              <a:t>Les niveaux de connaissance </a:t>
            </a:r>
            <a:r>
              <a:rPr lang="fr-CA" sz="1400" dirty="0" smtClean="0"/>
              <a:t>qu’ont les étudiants de la </a:t>
            </a:r>
            <a:r>
              <a:rPr lang="fr-CA" sz="1400" i="1" dirty="0" smtClean="0"/>
              <a:t>Loi sur les ingénieurs </a:t>
            </a:r>
            <a:r>
              <a:rPr lang="fr-CA" sz="1400" dirty="0" smtClean="0"/>
              <a:t>de leur province sont variés. Un tiers des étudiants disent la connaître assez bien (35 %), la moitié indique la connaître un peu (49 %), tandis qu’un faible pourcentage la connaît très bien (2 %). Un étudiant sur dix dit avoir déjà entendu parler de la </a:t>
            </a:r>
            <a:r>
              <a:rPr lang="fr-CA" sz="1400" i="1" dirty="0" smtClean="0"/>
              <a:t>Loi</a:t>
            </a:r>
            <a:r>
              <a:rPr lang="fr-CA" sz="1400" dirty="0" smtClean="0"/>
              <a:t>, mais ne rien savoir à son sujet (10 %) et seulement 4 % n’en ont jamais entendu parler. </a:t>
            </a:r>
            <a:r>
              <a:rPr lang="fr-CA" sz="1400" noProof="0" dirty="0" smtClean="0"/>
              <a:t> </a:t>
            </a:r>
          </a:p>
          <a:p>
            <a:pPr>
              <a:lnSpc>
                <a:spcPct val="100000"/>
              </a:lnSpc>
              <a:spcBef>
                <a:spcPts val="600"/>
              </a:spcBef>
            </a:pPr>
            <a:r>
              <a:rPr lang="fr-CA" sz="1400" noProof="0" dirty="0" smtClean="0"/>
              <a:t>La vaste majorité des étudiants savent qu’un permis est nécessaire pour réaliser des travaux d’ingénierie de façon autonome (86 %), tandis que les deux tiers savent qu’il est nécessaire pour utiliser le titre « ingénieur » (67 %). Huit étudiants sur dix savent qu’un permis n’est </a:t>
            </a:r>
            <a:r>
              <a:rPr lang="fr-CA" sz="1400" u="sng" noProof="0" dirty="0" smtClean="0"/>
              <a:t>pas</a:t>
            </a:r>
            <a:r>
              <a:rPr lang="fr-CA" sz="1400" noProof="0" dirty="0" smtClean="0"/>
              <a:t> nécessaire pour réaliser des travaux d’ingénierie sous la direction d’un ingénieur titulaire de permis (78 %). </a:t>
            </a:r>
          </a:p>
          <a:p>
            <a:pPr>
              <a:lnSpc>
                <a:spcPct val="100000"/>
              </a:lnSpc>
              <a:spcBef>
                <a:spcPts val="600"/>
              </a:spcBef>
            </a:pPr>
            <a:endParaRPr lang="fr-CA" sz="1400" noProof="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167320334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3"/>
</p:tagLst>
</file>

<file path=ppt/tags/tag109.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1"/>
</p:tagLst>
</file>

<file path=ppt/tags/tag121.xml><?xml version="1.0" encoding="utf-8"?>
<p:tagLst xmlns:a="http://schemas.openxmlformats.org/drawingml/2006/main" xmlns:r="http://schemas.openxmlformats.org/officeDocument/2006/relationships" xmlns:p="http://schemas.openxmlformats.org/presentationml/2006/main">
  <p:tag name="NUM" val="1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0"/>
</p:tagLst>
</file>

<file path=ppt/tags/tag134.xml><?xml version="1.0" encoding="utf-8"?>
<p:tagLst xmlns:a="http://schemas.openxmlformats.org/drawingml/2006/main" xmlns:r="http://schemas.openxmlformats.org/officeDocument/2006/relationships" xmlns:p="http://schemas.openxmlformats.org/presentationml/2006/main">
  <p:tag name="NUM" val="11"/>
</p:tagLst>
</file>

<file path=ppt/tags/tag135.xml><?xml version="1.0" encoding="utf-8"?>
<p:tagLst xmlns:a="http://schemas.openxmlformats.org/drawingml/2006/main" xmlns:r="http://schemas.openxmlformats.org/officeDocument/2006/relationships" xmlns:p="http://schemas.openxmlformats.org/presentationml/2006/main">
  <p:tag name="NUM" val="12"/>
</p:tagLst>
</file>

<file path=ppt/tags/tag136.xml><?xml version="1.0" encoding="utf-8"?>
<p:tagLst xmlns:a="http://schemas.openxmlformats.org/drawingml/2006/main" xmlns:r="http://schemas.openxmlformats.org/officeDocument/2006/relationships" xmlns:p="http://schemas.openxmlformats.org/presentationml/2006/main">
  <p:tag name="NUM" val="13"/>
</p:tagLst>
</file>

<file path=ppt/tags/tag137.xml><?xml version="1.0" encoding="utf-8"?>
<p:tagLst xmlns:a="http://schemas.openxmlformats.org/drawingml/2006/main" xmlns:r="http://schemas.openxmlformats.org/officeDocument/2006/relationships" xmlns:p="http://schemas.openxmlformats.org/presentationml/2006/main">
  <p:tag name="NUM" val="14"/>
</p:tagLst>
</file>

<file path=ppt/tags/tag138.xml><?xml version="1.0" encoding="utf-8"?>
<p:tagLst xmlns:a="http://schemas.openxmlformats.org/drawingml/2006/main" xmlns:r="http://schemas.openxmlformats.org/officeDocument/2006/relationships" xmlns:p="http://schemas.openxmlformats.org/presentationml/2006/main">
  <p:tag name="NUM" val="15"/>
</p:tagLst>
</file>

<file path=ppt/tags/tag139.xml><?xml version="1.0" encoding="utf-8"?>
<p:tagLst xmlns:a="http://schemas.openxmlformats.org/drawingml/2006/main" xmlns:r="http://schemas.openxmlformats.org/officeDocument/2006/relationships" xmlns:p="http://schemas.openxmlformats.org/presentationml/2006/main">
  <p:tag name="NUM" val="16"/>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7"/>
</p:tagLst>
</file>

<file path=ppt/tags/tag141.xml><?xml version="1.0" encoding="utf-8"?>
<p:tagLst xmlns:a="http://schemas.openxmlformats.org/drawingml/2006/main" xmlns:r="http://schemas.openxmlformats.org/officeDocument/2006/relationships" xmlns:p="http://schemas.openxmlformats.org/presentationml/2006/main">
  <p:tag name="NUM" val="18"/>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9"/>
</p:tagLst>
</file>

<file path=ppt/tags/tag151.xml><?xml version="1.0" encoding="utf-8"?>
<p:tagLst xmlns:a="http://schemas.openxmlformats.org/drawingml/2006/main" xmlns:r="http://schemas.openxmlformats.org/officeDocument/2006/relationships" xmlns:p="http://schemas.openxmlformats.org/presentationml/2006/main">
  <p:tag name="NUM" val="10"/>
</p:tagLst>
</file>

<file path=ppt/tags/tag152.xml><?xml version="1.0" encoding="utf-8"?>
<p:tagLst xmlns:a="http://schemas.openxmlformats.org/drawingml/2006/main" xmlns:r="http://schemas.openxmlformats.org/officeDocument/2006/relationships" xmlns:p="http://schemas.openxmlformats.org/presentationml/2006/main">
  <p:tag name="NUM" val="11"/>
</p:tagLst>
</file>

<file path=ppt/tags/tag153.xml><?xml version="1.0" encoding="utf-8"?>
<p:tagLst xmlns:a="http://schemas.openxmlformats.org/drawingml/2006/main" xmlns:r="http://schemas.openxmlformats.org/officeDocument/2006/relationships" xmlns:p="http://schemas.openxmlformats.org/presentationml/2006/main">
  <p:tag name="NUM" val="12"/>
</p:tagLst>
</file>

<file path=ppt/tags/tag154.xml><?xml version="1.0" encoding="utf-8"?>
<p:tagLst xmlns:a="http://schemas.openxmlformats.org/drawingml/2006/main" xmlns:r="http://schemas.openxmlformats.org/officeDocument/2006/relationships" xmlns:p="http://schemas.openxmlformats.org/presentationml/2006/main">
  <p:tag name="NUM" val="13"/>
</p:tagLst>
</file>

<file path=ppt/tags/tag155.xml><?xml version="1.0" encoding="utf-8"?>
<p:tagLst xmlns:a="http://schemas.openxmlformats.org/drawingml/2006/main" xmlns:r="http://schemas.openxmlformats.org/officeDocument/2006/relationships" xmlns:p="http://schemas.openxmlformats.org/presentationml/2006/main">
  <p:tag name="NUM" val="14"/>
</p:tagLst>
</file>

<file path=ppt/tags/tag156.xml><?xml version="1.0" encoding="utf-8"?>
<p:tagLst xmlns:a="http://schemas.openxmlformats.org/drawingml/2006/main" xmlns:r="http://schemas.openxmlformats.org/officeDocument/2006/relationships" xmlns:p="http://schemas.openxmlformats.org/presentationml/2006/main">
  <p:tag name="NUM" val="15"/>
</p:tagLst>
</file>

<file path=ppt/tags/tag157.xml><?xml version="1.0" encoding="utf-8"?>
<p:tagLst xmlns:a="http://schemas.openxmlformats.org/drawingml/2006/main" xmlns:r="http://schemas.openxmlformats.org/officeDocument/2006/relationships" xmlns:p="http://schemas.openxmlformats.org/presentationml/2006/main">
  <p:tag name="NUM" val="16"/>
</p:tagLst>
</file>

<file path=ppt/tags/tag158.xml><?xml version="1.0" encoding="utf-8"?>
<p:tagLst xmlns:a="http://schemas.openxmlformats.org/drawingml/2006/main" xmlns:r="http://schemas.openxmlformats.org/officeDocument/2006/relationships" xmlns:p="http://schemas.openxmlformats.org/presentationml/2006/main">
  <p:tag name="NUM" val="17"/>
</p:tagLst>
</file>

<file path=ppt/tags/tag159.xml><?xml version="1.0" encoding="utf-8"?>
<p:tagLst xmlns:a="http://schemas.openxmlformats.org/drawingml/2006/main" xmlns:r="http://schemas.openxmlformats.org/officeDocument/2006/relationships" xmlns:p="http://schemas.openxmlformats.org/presentationml/2006/main">
  <p:tag name="NUM" val="18"/>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7"/>
</p:tagLst>
</file>

<file path=ppt/tags/tag167.xml><?xml version="1.0" encoding="utf-8"?>
<p:tagLst xmlns:a="http://schemas.openxmlformats.org/drawingml/2006/main" xmlns:r="http://schemas.openxmlformats.org/officeDocument/2006/relationships" xmlns:p="http://schemas.openxmlformats.org/presentationml/2006/main">
  <p:tag name="NUM" val="8"/>
</p:tagLst>
</file>

<file path=ppt/tags/tag168.xml><?xml version="1.0" encoding="utf-8"?>
<p:tagLst xmlns:a="http://schemas.openxmlformats.org/drawingml/2006/main" xmlns:r="http://schemas.openxmlformats.org/officeDocument/2006/relationships" xmlns:p="http://schemas.openxmlformats.org/presentationml/2006/main">
  <p:tag name="NUM" val="9"/>
</p:tagLst>
</file>

<file path=ppt/tags/tag169.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1"/>
</p:tagLst>
</file>

<file path=ppt/tags/tag171.xml><?xml version="1.0" encoding="utf-8"?>
<p:tagLst xmlns:a="http://schemas.openxmlformats.org/drawingml/2006/main" xmlns:r="http://schemas.openxmlformats.org/officeDocument/2006/relationships" xmlns:p="http://schemas.openxmlformats.org/presentationml/2006/main">
  <p:tag name="NUM" val="12"/>
</p:tagLst>
</file>

<file path=ppt/tags/tag172.xml><?xml version="1.0" encoding="utf-8"?>
<p:tagLst xmlns:a="http://schemas.openxmlformats.org/drawingml/2006/main" xmlns:r="http://schemas.openxmlformats.org/officeDocument/2006/relationships" xmlns:p="http://schemas.openxmlformats.org/presentationml/2006/main">
  <p:tag name="NUM" val="13"/>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3"/>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0"/>
</p:tagLst>
</file>

<file path=ppt/tags/tag203.xml><?xml version="1.0" encoding="utf-8"?>
<p:tagLst xmlns:a="http://schemas.openxmlformats.org/drawingml/2006/main" xmlns:r="http://schemas.openxmlformats.org/officeDocument/2006/relationships" xmlns:p="http://schemas.openxmlformats.org/presentationml/2006/main">
  <p:tag name="NUM" val="11"/>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8"/>
</p:tagLst>
</file>

<file path=ppt/tags/tag221.xml><?xml version="1.0" encoding="utf-8"?>
<p:tagLst xmlns:a="http://schemas.openxmlformats.org/drawingml/2006/main" xmlns:r="http://schemas.openxmlformats.org/officeDocument/2006/relationships" xmlns:p="http://schemas.openxmlformats.org/presentationml/2006/main">
  <p:tag name="NUM" val="9"/>
</p:tagLst>
</file>

<file path=ppt/tags/tag222.xml><?xml version="1.0" encoding="utf-8"?>
<p:tagLst xmlns:a="http://schemas.openxmlformats.org/drawingml/2006/main" xmlns:r="http://schemas.openxmlformats.org/officeDocument/2006/relationships" xmlns:p="http://schemas.openxmlformats.org/presentationml/2006/main">
  <p:tag name="NUM" val="10"/>
</p:tagLst>
</file>

<file path=ppt/tags/tag223.xml><?xml version="1.0" encoding="utf-8"?>
<p:tagLst xmlns:a="http://schemas.openxmlformats.org/drawingml/2006/main" xmlns:r="http://schemas.openxmlformats.org/officeDocument/2006/relationships" xmlns:p="http://schemas.openxmlformats.org/presentationml/2006/main">
  <p:tag name="NUM" val="11"/>
</p:tagLst>
</file>

<file path=ppt/tags/tag224.xml><?xml version="1.0" encoding="utf-8"?>
<p:tagLst xmlns:a="http://schemas.openxmlformats.org/drawingml/2006/main" xmlns:r="http://schemas.openxmlformats.org/officeDocument/2006/relationships" xmlns:p="http://schemas.openxmlformats.org/presentationml/2006/main">
  <p:tag name="NUM" val="12"/>
</p:tagLst>
</file>

<file path=ppt/tags/tag225.xml><?xml version="1.0" encoding="utf-8"?>
<p:tagLst xmlns:a="http://schemas.openxmlformats.org/drawingml/2006/main" xmlns:r="http://schemas.openxmlformats.org/officeDocument/2006/relationships" xmlns:p="http://schemas.openxmlformats.org/presentationml/2006/main">
  <p:tag name="NUM" val="13"/>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8"/>
</p:tagLst>
</file>

<file path=ppt/tags/tag234.xml><?xml version="1.0" encoding="utf-8"?>
<p:tagLst xmlns:a="http://schemas.openxmlformats.org/drawingml/2006/main" xmlns:r="http://schemas.openxmlformats.org/officeDocument/2006/relationships" xmlns:p="http://schemas.openxmlformats.org/presentationml/2006/main">
  <p:tag name="NUM" val="9"/>
</p:tagLst>
</file>

<file path=ppt/tags/tag235.xml><?xml version="1.0" encoding="utf-8"?>
<p:tagLst xmlns:a="http://schemas.openxmlformats.org/drawingml/2006/main" xmlns:r="http://schemas.openxmlformats.org/officeDocument/2006/relationships" xmlns:p="http://schemas.openxmlformats.org/presentationml/2006/main">
  <p:tag name="NUM" val="10"/>
</p:tagLst>
</file>

<file path=ppt/tags/tag236.xml><?xml version="1.0" encoding="utf-8"?>
<p:tagLst xmlns:a="http://schemas.openxmlformats.org/drawingml/2006/main" xmlns:r="http://schemas.openxmlformats.org/officeDocument/2006/relationships" xmlns:p="http://schemas.openxmlformats.org/presentationml/2006/main">
  <p:tag name="NUM" val="11"/>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6"/>
</p:tagLst>
</file>

<file path=ppt/tags/tag243.xml><?xml version="1.0" encoding="utf-8"?>
<p:tagLst xmlns:a="http://schemas.openxmlformats.org/drawingml/2006/main" xmlns:r="http://schemas.openxmlformats.org/officeDocument/2006/relationships" xmlns:p="http://schemas.openxmlformats.org/presentationml/2006/main">
  <p:tag name="NUM" val="7"/>
</p:tagLst>
</file>

<file path=ppt/tags/tag244.xml><?xml version="1.0" encoding="utf-8"?>
<p:tagLst xmlns:a="http://schemas.openxmlformats.org/drawingml/2006/main" xmlns:r="http://schemas.openxmlformats.org/officeDocument/2006/relationships" xmlns:p="http://schemas.openxmlformats.org/presentationml/2006/main">
  <p:tag name="NUM" val="8"/>
</p:tagLst>
</file>

<file path=ppt/tags/tag245.xml><?xml version="1.0" encoding="utf-8"?>
<p:tagLst xmlns:a="http://schemas.openxmlformats.org/drawingml/2006/main" xmlns:r="http://schemas.openxmlformats.org/officeDocument/2006/relationships" xmlns:p="http://schemas.openxmlformats.org/presentationml/2006/main">
  <p:tag name="NUM" val="9"/>
</p:tagLst>
</file>

<file path=ppt/tags/tag246.xml><?xml version="1.0" encoding="utf-8"?>
<p:tagLst xmlns:a="http://schemas.openxmlformats.org/drawingml/2006/main" xmlns:r="http://schemas.openxmlformats.org/officeDocument/2006/relationships" xmlns:p="http://schemas.openxmlformats.org/presentationml/2006/main">
  <p:tag name="NUM" val="10"/>
</p:tagLst>
</file>

<file path=ppt/tags/tag247.xml><?xml version="1.0" encoding="utf-8"?>
<p:tagLst xmlns:a="http://schemas.openxmlformats.org/drawingml/2006/main" xmlns:r="http://schemas.openxmlformats.org/officeDocument/2006/relationships" xmlns:p="http://schemas.openxmlformats.org/presentationml/2006/main">
  <p:tag name="NUM" val="11"/>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5"/>
</p:tagLst>
</file>

<file path=ppt/tags/tag262.xml><?xml version="1.0" encoding="utf-8"?>
<p:tagLst xmlns:a="http://schemas.openxmlformats.org/drawingml/2006/main" xmlns:r="http://schemas.openxmlformats.org/officeDocument/2006/relationships" xmlns:p="http://schemas.openxmlformats.org/presentationml/2006/main">
  <p:tag name="NUM" val="6"/>
</p:tagLst>
</file>

<file path=ppt/tags/tag263.xml><?xml version="1.0" encoding="utf-8"?>
<p:tagLst xmlns:a="http://schemas.openxmlformats.org/drawingml/2006/main" xmlns:r="http://schemas.openxmlformats.org/officeDocument/2006/relationships" xmlns:p="http://schemas.openxmlformats.org/presentationml/2006/main">
  <p:tag name="NUM" val="7"/>
</p:tagLst>
</file>

<file path=ppt/tags/tag264.xml><?xml version="1.0" encoding="utf-8"?>
<p:tagLst xmlns:a="http://schemas.openxmlformats.org/drawingml/2006/main" xmlns:r="http://schemas.openxmlformats.org/officeDocument/2006/relationships" xmlns:p="http://schemas.openxmlformats.org/presentationml/2006/main">
  <p:tag name="NUM" val="8"/>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2"/>
</p:tagLst>
</file>

<file path=ppt/tags/tag277.xml><?xml version="1.0" encoding="utf-8"?>
<p:tagLst xmlns:a="http://schemas.openxmlformats.org/drawingml/2006/main" xmlns:r="http://schemas.openxmlformats.org/officeDocument/2006/relationships" xmlns:p="http://schemas.openxmlformats.org/presentationml/2006/main">
  <p:tag name="NUM" val="13"/>
</p:tagLst>
</file>

<file path=ppt/tags/tag278.xml><?xml version="1.0" encoding="utf-8"?>
<p:tagLst xmlns:a="http://schemas.openxmlformats.org/drawingml/2006/main" xmlns:r="http://schemas.openxmlformats.org/officeDocument/2006/relationships" xmlns:p="http://schemas.openxmlformats.org/presentationml/2006/main">
  <p:tag name="NUM" val="14"/>
</p:tagLst>
</file>

<file path=ppt/tags/tag279.xml><?xml version="1.0" encoding="utf-8"?>
<p:tagLst xmlns:a="http://schemas.openxmlformats.org/drawingml/2006/main" xmlns:r="http://schemas.openxmlformats.org/officeDocument/2006/relationships" xmlns:p="http://schemas.openxmlformats.org/presentationml/2006/main">
  <p:tag name="NUM" val="15"/>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16"/>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7"/>
</p:tagLst>
</file>

<file path=ppt/tags/tag288.xml><?xml version="1.0" encoding="utf-8"?>
<p:tagLst xmlns:a="http://schemas.openxmlformats.org/drawingml/2006/main" xmlns:r="http://schemas.openxmlformats.org/officeDocument/2006/relationships" xmlns:p="http://schemas.openxmlformats.org/presentationml/2006/main">
  <p:tag name="NUM" val="8"/>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8"/>
</p:tagLst>
</file>

<file path=ppt/tags/tag297.xml><?xml version="1.0" encoding="utf-8"?>
<p:tagLst xmlns:a="http://schemas.openxmlformats.org/drawingml/2006/main" xmlns:r="http://schemas.openxmlformats.org/officeDocument/2006/relationships" xmlns:p="http://schemas.openxmlformats.org/presentationml/2006/main">
  <p:tag name="NUM" val="9"/>
</p:tagLst>
</file>

<file path=ppt/tags/tag298.xml><?xml version="1.0" encoding="utf-8"?>
<p:tagLst xmlns:a="http://schemas.openxmlformats.org/drawingml/2006/main" xmlns:r="http://schemas.openxmlformats.org/officeDocument/2006/relationships" xmlns:p="http://schemas.openxmlformats.org/presentationml/2006/main">
  <p:tag name="NUM" val="10"/>
</p:tagLst>
</file>

<file path=ppt/tags/tag29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12"/>
</p:tagLst>
</file>

<file path=ppt/tags/tag301.xml><?xml version="1.0" encoding="utf-8"?>
<p:tagLst xmlns:a="http://schemas.openxmlformats.org/drawingml/2006/main" xmlns:r="http://schemas.openxmlformats.org/officeDocument/2006/relationships" xmlns:p="http://schemas.openxmlformats.org/presentationml/2006/main">
  <p:tag name="NUM" val="13"/>
</p:tagLst>
</file>

<file path=ppt/tags/tag302.xml><?xml version="1.0" encoding="utf-8"?>
<p:tagLst xmlns:a="http://schemas.openxmlformats.org/drawingml/2006/main" xmlns:r="http://schemas.openxmlformats.org/officeDocument/2006/relationships" xmlns:p="http://schemas.openxmlformats.org/presentationml/2006/main">
  <p:tag name="NUM" val="14"/>
</p:tagLst>
</file>

<file path=ppt/tags/tag303.xml><?xml version="1.0" encoding="utf-8"?>
<p:tagLst xmlns:a="http://schemas.openxmlformats.org/drawingml/2006/main" xmlns:r="http://schemas.openxmlformats.org/officeDocument/2006/relationships" xmlns:p="http://schemas.openxmlformats.org/presentationml/2006/main">
  <p:tag name="NUM" val="15"/>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4"/>
</p:tagLst>
</file>

<file path=ppt/tags/tag311.xml><?xml version="1.0" encoding="utf-8"?>
<p:tagLst xmlns:a="http://schemas.openxmlformats.org/drawingml/2006/main" xmlns:r="http://schemas.openxmlformats.org/officeDocument/2006/relationships" xmlns:p="http://schemas.openxmlformats.org/presentationml/2006/main">
  <p:tag name="NUM" val="5"/>
</p:tagLst>
</file>

<file path=ppt/tags/tag312.xml><?xml version="1.0" encoding="utf-8"?>
<p:tagLst xmlns:a="http://schemas.openxmlformats.org/drawingml/2006/main" xmlns:r="http://schemas.openxmlformats.org/officeDocument/2006/relationships" xmlns:p="http://schemas.openxmlformats.org/presentationml/2006/main">
  <p:tag name="NUM" val="6"/>
</p:tagLst>
</file>

<file path=ppt/tags/tag313.xml><?xml version="1.0" encoding="utf-8"?>
<p:tagLst xmlns:a="http://schemas.openxmlformats.org/drawingml/2006/main" xmlns:r="http://schemas.openxmlformats.org/officeDocument/2006/relationships" xmlns:p="http://schemas.openxmlformats.org/presentationml/2006/main">
  <p:tag name="NUM" val="7"/>
</p:tagLst>
</file>

<file path=ppt/tags/tag314.xml><?xml version="1.0" encoding="utf-8"?>
<p:tagLst xmlns:a="http://schemas.openxmlformats.org/drawingml/2006/main" xmlns:r="http://schemas.openxmlformats.org/officeDocument/2006/relationships" xmlns:p="http://schemas.openxmlformats.org/presentationml/2006/main">
  <p:tag name="NUM" val="8"/>
</p:tagLst>
</file>

<file path=ppt/tags/tag315.xml><?xml version="1.0" encoding="utf-8"?>
<p:tagLst xmlns:a="http://schemas.openxmlformats.org/drawingml/2006/main" xmlns:r="http://schemas.openxmlformats.org/officeDocument/2006/relationships" xmlns:p="http://schemas.openxmlformats.org/presentationml/2006/main">
  <p:tag name="NUM" val="9"/>
</p:tagLst>
</file>

<file path=ppt/tags/tag316.xml><?xml version="1.0" encoding="utf-8"?>
<p:tagLst xmlns:a="http://schemas.openxmlformats.org/drawingml/2006/main" xmlns:r="http://schemas.openxmlformats.org/officeDocument/2006/relationships" xmlns:p="http://schemas.openxmlformats.org/presentationml/2006/main">
  <p:tag name="NUM" val="1"/>
</p:tagLst>
</file>

<file path=ppt/tags/tag317.xml><?xml version="1.0" encoding="utf-8"?>
<p:tagLst xmlns:a="http://schemas.openxmlformats.org/drawingml/2006/main" xmlns:r="http://schemas.openxmlformats.org/officeDocument/2006/relationships" xmlns:p="http://schemas.openxmlformats.org/presentationml/2006/main">
  <p:tag name="NUM" val="2"/>
</p:tagLst>
</file>

<file path=ppt/tags/tag318.xml><?xml version="1.0" encoding="utf-8"?>
<p:tagLst xmlns:a="http://schemas.openxmlformats.org/drawingml/2006/main" xmlns:r="http://schemas.openxmlformats.org/officeDocument/2006/relationships" xmlns:p="http://schemas.openxmlformats.org/presentationml/2006/main">
  <p:tag name="NUM" val="3"/>
</p:tagLst>
</file>

<file path=ppt/tags/tag319.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5"/>
</p:tagLst>
</file>

<file path=ppt/tags/tag321.xml><?xml version="1.0" encoding="utf-8"?>
<p:tagLst xmlns:a="http://schemas.openxmlformats.org/drawingml/2006/main" xmlns:r="http://schemas.openxmlformats.org/officeDocument/2006/relationships" xmlns:p="http://schemas.openxmlformats.org/presentationml/2006/main">
  <p:tag name="NUM" val="6"/>
</p:tagLst>
</file>

<file path=ppt/tags/tag322.xml><?xml version="1.0" encoding="utf-8"?>
<p:tagLst xmlns:a="http://schemas.openxmlformats.org/drawingml/2006/main" xmlns:r="http://schemas.openxmlformats.org/officeDocument/2006/relationships" xmlns:p="http://schemas.openxmlformats.org/presentationml/2006/main">
  <p:tag name="NUM" val="7"/>
</p:tagLst>
</file>

<file path=ppt/tags/tag323.xml><?xml version="1.0" encoding="utf-8"?>
<p:tagLst xmlns:a="http://schemas.openxmlformats.org/drawingml/2006/main" xmlns:r="http://schemas.openxmlformats.org/officeDocument/2006/relationships" xmlns:p="http://schemas.openxmlformats.org/presentationml/2006/main">
  <p:tag name="NUM" val="8"/>
</p:tagLst>
</file>

<file path=ppt/tags/tag324.xml><?xml version="1.0" encoding="utf-8"?>
<p:tagLst xmlns:a="http://schemas.openxmlformats.org/drawingml/2006/main" xmlns:r="http://schemas.openxmlformats.org/officeDocument/2006/relationships" xmlns:p="http://schemas.openxmlformats.org/presentationml/2006/main">
  <p:tag name="NUM" val="9"/>
</p:tagLst>
</file>

<file path=ppt/tags/tag325.xml><?xml version="1.0" encoding="utf-8"?>
<p:tagLst xmlns:a="http://schemas.openxmlformats.org/drawingml/2006/main" xmlns:r="http://schemas.openxmlformats.org/officeDocument/2006/relationships" xmlns:p="http://schemas.openxmlformats.org/presentationml/2006/main">
  <p:tag name="NUM" val="10"/>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7"/>
</p:tagLst>
</file>

<file path=ppt/tags/tag335.xml><?xml version="1.0" encoding="utf-8"?>
<p:tagLst xmlns:a="http://schemas.openxmlformats.org/drawingml/2006/main" xmlns:r="http://schemas.openxmlformats.org/officeDocument/2006/relationships" xmlns:p="http://schemas.openxmlformats.org/presentationml/2006/main">
  <p:tag name="NUM" val="8"/>
</p:tagLst>
</file>

<file path=ppt/tags/tag336.xml><?xml version="1.0" encoding="utf-8"?>
<p:tagLst xmlns:a="http://schemas.openxmlformats.org/drawingml/2006/main" xmlns:r="http://schemas.openxmlformats.org/officeDocument/2006/relationships" xmlns:p="http://schemas.openxmlformats.org/presentationml/2006/main">
  <p:tag name="NUM" val="9"/>
</p:tagLst>
</file>

<file path=ppt/tags/tag337.xml><?xml version="1.0" encoding="utf-8"?>
<p:tagLst xmlns:a="http://schemas.openxmlformats.org/drawingml/2006/main" xmlns:r="http://schemas.openxmlformats.org/officeDocument/2006/relationships" xmlns:p="http://schemas.openxmlformats.org/presentationml/2006/main">
  <p:tag name="NUM" val="10"/>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3"/>
</p:tagLst>
</file>

<file path=ppt/tags/tag341.xml><?xml version="1.0" encoding="utf-8"?>
<p:tagLst xmlns:a="http://schemas.openxmlformats.org/drawingml/2006/main" xmlns:r="http://schemas.openxmlformats.org/officeDocument/2006/relationships" xmlns:p="http://schemas.openxmlformats.org/presentationml/2006/main">
  <p:tag name="NUM" val="4"/>
</p:tagLst>
</file>

<file path=ppt/tags/tag342.xml><?xml version="1.0" encoding="utf-8"?>
<p:tagLst xmlns:a="http://schemas.openxmlformats.org/drawingml/2006/main" xmlns:r="http://schemas.openxmlformats.org/officeDocument/2006/relationships" xmlns:p="http://schemas.openxmlformats.org/presentationml/2006/main">
  <p:tag name="NUM" val="5"/>
</p:tagLst>
</file>

<file path=ppt/tags/tag343.xml><?xml version="1.0" encoding="utf-8"?>
<p:tagLst xmlns:a="http://schemas.openxmlformats.org/drawingml/2006/main" xmlns:r="http://schemas.openxmlformats.org/officeDocument/2006/relationships" xmlns:p="http://schemas.openxmlformats.org/presentationml/2006/main">
  <p:tag name="NUM" val="6"/>
</p:tagLst>
</file>

<file path=ppt/tags/tag344.xml><?xml version="1.0" encoding="utf-8"?>
<p:tagLst xmlns:a="http://schemas.openxmlformats.org/drawingml/2006/main" xmlns:r="http://schemas.openxmlformats.org/officeDocument/2006/relationships" xmlns:p="http://schemas.openxmlformats.org/presentationml/2006/main">
  <p:tag name="NUM" val="7"/>
</p:tagLst>
</file>

<file path=ppt/tags/tag345.xml><?xml version="1.0" encoding="utf-8"?>
<p:tagLst xmlns:a="http://schemas.openxmlformats.org/drawingml/2006/main" xmlns:r="http://schemas.openxmlformats.org/officeDocument/2006/relationships" xmlns:p="http://schemas.openxmlformats.org/presentationml/2006/main">
  <p:tag name="NUM" val="8"/>
</p:tagLst>
</file>

<file path=ppt/tags/tag346.xml><?xml version="1.0" encoding="utf-8"?>
<p:tagLst xmlns:a="http://schemas.openxmlformats.org/drawingml/2006/main" xmlns:r="http://schemas.openxmlformats.org/officeDocument/2006/relationships" xmlns:p="http://schemas.openxmlformats.org/presentationml/2006/main">
  <p:tag name="NUM" val="9"/>
</p:tagLst>
</file>

<file path=ppt/tags/tag347.xml><?xml version="1.0" encoding="utf-8"?>
<p:tagLst xmlns:a="http://schemas.openxmlformats.org/drawingml/2006/main" xmlns:r="http://schemas.openxmlformats.org/officeDocument/2006/relationships" xmlns:p="http://schemas.openxmlformats.org/presentationml/2006/main">
  <p:tag name="NUM" val="10"/>
</p:tagLst>
</file>

<file path=ppt/tags/tag348.xml><?xml version="1.0" encoding="utf-8"?>
<p:tagLst xmlns:a="http://schemas.openxmlformats.org/drawingml/2006/main" xmlns:r="http://schemas.openxmlformats.org/officeDocument/2006/relationships" xmlns:p="http://schemas.openxmlformats.org/presentationml/2006/main">
  <p:tag name="NUM" val="11"/>
</p:tagLst>
</file>

<file path=ppt/tags/tag349.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13"/>
</p:tagLst>
</file>

<file path=ppt/tags/tag351.xml><?xml version="1.0" encoding="utf-8"?>
<p:tagLst xmlns:a="http://schemas.openxmlformats.org/drawingml/2006/main" xmlns:r="http://schemas.openxmlformats.org/officeDocument/2006/relationships" xmlns:p="http://schemas.openxmlformats.org/presentationml/2006/main">
  <p:tag name="NUM" val="1"/>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5"/>
</p:tagLst>
</file>

<file path=ppt/tags/tag358.xml><?xml version="1.0" encoding="utf-8"?>
<p:tagLst xmlns:a="http://schemas.openxmlformats.org/drawingml/2006/main" xmlns:r="http://schemas.openxmlformats.org/officeDocument/2006/relationships" xmlns:p="http://schemas.openxmlformats.org/presentationml/2006/main">
  <p:tag name="NUM" val="6"/>
</p:tagLst>
</file>

<file path=ppt/tags/tag359.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8"/>
</p:tagLst>
</file>

<file path=ppt/tags/tag361.xml><?xml version="1.0" encoding="utf-8"?>
<p:tagLst xmlns:a="http://schemas.openxmlformats.org/drawingml/2006/main" xmlns:r="http://schemas.openxmlformats.org/officeDocument/2006/relationships" xmlns:p="http://schemas.openxmlformats.org/presentationml/2006/main">
  <p:tag name="NUM" val="9"/>
</p:tagLst>
</file>

<file path=ppt/tags/tag362.xml><?xml version="1.0" encoding="utf-8"?>
<p:tagLst xmlns:a="http://schemas.openxmlformats.org/drawingml/2006/main" xmlns:r="http://schemas.openxmlformats.org/officeDocument/2006/relationships" xmlns:p="http://schemas.openxmlformats.org/presentationml/2006/main">
  <p:tag name="NUM" val="10"/>
</p:tagLst>
</file>

<file path=ppt/tags/tag363.xml><?xml version="1.0" encoding="utf-8"?>
<p:tagLst xmlns:a="http://schemas.openxmlformats.org/drawingml/2006/main" xmlns:r="http://schemas.openxmlformats.org/officeDocument/2006/relationships" xmlns:p="http://schemas.openxmlformats.org/presentationml/2006/main">
  <p:tag name="NUM" val="11"/>
</p:tagLst>
</file>

<file path=ppt/tags/tag364.xml><?xml version="1.0" encoding="utf-8"?>
<p:tagLst xmlns:a="http://schemas.openxmlformats.org/drawingml/2006/main" xmlns:r="http://schemas.openxmlformats.org/officeDocument/2006/relationships" xmlns:p="http://schemas.openxmlformats.org/presentationml/2006/main">
  <p:tag name="NUM" val="12"/>
</p:tagLst>
</file>

<file path=ppt/tags/tag365.xml><?xml version="1.0" encoding="utf-8"?>
<p:tagLst xmlns:a="http://schemas.openxmlformats.org/drawingml/2006/main" xmlns:r="http://schemas.openxmlformats.org/officeDocument/2006/relationships" xmlns:p="http://schemas.openxmlformats.org/presentationml/2006/main">
  <p:tag name="NUM" val="13"/>
</p:tagLst>
</file>

<file path=ppt/tags/tag366.xml><?xml version="1.0" encoding="utf-8"?>
<p:tagLst xmlns:a="http://schemas.openxmlformats.org/drawingml/2006/main" xmlns:r="http://schemas.openxmlformats.org/officeDocument/2006/relationships" xmlns:p="http://schemas.openxmlformats.org/presentationml/2006/main">
  <p:tag name="NUM" val="14"/>
</p:tagLst>
</file>

<file path=ppt/tags/tag367.xml><?xml version="1.0" encoding="utf-8"?>
<p:tagLst xmlns:a="http://schemas.openxmlformats.org/drawingml/2006/main" xmlns:r="http://schemas.openxmlformats.org/officeDocument/2006/relationships" xmlns:p="http://schemas.openxmlformats.org/presentationml/2006/main">
  <p:tag name="NUM" val="15"/>
</p:tagLst>
</file>

<file path=ppt/tags/tag368.xml><?xml version="1.0" encoding="utf-8"?>
<p:tagLst xmlns:a="http://schemas.openxmlformats.org/drawingml/2006/main" xmlns:r="http://schemas.openxmlformats.org/officeDocument/2006/relationships" xmlns:p="http://schemas.openxmlformats.org/presentationml/2006/main">
  <p:tag name="NUM" val="16"/>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4"/>
</p:tagLst>
</file>

<file path=ppt/tags/tag373.xml><?xml version="1.0" encoding="utf-8"?>
<p:tagLst xmlns:a="http://schemas.openxmlformats.org/drawingml/2006/main" xmlns:r="http://schemas.openxmlformats.org/officeDocument/2006/relationships" xmlns:p="http://schemas.openxmlformats.org/presentationml/2006/main">
  <p:tag name="NUM" val="5"/>
</p:tagLst>
</file>

<file path=ppt/tags/tag374.xml><?xml version="1.0" encoding="utf-8"?>
<p:tagLst xmlns:a="http://schemas.openxmlformats.org/drawingml/2006/main" xmlns:r="http://schemas.openxmlformats.org/officeDocument/2006/relationships" xmlns:p="http://schemas.openxmlformats.org/presentationml/2006/main">
  <p:tag name="NUM" val="6"/>
</p:tagLst>
</file>

<file path=ppt/tags/tag375.xml><?xml version="1.0" encoding="utf-8"?>
<p:tagLst xmlns:a="http://schemas.openxmlformats.org/drawingml/2006/main" xmlns:r="http://schemas.openxmlformats.org/officeDocument/2006/relationships" xmlns:p="http://schemas.openxmlformats.org/presentationml/2006/main">
  <p:tag name="NUM" val="7"/>
</p:tagLst>
</file>

<file path=ppt/tags/tag376.xml><?xml version="1.0" encoding="utf-8"?>
<p:tagLst xmlns:a="http://schemas.openxmlformats.org/drawingml/2006/main" xmlns:r="http://schemas.openxmlformats.org/officeDocument/2006/relationships" xmlns:p="http://schemas.openxmlformats.org/presentationml/2006/main">
  <p:tag name="NUM" val="8"/>
</p:tagLst>
</file>

<file path=ppt/tags/tag377.xml><?xml version="1.0" encoding="utf-8"?>
<p:tagLst xmlns:a="http://schemas.openxmlformats.org/drawingml/2006/main" xmlns:r="http://schemas.openxmlformats.org/officeDocument/2006/relationships" xmlns:p="http://schemas.openxmlformats.org/presentationml/2006/main">
  <p:tag name="NUM" val="9"/>
</p:tagLst>
</file>

<file path=ppt/tags/tag378.xml><?xml version="1.0" encoding="utf-8"?>
<p:tagLst xmlns:a="http://schemas.openxmlformats.org/drawingml/2006/main" xmlns:r="http://schemas.openxmlformats.org/officeDocument/2006/relationships" xmlns:p="http://schemas.openxmlformats.org/presentationml/2006/main">
  <p:tag name="NUM" val="10"/>
</p:tagLst>
</file>

<file path=ppt/tags/tag379.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80.xml><?xml version="1.0" encoding="utf-8"?>
<p:tagLst xmlns:a="http://schemas.openxmlformats.org/drawingml/2006/main" xmlns:r="http://schemas.openxmlformats.org/officeDocument/2006/relationships" xmlns:p="http://schemas.openxmlformats.org/presentationml/2006/main">
  <p:tag name="NUM" val="12"/>
</p:tagLst>
</file>

<file path=ppt/tags/tag381.xml><?xml version="1.0" encoding="utf-8"?>
<p:tagLst xmlns:a="http://schemas.openxmlformats.org/drawingml/2006/main" xmlns:r="http://schemas.openxmlformats.org/officeDocument/2006/relationships" xmlns:p="http://schemas.openxmlformats.org/presentationml/2006/main">
  <p:tag name="NUM" val="13"/>
</p:tagLst>
</file>

<file path=ppt/tags/tag382.xml><?xml version="1.0" encoding="utf-8"?>
<p:tagLst xmlns:a="http://schemas.openxmlformats.org/drawingml/2006/main" xmlns:r="http://schemas.openxmlformats.org/officeDocument/2006/relationships" xmlns:p="http://schemas.openxmlformats.org/presentationml/2006/main">
  <p:tag name="NUM" val="14"/>
</p:tagLst>
</file>

<file path=ppt/tags/tag383.xml><?xml version="1.0" encoding="utf-8"?>
<p:tagLst xmlns:a="http://schemas.openxmlformats.org/drawingml/2006/main" xmlns:r="http://schemas.openxmlformats.org/officeDocument/2006/relationships" xmlns:p="http://schemas.openxmlformats.org/presentationml/2006/main">
  <p:tag name="NUM" val="15"/>
</p:tagLst>
</file>

<file path=ppt/tags/tag384.xml><?xml version="1.0" encoding="utf-8"?>
<p:tagLst xmlns:a="http://schemas.openxmlformats.org/drawingml/2006/main" xmlns:r="http://schemas.openxmlformats.org/officeDocument/2006/relationships" xmlns:p="http://schemas.openxmlformats.org/presentationml/2006/main">
  <p:tag name="NUM" val="1"/>
</p:tagLst>
</file>

<file path=ppt/tags/tag385.xml><?xml version="1.0" encoding="utf-8"?>
<p:tagLst xmlns:a="http://schemas.openxmlformats.org/drawingml/2006/main" xmlns:r="http://schemas.openxmlformats.org/officeDocument/2006/relationships" xmlns:p="http://schemas.openxmlformats.org/presentationml/2006/main">
  <p:tag name="NUM" val="2"/>
</p:tagLst>
</file>

<file path=ppt/tags/tag386.xml><?xml version="1.0" encoding="utf-8"?>
<p:tagLst xmlns:a="http://schemas.openxmlformats.org/drawingml/2006/main" xmlns:r="http://schemas.openxmlformats.org/officeDocument/2006/relationships" xmlns:p="http://schemas.openxmlformats.org/presentationml/2006/main">
  <p:tag name="NUM" val="3"/>
</p:tagLst>
</file>

<file path=ppt/tags/tag387.xml><?xml version="1.0" encoding="utf-8"?>
<p:tagLst xmlns:a="http://schemas.openxmlformats.org/drawingml/2006/main" xmlns:r="http://schemas.openxmlformats.org/officeDocument/2006/relationships" xmlns:p="http://schemas.openxmlformats.org/presentationml/2006/main">
  <p:tag name="NUM" val="4"/>
</p:tagLst>
</file>

<file path=ppt/tags/tag388.xml><?xml version="1.0" encoding="utf-8"?>
<p:tagLst xmlns:a="http://schemas.openxmlformats.org/drawingml/2006/main" xmlns:r="http://schemas.openxmlformats.org/officeDocument/2006/relationships" xmlns:p="http://schemas.openxmlformats.org/presentationml/2006/main">
  <p:tag name="NUM" val="5"/>
</p:tagLst>
</file>

<file path=ppt/tags/tag389.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390.xml><?xml version="1.0" encoding="utf-8"?>
<p:tagLst xmlns:a="http://schemas.openxmlformats.org/drawingml/2006/main" xmlns:r="http://schemas.openxmlformats.org/officeDocument/2006/relationships" xmlns:p="http://schemas.openxmlformats.org/presentationml/2006/main">
  <p:tag name="NUM" val="1"/>
</p:tagLst>
</file>

<file path=ppt/tags/tag391.xml><?xml version="1.0" encoding="utf-8"?>
<p:tagLst xmlns:a="http://schemas.openxmlformats.org/drawingml/2006/main" xmlns:r="http://schemas.openxmlformats.org/officeDocument/2006/relationships" xmlns:p="http://schemas.openxmlformats.org/presentationml/2006/main">
  <p:tag name="NUM" val="2"/>
</p:tagLst>
</file>

<file path=ppt/tags/tag392.xml><?xml version="1.0" encoding="utf-8"?>
<p:tagLst xmlns:a="http://schemas.openxmlformats.org/drawingml/2006/main" xmlns:r="http://schemas.openxmlformats.org/officeDocument/2006/relationships" xmlns:p="http://schemas.openxmlformats.org/presentationml/2006/main">
  <p:tag name="NUM" val="3"/>
</p:tagLst>
</file>

<file path=ppt/tags/tag393.xml><?xml version="1.0" encoding="utf-8"?>
<p:tagLst xmlns:a="http://schemas.openxmlformats.org/drawingml/2006/main" xmlns:r="http://schemas.openxmlformats.org/officeDocument/2006/relationships" xmlns:p="http://schemas.openxmlformats.org/presentationml/2006/main">
  <p:tag name="NUM" val="4"/>
</p:tagLst>
</file>

<file path=ppt/tags/tag394.xml><?xml version="1.0" encoding="utf-8"?>
<p:tagLst xmlns:a="http://schemas.openxmlformats.org/drawingml/2006/main" xmlns:r="http://schemas.openxmlformats.org/officeDocument/2006/relationships" xmlns:p="http://schemas.openxmlformats.org/presentationml/2006/main">
  <p:tag name="NUM" val="5"/>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00.xml><?xml version="1.0" encoding="utf-8"?>
<p:tagLst xmlns:a="http://schemas.openxmlformats.org/drawingml/2006/main" xmlns:r="http://schemas.openxmlformats.org/officeDocument/2006/relationships" xmlns:p="http://schemas.openxmlformats.org/presentationml/2006/main">
  <p:tag name="NUM" val="4"/>
</p:tagLst>
</file>

<file path=ppt/tags/tag401.xml><?xml version="1.0" encoding="utf-8"?>
<p:tagLst xmlns:a="http://schemas.openxmlformats.org/drawingml/2006/main" xmlns:r="http://schemas.openxmlformats.org/officeDocument/2006/relationships" xmlns:p="http://schemas.openxmlformats.org/presentationml/2006/main">
  <p:tag name="NUM" val="5"/>
</p:tagLst>
</file>

<file path=ppt/tags/tag402.xml><?xml version="1.0" encoding="utf-8"?>
<p:tagLst xmlns:a="http://schemas.openxmlformats.org/drawingml/2006/main" xmlns:r="http://schemas.openxmlformats.org/officeDocument/2006/relationships" xmlns:p="http://schemas.openxmlformats.org/presentationml/2006/main">
  <p:tag name="NUM" val="6"/>
</p:tagLst>
</file>

<file path=ppt/tags/tag403.xml><?xml version="1.0" encoding="utf-8"?>
<p:tagLst xmlns:a="http://schemas.openxmlformats.org/drawingml/2006/main" xmlns:r="http://schemas.openxmlformats.org/officeDocument/2006/relationships" xmlns:p="http://schemas.openxmlformats.org/presentationml/2006/main">
  <p:tag name="NUM" val="1"/>
</p:tagLst>
</file>

<file path=ppt/tags/tag404.xml><?xml version="1.0" encoding="utf-8"?>
<p:tagLst xmlns:a="http://schemas.openxmlformats.org/drawingml/2006/main" xmlns:r="http://schemas.openxmlformats.org/officeDocument/2006/relationships" xmlns:p="http://schemas.openxmlformats.org/presentationml/2006/main">
  <p:tag name="NUM" val="2"/>
</p:tagLst>
</file>

<file path=ppt/tags/tag405.xml><?xml version="1.0" encoding="utf-8"?>
<p:tagLst xmlns:a="http://schemas.openxmlformats.org/drawingml/2006/main" xmlns:r="http://schemas.openxmlformats.org/officeDocument/2006/relationships" xmlns:p="http://schemas.openxmlformats.org/presentationml/2006/main">
  <p:tag name="NUM" val="3"/>
</p:tagLst>
</file>

<file path=ppt/tags/tag406.xml><?xml version="1.0" encoding="utf-8"?>
<p:tagLst xmlns:a="http://schemas.openxmlformats.org/drawingml/2006/main" xmlns:r="http://schemas.openxmlformats.org/officeDocument/2006/relationships" xmlns:p="http://schemas.openxmlformats.org/presentationml/2006/main">
  <p:tag name="NUM" val="4"/>
</p:tagLst>
</file>

<file path=ppt/tags/tag407.xml><?xml version="1.0" encoding="utf-8"?>
<p:tagLst xmlns:a="http://schemas.openxmlformats.org/drawingml/2006/main" xmlns:r="http://schemas.openxmlformats.org/officeDocument/2006/relationships" xmlns:p="http://schemas.openxmlformats.org/presentationml/2006/main">
  <p:tag name="NUM" val="5"/>
</p:tagLst>
</file>

<file path=ppt/tags/tag408.xml><?xml version="1.0" encoding="utf-8"?>
<p:tagLst xmlns:a="http://schemas.openxmlformats.org/drawingml/2006/main" xmlns:r="http://schemas.openxmlformats.org/officeDocument/2006/relationships" xmlns:p="http://schemas.openxmlformats.org/presentationml/2006/main">
  <p:tag name="NUM" val="6"/>
</p:tagLst>
</file>

<file path=ppt/tags/tag409.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10.xml><?xml version="1.0" encoding="utf-8"?>
<p:tagLst xmlns:a="http://schemas.openxmlformats.org/drawingml/2006/main" xmlns:r="http://schemas.openxmlformats.org/officeDocument/2006/relationships" xmlns:p="http://schemas.openxmlformats.org/presentationml/2006/main">
  <p:tag name="NUM" val="8"/>
</p:tagLst>
</file>

<file path=ppt/tags/tag411.xml><?xml version="1.0" encoding="utf-8"?>
<p:tagLst xmlns:a="http://schemas.openxmlformats.org/drawingml/2006/main" xmlns:r="http://schemas.openxmlformats.org/officeDocument/2006/relationships" xmlns:p="http://schemas.openxmlformats.org/presentationml/2006/main">
  <p:tag name="NUM" val="9"/>
</p:tagLst>
</file>

<file path=ppt/tags/tag412.xml><?xml version="1.0" encoding="utf-8"?>
<p:tagLst xmlns:a="http://schemas.openxmlformats.org/drawingml/2006/main" xmlns:r="http://schemas.openxmlformats.org/officeDocument/2006/relationships" xmlns:p="http://schemas.openxmlformats.org/presentationml/2006/main">
  <p:tag name="NUM" val="10"/>
</p:tagLst>
</file>

<file path=ppt/tags/tag413.xml><?xml version="1.0" encoding="utf-8"?>
<p:tagLst xmlns:a="http://schemas.openxmlformats.org/drawingml/2006/main" xmlns:r="http://schemas.openxmlformats.org/officeDocument/2006/relationships" xmlns:p="http://schemas.openxmlformats.org/presentationml/2006/main">
  <p:tag name="NUM" val="11"/>
</p:tagLst>
</file>

<file path=ppt/tags/tag414.xml><?xml version="1.0" encoding="utf-8"?>
<p:tagLst xmlns:a="http://schemas.openxmlformats.org/drawingml/2006/main" xmlns:r="http://schemas.openxmlformats.org/officeDocument/2006/relationships" xmlns:p="http://schemas.openxmlformats.org/presentationml/2006/main">
  <p:tag name="NUM" val="12"/>
</p:tagLst>
</file>

<file path=ppt/tags/tag415.xml><?xml version="1.0" encoding="utf-8"?>
<p:tagLst xmlns:a="http://schemas.openxmlformats.org/drawingml/2006/main" xmlns:r="http://schemas.openxmlformats.org/officeDocument/2006/relationships" xmlns:p="http://schemas.openxmlformats.org/presentationml/2006/main">
  <p:tag name="NUM" val="13"/>
</p:tagLst>
</file>

<file path=ppt/tags/tag416.xml><?xml version="1.0" encoding="utf-8"?>
<p:tagLst xmlns:a="http://schemas.openxmlformats.org/drawingml/2006/main" xmlns:r="http://schemas.openxmlformats.org/officeDocument/2006/relationships" xmlns:p="http://schemas.openxmlformats.org/presentationml/2006/main">
  <p:tag name="NUM" val="14"/>
</p:tagLst>
</file>

<file path=ppt/tags/tag417.xml><?xml version="1.0" encoding="utf-8"?>
<p:tagLst xmlns:a="http://schemas.openxmlformats.org/drawingml/2006/main" xmlns:r="http://schemas.openxmlformats.org/officeDocument/2006/relationships" xmlns:p="http://schemas.openxmlformats.org/presentationml/2006/main">
  <p:tag name="NUM" val="15"/>
</p:tagLst>
</file>

<file path=ppt/tags/tag418.xml><?xml version="1.0" encoding="utf-8"?>
<p:tagLst xmlns:a="http://schemas.openxmlformats.org/drawingml/2006/main" xmlns:r="http://schemas.openxmlformats.org/officeDocument/2006/relationships" xmlns:p="http://schemas.openxmlformats.org/presentationml/2006/main">
  <p:tag name="NUM" val="16"/>
</p:tagLst>
</file>

<file path=ppt/tags/tag419.xml><?xml version="1.0" encoding="utf-8"?>
<p:tagLst xmlns:a="http://schemas.openxmlformats.org/drawingml/2006/main" xmlns:r="http://schemas.openxmlformats.org/officeDocument/2006/relationships" xmlns:p="http://schemas.openxmlformats.org/presentationml/2006/main">
  <p:tag name="NUM" val="17"/>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20.xml><?xml version="1.0" encoding="utf-8"?>
<p:tagLst xmlns:a="http://schemas.openxmlformats.org/drawingml/2006/main" xmlns:r="http://schemas.openxmlformats.org/officeDocument/2006/relationships" xmlns:p="http://schemas.openxmlformats.org/presentationml/2006/main">
  <p:tag name="NUM" val="18"/>
</p:tagLst>
</file>

<file path=ppt/tags/tag421.xml><?xml version="1.0" encoding="utf-8"?>
<p:tagLst xmlns:a="http://schemas.openxmlformats.org/drawingml/2006/main" xmlns:r="http://schemas.openxmlformats.org/officeDocument/2006/relationships" xmlns:p="http://schemas.openxmlformats.org/presentationml/2006/main">
  <p:tag name="NUM" val="1"/>
</p:tagLst>
</file>

<file path=ppt/tags/tag422.xml><?xml version="1.0" encoding="utf-8"?>
<p:tagLst xmlns:a="http://schemas.openxmlformats.org/drawingml/2006/main" xmlns:r="http://schemas.openxmlformats.org/officeDocument/2006/relationships" xmlns:p="http://schemas.openxmlformats.org/presentationml/2006/main">
  <p:tag name="NUM" val="2"/>
</p:tagLst>
</file>

<file path=ppt/tags/tag423.xml><?xml version="1.0" encoding="utf-8"?>
<p:tagLst xmlns:a="http://schemas.openxmlformats.org/drawingml/2006/main" xmlns:r="http://schemas.openxmlformats.org/officeDocument/2006/relationships" xmlns:p="http://schemas.openxmlformats.org/presentationml/2006/main">
  <p:tag name="NUM" val="3"/>
</p:tagLst>
</file>

<file path=ppt/tags/tag424.xml><?xml version="1.0" encoding="utf-8"?>
<p:tagLst xmlns:a="http://schemas.openxmlformats.org/drawingml/2006/main" xmlns:r="http://schemas.openxmlformats.org/officeDocument/2006/relationships" xmlns:p="http://schemas.openxmlformats.org/presentationml/2006/main">
  <p:tag name="NUM" val="4"/>
</p:tagLst>
</file>

<file path=ppt/tags/tag425.xml><?xml version="1.0" encoding="utf-8"?>
<p:tagLst xmlns:a="http://schemas.openxmlformats.org/drawingml/2006/main" xmlns:r="http://schemas.openxmlformats.org/officeDocument/2006/relationships" xmlns:p="http://schemas.openxmlformats.org/presentationml/2006/main">
  <p:tag name="NUM" val="5"/>
</p:tagLst>
</file>

<file path=ppt/tags/tag426.xml><?xml version="1.0" encoding="utf-8"?>
<p:tagLst xmlns:a="http://schemas.openxmlformats.org/drawingml/2006/main" xmlns:r="http://schemas.openxmlformats.org/officeDocument/2006/relationships" xmlns:p="http://schemas.openxmlformats.org/presentationml/2006/main">
  <p:tag name="NUM" val="6"/>
</p:tagLst>
</file>

<file path=ppt/tags/tag427.xml><?xml version="1.0" encoding="utf-8"?>
<p:tagLst xmlns:a="http://schemas.openxmlformats.org/drawingml/2006/main" xmlns:r="http://schemas.openxmlformats.org/officeDocument/2006/relationships" xmlns:p="http://schemas.openxmlformats.org/presentationml/2006/main">
  <p:tag name="NUM" val="7"/>
</p:tagLst>
</file>

<file path=ppt/tags/tag428.xml><?xml version="1.0" encoding="utf-8"?>
<p:tagLst xmlns:a="http://schemas.openxmlformats.org/drawingml/2006/main" xmlns:r="http://schemas.openxmlformats.org/officeDocument/2006/relationships" xmlns:p="http://schemas.openxmlformats.org/presentationml/2006/main">
  <p:tag name="NUM" val="8"/>
</p:tagLst>
</file>

<file path=ppt/tags/tag429.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30.xml><?xml version="1.0" encoding="utf-8"?>
<p:tagLst xmlns:a="http://schemas.openxmlformats.org/drawingml/2006/main" xmlns:r="http://schemas.openxmlformats.org/officeDocument/2006/relationships" xmlns:p="http://schemas.openxmlformats.org/presentationml/2006/main">
  <p:tag name="NUM" val="10"/>
</p:tagLst>
</file>

<file path=ppt/tags/tag431.xml><?xml version="1.0" encoding="utf-8"?>
<p:tagLst xmlns:a="http://schemas.openxmlformats.org/drawingml/2006/main" xmlns:r="http://schemas.openxmlformats.org/officeDocument/2006/relationships" xmlns:p="http://schemas.openxmlformats.org/presentationml/2006/main">
  <p:tag name="NUM" val="11"/>
</p:tagLst>
</file>

<file path=ppt/tags/tag432.xml><?xml version="1.0" encoding="utf-8"?>
<p:tagLst xmlns:a="http://schemas.openxmlformats.org/drawingml/2006/main" xmlns:r="http://schemas.openxmlformats.org/officeDocument/2006/relationships" xmlns:p="http://schemas.openxmlformats.org/presentationml/2006/main">
  <p:tag name="NUM" val="12"/>
</p:tagLst>
</file>

<file path=ppt/tags/tag433.xml><?xml version="1.0" encoding="utf-8"?>
<p:tagLst xmlns:a="http://schemas.openxmlformats.org/drawingml/2006/main" xmlns:r="http://schemas.openxmlformats.org/officeDocument/2006/relationships" xmlns:p="http://schemas.openxmlformats.org/presentationml/2006/main">
  <p:tag name="NUM" val="13"/>
</p:tagLst>
</file>

<file path=ppt/tags/tag434.xml><?xml version="1.0" encoding="utf-8"?>
<p:tagLst xmlns:a="http://schemas.openxmlformats.org/drawingml/2006/main" xmlns:r="http://schemas.openxmlformats.org/officeDocument/2006/relationships" xmlns:p="http://schemas.openxmlformats.org/presentationml/2006/main">
  <p:tag name="NUM" val="14"/>
</p:tagLst>
</file>

<file path=ppt/tags/tag435.xml><?xml version="1.0" encoding="utf-8"?>
<p:tagLst xmlns:a="http://schemas.openxmlformats.org/drawingml/2006/main" xmlns:r="http://schemas.openxmlformats.org/officeDocument/2006/relationships" xmlns:p="http://schemas.openxmlformats.org/presentationml/2006/main">
  <p:tag name="NUM" val="15"/>
</p:tagLst>
</file>

<file path=ppt/tags/tag436.xml><?xml version="1.0" encoding="utf-8"?>
<p:tagLst xmlns:a="http://schemas.openxmlformats.org/drawingml/2006/main" xmlns:r="http://schemas.openxmlformats.org/officeDocument/2006/relationships" xmlns:p="http://schemas.openxmlformats.org/presentationml/2006/main">
  <p:tag name="NUM" val="1"/>
</p:tagLst>
</file>

<file path=ppt/tags/tag437.xml><?xml version="1.0" encoding="utf-8"?>
<p:tagLst xmlns:a="http://schemas.openxmlformats.org/drawingml/2006/main" xmlns:r="http://schemas.openxmlformats.org/officeDocument/2006/relationships" xmlns:p="http://schemas.openxmlformats.org/presentationml/2006/main">
  <p:tag name="NUM" val="2"/>
</p:tagLst>
</file>

<file path=ppt/tags/tag438.xml><?xml version="1.0" encoding="utf-8"?>
<p:tagLst xmlns:a="http://schemas.openxmlformats.org/drawingml/2006/main" xmlns:r="http://schemas.openxmlformats.org/officeDocument/2006/relationships" xmlns:p="http://schemas.openxmlformats.org/presentationml/2006/main">
  <p:tag name="NUM" val="3"/>
</p:tagLst>
</file>

<file path=ppt/tags/tag439.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40.xml><?xml version="1.0" encoding="utf-8"?>
<p:tagLst xmlns:a="http://schemas.openxmlformats.org/drawingml/2006/main" xmlns:r="http://schemas.openxmlformats.org/officeDocument/2006/relationships" xmlns:p="http://schemas.openxmlformats.org/presentationml/2006/main">
  <p:tag name="NUM" val="5"/>
</p:tagLst>
</file>

<file path=ppt/tags/tag441.xml><?xml version="1.0" encoding="utf-8"?>
<p:tagLst xmlns:a="http://schemas.openxmlformats.org/drawingml/2006/main" xmlns:r="http://schemas.openxmlformats.org/officeDocument/2006/relationships" xmlns:p="http://schemas.openxmlformats.org/presentationml/2006/main">
  <p:tag name="NUM" val="6"/>
</p:tagLst>
</file>

<file path=ppt/tags/tag442.xml><?xml version="1.0" encoding="utf-8"?>
<p:tagLst xmlns:a="http://schemas.openxmlformats.org/drawingml/2006/main" xmlns:r="http://schemas.openxmlformats.org/officeDocument/2006/relationships" xmlns:p="http://schemas.openxmlformats.org/presentationml/2006/main">
  <p:tag name="NUM" val="7"/>
</p:tagLst>
</file>

<file path=ppt/tags/tag443.xml><?xml version="1.0" encoding="utf-8"?>
<p:tagLst xmlns:a="http://schemas.openxmlformats.org/drawingml/2006/main" xmlns:r="http://schemas.openxmlformats.org/officeDocument/2006/relationships" xmlns:p="http://schemas.openxmlformats.org/presentationml/2006/main">
  <p:tag name="NUM" val="8"/>
</p:tagLst>
</file>

<file path=ppt/tags/tag444.xml><?xml version="1.0" encoding="utf-8"?>
<p:tagLst xmlns:a="http://schemas.openxmlformats.org/drawingml/2006/main" xmlns:r="http://schemas.openxmlformats.org/officeDocument/2006/relationships" xmlns:p="http://schemas.openxmlformats.org/presentationml/2006/main">
  <p:tag name="NUM" val="9"/>
</p:tagLst>
</file>

<file path=ppt/tags/tag445.xml><?xml version="1.0" encoding="utf-8"?>
<p:tagLst xmlns:a="http://schemas.openxmlformats.org/drawingml/2006/main" xmlns:r="http://schemas.openxmlformats.org/officeDocument/2006/relationships" xmlns:p="http://schemas.openxmlformats.org/presentationml/2006/main">
  <p:tag name="NUM" val="10"/>
</p:tagLst>
</file>

<file path=ppt/tags/tag446.xml><?xml version="1.0" encoding="utf-8"?>
<p:tagLst xmlns:a="http://schemas.openxmlformats.org/drawingml/2006/main" xmlns:r="http://schemas.openxmlformats.org/officeDocument/2006/relationships" xmlns:p="http://schemas.openxmlformats.org/presentationml/2006/main">
  <p:tag name="NUM" val="11"/>
</p:tagLst>
</file>

<file path=ppt/tags/tag447.xml><?xml version="1.0" encoding="utf-8"?>
<p:tagLst xmlns:a="http://schemas.openxmlformats.org/drawingml/2006/main" xmlns:r="http://schemas.openxmlformats.org/officeDocument/2006/relationships" xmlns:p="http://schemas.openxmlformats.org/presentationml/2006/main">
  <p:tag name="NUM" val="1"/>
</p:tagLst>
</file>

<file path=ppt/tags/tag448.xml><?xml version="1.0" encoding="utf-8"?>
<p:tagLst xmlns:a="http://schemas.openxmlformats.org/drawingml/2006/main" xmlns:r="http://schemas.openxmlformats.org/officeDocument/2006/relationships" xmlns:p="http://schemas.openxmlformats.org/presentationml/2006/main">
  <p:tag name="NUM" val="2"/>
</p:tagLst>
</file>

<file path=ppt/tags/tag449.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50.xml><?xml version="1.0" encoding="utf-8"?>
<p:tagLst xmlns:a="http://schemas.openxmlformats.org/drawingml/2006/main" xmlns:r="http://schemas.openxmlformats.org/officeDocument/2006/relationships" xmlns:p="http://schemas.openxmlformats.org/presentationml/2006/main">
  <p:tag name="NUM" val="2"/>
</p:tagLst>
</file>

<file path=ppt/tags/tag451.xml><?xml version="1.0" encoding="utf-8"?>
<p:tagLst xmlns:a="http://schemas.openxmlformats.org/drawingml/2006/main" xmlns:r="http://schemas.openxmlformats.org/officeDocument/2006/relationships" xmlns:p="http://schemas.openxmlformats.org/presentationml/2006/main">
  <p:tag name="NUM" val="3"/>
</p:tagLst>
</file>

<file path=ppt/tags/tag452.xml><?xml version="1.0" encoding="utf-8"?>
<p:tagLst xmlns:a="http://schemas.openxmlformats.org/drawingml/2006/main" xmlns:r="http://schemas.openxmlformats.org/officeDocument/2006/relationships" xmlns:p="http://schemas.openxmlformats.org/presentationml/2006/main">
  <p:tag name="NUM" val="4"/>
</p:tagLst>
</file>

<file path=ppt/tags/tag453.xml><?xml version="1.0" encoding="utf-8"?>
<p:tagLst xmlns:a="http://schemas.openxmlformats.org/drawingml/2006/main" xmlns:r="http://schemas.openxmlformats.org/officeDocument/2006/relationships" xmlns:p="http://schemas.openxmlformats.org/presentationml/2006/main">
  <p:tag name="NUM" val="5"/>
</p:tagLst>
</file>

<file path=ppt/tags/tag454.xml><?xml version="1.0" encoding="utf-8"?>
<p:tagLst xmlns:a="http://schemas.openxmlformats.org/drawingml/2006/main" xmlns:r="http://schemas.openxmlformats.org/officeDocument/2006/relationships" xmlns:p="http://schemas.openxmlformats.org/presentationml/2006/main">
  <p:tag name="NUM" val="6"/>
</p:tagLst>
</file>

<file path=ppt/tags/tag455.xml><?xml version="1.0" encoding="utf-8"?>
<p:tagLst xmlns:a="http://schemas.openxmlformats.org/drawingml/2006/main" xmlns:r="http://schemas.openxmlformats.org/officeDocument/2006/relationships" xmlns:p="http://schemas.openxmlformats.org/presentationml/2006/main">
  <p:tag name="NUM" val="7"/>
</p:tagLst>
</file>

<file path=ppt/tags/tag456.xml><?xml version="1.0" encoding="utf-8"?>
<p:tagLst xmlns:a="http://schemas.openxmlformats.org/drawingml/2006/main" xmlns:r="http://schemas.openxmlformats.org/officeDocument/2006/relationships" xmlns:p="http://schemas.openxmlformats.org/presentationml/2006/main">
  <p:tag name="NUM" val="8"/>
</p:tagLst>
</file>

<file path=ppt/tags/tag457.xml><?xml version="1.0" encoding="utf-8"?>
<p:tagLst xmlns:a="http://schemas.openxmlformats.org/drawingml/2006/main" xmlns:r="http://schemas.openxmlformats.org/officeDocument/2006/relationships" xmlns:p="http://schemas.openxmlformats.org/presentationml/2006/main">
  <p:tag name="NUM" val="9"/>
</p:tagLst>
</file>

<file path=ppt/tags/tag458.xml><?xml version="1.0" encoding="utf-8"?>
<p:tagLst xmlns:a="http://schemas.openxmlformats.org/drawingml/2006/main" xmlns:r="http://schemas.openxmlformats.org/officeDocument/2006/relationships" xmlns:p="http://schemas.openxmlformats.org/presentationml/2006/main">
  <p:tag name="NUM" val="1"/>
</p:tagLst>
</file>

<file path=ppt/tags/tag459.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60.xml><?xml version="1.0" encoding="utf-8"?>
<p:tagLst xmlns:a="http://schemas.openxmlformats.org/drawingml/2006/main" xmlns:r="http://schemas.openxmlformats.org/officeDocument/2006/relationships" xmlns:p="http://schemas.openxmlformats.org/presentationml/2006/main">
  <p:tag name="NUM" val="3"/>
</p:tagLst>
</file>

<file path=ppt/tags/tag461.xml><?xml version="1.0" encoding="utf-8"?>
<p:tagLst xmlns:a="http://schemas.openxmlformats.org/drawingml/2006/main" xmlns:r="http://schemas.openxmlformats.org/officeDocument/2006/relationships" xmlns:p="http://schemas.openxmlformats.org/presentationml/2006/main">
  <p:tag name="NUM" val="4"/>
</p:tagLst>
</file>

<file path=ppt/tags/tag462.xml><?xml version="1.0" encoding="utf-8"?>
<p:tagLst xmlns:a="http://schemas.openxmlformats.org/drawingml/2006/main" xmlns:r="http://schemas.openxmlformats.org/officeDocument/2006/relationships" xmlns:p="http://schemas.openxmlformats.org/presentationml/2006/main">
  <p:tag name="NUM" val="5"/>
</p:tagLst>
</file>

<file path=ppt/tags/tag463.xml><?xml version="1.0" encoding="utf-8"?>
<p:tagLst xmlns:a="http://schemas.openxmlformats.org/drawingml/2006/main" xmlns:r="http://schemas.openxmlformats.org/officeDocument/2006/relationships" xmlns:p="http://schemas.openxmlformats.org/presentationml/2006/main">
  <p:tag name="NUM" val="6"/>
</p:tagLst>
</file>

<file path=ppt/tags/tag464.xml><?xml version="1.0" encoding="utf-8"?>
<p:tagLst xmlns:a="http://schemas.openxmlformats.org/drawingml/2006/main" xmlns:r="http://schemas.openxmlformats.org/officeDocument/2006/relationships" xmlns:p="http://schemas.openxmlformats.org/presentationml/2006/main">
  <p:tag name="NUM" val="7"/>
</p:tagLst>
</file>

<file path=ppt/tags/tag465.xml><?xml version="1.0" encoding="utf-8"?>
<p:tagLst xmlns:a="http://schemas.openxmlformats.org/drawingml/2006/main" xmlns:r="http://schemas.openxmlformats.org/officeDocument/2006/relationships" xmlns:p="http://schemas.openxmlformats.org/presentationml/2006/main">
  <p:tag name="NUM" val="8"/>
</p:tagLst>
</file>

<file path=ppt/tags/tag466.xml><?xml version="1.0" encoding="utf-8"?>
<p:tagLst xmlns:a="http://schemas.openxmlformats.org/drawingml/2006/main" xmlns:r="http://schemas.openxmlformats.org/officeDocument/2006/relationships" xmlns:p="http://schemas.openxmlformats.org/presentationml/2006/main">
  <p:tag name="NUM" val="9"/>
</p:tagLst>
</file>

<file path=ppt/tags/tag467.xml><?xml version="1.0" encoding="utf-8"?>
<p:tagLst xmlns:a="http://schemas.openxmlformats.org/drawingml/2006/main" xmlns:r="http://schemas.openxmlformats.org/officeDocument/2006/relationships" xmlns:p="http://schemas.openxmlformats.org/presentationml/2006/main">
  <p:tag name="NUM" val="10"/>
</p:tagLst>
</file>

<file path=ppt/tags/tag468.xml><?xml version="1.0" encoding="utf-8"?>
<p:tagLst xmlns:a="http://schemas.openxmlformats.org/drawingml/2006/main" xmlns:r="http://schemas.openxmlformats.org/officeDocument/2006/relationships" xmlns:p="http://schemas.openxmlformats.org/presentationml/2006/main">
  <p:tag name="NUM" val="11"/>
</p:tagLst>
</file>

<file path=ppt/tags/tag469.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70.xml><?xml version="1.0" encoding="utf-8"?>
<p:tagLst xmlns:a="http://schemas.openxmlformats.org/drawingml/2006/main" xmlns:r="http://schemas.openxmlformats.org/officeDocument/2006/relationships" xmlns:p="http://schemas.openxmlformats.org/presentationml/2006/main">
  <p:tag name="NUM" val="1"/>
</p:tagLst>
</file>

<file path=ppt/tags/tag471.xml><?xml version="1.0" encoding="utf-8"?>
<p:tagLst xmlns:a="http://schemas.openxmlformats.org/drawingml/2006/main" xmlns:r="http://schemas.openxmlformats.org/officeDocument/2006/relationships" xmlns:p="http://schemas.openxmlformats.org/presentationml/2006/main">
  <p:tag name="NUM" val="2"/>
</p:tagLst>
</file>

<file path=ppt/tags/tag472.xml><?xml version="1.0" encoding="utf-8"?>
<p:tagLst xmlns:a="http://schemas.openxmlformats.org/drawingml/2006/main" xmlns:r="http://schemas.openxmlformats.org/officeDocument/2006/relationships" xmlns:p="http://schemas.openxmlformats.org/presentationml/2006/main">
  <p:tag name="NUM" val="1"/>
</p:tagLst>
</file>

<file path=ppt/tags/tag473.xml><?xml version="1.0" encoding="utf-8"?>
<p:tagLst xmlns:a="http://schemas.openxmlformats.org/drawingml/2006/main" xmlns:r="http://schemas.openxmlformats.org/officeDocument/2006/relationships" xmlns:p="http://schemas.openxmlformats.org/presentationml/2006/main">
  <p:tag name="NUM" val="2"/>
</p:tagLst>
</file>

<file path=ppt/tags/tag474.xml><?xml version="1.0" encoding="utf-8"?>
<p:tagLst xmlns:a="http://schemas.openxmlformats.org/drawingml/2006/main" xmlns:r="http://schemas.openxmlformats.org/officeDocument/2006/relationships" xmlns:p="http://schemas.openxmlformats.org/presentationml/2006/main">
  <p:tag name="NUM" val="3"/>
</p:tagLst>
</file>

<file path=ppt/tags/tag475.xml><?xml version="1.0" encoding="utf-8"?>
<p:tagLst xmlns:a="http://schemas.openxmlformats.org/drawingml/2006/main" xmlns:r="http://schemas.openxmlformats.org/officeDocument/2006/relationships" xmlns:p="http://schemas.openxmlformats.org/presentationml/2006/main">
  <p:tag name="NUM" val="4"/>
</p:tagLst>
</file>

<file path=ppt/tags/tag476.xml><?xml version="1.0" encoding="utf-8"?>
<p:tagLst xmlns:a="http://schemas.openxmlformats.org/drawingml/2006/main" xmlns:r="http://schemas.openxmlformats.org/officeDocument/2006/relationships" xmlns:p="http://schemas.openxmlformats.org/presentationml/2006/main">
  <p:tag name="NUM" val="5"/>
</p:tagLst>
</file>

<file path=ppt/tags/tag477.xml><?xml version="1.0" encoding="utf-8"?>
<p:tagLst xmlns:a="http://schemas.openxmlformats.org/drawingml/2006/main" xmlns:r="http://schemas.openxmlformats.org/officeDocument/2006/relationships" xmlns:p="http://schemas.openxmlformats.org/presentationml/2006/main">
  <p:tag name="NUM" val="6"/>
</p:tagLst>
</file>

<file path=ppt/tags/tag478.xml><?xml version="1.0" encoding="utf-8"?>
<p:tagLst xmlns:a="http://schemas.openxmlformats.org/drawingml/2006/main" xmlns:r="http://schemas.openxmlformats.org/officeDocument/2006/relationships" xmlns:p="http://schemas.openxmlformats.org/presentationml/2006/main">
  <p:tag name="NUM" val="7"/>
</p:tagLst>
</file>

<file path=ppt/tags/tag479.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80.xml><?xml version="1.0" encoding="utf-8"?>
<p:tagLst xmlns:a="http://schemas.openxmlformats.org/drawingml/2006/main" xmlns:r="http://schemas.openxmlformats.org/officeDocument/2006/relationships" xmlns:p="http://schemas.openxmlformats.org/presentationml/2006/main">
  <p:tag name="NUM" val="2"/>
</p:tagLst>
</file>

<file path=ppt/tags/tag481.xml><?xml version="1.0" encoding="utf-8"?>
<p:tagLst xmlns:a="http://schemas.openxmlformats.org/drawingml/2006/main" xmlns:r="http://schemas.openxmlformats.org/officeDocument/2006/relationships" xmlns:p="http://schemas.openxmlformats.org/presentationml/2006/main">
  <p:tag name="NUM" val="3"/>
</p:tagLst>
</file>

<file path=ppt/tags/tag482.xml><?xml version="1.0" encoding="utf-8"?>
<p:tagLst xmlns:a="http://schemas.openxmlformats.org/drawingml/2006/main" xmlns:r="http://schemas.openxmlformats.org/officeDocument/2006/relationships" xmlns:p="http://schemas.openxmlformats.org/presentationml/2006/main">
  <p:tag name="NUM" val="4"/>
</p:tagLst>
</file>

<file path=ppt/tags/tag483.xml><?xml version="1.0" encoding="utf-8"?>
<p:tagLst xmlns:a="http://schemas.openxmlformats.org/drawingml/2006/main" xmlns:r="http://schemas.openxmlformats.org/officeDocument/2006/relationships" xmlns:p="http://schemas.openxmlformats.org/presentationml/2006/main">
  <p:tag name="NUM" val="5"/>
</p:tagLst>
</file>

<file path=ppt/tags/tag484.xml><?xml version="1.0" encoding="utf-8"?>
<p:tagLst xmlns:a="http://schemas.openxmlformats.org/drawingml/2006/main" xmlns:r="http://schemas.openxmlformats.org/officeDocument/2006/relationships" xmlns:p="http://schemas.openxmlformats.org/presentationml/2006/main">
  <p:tag name="NUM" val="6"/>
</p:tagLst>
</file>

<file path=ppt/tags/tag485.xml><?xml version="1.0" encoding="utf-8"?>
<p:tagLst xmlns:a="http://schemas.openxmlformats.org/drawingml/2006/main" xmlns:r="http://schemas.openxmlformats.org/officeDocument/2006/relationships" xmlns:p="http://schemas.openxmlformats.org/presentationml/2006/main">
  <p:tag name="NUM" val="7"/>
</p:tagLst>
</file>

<file path=ppt/tags/tag486.xml><?xml version="1.0" encoding="utf-8"?>
<p:tagLst xmlns:a="http://schemas.openxmlformats.org/drawingml/2006/main" xmlns:r="http://schemas.openxmlformats.org/officeDocument/2006/relationships" xmlns:p="http://schemas.openxmlformats.org/presentationml/2006/main">
  <p:tag name="NUM" val="8"/>
</p:tagLst>
</file>

<file path=ppt/tags/tag487.xml><?xml version="1.0" encoding="utf-8"?>
<p:tagLst xmlns:a="http://schemas.openxmlformats.org/drawingml/2006/main" xmlns:r="http://schemas.openxmlformats.org/officeDocument/2006/relationships" xmlns:p="http://schemas.openxmlformats.org/presentationml/2006/main">
  <p:tag name="NUM" val="9"/>
</p:tagLst>
</file>

<file path=ppt/tags/tag488.xml><?xml version="1.0" encoding="utf-8"?>
<p:tagLst xmlns:a="http://schemas.openxmlformats.org/drawingml/2006/main" xmlns:r="http://schemas.openxmlformats.org/officeDocument/2006/relationships" xmlns:p="http://schemas.openxmlformats.org/presentationml/2006/main">
  <p:tag name="NUM" val="10"/>
</p:tagLst>
</file>

<file path=ppt/tags/tag489.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490.xml><?xml version="1.0" encoding="utf-8"?>
<p:tagLst xmlns:a="http://schemas.openxmlformats.org/drawingml/2006/main" xmlns:r="http://schemas.openxmlformats.org/officeDocument/2006/relationships" xmlns:p="http://schemas.openxmlformats.org/presentationml/2006/main">
  <p:tag name="NUM" val="12"/>
</p:tagLst>
</file>

<file path=ppt/tags/tag491.xml><?xml version="1.0" encoding="utf-8"?>
<p:tagLst xmlns:a="http://schemas.openxmlformats.org/drawingml/2006/main" xmlns:r="http://schemas.openxmlformats.org/officeDocument/2006/relationships" xmlns:p="http://schemas.openxmlformats.org/presentationml/2006/main">
  <p:tag name="NUM" val="1"/>
</p:tagLst>
</file>

<file path=ppt/tags/tag492.xml><?xml version="1.0" encoding="utf-8"?>
<p:tagLst xmlns:a="http://schemas.openxmlformats.org/drawingml/2006/main" xmlns:r="http://schemas.openxmlformats.org/officeDocument/2006/relationships" xmlns:p="http://schemas.openxmlformats.org/presentationml/2006/main">
  <p:tag name="NUM" val="2"/>
</p:tagLst>
</file>

<file path=ppt/tags/tag493.xml><?xml version="1.0" encoding="utf-8"?>
<p:tagLst xmlns:a="http://schemas.openxmlformats.org/drawingml/2006/main" xmlns:r="http://schemas.openxmlformats.org/officeDocument/2006/relationships" xmlns:p="http://schemas.openxmlformats.org/presentationml/2006/main">
  <p:tag name="NUM" val="1"/>
</p:tagLst>
</file>

<file path=ppt/tags/tag494.xml><?xml version="1.0" encoding="utf-8"?>
<p:tagLst xmlns:a="http://schemas.openxmlformats.org/drawingml/2006/main" xmlns:r="http://schemas.openxmlformats.org/officeDocument/2006/relationships" xmlns:p="http://schemas.openxmlformats.org/presentationml/2006/main">
  <p:tag name="NUM" val="2"/>
</p:tagLst>
</file>

<file path=ppt/tags/tag495.xml><?xml version="1.0" encoding="utf-8"?>
<p:tagLst xmlns:a="http://schemas.openxmlformats.org/drawingml/2006/main" xmlns:r="http://schemas.openxmlformats.org/officeDocument/2006/relationships" xmlns:p="http://schemas.openxmlformats.org/presentationml/2006/main">
  <p:tag name="NUM" val="3"/>
</p:tagLst>
</file>

<file path=ppt/tags/tag496.xml><?xml version="1.0" encoding="utf-8"?>
<p:tagLst xmlns:a="http://schemas.openxmlformats.org/drawingml/2006/main" xmlns:r="http://schemas.openxmlformats.org/officeDocument/2006/relationships" xmlns:p="http://schemas.openxmlformats.org/presentationml/2006/main">
  <p:tag name="NUM" val="4"/>
</p:tagLst>
</file>

<file path=ppt/tags/tag497.xml><?xml version="1.0" encoding="utf-8"?>
<p:tagLst xmlns:a="http://schemas.openxmlformats.org/drawingml/2006/main" xmlns:r="http://schemas.openxmlformats.org/officeDocument/2006/relationships" xmlns:p="http://schemas.openxmlformats.org/presentationml/2006/main">
  <p:tag name="NUM" val="5"/>
</p:tagLst>
</file>

<file path=ppt/tags/tag498.xml><?xml version="1.0" encoding="utf-8"?>
<p:tagLst xmlns:a="http://schemas.openxmlformats.org/drawingml/2006/main" xmlns:r="http://schemas.openxmlformats.org/officeDocument/2006/relationships" xmlns:p="http://schemas.openxmlformats.org/presentationml/2006/main">
  <p:tag name="NUM" val="6"/>
</p:tagLst>
</file>

<file path=ppt/tags/tag49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00.xml><?xml version="1.0" encoding="utf-8"?>
<p:tagLst xmlns:a="http://schemas.openxmlformats.org/drawingml/2006/main" xmlns:r="http://schemas.openxmlformats.org/officeDocument/2006/relationships" xmlns:p="http://schemas.openxmlformats.org/presentationml/2006/main">
  <p:tag name="NUM" val="8"/>
</p:tagLst>
</file>

<file path=ppt/tags/tag501.xml><?xml version="1.0" encoding="utf-8"?>
<p:tagLst xmlns:a="http://schemas.openxmlformats.org/drawingml/2006/main" xmlns:r="http://schemas.openxmlformats.org/officeDocument/2006/relationships" xmlns:p="http://schemas.openxmlformats.org/presentationml/2006/main">
  <p:tag name="NUM" val="9"/>
</p:tagLst>
</file>

<file path=ppt/tags/tag502.xml><?xml version="1.0" encoding="utf-8"?>
<p:tagLst xmlns:a="http://schemas.openxmlformats.org/drawingml/2006/main" xmlns:r="http://schemas.openxmlformats.org/officeDocument/2006/relationships" xmlns:p="http://schemas.openxmlformats.org/presentationml/2006/main">
  <p:tag name="NUM" val="10"/>
</p:tagLst>
</file>

<file path=ppt/tags/tag503.xml><?xml version="1.0" encoding="utf-8"?>
<p:tagLst xmlns:a="http://schemas.openxmlformats.org/drawingml/2006/main" xmlns:r="http://schemas.openxmlformats.org/officeDocument/2006/relationships" xmlns:p="http://schemas.openxmlformats.org/presentationml/2006/main">
  <p:tag name="NUM" val="1"/>
</p:tagLst>
</file>

<file path=ppt/tags/tag504.xml><?xml version="1.0" encoding="utf-8"?>
<p:tagLst xmlns:a="http://schemas.openxmlformats.org/drawingml/2006/main" xmlns:r="http://schemas.openxmlformats.org/officeDocument/2006/relationships" xmlns:p="http://schemas.openxmlformats.org/presentationml/2006/main">
  <p:tag name="NUM" val="2"/>
</p:tagLst>
</file>

<file path=ppt/tags/tag505.xml><?xml version="1.0" encoding="utf-8"?>
<p:tagLst xmlns:a="http://schemas.openxmlformats.org/drawingml/2006/main" xmlns:r="http://schemas.openxmlformats.org/officeDocument/2006/relationships" xmlns:p="http://schemas.openxmlformats.org/presentationml/2006/main">
  <p:tag name="NUM" val="3"/>
</p:tagLst>
</file>

<file path=ppt/tags/tag506.xml><?xml version="1.0" encoding="utf-8"?>
<p:tagLst xmlns:a="http://schemas.openxmlformats.org/drawingml/2006/main" xmlns:r="http://schemas.openxmlformats.org/officeDocument/2006/relationships" xmlns:p="http://schemas.openxmlformats.org/presentationml/2006/main">
  <p:tag name="NUM" val="4"/>
</p:tagLst>
</file>

<file path=ppt/tags/tag507.xml><?xml version="1.0" encoding="utf-8"?>
<p:tagLst xmlns:a="http://schemas.openxmlformats.org/drawingml/2006/main" xmlns:r="http://schemas.openxmlformats.org/officeDocument/2006/relationships" xmlns:p="http://schemas.openxmlformats.org/presentationml/2006/main">
  <p:tag name="NUM" val="5"/>
</p:tagLst>
</file>

<file path=ppt/tags/tag508.xml><?xml version="1.0" encoding="utf-8"?>
<p:tagLst xmlns:a="http://schemas.openxmlformats.org/drawingml/2006/main" xmlns:r="http://schemas.openxmlformats.org/officeDocument/2006/relationships" xmlns:p="http://schemas.openxmlformats.org/presentationml/2006/main">
  <p:tag name="NUM" val="6"/>
</p:tagLst>
</file>

<file path=ppt/tags/tag509.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10.xml><?xml version="1.0" encoding="utf-8"?>
<p:tagLst xmlns:a="http://schemas.openxmlformats.org/drawingml/2006/main" xmlns:r="http://schemas.openxmlformats.org/officeDocument/2006/relationships" xmlns:p="http://schemas.openxmlformats.org/presentationml/2006/main">
  <p:tag name="NUM" val="8"/>
</p:tagLst>
</file>

<file path=ppt/tags/tag511.xml><?xml version="1.0" encoding="utf-8"?>
<p:tagLst xmlns:a="http://schemas.openxmlformats.org/drawingml/2006/main" xmlns:r="http://schemas.openxmlformats.org/officeDocument/2006/relationships" xmlns:p="http://schemas.openxmlformats.org/presentationml/2006/main">
  <p:tag name="NUM" val="9"/>
</p:tagLst>
</file>

<file path=ppt/tags/tag512.xml><?xml version="1.0" encoding="utf-8"?>
<p:tagLst xmlns:a="http://schemas.openxmlformats.org/drawingml/2006/main" xmlns:r="http://schemas.openxmlformats.org/officeDocument/2006/relationships" xmlns:p="http://schemas.openxmlformats.org/presentationml/2006/main">
  <p:tag name="NUM" val="10"/>
</p:tagLst>
</file>

<file path=ppt/tags/tag513.xml><?xml version="1.0" encoding="utf-8"?>
<p:tagLst xmlns:a="http://schemas.openxmlformats.org/drawingml/2006/main" xmlns:r="http://schemas.openxmlformats.org/officeDocument/2006/relationships" xmlns:p="http://schemas.openxmlformats.org/presentationml/2006/main">
  <p:tag name="NUM" val="11"/>
</p:tagLst>
</file>

<file path=ppt/tags/tag514.xml><?xml version="1.0" encoding="utf-8"?>
<p:tagLst xmlns:a="http://schemas.openxmlformats.org/drawingml/2006/main" xmlns:r="http://schemas.openxmlformats.org/officeDocument/2006/relationships" xmlns:p="http://schemas.openxmlformats.org/presentationml/2006/main">
  <p:tag name="NUM" val="12"/>
</p:tagLst>
</file>

<file path=ppt/tags/tag515.xml><?xml version="1.0" encoding="utf-8"?>
<p:tagLst xmlns:a="http://schemas.openxmlformats.org/drawingml/2006/main" xmlns:r="http://schemas.openxmlformats.org/officeDocument/2006/relationships" xmlns:p="http://schemas.openxmlformats.org/presentationml/2006/main">
  <p:tag name="NUM" val="13"/>
</p:tagLst>
</file>

<file path=ppt/tags/tag516.xml><?xml version="1.0" encoding="utf-8"?>
<p:tagLst xmlns:a="http://schemas.openxmlformats.org/drawingml/2006/main" xmlns:r="http://schemas.openxmlformats.org/officeDocument/2006/relationships" xmlns:p="http://schemas.openxmlformats.org/presentationml/2006/main">
  <p:tag name="NUM" val="1"/>
</p:tagLst>
</file>

<file path=ppt/tags/tag517.xml><?xml version="1.0" encoding="utf-8"?>
<p:tagLst xmlns:a="http://schemas.openxmlformats.org/drawingml/2006/main" xmlns:r="http://schemas.openxmlformats.org/officeDocument/2006/relationships" xmlns:p="http://schemas.openxmlformats.org/presentationml/2006/main">
  <p:tag name="NUM" val="2"/>
</p:tagLst>
</file>

<file path=ppt/tags/tag518.xml><?xml version="1.0" encoding="utf-8"?>
<p:tagLst xmlns:a="http://schemas.openxmlformats.org/drawingml/2006/main" xmlns:r="http://schemas.openxmlformats.org/officeDocument/2006/relationships" xmlns:p="http://schemas.openxmlformats.org/presentationml/2006/main">
  <p:tag name="NUM" val="1"/>
</p:tagLst>
</file>

<file path=ppt/tags/tag519.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20.xml><?xml version="1.0" encoding="utf-8"?>
<p:tagLst xmlns:a="http://schemas.openxmlformats.org/drawingml/2006/main" xmlns:r="http://schemas.openxmlformats.org/officeDocument/2006/relationships" xmlns:p="http://schemas.openxmlformats.org/presentationml/2006/main">
  <p:tag name="NUM" val="3"/>
</p:tagLst>
</file>

<file path=ppt/tags/tag521.xml><?xml version="1.0" encoding="utf-8"?>
<p:tagLst xmlns:a="http://schemas.openxmlformats.org/drawingml/2006/main" xmlns:r="http://schemas.openxmlformats.org/officeDocument/2006/relationships" xmlns:p="http://schemas.openxmlformats.org/presentationml/2006/main">
  <p:tag name="NUM" val="4"/>
</p:tagLst>
</file>

<file path=ppt/tags/tag522.xml><?xml version="1.0" encoding="utf-8"?>
<p:tagLst xmlns:a="http://schemas.openxmlformats.org/drawingml/2006/main" xmlns:r="http://schemas.openxmlformats.org/officeDocument/2006/relationships" xmlns:p="http://schemas.openxmlformats.org/presentationml/2006/main">
  <p:tag name="NUM" val="5"/>
</p:tagLst>
</file>

<file path=ppt/tags/tag523.xml><?xml version="1.0" encoding="utf-8"?>
<p:tagLst xmlns:a="http://schemas.openxmlformats.org/drawingml/2006/main" xmlns:r="http://schemas.openxmlformats.org/officeDocument/2006/relationships" xmlns:p="http://schemas.openxmlformats.org/presentationml/2006/main">
  <p:tag name="NUM" val="6"/>
</p:tagLst>
</file>

<file path=ppt/tags/tag524.xml><?xml version="1.0" encoding="utf-8"?>
<p:tagLst xmlns:a="http://schemas.openxmlformats.org/drawingml/2006/main" xmlns:r="http://schemas.openxmlformats.org/officeDocument/2006/relationships" xmlns:p="http://schemas.openxmlformats.org/presentationml/2006/main">
  <p:tag name="NUM" val="7"/>
</p:tagLst>
</file>

<file path=ppt/tags/tag525.xml><?xml version="1.0" encoding="utf-8"?>
<p:tagLst xmlns:a="http://schemas.openxmlformats.org/drawingml/2006/main" xmlns:r="http://schemas.openxmlformats.org/officeDocument/2006/relationships" xmlns:p="http://schemas.openxmlformats.org/presentationml/2006/main">
  <p:tag name="NUM" val="8"/>
</p:tagLst>
</file>

<file path=ppt/tags/tag526.xml><?xml version="1.0" encoding="utf-8"?>
<p:tagLst xmlns:a="http://schemas.openxmlformats.org/drawingml/2006/main" xmlns:r="http://schemas.openxmlformats.org/officeDocument/2006/relationships" xmlns:p="http://schemas.openxmlformats.org/presentationml/2006/main">
  <p:tag name="NUM" val="9"/>
</p:tagLst>
</file>

<file path=ppt/tags/tag527.xml><?xml version="1.0" encoding="utf-8"?>
<p:tagLst xmlns:a="http://schemas.openxmlformats.org/drawingml/2006/main" xmlns:r="http://schemas.openxmlformats.org/officeDocument/2006/relationships" xmlns:p="http://schemas.openxmlformats.org/presentationml/2006/main">
  <p:tag name="NUM" val="10"/>
</p:tagLst>
</file>

<file path=ppt/tags/tag528.xml><?xml version="1.0" encoding="utf-8"?>
<p:tagLst xmlns:a="http://schemas.openxmlformats.org/drawingml/2006/main" xmlns:r="http://schemas.openxmlformats.org/officeDocument/2006/relationships" xmlns:p="http://schemas.openxmlformats.org/presentationml/2006/main">
  <p:tag name="NUM" val="1"/>
</p:tagLst>
</file>

<file path=ppt/tags/tag529.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30.xml><?xml version="1.0" encoding="utf-8"?>
<p:tagLst xmlns:a="http://schemas.openxmlformats.org/drawingml/2006/main" xmlns:r="http://schemas.openxmlformats.org/officeDocument/2006/relationships" xmlns:p="http://schemas.openxmlformats.org/presentationml/2006/main">
  <p:tag name="NUM" val="3"/>
</p:tagLst>
</file>

<file path=ppt/tags/tag531.xml><?xml version="1.0" encoding="utf-8"?>
<p:tagLst xmlns:a="http://schemas.openxmlformats.org/drawingml/2006/main" xmlns:r="http://schemas.openxmlformats.org/officeDocument/2006/relationships" xmlns:p="http://schemas.openxmlformats.org/presentationml/2006/main">
  <p:tag name="NUM" val="4"/>
</p:tagLst>
</file>

<file path=ppt/tags/tag532.xml><?xml version="1.0" encoding="utf-8"?>
<p:tagLst xmlns:a="http://schemas.openxmlformats.org/drawingml/2006/main" xmlns:r="http://schemas.openxmlformats.org/officeDocument/2006/relationships" xmlns:p="http://schemas.openxmlformats.org/presentationml/2006/main">
  <p:tag name="NUM" val="5"/>
</p:tagLst>
</file>

<file path=ppt/tags/tag533.xml><?xml version="1.0" encoding="utf-8"?>
<p:tagLst xmlns:a="http://schemas.openxmlformats.org/drawingml/2006/main" xmlns:r="http://schemas.openxmlformats.org/officeDocument/2006/relationships" xmlns:p="http://schemas.openxmlformats.org/presentationml/2006/main">
  <p:tag name="NUM" val="6"/>
</p:tagLst>
</file>

<file path=ppt/tags/tag534.xml><?xml version="1.0" encoding="utf-8"?>
<p:tagLst xmlns:a="http://schemas.openxmlformats.org/drawingml/2006/main" xmlns:r="http://schemas.openxmlformats.org/officeDocument/2006/relationships" xmlns:p="http://schemas.openxmlformats.org/presentationml/2006/main">
  <p:tag name="NUM" val="7"/>
</p:tagLst>
</file>

<file path=ppt/tags/tag535.xml><?xml version="1.0" encoding="utf-8"?>
<p:tagLst xmlns:a="http://schemas.openxmlformats.org/drawingml/2006/main" xmlns:r="http://schemas.openxmlformats.org/officeDocument/2006/relationships" xmlns:p="http://schemas.openxmlformats.org/presentationml/2006/main">
  <p:tag name="NUM" val="8"/>
</p:tagLst>
</file>

<file path=ppt/tags/tag536.xml><?xml version="1.0" encoding="utf-8"?>
<p:tagLst xmlns:a="http://schemas.openxmlformats.org/drawingml/2006/main" xmlns:r="http://schemas.openxmlformats.org/officeDocument/2006/relationships" xmlns:p="http://schemas.openxmlformats.org/presentationml/2006/main">
  <p:tag name="NUM" val="9"/>
</p:tagLst>
</file>

<file path=ppt/tags/tag537.xml><?xml version="1.0" encoding="utf-8"?>
<p:tagLst xmlns:a="http://schemas.openxmlformats.org/drawingml/2006/main" xmlns:r="http://schemas.openxmlformats.org/officeDocument/2006/relationships" xmlns:p="http://schemas.openxmlformats.org/presentationml/2006/main">
  <p:tag name="NUM" val="10"/>
</p:tagLst>
</file>

<file path=ppt/tags/tag538.xml><?xml version="1.0" encoding="utf-8"?>
<p:tagLst xmlns:a="http://schemas.openxmlformats.org/drawingml/2006/main" xmlns:r="http://schemas.openxmlformats.org/officeDocument/2006/relationships" xmlns:p="http://schemas.openxmlformats.org/presentationml/2006/main">
  <p:tag name="NUM" val="11"/>
</p:tagLst>
</file>

<file path=ppt/tags/tag539.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40.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13"/>
</p:tagLst>
</file>

<file path=ppt/tags/tag64.xml><?xml version="1.0" encoding="utf-8"?>
<p:tagLst xmlns:a="http://schemas.openxmlformats.org/drawingml/2006/main" xmlns:r="http://schemas.openxmlformats.org/officeDocument/2006/relationships" xmlns:p="http://schemas.openxmlformats.org/presentationml/2006/main">
  <p:tag name="NUM" val="1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9"/>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4"/>
</p:tagLst>
</file>

<file path=ppt/tags/tag95.xml><?xml version="1.0" encoding="utf-8"?>
<p:tagLst xmlns:a="http://schemas.openxmlformats.org/drawingml/2006/main" xmlns:r="http://schemas.openxmlformats.org/officeDocument/2006/relationships" xmlns:p="http://schemas.openxmlformats.org/presentationml/2006/main">
  <p:tag name="NUM" val="1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AB782-CC85-4DBA-8B14-C746A46FA701}">
  <ds:schemaRefs>
    <ds:schemaRef ds:uri="http://schemas.microsoft.com/sharepoint/v3/field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106176d-df31-4215-906b-feee93fdf1b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BD3F5FC-BA68-46E5-9946-86D6EC58C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67F4C-3D96-4C63-979B-0172C3B9A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49615</TotalTime>
  <Words>6991</Words>
  <Application>Microsoft Office PowerPoint</Application>
  <PresentationFormat>On-screen Show (4:3)</PresentationFormat>
  <Paragraphs>1719</Paragraphs>
  <Slides>65</Slides>
  <Notes>5</Notes>
  <HiddenSlides>0</HiddenSlides>
  <MMClips>0</MMClips>
  <ScaleCrop>false</ScaleCrop>
  <HeadingPairs>
    <vt:vector size="4" baseType="variant">
      <vt:variant>
        <vt:lpstr>Theme</vt:lpstr>
      </vt:variant>
      <vt:variant>
        <vt:i4>8</vt:i4>
      </vt:variant>
      <vt:variant>
        <vt:lpstr>Slide Titles</vt:lpstr>
      </vt:variant>
      <vt:variant>
        <vt:i4>65</vt:i4>
      </vt:variant>
    </vt:vector>
  </HeadingPairs>
  <TitlesOfParts>
    <vt:vector size="73" baseType="lpstr">
      <vt:lpstr>Ipsos Template 2012</vt:lpstr>
      <vt:lpstr>8_blank</vt:lpstr>
      <vt:lpstr>9_blank</vt:lpstr>
      <vt:lpstr>10_blank</vt:lpstr>
      <vt:lpstr>11_blank</vt:lpstr>
      <vt:lpstr>12_blank</vt:lpstr>
      <vt:lpstr>13_blank</vt:lpstr>
      <vt:lpstr>14_blank</vt:lpstr>
      <vt:lpstr>Sondage 2014 auprès des finissants en génie – Rapport sur l’Ouest du Canada Réalisé par Ipsos Reid pour Ingénieurs Canada</vt:lpstr>
      <vt:lpstr>Table des matières</vt:lpstr>
      <vt:lpstr>Objectifs de recherche</vt:lpstr>
      <vt:lpstr>Méthodologie</vt:lpstr>
      <vt:lpstr>Points saillants</vt:lpstr>
      <vt:lpstr>Points saillants (suite)</vt:lpstr>
      <vt:lpstr>Résumé</vt:lpstr>
      <vt:lpstr>Résumé (suite)</vt:lpstr>
      <vt:lpstr>Résumé (suite)</vt:lpstr>
      <vt:lpstr>Résumé (suite)</vt:lpstr>
      <vt:lpstr>Plans d’avenir</vt:lpstr>
      <vt:lpstr>Plans après l’obtention du diplôme</vt:lpstr>
      <vt:lpstr>Lieu des études supérieures projetées</vt:lpstr>
      <vt:lpstr>Intention de faire carrière en génie </vt:lpstr>
      <vt:lpstr>Raisons de ne pas faire carrière en génie</vt:lpstr>
      <vt:lpstr>Carrière envisagée dans un autre domaine que le génie</vt:lpstr>
      <vt:lpstr>Plans de carrière au début des études </vt:lpstr>
      <vt:lpstr>Intentions de carrières actuelles et antérieures   (parmi les étudiants qui ont l’intention de faire carrière en génie)</vt:lpstr>
      <vt:lpstr>Intentions de carrière actuelles et antérieures  (parmi les étudiants qui n’ont pas l’intention de faire carrière en génie)</vt:lpstr>
      <vt:lpstr>Intention quant à la demande de permis d’exercice</vt:lpstr>
      <vt:lpstr>Intention de faire une demande de permis</vt:lpstr>
      <vt:lpstr>Intention de faire une demande de permis - Faire carrière en génie </vt:lpstr>
      <vt:lpstr>Intention de faire un jour une demande de permis d’exercice</vt:lpstr>
      <vt:lpstr>Raisons de ne pas faire une demande de permis</vt:lpstr>
      <vt:lpstr>Intérêt après avoir appris qu’il faut un permis pour pouvoir  exercer le génie</vt:lpstr>
      <vt:lpstr>Délai quant à la demande de permis</vt:lpstr>
      <vt:lpstr>Raisons de l’attente avant de faire une demande de permis</vt:lpstr>
      <vt:lpstr>Impact de l’exemption des frais de cotisation à titre d’ingénieur stagiaire sur la possibilité de faire une demande de permis dans les six mois</vt:lpstr>
      <vt:lpstr>Pays envisagé pour la demande de permis</vt:lpstr>
      <vt:lpstr>Province envisagée pour la demande de permis</vt:lpstr>
      <vt:lpstr>Connaissance du permis d’exercice</vt:lpstr>
      <vt:lpstr>Réglementation du génie</vt:lpstr>
      <vt:lpstr>Nécessité du permis au sein de la profession</vt:lpstr>
      <vt:lpstr>Connaissance du permis d’ingénieur et des rôles</vt:lpstr>
      <vt:lpstr>Responsabilités des organisations</vt:lpstr>
      <vt:lpstr>Connaissance des responsabilités des organisations</vt:lpstr>
      <vt:lpstr>Connaissance de l’ordre provincial</vt:lpstr>
      <vt:lpstr>Participation à un atelier ou un séminaire d’un ordre provincial </vt:lpstr>
      <vt:lpstr>Connaissance du programme de membre étudiant </vt:lpstr>
      <vt:lpstr>Loi sur les ingénieurs</vt:lpstr>
      <vt:lpstr>Loi sur les ingénieurs</vt:lpstr>
      <vt:lpstr>Loi sur les ingénieurs (suite)</vt:lpstr>
      <vt:lpstr>Outil d’orientation de carrière</vt:lpstr>
      <vt:lpstr>Utilité d’un outil d’orientation de carrière au secondaire</vt:lpstr>
      <vt:lpstr>Utilité d’un outil d’orientation de carrière à l’université</vt:lpstr>
      <vt:lpstr>Outil d’orientation de carrière – Meilleure année d’utilisation</vt:lpstr>
      <vt:lpstr>Connaissance du programme Cap sur la carrière</vt:lpstr>
      <vt:lpstr>Données démographiques</vt:lpstr>
      <vt:lpstr>Expérience de travail acquise avant l’obtention du diplôme</vt:lpstr>
      <vt:lpstr>Incitation à faire des études en génie </vt:lpstr>
      <vt:lpstr>Résidence permanente</vt:lpstr>
      <vt:lpstr>Disciplines du génie </vt:lpstr>
      <vt:lpstr>Impact de la participation à un atelier ou un séminaire</vt:lpstr>
      <vt:lpstr>Participation à un atelier ou un séminaire  et intention de faire carrière en génie</vt:lpstr>
      <vt:lpstr>Participation à un atelier ou séminaire  et intention de faire une demande de permis</vt:lpstr>
      <vt:lpstr>Impact de la connaissance de la Loi sur les ingénieurs</vt:lpstr>
      <vt:lpstr>Connaissance de la Loi sur les ingénieurs  et intention de faire carrière en génie</vt:lpstr>
      <vt:lpstr>Connaissance de la Loi sur les ingénieurs  et intention de faire une demande de permis d’exercice</vt:lpstr>
      <vt:lpstr>Impact de la connaissance du permis d’ingénieur et des rôles</vt:lpstr>
      <vt:lpstr>Connaissance du permis d’ingénieur et des rôles  et intention de faire carrière en génie</vt:lpstr>
      <vt:lpstr>Connaissance du permis d’exercice et des rôles  et intention de faire une demande de permis d’exercice</vt:lpstr>
      <vt:lpstr>Impact de la connaissance des responsabilités des organisations</vt:lpstr>
      <vt:lpstr>Connaissance des responsabilités des organisations  et intention de faire carrière en génie</vt:lpstr>
      <vt:lpstr>Connaissance des responsabilités des organisations  et intention de faire une demande de permis d’exercice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Ana Dursun</dc:creator>
  <cp:lastModifiedBy>Will Meyer</cp:lastModifiedBy>
  <cp:revision>2708</cp:revision>
  <cp:lastPrinted>2014-06-18T16:27:45Z</cp:lastPrinted>
  <dcterms:modified xsi:type="dcterms:W3CDTF">2014-07-18T14:00:39Z</dcterms:modified>
  <cp:category>French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