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2.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theme/themeOverride3.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7"/>
  </p:notesMasterIdLst>
  <p:handoutMasterIdLst>
    <p:handoutMasterId r:id="rId78"/>
  </p:handoutMasterIdLst>
  <p:sldIdLst>
    <p:sldId id="412" r:id="rId12"/>
    <p:sldId id="688" r:id="rId13"/>
    <p:sldId id="689" r:id="rId14"/>
    <p:sldId id="690" r:id="rId15"/>
    <p:sldId id="692" r:id="rId16"/>
    <p:sldId id="693" r:id="rId17"/>
    <p:sldId id="694" r:id="rId18"/>
    <p:sldId id="695" r:id="rId19"/>
    <p:sldId id="696" r:id="rId20"/>
    <p:sldId id="697" r:id="rId21"/>
    <p:sldId id="567" r:id="rId22"/>
    <p:sldId id="580" r:id="rId23"/>
    <p:sldId id="668" r:id="rId24"/>
    <p:sldId id="583" r:id="rId25"/>
    <p:sldId id="654" r:id="rId26"/>
    <p:sldId id="656" r:id="rId27"/>
    <p:sldId id="657" r:id="rId28"/>
    <p:sldId id="651" r:id="rId29"/>
    <p:sldId id="658" r:id="rId30"/>
    <p:sldId id="566" r:id="rId31"/>
    <p:sldId id="649" r:id="rId32"/>
    <p:sldId id="674" r:id="rId33"/>
    <p:sldId id="661" r:id="rId34"/>
    <p:sldId id="662" r:id="rId35"/>
    <p:sldId id="663" r:id="rId36"/>
    <p:sldId id="596" r:id="rId37"/>
    <p:sldId id="597" r:id="rId38"/>
    <p:sldId id="598" r:id="rId39"/>
    <p:sldId id="599" r:id="rId40"/>
    <p:sldId id="600" r:id="rId41"/>
    <p:sldId id="568" r:id="rId42"/>
    <p:sldId id="601" r:id="rId43"/>
    <p:sldId id="664" r:id="rId44"/>
    <p:sldId id="644" r:id="rId45"/>
    <p:sldId id="669" r:id="rId46"/>
    <p:sldId id="605" r:id="rId47"/>
    <p:sldId id="569" r:id="rId48"/>
    <p:sldId id="607" r:id="rId49"/>
    <p:sldId id="608" r:id="rId50"/>
    <p:sldId id="570" r:id="rId51"/>
    <p:sldId id="611" r:id="rId52"/>
    <p:sldId id="665" r:id="rId53"/>
    <p:sldId id="685" r:id="rId54"/>
    <p:sldId id="686" r:id="rId55"/>
    <p:sldId id="687" r:id="rId56"/>
    <p:sldId id="680" r:id="rId57"/>
    <p:sldId id="681" r:id="rId58"/>
    <p:sldId id="571" r:id="rId59"/>
    <p:sldId id="683" r:id="rId60"/>
    <p:sldId id="684" r:id="rId61"/>
    <p:sldId id="613" r:id="rId62"/>
    <p:sldId id="614" r:id="rId63"/>
    <p:sldId id="574" r:id="rId64"/>
    <p:sldId id="634" r:id="rId65"/>
    <p:sldId id="635" r:id="rId66"/>
    <p:sldId id="645" r:id="rId67"/>
    <p:sldId id="646" r:id="rId68"/>
    <p:sldId id="647" r:id="rId69"/>
    <p:sldId id="577" r:id="rId70"/>
    <p:sldId id="640" r:id="rId71"/>
    <p:sldId id="641" r:id="rId72"/>
    <p:sldId id="578" r:id="rId73"/>
    <p:sldId id="642" r:id="rId74"/>
    <p:sldId id="643" r:id="rId75"/>
    <p:sldId id="666" r:id="rId76"/>
  </p:sldIdLst>
  <p:sldSz cx="9144000" cy="6858000" type="screen4x3"/>
  <p:notesSz cx="7010400" cy="9372600"/>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33"/>
    <a:srgbClr val="10253F"/>
    <a:srgbClr val="969696"/>
    <a:srgbClr val="003336"/>
    <a:srgbClr val="07101B"/>
    <a:srgbClr val="000000"/>
    <a:srgbClr val="E7EEEF"/>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9290" autoAdjust="0"/>
  </p:normalViewPr>
  <p:slideViewPr>
    <p:cSldViewPr snapToGrid="0">
      <p:cViewPr>
        <p:scale>
          <a:sx n="75" d="100"/>
          <a:sy n="75" d="100"/>
        </p:scale>
        <p:origin x="-2676" y="-984"/>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6394747748013"/>
          <c:y val="6.4881089331709704E-2"/>
          <c:w val="0.75933609958506221"/>
          <c:h val="0.93511891066829023"/>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Sheet1!$B$2:$B$4</c:f>
              <c:numCache>
                <c:formatCode>0%</c:formatCode>
                <c:ptCount val="3"/>
                <c:pt idx="0">
                  <c:v>0.82</c:v>
                </c:pt>
                <c:pt idx="1">
                  <c:v>0.1</c:v>
                </c:pt>
                <c:pt idx="2">
                  <c:v>0.05</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Sheet1!$C$2:$C$4</c:f>
              <c:numCache>
                <c:formatCode>0%</c:formatCode>
                <c:ptCount val="3"/>
                <c:pt idx="0">
                  <c:v>0.87</c:v>
                </c:pt>
                <c:pt idx="1">
                  <c:v>0.1</c:v>
                </c:pt>
                <c:pt idx="2">
                  <c:v>0.03</c:v>
                </c:pt>
              </c:numCache>
            </c:numRef>
          </c:val>
        </c:ser>
        <c:dLbls>
          <c:showLegendKey val="0"/>
          <c:showVal val="0"/>
          <c:showCatName val="0"/>
          <c:showSerName val="0"/>
          <c:showPercent val="0"/>
          <c:showBubbleSize val="0"/>
        </c:dLbls>
        <c:gapWidth val="70"/>
        <c:overlap val="-3"/>
        <c:axId val="135572096"/>
        <c:axId val="36671872"/>
      </c:barChart>
      <c:catAx>
        <c:axId val="135572096"/>
        <c:scaling>
          <c:orientation val="maxMin"/>
        </c:scaling>
        <c:delete val="1"/>
        <c:axPos val="l"/>
        <c:numFmt formatCode="General" sourceLinked="1"/>
        <c:majorTickMark val="out"/>
        <c:minorTickMark val="none"/>
        <c:tickLblPos val="none"/>
        <c:crossAx val="36671872"/>
        <c:crosses val="autoZero"/>
        <c:auto val="1"/>
        <c:lblAlgn val="ctr"/>
        <c:lblOffset val="100"/>
        <c:tickLblSkip val="1"/>
        <c:tickMarkSkip val="1"/>
        <c:noMultiLvlLbl val="0"/>
      </c:catAx>
      <c:valAx>
        <c:axId val="36671872"/>
        <c:scaling>
          <c:orientation val="minMax"/>
          <c:max val="1"/>
          <c:min val="0"/>
        </c:scaling>
        <c:delete val="1"/>
        <c:axPos val="t"/>
        <c:numFmt formatCode="0%" sourceLinked="1"/>
        <c:majorTickMark val="out"/>
        <c:minorTickMark val="none"/>
        <c:tickLblPos val="none"/>
        <c:crossAx val="135572096"/>
        <c:crosses val="autoZero"/>
        <c:crossBetween val="between"/>
        <c:majorUnit val="0.2"/>
        <c:minorUnit val="0.1"/>
      </c:valAx>
      <c:spPr>
        <a:noFill/>
        <a:ln w="25401">
          <a:noFill/>
        </a:ln>
      </c:spPr>
    </c:plotArea>
    <c:legend>
      <c:legendPos val="t"/>
      <c:layout>
        <c:manualLayout>
          <c:xMode val="edge"/>
          <c:yMode val="edge"/>
          <c:x val="0.77334694488122435"/>
          <c:y val="9.4210096089995775E-3"/>
          <c:w val="0.22665305511877559"/>
          <c:h val="9.181369165530309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50855536613318"/>
          <c:w val="1"/>
          <c:h val="0.80471483063168892"/>
        </c:manualLayout>
      </c:layout>
      <c:barChart>
        <c:barDir val="col"/>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0.53</c:v>
                </c:pt>
                <c:pt idx="1">
                  <c:v>0.3</c:v>
                </c:pt>
                <c:pt idx="2">
                  <c:v>7.0000000000000007E-2</c:v>
                </c:pt>
                <c:pt idx="3">
                  <c:v>0.03</c:v>
                </c:pt>
                <c:pt idx="4">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0.66</c:v>
                </c:pt>
                <c:pt idx="1">
                  <c:v>0.24</c:v>
                </c:pt>
                <c:pt idx="2">
                  <c:v>0.04</c:v>
                </c:pt>
                <c:pt idx="3">
                  <c:v>0.02</c:v>
                </c:pt>
                <c:pt idx="4">
                  <c:v>0.04</c:v>
                </c:pt>
              </c:numCache>
            </c:numRef>
          </c:val>
        </c:ser>
        <c:dLbls>
          <c:showLegendKey val="0"/>
          <c:showVal val="0"/>
          <c:showCatName val="0"/>
          <c:showSerName val="0"/>
          <c:showPercent val="0"/>
          <c:showBubbleSize val="0"/>
        </c:dLbls>
        <c:gapWidth val="70"/>
        <c:overlap val="-3"/>
        <c:axId val="38676352"/>
        <c:axId val="38677888"/>
      </c:barChart>
      <c:catAx>
        <c:axId val="38676352"/>
        <c:scaling>
          <c:orientation val="minMax"/>
        </c:scaling>
        <c:delete val="1"/>
        <c:axPos val="b"/>
        <c:numFmt formatCode="General" sourceLinked="1"/>
        <c:majorTickMark val="out"/>
        <c:minorTickMark val="none"/>
        <c:tickLblPos val="none"/>
        <c:crossAx val="38677888"/>
        <c:crosses val="autoZero"/>
        <c:auto val="1"/>
        <c:lblAlgn val="ctr"/>
        <c:lblOffset val="100"/>
        <c:tickLblSkip val="1"/>
        <c:tickMarkSkip val="1"/>
        <c:noMultiLvlLbl val="0"/>
      </c:catAx>
      <c:valAx>
        <c:axId val="38677888"/>
        <c:scaling>
          <c:orientation val="minMax"/>
          <c:max val="1"/>
          <c:min val="0"/>
        </c:scaling>
        <c:delete val="1"/>
        <c:axPos val="l"/>
        <c:numFmt formatCode="0%" sourceLinked="1"/>
        <c:majorTickMark val="out"/>
        <c:minorTickMark val="none"/>
        <c:tickLblPos val="none"/>
        <c:crossAx val="38676352"/>
        <c:crosses val="autoZero"/>
        <c:crossBetween val="between"/>
        <c:majorUnit val="0.2"/>
        <c:minorUnit val="0.1"/>
      </c:valAx>
      <c:spPr>
        <a:noFill/>
        <a:ln w="26701">
          <a:noFill/>
        </a:ln>
      </c:spPr>
    </c:plotArea>
    <c:legend>
      <c:legendPos val="t"/>
      <c:layout>
        <c:manualLayout>
          <c:xMode val="edge"/>
          <c:yMode val="edge"/>
          <c:x val="0.40068081680962619"/>
          <c:y val="7.8204199855177403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147017737916721"/>
          <c:w val="1"/>
          <c:h val="0.69175320861865475"/>
        </c:manualLayout>
      </c:layout>
      <c:barChart>
        <c:barDir val="col"/>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0.56000000000000005</c:v>
                </c:pt>
                <c:pt idx="1">
                  <c:v>0.31</c:v>
                </c:pt>
                <c:pt idx="2">
                  <c:v>0.04</c:v>
                </c:pt>
                <c:pt idx="3">
                  <c:v>0.01</c:v>
                </c:pt>
                <c:pt idx="4">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0.68</c:v>
                </c:pt>
                <c:pt idx="1">
                  <c:v>0.23</c:v>
                </c:pt>
                <c:pt idx="2">
                  <c:v>0.03</c:v>
                </c:pt>
                <c:pt idx="3">
                  <c:v>0.01</c:v>
                </c:pt>
                <c:pt idx="4">
                  <c:v>0.04</c:v>
                </c:pt>
              </c:numCache>
            </c:numRef>
          </c:val>
        </c:ser>
        <c:dLbls>
          <c:showLegendKey val="0"/>
          <c:showVal val="0"/>
          <c:showCatName val="0"/>
          <c:showSerName val="0"/>
          <c:showPercent val="0"/>
          <c:showBubbleSize val="0"/>
        </c:dLbls>
        <c:gapWidth val="70"/>
        <c:overlap val="-3"/>
        <c:axId val="38658432"/>
        <c:axId val="38659968"/>
      </c:barChart>
      <c:catAx>
        <c:axId val="38658432"/>
        <c:scaling>
          <c:orientation val="minMax"/>
        </c:scaling>
        <c:delete val="1"/>
        <c:axPos val="b"/>
        <c:numFmt formatCode="General" sourceLinked="1"/>
        <c:majorTickMark val="out"/>
        <c:minorTickMark val="none"/>
        <c:tickLblPos val="none"/>
        <c:crossAx val="38659968"/>
        <c:crosses val="autoZero"/>
        <c:auto val="1"/>
        <c:lblAlgn val="ctr"/>
        <c:lblOffset val="100"/>
        <c:tickLblSkip val="1"/>
        <c:tickMarkSkip val="1"/>
        <c:noMultiLvlLbl val="0"/>
      </c:catAx>
      <c:valAx>
        <c:axId val="38659968"/>
        <c:scaling>
          <c:orientation val="minMax"/>
          <c:max val="1"/>
          <c:min val="0"/>
        </c:scaling>
        <c:delete val="1"/>
        <c:axPos val="l"/>
        <c:numFmt formatCode="0%" sourceLinked="1"/>
        <c:majorTickMark val="out"/>
        <c:minorTickMark val="none"/>
        <c:tickLblPos val="none"/>
        <c:crossAx val="38658432"/>
        <c:crosses val="autoZero"/>
        <c:crossBetween val="between"/>
        <c:majorUnit val="0.2"/>
        <c:minorUnit val="0.1"/>
      </c:valAx>
      <c:spPr>
        <a:noFill/>
        <a:ln w="26701">
          <a:noFill/>
        </a:ln>
      </c:spPr>
    </c:plotArea>
    <c:legend>
      <c:legendPos val="t"/>
      <c:layout>
        <c:manualLayout>
          <c:xMode val="edge"/>
          <c:yMode val="edge"/>
          <c:x val="0.40068081680962619"/>
          <c:y val="7.5307748008689362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63625720254356"/>
          <c:w val="1"/>
          <c:h val="0.81623931623932189"/>
        </c:manualLayout>
      </c:layout>
      <c:barChart>
        <c:barDir val="col"/>
        <c:grouping val="clustered"/>
        <c:varyColors val="0"/>
        <c:ser>
          <c:idx val="1"/>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0.09</c:v>
                </c:pt>
                <c:pt idx="1">
                  <c:v>0.14000000000000001</c:v>
                </c:pt>
                <c:pt idx="2">
                  <c:v>0.53</c:v>
                </c:pt>
                <c:pt idx="3">
                  <c:v>0.12</c:v>
                </c:pt>
                <c:pt idx="4">
                  <c:v>0.12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0.2</c:v>
                </c:pt>
                <c:pt idx="1">
                  <c:v>0.2</c:v>
                </c:pt>
                <c:pt idx="2">
                  <c:v>0.33</c:v>
                </c:pt>
                <c:pt idx="3">
                  <c:v>0.17</c:v>
                </c:pt>
                <c:pt idx="4">
                  <c:v>0.1</c:v>
                </c:pt>
              </c:numCache>
            </c:numRef>
          </c:val>
        </c:ser>
        <c:dLbls>
          <c:showLegendKey val="0"/>
          <c:showVal val="0"/>
          <c:showCatName val="0"/>
          <c:showSerName val="0"/>
          <c:showPercent val="0"/>
          <c:showBubbleSize val="0"/>
        </c:dLbls>
        <c:gapWidth val="70"/>
        <c:overlap val="-3"/>
        <c:axId val="38783616"/>
        <c:axId val="131465600"/>
      </c:barChart>
      <c:catAx>
        <c:axId val="38783616"/>
        <c:scaling>
          <c:orientation val="minMax"/>
        </c:scaling>
        <c:delete val="1"/>
        <c:axPos val="b"/>
        <c:numFmt formatCode="General" sourceLinked="1"/>
        <c:majorTickMark val="out"/>
        <c:minorTickMark val="none"/>
        <c:tickLblPos val="none"/>
        <c:crossAx val="131465600"/>
        <c:crosses val="autoZero"/>
        <c:auto val="1"/>
        <c:lblAlgn val="ctr"/>
        <c:lblOffset val="100"/>
        <c:tickLblSkip val="1"/>
        <c:tickMarkSkip val="1"/>
        <c:noMultiLvlLbl val="0"/>
      </c:catAx>
      <c:valAx>
        <c:axId val="131465600"/>
        <c:scaling>
          <c:orientation val="minMax"/>
          <c:max val="1"/>
          <c:min val="0"/>
        </c:scaling>
        <c:delete val="1"/>
        <c:axPos val="l"/>
        <c:numFmt formatCode="0%" sourceLinked="1"/>
        <c:majorTickMark val="out"/>
        <c:minorTickMark val="none"/>
        <c:tickLblPos val="none"/>
        <c:crossAx val="38783616"/>
        <c:crosses val="autoZero"/>
        <c:crossBetween val="between"/>
        <c:majorUnit val="0.2"/>
        <c:minorUnit val="0.1"/>
      </c:valAx>
      <c:spPr>
        <a:noFill/>
        <a:ln w="24869">
          <a:noFill/>
        </a:ln>
      </c:spPr>
    </c:plotArea>
    <c:legend>
      <c:legendPos val="t"/>
      <c:layout>
        <c:manualLayout>
          <c:xMode val="edge"/>
          <c:yMode val="edge"/>
          <c:x val="0.36177033661933433"/>
          <c:y val="9.6209912536443148E-2"/>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44278168073766"/>
          <c:y val="2.8400565148883814E-2"/>
          <c:w val="0.66055721831926384"/>
          <c:h val="0.97159943485111899"/>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2811">
                <a:noFill/>
              </a:ln>
            </c:spPr>
            <c:txPr>
              <a:bodyPr/>
              <a:lstStyle/>
              <a:p>
                <a:pPr>
                  <a:defRPr sz="8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No interest (in pursuing an engineering career)</c:v>
                </c:pt>
                <c:pt idx="1">
                  <c:v>Unnecessary (for career plans/ goals)</c:v>
                </c:pt>
                <c:pt idx="2">
                  <c:v>Prefer to pursue/ continue on a different career path</c:v>
                </c:pt>
                <c:pt idx="3">
                  <c:v>Will be working outside of Canada</c:v>
                </c:pt>
                <c:pt idx="4">
                  <c:v>Pursuing career in medicine</c:v>
                </c:pt>
                <c:pt idx="5">
                  <c:v>Costs/ fees mentions</c:v>
                </c:pt>
                <c:pt idx="6">
                  <c:v>Too much added responsibility</c:v>
                </c:pt>
                <c:pt idx="7">
                  <c:v>Pursuing career in software (engineer/ developer)</c:v>
                </c:pt>
              </c:strCache>
            </c:strRef>
          </c:cat>
          <c:val>
            <c:numRef>
              <c:f>Sheet1!$B$2:$B$9</c:f>
              <c:numCache>
                <c:formatCode>0%</c:formatCode>
                <c:ptCount val="8"/>
                <c:pt idx="0">
                  <c:v>0.4</c:v>
                </c:pt>
                <c:pt idx="1">
                  <c:v>0.26</c:v>
                </c:pt>
                <c:pt idx="2">
                  <c:v>0.21</c:v>
                </c:pt>
                <c:pt idx="3">
                  <c:v>0.11</c:v>
                </c:pt>
                <c:pt idx="4">
                  <c:v>0.08</c:v>
                </c:pt>
                <c:pt idx="5">
                  <c:v>0.05</c:v>
                </c:pt>
                <c:pt idx="6">
                  <c:v>0.05</c:v>
                </c:pt>
                <c:pt idx="7">
                  <c:v>0.05</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No interest (in pursuing an engineering career)</c:v>
                </c:pt>
                <c:pt idx="1">
                  <c:v>Unnecessary (for career plans/ goals)</c:v>
                </c:pt>
                <c:pt idx="2">
                  <c:v>Prefer to pursue/ continue on a different career path</c:v>
                </c:pt>
                <c:pt idx="3">
                  <c:v>Will be working outside of Canada</c:v>
                </c:pt>
                <c:pt idx="4">
                  <c:v>Pursuing career in medicine</c:v>
                </c:pt>
                <c:pt idx="5">
                  <c:v>Costs/ fees mentions</c:v>
                </c:pt>
                <c:pt idx="6">
                  <c:v>Too much added responsibility</c:v>
                </c:pt>
                <c:pt idx="7">
                  <c:v>Pursuing career in software (engineer/ developer)</c:v>
                </c:pt>
              </c:strCache>
            </c:strRef>
          </c:cat>
          <c:val>
            <c:numRef>
              <c:f>Sheet1!$C$2:$C$9</c:f>
              <c:numCache>
                <c:formatCode>0%</c:formatCode>
                <c:ptCount val="8"/>
                <c:pt idx="0">
                  <c:v>0.27</c:v>
                </c:pt>
                <c:pt idx="1">
                  <c:v>0.27</c:v>
                </c:pt>
                <c:pt idx="2">
                  <c:v>7.0000000000000007E-2</c:v>
                </c:pt>
                <c:pt idx="3">
                  <c:v>0.13</c:v>
                </c:pt>
                <c:pt idx="7">
                  <c:v>0.13</c:v>
                </c:pt>
              </c:numCache>
            </c:numRef>
          </c:val>
        </c:ser>
        <c:dLbls>
          <c:showLegendKey val="0"/>
          <c:showVal val="0"/>
          <c:showCatName val="0"/>
          <c:showSerName val="0"/>
          <c:showPercent val="0"/>
          <c:showBubbleSize val="0"/>
        </c:dLbls>
        <c:gapWidth val="70"/>
        <c:overlap val="-3"/>
        <c:axId val="134696320"/>
        <c:axId val="134702208"/>
      </c:barChart>
      <c:catAx>
        <c:axId val="134696320"/>
        <c:scaling>
          <c:orientation val="maxMin"/>
        </c:scaling>
        <c:delete val="1"/>
        <c:axPos val="l"/>
        <c:numFmt formatCode="General" sourceLinked="1"/>
        <c:majorTickMark val="out"/>
        <c:minorTickMark val="none"/>
        <c:tickLblPos val="none"/>
        <c:crossAx val="134702208"/>
        <c:crosses val="autoZero"/>
        <c:auto val="1"/>
        <c:lblAlgn val="ctr"/>
        <c:lblOffset val="100"/>
        <c:tickLblSkip val="1"/>
        <c:tickMarkSkip val="1"/>
        <c:noMultiLvlLbl val="0"/>
      </c:catAx>
      <c:valAx>
        <c:axId val="134702208"/>
        <c:scaling>
          <c:orientation val="minMax"/>
          <c:max val="1"/>
          <c:min val="0"/>
        </c:scaling>
        <c:delete val="1"/>
        <c:axPos val="t"/>
        <c:numFmt formatCode="0%" sourceLinked="1"/>
        <c:majorTickMark val="out"/>
        <c:minorTickMark val="none"/>
        <c:tickLblPos val="none"/>
        <c:crossAx val="134696320"/>
        <c:crosses val="autoZero"/>
        <c:crossBetween val="between"/>
        <c:majorUnit val="0.2"/>
        <c:minorUnit val="0.1"/>
      </c:valAx>
      <c:spPr>
        <a:noFill/>
        <a:ln w="25400">
          <a:noFill/>
        </a:ln>
      </c:spPr>
    </c:plotArea>
    <c:legend>
      <c:legendPos val="r"/>
      <c:layout>
        <c:manualLayout>
          <c:xMode val="edge"/>
          <c:yMode val="edge"/>
          <c:x val="0.89774151668128299"/>
          <c:y val="1.9813382358042288E-2"/>
          <c:w val="9.1717466895813421E-2"/>
          <c:h val="0.12043197243516365"/>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877"/>
        </c:manualLayout>
      </c:layout>
      <c:barChart>
        <c:barDir val="col"/>
        <c:grouping val="clustered"/>
        <c:varyColors val="0"/>
        <c:ser>
          <c:idx val="1"/>
          <c:order val="0"/>
          <c:tx>
            <c:strRef>
              <c:f>Sheet1!$B$1</c:f>
              <c:strCache>
                <c:ptCount val="1"/>
                <c:pt idx="0">
                  <c:v>2014</c:v>
                </c:pt>
              </c:strCache>
            </c:strRef>
          </c:tx>
          <c:spPr>
            <a:solidFill>
              <a:srgbClr val="10253F"/>
            </a:solidFill>
            <a:ln w="25400">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0.13</c:v>
                </c:pt>
                <c:pt idx="1">
                  <c:v>0.16</c:v>
                </c:pt>
                <c:pt idx="2">
                  <c:v>0.32</c:v>
                </c:pt>
                <c:pt idx="3">
                  <c:v>7.0000000000000007E-2</c:v>
                </c:pt>
                <c:pt idx="4">
                  <c:v>0.32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0.1</c:v>
                </c:pt>
                <c:pt idx="1">
                  <c:v>0.23</c:v>
                </c:pt>
                <c:pt idx="2">
                  <c:v>0.31</c:v>
                </c:pt>
                <c:pt idx="3">
                  <c:v>0.15</c:v>
                </c:pt>
                <c:pt idx="4">
                  <c:v>0.21</c:v>
                </c:pt>
              </c:numCache>
            </c:numRef>
          </c:val>
        </c:ser>
        <c:dLbls>
          <c:showLegendKey val="0"/>
          <c:showVal val="0"/>
          <c:showCatName val="0"/>
          <c:showSerName val="0"/>
          <c:showPercent val="0"/>
          <c:showBubbleSize val="0"/>
        </c:dLbls>
        <c:gapWidth val="70"/>
        <c:overlap val="-3"/>
        <c:axId val="134804992"/>
        <c:axId val="134806528"/>
      </c:barChart>
      <c:catAx>
        <c:axId val="134804992"/>
        <c:scaling>
          <c:orientation val="minMax"/>
        </c:scaling>
        <c:delete val="1"/>
        <c:axPos val="b"/>
        <c:numFmt formatCode="General" sourceLinked="1"/>
        <c:majorTickMark val="out"/>
        <c:minorTickMark val="none"/>
        <c:tickLblPos val="none"/>
        <c:crossAx val="134806528"/>
        <c:crosses val="autoZero"/>
        <c:auto val="1"/>
        <c:lblAlgn val="ctr"/>
        <c:lblOffset val="100"/>
        <c:tickLblSkip val="1"/>
        <c:tickMarkSkip val="1"/>
        <c:noMultiLvlLbl val="0"/>
      </c:catAx>
      <c:valAx>
        <c:axId val="134806528"/>
        <c:scaling>
          <c:orientation val="minMax"/>
          <c:max val="1"/>
          <c:min val="0"/>
        </c:scaling>
        <c:delete val="1"/>
        <c:axPos val="l"/>
        <c:numFmt formatCode="0%" sourceLinked="1"/>
        <c:majorTickMark val="out"/>
        <c:minorTickMark val="none"/>
        <c:tickLblPos val="none"/>
        <c:crossAx val="134804992"/>
        <c:crosses val="autoZero"/>
        <c:crossBetween val="between"/>
        <c:majorUnit val="0.2"/>
        <c:minorUnit val="0.1"/>
      </c:valAx>
      <c:spPr>
        <a:noFill/>
        <a:ln w="24869">
          <a:noFill/>
        </a:ln>
      </c:spPr>
    </c:plotArea>
    <c:legend>
      <c:legendPos val="t"/>
      <c:layout>
        <c:manualLayout>
          <c:xMode val="edge"/>
          <c:yMode val="edge"/>
          <c:x val="0.36747020437027905"/>
          <c:y val="0.11370262390670553"/>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446803048113502"/>
          <c:w val="1"/>
          <c:h val="0.82018270228676127"/>
        </c:manualLayout>
      </c:layout>
      <c:barChart>
        <c:barDir val="col"/>
        <c:grouping val="clustered"/>
        <c:varyColors val="0"/>
        <c:ser>
          <c:idx val="4"/>
          <c:order val="0"/>
          <c:tx>
            <c:strRef>
              <c:f>Sheet1!$B$1</c:f>
              <c:strCache>
                <c:ptCount val="1"/>
                <c:pt idx="0">
                  <c:v>2014</c:v>
                </c:pt>
              </c:strCache>
            </c:strRef>
          </c:tx>
          <c:spPr>
            <a:solidFill>
              <a:srgbClr val="10253F"/>
            </a:solidFill>
            <a:ln w="2540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c:formatCode>
                <c:ptCount val="4"/>
                <c:pt idx="0">
                  <c:v>0.42</c:v>
                </c:pt>
                <c:pt idx="1">
                  <c:v>0.17</c:v>
                </c:pt>
                <c:pt idx="2">
                  <c:v>0.2</c:v>
                </c:pt>
                <c:pt idx="3">
                  <c:v>0.21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c:formatCode>
                <c:ptCount val="4"/>
                <c:pt idx="0">
                  <c:v>0.48</c:v>
                </c:pt>
                <c:pt idx="1">
                  <c:v>0.12</c:v>
                </c:pt>
                <c:pt idx="2">
                  <c:v>0.21</c:v>
                </c:pt>
                <c:pt idx="3">
                  <c:v>0.2</c:v>
                </c:pt>
              </c:numCache>
            </c:numRef>
          </c:val>
        </c:ser>
        <c:dLbls>
          <c:showLegendKey val="0"/>
          <c:showVal val="1"/>
          <c:showCatName val="0"/>
          <c:showSerName val="0"/>
          <c:showPercent val="0"/>
          <c:showBubbleSize val="0"/>
        </c:dLbls>
        <c:gapWidth val="70"/>
        <c:overlap val="-3"/>
        <c:axId val="142890880"/>
        <c:axId val="142892416"/>
      </c:barChart>
      <c:catAx>
        <c:axId val="142890880"/>
        <c:scaling>
          <c:orientation val="minMax"/>
        </c:scaling>
        <c:delete val="1"/>
        <c:axPos val="b"/>
        <c:numFmt formatCode="General" sourceLinked="1"/>
        <c:majorTickMark val="out"/>
        <c:minorTickMark val="none"/>
        <c:tickLblPos val="none"/>
        <c:crossAx val="142892416"/>
        <c:crosses val="autoZero"/>
        <c:auto val="0"/>
        <c:lblAlgn val="ctr"/>
        <c:lblOffset val="100"/>
        <c:tickLblSkip val="1"/>
        <c:tickMarkSkip val="1"/>
        <c:noMultiLvlLbl val="0"/>
      </c:catAx>
      <c:valAx>
        <c:axId val="142892416"/>
        <c:scaling>
          <c:orientation val="minMax"/>
          <c:max val="1"/>
          <c:min val="0"/>
        </c:scaling>
        <c:delete val="1"/>
        <c:axPos val="l"/>
        <c:numFmt formatCode="0%" sourceLinked="1"/>
        <c:majorTickMark val="out"/>
        <c:minorTickMark val="none"/>
        <c:tickLblPos val="none"/>
        <c:crossAx val="142890880"/>
        <c:crosses val="autoZero"/>
        <c:crossBetween val="between"/>
        <c:majorUnit val="0.2"/>
        <c:minorUnit val="0.1"/>
      </c:valAx>
      <c:spPr>
        <a:noFill/>
        <a:ln w="24399">
          <a:noFill/>
        </a:ln>
      </c:spPr>
    </c:plotArea>
    <c:legend>
      <c:legendPos val="t"/>
      <c:layout>
        <c:manualLayout>
          <c:xMode val="edge"/>
          <c:yMode val="edge"/>
          <c:x val="0.39604586495642052"/>
          <c:y val="0.15950161300957372"/>
          <c:w val="0.16189378041187188"/>
          <c:h val="7.0300263477149655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80770907303838"/>
          <c:y val="1.9480519480519706E-2"/>
          <c:w val="0.52880078483890558"/>
          <c:h val="0.9805194273204515"/>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Want to achieve the required experience before applying</c:v>
                </c:pt>
                <c:pt idx="1">
                  <c:v>Taking time off/ pursuing other interests</c:v>
                </c:pt>
                <c:pt idx="2">
                  <c:v>Not sure I need it (in my chosen field of work)</c:v>
                </c:pt>
              </c:strCache>
            </c:strRef>
          </c:cat>
          <c:val>
            <c:numRef>
              <c:f>Sheet1!$B$2:$B$4</c:f>
              <c:numCache>
                <c:formatCode>0%</c:formatCode>
                <c:ptCount val="3"/>
                <c:pt idx="0">
                  <c:v>0.85</c:v>
                </c:pt>
                <c:pt idx="1">
                  <c:v>0.04</c:v>
                </c:pt>
                <c:pt idx="2">
                  <c:v>0.02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Want to achieve the required experience before applying</c:v>
                </c:pt>
                <c:pt idx="1">
                  <c:v>Taking time off/ pursuing other interests</c:v>
                </c:pt>
                <c:pt idx="2">
                  <c:v>Not sure I need it (in my chosen field of work)</c:v>
                </c:pt>
              </c:strCache>
            </c:strRef>
          </c:cat>
          <c:val>
            <c:numRef>
              <c:f>Sheet1!$C$2:$C$4</c:f>
              <c:numCache>
                <c:formatCode>General</c:formatCode>
                <c:ptCount val="3"/>
                <c:pt idx="0" formatCode="0%">
                  <c:v>0.93</c:v>
                </c:pt>
              </c:numCache>
            </c:numRef>
          </c:val>
        </c:ser>
        <c:dLbls>
          <c:showLegendKey val="0"/>
          <c:showVal val="0"/>
          <c:showCatName val="0"/>
          <c:showSerName val="0"/>
          <c:showPercent val="0"/>
          <c:showBubbleSize val="0"/>
        </c:dLbls>
        <c:gapWidth val="70"/>
        <c:overlap val="-3"/>
        <c:axId val="142861440"/>
        <c:axId val="142862976"/>
      </c:barChart>
      <c:catAx>
        <c:axId val="142861440"/>
        <c:scaling>
          <c:orientation val="maxMin"/>
        </c:scaling>
        <c:delete val="1"/>
        <c:axPos val="l"/>
        <c:numFmt formatCode="General" sourceLinked="1"/>
        <c:majorTickMark val="out"/>
        <c:minorTickMark val="none"/>
        <c:tickLblPos val="none"/>
        <c:crossAx val="142862976"/>
        <c:crosses val="autoZero"/>
        <c:auto val="1"/>
        <c:lblAlgn val="ctr"/>
        <c:lblOffset val="100"/>
        <c:tickLblSkip val="1"/>
        <c:tickMarkSkip val="1"/>
        <c:noMultiLvlLbl val="0"/>
      </c:catAx>
      <c:valAx>
        <c:axId val="142862976"/>
        <c:scaling>
          <c:orientation val="minMax"/>
          <c:max val="1.1499999999999893"/>
          <c:min val="0"/>
        </c:scaling>
        <c:delete val="1"/>
        <c:axPos val="t"/>
        <c:numFmt formatCode="0%" sourceLinked="1"/>
        <c:majorTickMark val="out"/>
        <c:minorTickMark val="none"/>
        <c:tickLblPos val="none"/>
        <c:crossAx val="142861440"/>
        <c:crosses val="autoZero"/>
        <c:crossBetween val="between"/>
        <c:majorUnit val="0.2"/>
        <c:minorUnit val="0.1"/>
      </c:valAx>
      <c:spPr>
        <a:noFill/>
        <a:ln w="22560">
          <a:noFill/>
        </a:ln>
      </c:spPr>
    </c:plotArea>
    <c:legend>
      <c:legendPos val="r"/>
      <c:layout>
        <c:manualLayout>
          <c:xMode val="edge"/>
          <c:yMode val="edge"/>
          <c:x val="0.90335475471393178"/>
          <c:y val="2.9093872938192197E-2"/>
          <c:w val="6.7746919616423595E-2"/>
          <c:h val="0.1153148756610306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93038550816986"/>
          <c:w val="1"/>
          <c:h val="0.71103158709207592"/>
        </c:manualLayout>
      </c:layout>
      <c:barChart>
        <c:barDir val="col"/>
        <c:grouping val="clustered"/>
        <c:varyColors val="0"/>
        <c:ser>
          <c:idx val="2"/>
          <c:order val="0"/>
          <c:tx>
            <c:strRef>
              <c:f>Sheet1!$B$1</c:f>
              <c:strCache>
                <c:ptCount val="1"/>
                <c:pt idx="0">
                  <c:v>2014</c:v>
                </c:pt>
              </c:strCache>
            </c:strRef>
          </c:tx>
          <c:spPr>
            <a:solidFill>
              <a:srgbClr val="10253F"/>
            </a:solidFill>
            <a:ln w="25400">
              <a:solidFill>
                <a:schemeClr val="bg1"/>
              </a:solidFill>
            </a:ln>
          </c:spPr>
          <c:invertIfNegative val="0"/>
          <c:dPt>
            <c:idx val="4"/>
            <c:invertIfNegative val="0"/>
            <c:bubble3D val="0"/>
          </c:dPt>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c:formatCode>
                <c:ptCount val="5"/>
                <c:pt idx="0">
                  <c:v>0.64</c:v>
                </c:pt>
                <c:pt idx="1">
                  <c:v>0.3</c:v>
                </c:pt>
                <c:pt idx="2">
                  <c:v>0.03</c:v>
                </c:pt>
                <c:pt idx="3">
                  <c:v>0.01</c:v>
                </c:pt>
                <c:pt idx="4">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c:formatCode>
                <c:ptCount val="5"/>
                <c:pt idx="0">
                  <c:v>0.66</c:v>
                </c:pt>
                <c:pt idx="1">
                  <c:v>0.28000000000000003</c:v>
                </c:pt>
                <c:pt idx="2">
                  <c:v>0.02</c:v>
                </c:pt>
                <c:pt idx="3">
                  <c:v>0.01</c:v>
                </c:pt>
                <c:pt idx="4">
                  <c:v>0.03</c:v>
                </c:pt>
              </c:numCache>
            </c:numRef>
          </c:val>
        </c:ser>
        <c:dLbls>
          <c:showLegendKey val="0"/>
          <c:showVal val="0"/>
          <c:showCatName val="0"/>
          <c:showSerName val="0"/>
          <c:showPercent val="0"/>
          <c:showBubbleSize val="0"/>
        </c:dLbls>
        <c:gapWidth val="70"/>
        <c:overlap val="-3"/>
        <c:axId val="142684160"/>
        <c:axId val="142685696"/>
      </c:barChart>
      <c:catAx>
        <c:axId val="142684160"/>
        <c:scaling>
          <c:orientation val="minMax"/>
        </c:scaling>
        <c:delete val="1"/>
        <c:axPos val="b"/>
        <c:numFmt formatCode="General" sourceLinked="1"/>
        <c:majorTickMark val="out"/>
        <c:minorTickMark val="none"/>
        <c:tickLblPos val="none"/>
        <c:crossAx val="142685696"/>
        <c:crosses val="autoZero"/>
        <c:auto val="1"/>
        <c:lblAlgn val="ctr"/>
        <c:lblOffset val="100"/>
        <c:tickLblSkip val="1"/>
        <c:tickMarkSkip val="1"/>
        <c:noMultiLvlLbl val="0"/>
      </c:catAx>
      <c:valAx>
        <c:axId val="142685696"/>
        <c:scaling>
          <c:orientation val="minMax"/>
          <c:max val="1"/>
          <c:min val="0"/>
        </c:scaling>
        <c:delete val="1"/>
        <c:axPos val="l"/>
        <c:numFmt formatCode="0%" sourceLinked="1"/>
        <c:majorTickMark val="out"/>
        <c:minorTickMark val="none"/>
        <c:tickLblPos val="none"/>
        <c:crossAx val="142684160"/>
        <c:crosses val="autoZero"/>
        <c:crossBetween val="between"/>
        <c:majorUnit val="0.2"/>
        <c:minorUnit val="0.1"/>
      </c:valAx>
      <c:spPr>
        <a:noFill/>
        <a:ln w="24870">
          <a:noFill/>
        </a:ln>
      </c:spPr>
    </c:plotArea>
    <c:legend>
      <c:legendPos val="t"/>
      <c:layout>
        <c:manualLayout>
          <c:xMode val="edge"/>
          <c:yMode val="edge"/>
          <c:x val="0.4158129876216286"/>
          <c:y val="1.1560693641618497E-2"/>
          <c:w val="0.16211319184342776"/>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44075011799761"/>
          <c:y val="0"/>
          <c:w val="0.67187522655599963"/>
          <c:h val="1"/>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c:formatCode>
                <c:ptCount val="5"/>
                <c:pt idx="0">
                  <c:v>1</c:v>
                </c:pt>
                <c:pt idx="1">
                  <c:v>0.25</c:v>
                </c:pt>
                <c:pt idx="2">
                  <c:v>0.09</c:v>
                </c:pt>
                <c:pt idx="3">
                  <c:v>0.04</c:v>
                </c:pt>
                <c:pt idx="4">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c:formatCode>
                <c:ptCount val="5"/>
                <c:pt idx="0">
                  <c:v>1</c:v>
                </c:pt>
                <c:pt idx="1">
                  <c:v>0.24</c:v>
                </c:pt>
                <c:pt idx="2">
                  <c:v>7.0000000000000007E-2</c:v>
                </c:pt>
                <c:pt idx="3">
                  <c:v>0.03</c:v>
                </c:pt>
                <c:pt idx="4">
                  <c:v>0.02</c:v>
                </c:pt>
              </c:numCache>
            </c:numRef>
          </c:val>
        </c:ser>
        <c:dLbls>
          <c:showLegendKey val="0"/>
          <c:showVal val="0"/>
          <c:showCatName val="0"/>
          <c:showSerName val="0"/>
          <c:showPercent val="0"/>
          <c:showBubbleSize val="0"/>
        </c:dLbls>
        <c:gapWidth val="70"/>
        <c:overlap val="-3"/>
        <c:axId val="142668544"/>
        <c:axId val="142670080"/>
      </c:barChart>
      <c:catAx>
        <c:axId val="142668544"/>
        <c:scaling>
          <c:orientation val="maxMin"/>
        </c:scaling>
        <c:delete val="1"/>
        <c:axPos val="l"/>
        <c:numFmt formatCode="General" sourceLinked="1"/>
        <c:majorTickMark val="out"/>
        <c:minorTickMark val="none"/>
        <c:tickLblPos val="none"/>
        <c:crossAx val="142670080"/>
        <c:crosses val="autoZero"/>
        <c:auto val="1"/>
        <c:lblAlgn val="ctr"/>
        <c:lblOffset val="100"/>
        <c:tickLblSkip val="1"/>
        <c:tickMarkSkip val="1"/>
        <c:noMultiLvlLbl val="0"/>
      </c:catAx>
      <c:valAx>
        <c:axId val="142670080"/>
        <c:scaling>
          <c:orientation val="minMax"/>
          <c:max val="1.1499999999999893"/>
          <c:min val="0"/>
        </c:scaling>
        <c:delete val="1"/>
        <c:axPos val="t"/>
        <c:numFmt formatCode="0%" sourceLinked="1"/>
        <c:majorTickMark val="out"/>
        <c:minorTickMark val="none"/>
        <c:tickLblPos val="none"/>
        <c:crossAx val="142668544"/>
        <c:crosses val="autoZero"/>
        <c:crossBetween val="between"/>
        <c:majorUnit val="0.2"/>
        <c:minorUnit val="0.1"/>
      </c:valAx>
      <c:spPr>
        <a:noFill/>
        <a:ln w="23493">
          <a:noFill/>
        </a:ln>
      </c:spPr>
    </c:plotArea>
    <c:legend>
      <c:legendPos val="r"/>
      <c:layout>
        <c:manualLayout>
          <c:xMode val="edge"/>
          <c:yMode val="edge"/>
          <c:x val="0.93001758393548184"/>
          <c:y val="3.7193082179827051E-2"/>
          <c:w val="6.4089785135884883E-2"/>
          <c:h val="0.1269425656735641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17819624168047"/>
          <c:y val="2.8151015673313223E-2"/>
          <c:w val="0.68149678297693828"/>
          <c:h val="0.95421132377487206"/>
        </c:manualLayout>
      </c:layout>
      <c:barChart>
        <c:barDir val="bar"/>
        <c:grouping val="clustered"/>
        <c:varyColors val="0"/>
        <c:ser>
          <c:idx val="2"/>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Saskatchewan</c:v>
                </c:pt>
                <c:pt idx="3">
                  <c:v>Ontario</c:v>
                </c:pt>
                <c:pt idx="4">
                  <c:v>Manitoba</c:v>
                </c:pt>
                <c:pt idx="5">
                  <c:v>Quebec</c:v>
                </c:pt>
                <c:pt idx="6">
                  <c:v>Yukon/ Northwest Territories/ Nunavut</c:v>
                </c:pt>
                <c:pt idx="7">
                  <c:v>Newfoundland/ Labrador</c:v>
                </c:pt>
                <c:pt idx="8">
                  <c:v>Nova Scotia</c:v>
                </c:pt>
                <c:pt idx="9">
                  <c:v>Don't know/ Unsure</c:v>
                </c:pt>
              </c:strCache>
            </c:strRef>
          </c:cat>
          <c:val>
            <c:numRef>
              <c:f>Sheet1!$B$2:$B$11</c:f>
              <c:numCache>
                <c:formatCode>0%</c:formatCode>
                <c:ptCount val="10"/>
                <c:pt idx="0">
                  <c:v>0.57999999999999996</c:v>
                </c:pt>
                <c:pt idx="1">
                  <c:v>0.55000000000000004</c:v>
                </c:pt>
                <c:pt idx="2">
                  <c:v>0.15</c:v>
                </c:pt>
                <c:pt idx="3">
                  <c:v>0.13</c:v>
                </c:pt>
                <c:pt idx="4">
                  <c:v>0.06</c:v>
                </c:pt>
                <c:pt idx="5">
                  <c:v>0.02</c:v>
                </c:pt>
                <c:pt idx="6">
                  <c:v>0.02</c:v>
                </c:pt>
                <c:pt idx="7">
                  <c:v>0.01</c:v>
                </c:pt>
                <c:pt idx="8">
                  <c:v>0.01</c:v>
                </c:pt>
                <c:pt idx="9">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Saskatchewan</c:v>
                </c:pt>
                <c:pt idx="3">
                  <c:v>Ontario</c:v>
                </c:pt>
                <c:pt idx="4">
                  <c:v>Manitoba</c:v>
                </c:pt>
                <c:pt idx="5">
                  <c:v>Quebec</c:v>
                </c:pt>
                <c:pt idx="6">
                  <c:v>Yukon/ Northwest Territories/ Nunavut</c:v>
                </c:pt>
                <c:pt idx="7">
                  <c:v>Newfoundland/ Labrador</c:v>
                </c:pt>
                <c:pt idx="8">
                  <c:v>Nova Scotia</c:v>
                </c:pt>
                <c:pt idx="9">
                  <c:v>Don't know/ Unsure</c:v>
                </c:pt>
              </c:strCache>
            </c:strRef>
          </c:cat>
          <c:val>
            <c:numRef>
              <c:f>Sheet1!$C$2:$C$11</c:f>
              <c:numCache>
                <c:formatCode>0%</c:formatCode>
                <c:ptCount val="10"/>
                <c:pt idx="0">
                  <c:v>0.73</c:v>
                </c:pt>
                <c:pt idx="1">
                  <c:v>0.34</c:v>
                </c:pt>
                <c:pt idx="2">
                  <c:v>0.2</c:v>
                </c:pt>
                <c:pt idx="3">
                  <c:v>0.09</c:v>
                </c:pt>
                <c:pt idx="4">
                  <c:v>0.13</c:v>
                </c:pt>
                <c:pt idx="5">
                  <c:v>0.03</c:v>
                </c:pt>
                <c:pt idx="6">
                  <c:v>0.02</c:v>
                </c:pt>
                <c:pt idx="7">
                  <c:v>0.02</c:v>
                </c:pt>
                <c:pt idx="8">
                  <c:v>0.02</c:v>
                </c:pt>
                <c:pt idx="9">
                  <c:v>0.03</c:v>
                </c:pt>
              </c:numCache>
            </c:numRef>
          </c:val>
        </c:ser>
        <c:dLbls>
          <c:showLegendKey val="0"/>
          <c:showVal val="0"/>
          <c:showCatName val="0"/>
          <c:showSerName val="0"/>
          <c:showPercent val="0"/>
          <c:showBubbleSize val="0"/>
        </c:dLbls>
        <c:gapWidth val="70"/>
        <c:overlap val="-3"/>
        <c:axId val="143015936"/>
        <c:axId val="143017472"/>
      </c:barChart>
      <c:catAx>
        <c:axId val="143015936"/>
        <c:scaling>
          <c:orientation val="maxMin"/>
        </c:scaling>
        <c:delete val="1"/>
        <c:axPos val="l"/>
        <c:numFmt formatCode="General" sourceLinked="1"/>
        <c:majorTickMark val="out"/>
        <c:minorTickMark val="none"/>
        <c:tickLblPos val="none"/>
        <c:crossAx val="143017472"/>
        <c:crosses val="autoZero"/>
        <c:auto val="1"/>
        <c:lblAlgn val="ctr"/>
        <c:lblOffset val="100"/>
        <c:tickLblSkip val="1"/>
        <c:tickMarkSkip val="1"/>
        <c:noMultiLvlLbl val="0"/>
      </c:catAx>
      <c:valAx>
        <c:axId val="143017472"/>
        <c:scaling>
          <c:orientation val="minMax"/>
          <c:max val="1.1499999999999893"/>
          <c:min val="0"/>
        </c:scaling>
        <c:delete val="1"/>
        <c:axPos val="t"/>
        <c:numFmt formatCode="0%" sourceLinked="1"/>
        <c:majorTickMark val="out"/>
        <c:minorTickMark val="none"/>
        <c:tickLblPos val="none"/>
        <c:crossAx val="143015936"/>
        <c:crosses val="autoZero"/>
        <c:crossBetween val="between"/>
        <c:majorUnit val="0.2"/>
        <c:minorUnit val="0.1"/>
      </c:valAx>
      <c:spPr>
        <a:noFill/>
        <a:ln w="23563">
          <a:noFill/>
        </a:ln>
      </c:spPr>
    </c:plotArea>
    <c:legend>
      <c:legendPos val="r"/>
      <c:layout>
        <c:manualLayout>
          <c:xMode val="edge"/>
          <c:yMode val="edge"/>
          <c:x val="0.89533842558956922"/>
          <c:y val="2.4378893441248873E-2"/>
          <c:w val="7.2327580000130912E-2"/>
          <c:h val="9.9777469745752231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7168791594549129"/>
          <c:y val="0"/>
          <c:w val="0.38496843080373466"/>
          <c:h val="1"/>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Pursue a graduate degree in engineering</c:v>
                </c:pt>
                <c:pt idx="1">
                  <c:v>Pursue another professional degree</c:v>
                </c:pt>
                <c:pt idx="2">
                  <c:v>Pursue a graduate degree in another area of study</c:v>
                </c:pt>
                <c:pt idx="3">
                  <c:v>Pursue an MBA</c:v>
                </c:pt>
                <c:pt idx="4">
                  <c:v>Don't know/ Unsure</c:v>
                </c:pt>
              </c:strCache>
            </c:strRef>
          </c:cat>
          <c:val>
            <c:numRef>
              <c:f>Sheet1!$B$2:$B$6</c:f>
              <c:numCache>
                <c:formatCode>0%</c:formatCode>
                <c:ptCount val="5"/>
                <c:pt idx="0">
                  <c:v>0.64</c:v>
                </c:pt>
                <c:pt idx="1">
                  <c:v>0.19</c:v>
                </c:pt>
                <c:pt idx="2">
                  <c:v>0.06</c:v>
                </c:pt>
                <c:pt idx="3">
                  <c:v>0.05</c:v>
                </c:pt>
                <c:pt idx="4">
                  <c:v>0.06</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Sheet1!$A$2:$A$6</c:f>
              <c:strCache>
                <c:ptCount val="5"/>
                <c:pt idx="0">
                  <c:v>Pursue a graduate degree in engineering</c:v>
                </c:pt>
                <c:pt idx="1">
                  <c:v>Pursue another professional degree</c:v>
                </c:pt>
                <c:pt idx="2">
                  <c:v>Pursue a graduate degree in another area of study</c:v>
                </c:pt>
                <c:pt idx="3">
                  <c:v>Pursue an MBA</c:v>
                </c:pt>
                <c:pt idx="4">
                  <c:v>Don't know/ Unsure</c:v>
                </c:pt>
              </c:strCache>
            </c:strRef>
          </c:cat>
          <c:val>
            <c:numRef>
              <c:f>Sheet1!$C$2:$C$6</c:f>
              <c:numCache>
                <c:formatCode>0%</c:formatCode>
                <c:ptCount val="5"/>
                <c:pt idx="0">
                  <c:v>0.67</c:v>
                </c:pt>
                <c:pt idx="1">
                  <c:v>0.1</c:v>
                </c:pt>
                <c:pt idx="2">
                  <c:v>0.1</c:v>
                </c:pt>
                <c:pt idx="3">
                  <c:v>0.08</c:v>
                </c:pt>
              </c:numCache>
            </c:numRef>
          </c:val>
        </c:ser>
        <c:dLbls>
          <c:showLegendKey val="0"/>
          <c:showVal val="0"/>
          <c:showCatName val="0"/>
          <c:showSerName val="0"/>
          <c:showPercent val="0"/>
          <c:showBubbleSize val="0"/>
        </c:dLbls>
        <c:gapWidth val="70"/>
        <c:overlap val="-3"/>
        <c:axId val="37291520"/>
        <c:axId val="37293056"/>
      </c:barChart>
      <c:catAx>
        <c:axId val="37291520"/>
        <c:scaling>
          <c:orientation val="maxMin"/>
        </c:scaling>
        <c:delete val="1"/>
        <c:axPos val="l"/>
        <c:numFmt formatCode="General" sourceLinked="1"/>
        <c:majorTickMark val="out"/>
        <c:minorTickMark val="none"/>
        <c:tickLblPos val="none"/>
        <c:crossAx val="37293056"/>
        <c:crosses val="autoZero"/>
        <c:auto val="1"/>
        <c:lblAlgn val="ctr"/>
        <c:lblOffset val="100"/>
        <c:tickLblSkip val="1"/>
        <c:tickMarkSkip val="1"/>
        <c:noMultiLvlLbl val="0"/>
      </c:catAx>
      <c:valAx>
        <c:axId val="37293056"/>
        <c:scaling>
          <c:orientation val="minMax"/>
          <c:max val="1"/>
          <c:min val="0"/>
        </c:scaling>
        <c:delete val="1"/>
        <c:axPos val="t"/>
        <c:numFmt formatCode="0%" sourceLinked="1"/>
        <c:majorTickMark val="out"/>
        <c:minorTickMark val="none"/>
        <c:tickLblPos val="none"/>
        <c:crossAx val="37291520"/>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3395607277451859E-2"/>
          <c:w val="1"/>
          <c:h val="0.82202671203425992"/>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898">
                <a:noFill/>
              </a:ln>
            </c:spPr>
            <c:txPr>
              <a:bodyPr/>
              <a:lstStyle/>
              <a:p>
                <a:pPr>
                  <a:defRPr sz="1200" b="1" i="0" u="none" strike="noStrike" baseline="0">
                    <a:solidFill>
                      <a:srgbClr val="002060"/>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0.84</c:v>
                </c:pt>
                <c:pt idx="1">
                  <c:v>0.09</c:v>
                </c:pt>
                <c:pt idx="2">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002060"/>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0.81</c:v>
                </c:pt>
                <c:pt idx="1">
                  <c:v>0.1</c:v>
                </c:pt>
                <c:pt idx="2">
                  <c:v>0.08</c:v>
                </c:pt>
              </c:numCache>
            </c:numRef>
          </c:val>
        </c:ser>
        <c:dLbls>
          <c:showLegendKey val="0"/>
          <c:showVal val="0"/>
          <c:showCatName val="0"/>
          <c:showSerName val="0"/>
          <c:showPercent val="0"/>
          <c:showBubbleSize val="0"/>
        </c:dLbls>
        <c:gapWidth val="201"/>
        <c:overlap val="-3"/>
        <c:axId val="143130624"/>
        <c:axId val="143132160"/>
      </c:barChart>
      <c:catAx>
        <c:axId val="143130624"/>
        <c:scaling>
          <c:orientation val="minMax"/>
        </c:scaling>
        <c:delete val="1"/>
        <c:axPos val="b"/>
        <c:numFmt formatCode="General" sourceLinked="1"/>
        <c:majorTickMark val="out"/>
        <c:minorTickMark val="none"/>
        <c:tickLblPos val="none"/>
        <c:crossAx val="143132160"/>
        <c:crosses val="autoZero"/>
        <c:auto val="1"/>
        <c:lblAlgn val="ctr"/>
        <c:lblOffset val="100"/>
        <c:tickLblSkip val="1"/>
        <c:tickMarkSkip val="1"/>
        <c:noMultiLvlLbl val="0"/>
      </c:catAx>
      <c:valAx>
        <c:axId val="143132160"/>
        <c:scaling>
          <c:orientation val="minMax"/>
          <c:max val="1"/>
          <c:min val="0"/>
        </c:scaling>
        <c:delete val="1"/>
        <c:axPos val="l"/>
        <c:numFmt formatCode="0%" sourceLinked="1"/>
        <c:majorTickMark val="out"/>
        <c:minorTickMark val="none"/>
        <c:tickLblPos val="none"/>
        <c:crossAx val="143130624"/>
        <c:crosses val="autoZero"/>
        <c:crossBetween val="between"/>
        <c:majorUnit val="0.2"/>
        <c:minorUnit val="0.1"/>
      </c:valAx>
      <c:spPr>
        <a:noFill/>
        <a:ln w="24898">
          <a:noFill/>
        </a:ln>
      </c:spPr>
    </c:plotArea>
    <c:legend>
      <c:legendPos val="t"/>
      <c:layout>
        <c:manualLayout>
          <c:xMode val="edge"/>
          <c:yMode val="edge"/>
          <c:x val="5.7751129605201734E-2"/>
          <c:y val="5.071905239238176E-2"/>
          <c:w val="0.15985044617952379"/>
          <c:h val="6.45793757607303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43"/>
          <c:h val="0.83287879253842056"/>
        </c:manualLayout>
      </c:layout>
      <c:barChart>
        <c:barDir val="bar"/>
        <c:grouping val="percentStacked"/>
        <c:varyColors val="0"/>
        <c:ser>
          <c:idx val="0"/>
          <c:order val="0"/>
          <c:tx>
            <c:strRef>
              <c:f>Sheet1!$D$1</c:f>
              <c:strCache>
                <c:ptCount val="1"/>
                <c:pt idx="0">
                  <c:v>Yes</c:v>
                </c:pt>
              </c:strCache>
            </c:strRef>
          </c:tx>
          <c:spPr>
            <a:solidFill>
              <a:schemeClr val="tx1">
                <a:lumMod val="75000"/>
              </a:schemeClr>
            </a:solidFill>
            <a:ln w="25400">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Sheet1!$D$2:$D$7</c:f>
              <c:numCache>
                <c:formatCode>0%</c:formatCode>
                <c:ptCount val="6"/>
                <c:pt idx="0">
                  <c:v>0.86</c:v>
                </c:pt>
                <c:pt idx="1">
                  <c:v>0.87</c:v>
                </c:pt>
                <c:pt idx="2">
                  <c:v>0.67</c:v>
                </c:pt>
                <c:pt idx="3">
                  <c:v>0.73</c:v>
                </c:pt>
                <c:pt idx="4">
                  <c:v>0.17</c:v>
                </c:pt>
                <c:pt idx="5">
                  <c:v>0.14000000000000001</c:v>
                </c:pt>
              </c:numCache>
            </c:numRef>
          </c:val>
        </c:ser>
        <c:ser>
          <c:idx val="1"/>
          <c:order val="1"/>
          <c:tx>
            <c:strRef>
              <c:f>Sheet1!$E$1</c:f>
              <c:strCache>
                <c:ptCount val="1"/>
                <c:pt idx="0">
                  <c:v>No</c:v>
                </c:pt>
              </c:strCache>
            </c:strRef>
          </c:tx>
          <c:spPr>
            <a:solidFill>
              <a:schemeClr val="tx1">
                <a:lumMod val="60000"/>
                <a:lumOff val="40000"/>
              </a:schemeClr>
            </a:solidFill>
            <a:ln w="254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Sheet1!$E$2:$E$7</c:f>
              <c:numCache>
                <c:formatCode>0%</c:formatCode>
                <c:ptCount val="6"/>
                <c:pt idx="0">
                  <c:v>7.0000000000000007E-2</c:v>
                </c:pt>
                <c:pt idx="1">
                  <c:v>7.0000000000000007E-2</c:v>
                </c:pt>
                <c:pt idx="2">
                  <c:v>0.24</c:v>
                </c:pt>
                <c:pt idx="3">
                  <c:v>0.2</c:v>
                </c:pt>
                <c:pt idx="4">
                  <c:v>0.78</c:v>
                </c:pt>
                <c:pt idx="5">
                  <c:v>0.81</c:v>
                </c:pt>
              </c:numCache>
            </c:numRef>
          </c:val>
        </c:ser>
        <c:ser>
          <c:idx val="2"/>
          <c:order val="2"/>
          <c:tx>
            <c:strRef>
              <c:f>Sheet1!$F$1</c:f>
              <c:strCache>
                <c:ptCount val="1"/>
                <c:pt idx="0">
                  <c:v>Don't Know / Unsure</c:v>
                </c:pt>
              </c:strCache>
            </c:strRef>
          </c:tx>
          <c:spPr>
            <a:solidFill>
              <a:schemeClr val="tx1">
                <a:lumMod val="20000"/>
                <a:lumOff val="80000"/>
              </a:schemeClr>
            </a:solidFill>
            <a:ln w="254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Sheet1!$F$2:$F$7</c:f>
              <c:numCache>
                <c:formatCode>0%</c:formatCode>
                <c:ptCount val="6"/>
                <c:pt idx="0">
                  <c:v>0.06</c:v>
                </c:pt>
                <c:pt idx="1">
                  <c:v>0.06</c:v>
                </c:pt>
                <c:pt idx="2">
                  <c:v>0.09</c:v>
                </c:pt>
                <c:pt idx="3">
                  <c:v>7.0000000000000007E-2</c:v>
                </c:pt>
                <c:pt idx="4">
                  <c:v>0.05</c:v>
                </c:pt>
                <c:pt idx="5">
                  <c:v>0.05</c:v>
                </c:pt>
              </c:numCache>
            </c:numRef>
          </c:val>
        </c:ser>
        <c:dLbls>
          <c:showLegendKey val="0"/>
          <c:showVal val="0"/>
          <c:showCatName val="0"/>
          <c:showSerName val="0"/>
          <c:showPercent val="0"/>
          <c:showBubbleSize val="0"/>
        </c:dLbls>
        <c:gapWidth val="33"/>
        <c:overlap val="100"/>
        <c:axId val="143305728"/>
        <c:axId val="143323904"/>
      </c:barChart>
      <c:catAx>
        <c:axId val="143305728"/>
        <c:scaling>
          <c:orientation val="maxMin"/>
        </c:scaling>
        <c:delete val="0"/>
        <c:axPos val="l"/>
        <c:numFmt formatCode="General" sourceLinked="1"/>
        <c:majorTickMark val="out"/>
        <c:minorTickMark val="none"/>
        <c:tickLblPos val="nextTo"/>
        <c:txPr>
          <a:bodyPr/>
          <a:lstStyle/>
          <a:p>
            <a:pPr>
              <a:defRPr sz="1400" b="1"/>
            </a:pPr>
            <a:endParaRPr lang="en-US"/>
          </a:p>
        </c:txPr>
        <c:crossAx val="143323904"/>
        <c:crosses val="autoZero"/>
        <c:auto val="1"/>
        <c:lblAlgn val="ctr"/>
        <c:lblOffset val="100"/>
        <c:tickLblSkip val="1"/>
        <c:noMultiLvlLbl val="0"/>
      </c:catAx>
      <c:valAx>
        <c:axId val="143323904"/>
        <c:scaling>
          <c:orientation val="minMax"/>
        </c:scaling>
        <c:delete val="1"/>
        <c:axPos val="t"/>
        <c:numFmt formatCode="0%" sourceLinked="1"/>
        <c:majorTickMark val="out"/>
        <c:minorTickMark val="none"/>
        <c:tickLblPos val="none"/>
        <c:crossAx val="143305728"/>
        <c:crosses val="autoZero"/>
        <c:crossBetween val="between"/>
      </c:valAx>
    </c:plotArea>
    <c:legend>
      <c:legendPos val="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511"/>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0.46</c:v>
                </c:pt>
                <c:pt idx="1">
                  <c:v>0.44</c:v>
                </c:pt>
                <c:pt idx="2">
                  <c:v>0.06</c:v>
                </c:pt>
                <c:pt idx="3">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0.54</c:v>
                </c:pt>
                <c:pt idx="1">
                  <c:v>0.36</c:v>
                </c:pt>
                <c:pt idx="2">
                  <c:v>0.06</c:v>
                </c:pt>
                <c:pt idx="3">
                  <c:v>0.03</c:v>
                </c:pt>
              </c:numCache>
            </c:numRef>
          </c:val>
        </c:ser>
        <c:dLbls>
          <c:showLegendKey val="0"/>
          <c:showVal val="0"/>
          <c:showCatName val="0"/>
          <c:showSerName val="0"/>
          <c:showPercent val="0"/>
          <c:showBubbleSize val="0"/>
        </c:dLbls>
        <c:gapWidth val="70"/>
        <c:overlap val="-3"/>
        <c:axId val="145475072"/>
        <c:axId val="145476608"/>
      </c:barChart>
      <c:catAx>
        <c:axId val="145475072"/>
        <c:scaling>
          <c:orientation val="minMax"/>
        </c:scaling>
        <c:delete val="1"/>
        <c:axPos val="b"/>
        <c:numFmt formatCode="General" sourceLinked="1"/>
        <c:majorTickMark val="out"/>
        <c:minorTickMark val="none"/>
        <c:tickLblPos val="none"/>
        <c:crossAx val="145476608"/>
        <c:crosses val="autoZero"/>
        <c:auto val="1"/>
        <c:lblAlgn val="ctr"/>
        <c:lblOffset val="100"/>
        <c:tickLblSkip val="1"/>
        <c:tickMarkSkip val="1"/>
        <c:noMultiLvlLbl val="0"/>
      </c:catAx>
      <c:valAx>
        <c:axId val="145476608"/>
        <c:scaling>
          <c:orientation val="minMax"/>
          <c:max val="1"/>
          <c:min val="0"/>
        </c:scaling>
        <c:delete val="1"/>
        <c:axPos val="l"/>
        <c:numFmt formatCode="0%" sourceLinked="1"/>
        <c:majorTickMark val="out"/>
        <c:minorTickMark val="none"/>
        <c:tickLblPos val="none"/>
        <c:crossAx val="145475072"/>
        <c:crosses val="autoZero"/>
        <c:crossBetween val="between"/>
        <c:majorUnit val="0.2"/>
        <c:minorUnit val="0.1"/>
      </c:valAx>
      <c:spPr>
        <a:noFill/>
        <a:ln w="24900">
          <a:noFill/>
        </a:ln>
      </c:spPr>
    </c:plotArea>
    <c:legend>
      <c:legendPos val="t"/>
      <c:layout>
        <c:manualLayout>
          <c:xMode val="edge"/>
          <c:yMode val="edge"/>
          <c:x val="0.39797995099486427"/>
          <c:y val="0.18340611353711792"/>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089759561692224"/>
          <c:w val="1"/>
          <c:h val="0.63902996061299167"/>
        </c:manualLayout>
      </c:layout>
      <c:barChart>
        <c:barDir val="col"/>
        <c:grouping val="percentStacked"/>
        <c:varyColors val="0"/>
        <c:ser>
          <c:idx val="0"/>
          <c:order val="0"/>
          <c:tx>
            <c:strRef>
              <c:f>Sheet1!$B$1</c:f>
              <c:strCache>
                <c:ptCount val="1"/>
                <c:pt idx="0">
                  <c:v>CEAB</c:v>
                </c:pt>
              </c:strCache>
            </c:strRef>
          </c:tx>
          <c:spPr>
            <a:solidFill>
              <a:schemeClr val="tx1"/>
            </a:solidFill>
            <a:ln w="25400">
              <a:solidFill>
                <a:schemeClr val="bg1"/>
              </a:solidFill>
            </a:ln>
          </c:spPr>
          <c:invertIfNegative val="0"/>
          <c:dLbls>
            <c:dLbl>
              <c:idx val="0"/>
              <c:layout>
                <c:manualLayout>
                  <c:x val="-2.1345506178345043E-4"/>
                  <c:y val="1.2894210914948404E-3"/>
                </c:manualLayout>
              </c:layout>
              <c:showLegendKey val="0"/>
              <c:showVal val="1"/>
              <c:showCatName val="0"/>
              <c:showSerName val="0"/>
              <c:showPercent val="0"/>
              <c:showBubbleSize val="0"/>
            </c:dLbl>
            <c:dLbl>
              <c:idx val="1"/>
              <c:layout>
                <c:manualLayout>
                  <c:x val="3.0745039135356473E-5"/>
                  <c:y val="3.2363856143579331E-3"/>
                </c:manualLayout>
              </c:layout>
              <c:showLegendKey val="0"/>
              <c:showVal val="1"/>
              <c:showCatName val="0"/>
              <c:showSerName val="0"/>
              <c:showPercent val="0"/>
              <c:showBubbleSize val="0"/>
            </c:dLbl>
            <c:dLbl>
              <c:idx val="2"/>
              <c:layout>
                <c:manualLayout>
                  <c:x val="2.7494514005421461E-4"/>
                  <c:y val="2.9867689542288449E-4"/>
                </c:manualLayout>
              </c:layout>
              <c:showLegendKey val="0"/>
              <c:showVal val="1"/>
              <c:showCatName val="0"/>
              <c:showSerName val="0"/>
              <c:showPercent val="0"/>
              <c:showBubbleSize val="0"/>
            </c:dLbl>
            <c:dLbl>
              <c:idx val="3"/>
              <c:layout>
                <c:manualLayout>
                  <c:x val="1.740263093044815E-3"/>
                  <c:y val="-3.4010553855986854E-3"/>
                </c:manualLayout>
              </c:layout>
              <c:showLegendKey val="0"/>
              <c:showVal val="1"/>
              <c:showCatName val="0"/>
              <c:showSerName val="0"/>
              <c:showPercent val="0"/>
              <c:showBubbleSize val="0"/>
            </c:dLbl>
            <c:dLbl>
              <c:idx val="4"/>
              <c:layout>
                <c:manualLayout>
                  <c:x val="-4.5753781522466197E-4"/>
                  <c:y val="5.264890065325066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c:formatCode>
                <c:ptCount val="10"/>
                <c:pt idx="0">
                  <c:v>0.69</c:v>
                </c:pt>
                <c:pt idx="1">
                  <c:v>0.73</c:v>
                </c:pt>
                <c:pt idx="2">
                  <c:v>0.47</c:v>
                </c:pt>
                <c:pt idx="3">
                  <c:v>0.51</c:v>
                </c:pt>
                <c:pt idx="4">
                  <c:v>0.23</c:v>
                </c:pt>
                <c:pt idx="5">
                  <c:v>0.26</c:v>
                </c:pt>
                <c:pt idx="6">
                  <c:v>0.3</c:v>
                </c:pt>
                <c:pt idx="7">
                  <c:v>0.23</c:v>
                </c:pt>
                <c:pt idx="8">
                  <c:v>0.09</c:v>
                </c:pt>
                <c:pt idx="9">
                  <c:v>0.08</c:v>
                </c:pt>
              </c:numCache>
            </c:numRef>
          </c:val>
        </c:ser>
        <c:ser>
          <c:idx val="1"/>
          <c:order val="1"/>
          <c:tx>
            <c:strRef>
              <c:f>Sheet1!$C$1</c:f>
              <c:strCache>
                <c:ptCount val="1"/>
                <c:pt idx="0">
                  <c:v>Respective Professional Engineers Association</c:v>
                </c:pt>
              </c:strCache>
            </c:strRef>
          </c:tx>
          <c:spPr>
            <a:solidFill>
              <a:schemeClr val="accent1">
                <a:lumMod val="75000"/>
              </a:schemeClr>
            </a:solidFill>
            <a:ln w="2540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c:formatCode>
                <c:ptCount val="10"/>
                <c:pt idx="0">
                  <c:v>0.26</c:v>
                </c:pt>
                <c:pt idx="1">
                  <c:v>0.21</c:v>
                </c:pt>
                <c:pt idx="2">
                  <c:v>0.78</c:v>
                </c:pt>
                <c:pt idx="3">
                  <c:v>0.79</c:v>
                </c:pt>
                <c:pt idx="4">
                  <c:v>0.88</c:v>
                </c:pt>
                <c:pt idx="5">
                  <c:v>0.86</c:v>
                </c:pt>
                <c:pt idx="6">
                  <c:v>0.55000000000000004</c:v>
                </c:pt>
                <c:pt idx="7">
                  <c:v>0.63</c:v>
                </c:pt>
                <c:pt idx="8">
                  <c:v>0.92</c:v>
                </c:pt>
                <c:pt idx="9">
                  <c:v>0.94</c:v>
                </c:pt>
              </c:numCache>
            </c:numRef>
          </c:val>
        </c:ser>
        <c:ser>
          <c:idx val="2"/>
          <c:order val="2"/>
          <c:tx>
            <c:strRef>
              <c:f>Sheet1!$D$1</c:f>
              <c:strCache>
                <c:ptCount val="1"/>
                <c:pt idx="0">
                  <c:v>Don't know/ Unsure</c:v>
                </c:pt>
              </c:strCache>
            </c:strRef>
          </c:tx>
          <c:spPr>
            <a:solidFill>
              <a:schemeClr val="accent1">
                <a:lumMod val="60000"/>
                <a:lumOff val="40000"/>
              </a:schemeClr>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c:formatCode>
                <c:ptCount val="10"/>
                <c:pt idx="0">
                  <c:v>0.12</c:v>
                </c:pt>
                <c:pt idx="1">
                  <c:v>0.13</c:v>
                </c:pt>
                <c:pt idx="2">
                  <c:v>0.1</c:v>
                </c:pt>
                <c:pt idx="3">
                  <c:v>0.11</c:v>
                </c:pt>
                <c:pt idx="4">
                  <c:v>0.05</c:v>
                </c:pt>
                <c:pt idx="5">
                  <c:v>0.06</c:v>
                </c:pt>
                <c:pt idx="6">
                  <c:v>0.23</c:v>
                </c:pt>
                <c:pt idx="7">
                  <c:v>0.22</c:v>
                </c:pt>
                <c:pt idx="8">
                  <c:v>0.04</c:v>
                </c:pt>
                <c:pt idx="9">
                  <c:v>0.04</c:v>
                </c:pt>
              </c:numCache>
            </c:numRef>
          </c:val>
        </c:ser>
        <c:dLbls>
          <c:showLegendKey val="0"/>
          <c:showVal val="0"/>
          <c:showCatName val="0"/>
          <c:showSerName val="0"/>
          <c:showPercent val="0"/>
          <c:showBubbleSize val="0"/>
        </c:dLbls>
        <c:gapWidth val="93"/>
        <c:overlap val="100"/>
        <c:axId val="160305536"/>
        <c:axId val="160307072"/>
      </c:barChart>
      <c:catAx>
        <c:axId val="160305536"/>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60307072"/>
        <c:crosses val="autoZero"/>
        <c:auto val="1"/>
        <c:lblAlgn val="ctr"/>
        <c:lblOffset val="100"/>
        <c:noMultiLvlLbl val="0"/>
      </c:catAx>
      <c:valAx>
        <c:axId val="160307072"/>
        <c:scaling>
          <c:orientation val="minMax"/>
          <c:max val="1.41"/>
          <c:min val="0"/>
        </c:scaling>
        <c:delete val="0"/>
        <c:axPos val="l"/>
        <c:numFmt formatCode="0%" sourceLinked="1"/>
        <c:majorTickMark val="out"/>
        <c:minorTickMark val="none"/>
        <c:tickLblPos val="none"/>
        <c:spPr>
          <a:ln>
            <a:noFill/>
          </a:ln>
        </c:spPr>
        <c:crossAx val="160305536"/>
        <c:crosses val="autoZero"/>
        <c:crossBetween val="between"/>
        <c:majorUnit val="0.2"/>
        <c:minorUnit val="0.1"/>
      </c:valAx>
      <c:spPr>
        <a:noFill/>
        <a:ln w="23670">
          <a:noFill/>
        </a:ln>
      </c:spPr>
    </c:plotArea>
    <c:legend>
      <c:legendPos val="r"/>
      <c:layout>
        <c:manualLayout>
          <c:xMode val="edge"/>
          <c:yMode val="edge"/>
          <c:x val="0.12819061924263936"/>
          <c:y val="3.2700236738348362E-2"/>
          <c:w val="0.67608282384970131"/>
          <c:h val="0.23079301251438766"/>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385143323167752E-2"/>
          <c:w val="1"/>
          <c:h val="0.8265524625267665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0.39</c:v>
                </c:pt>
                <c:pt idx="1">
                  <c:v>0.53</c:v>
                </c:pt>
                <c:pt idx="2">
                  <c:v>0.05</c:v>
                </c:pt>
                <c:pt idx="3">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0.45</c:v>
                </c:pt>
                <c:pt idx="1">
                  <c:v>0.48</c:v>
                </c:pt>
                <c:pt idx="2">
                  <c:v>0.03</c:v>
                </c:pt>
                <c:pt idx="3">
                  <c:v>0.03</c:v>
                </c:pt>
              </c:numCache>
            </c:numRef>
          </c:val>
        </c:ser>
        <c:dLbls>
          <c:showLegendKey val="0"/>
          <c:showVal val="0"/>
          <c:showCatName val="0"/>
          <c:showSerName val="0"/>
          <c:showPercent val="0"/>
          <c:showBubbleSize val="0"/>
        </c:dLbls>
        <c:gapWidth val="70"/>
        <c:overlap val="-3"/>
        <c:axId val="163424896"/>
        <c:axId val="163426688"/>
      </c:barChart>
      <c:catAx>
        <c:axId val="163424896"/>
        <c:scaling>
          <c:orientation val="minMax"/>
        </c:scaling>
        <c:delete val="1"/>
        <c:axPos val="b"/>
        <c:numFmt formatCode="General" sourceLinked="1"/>
        <c:majorTickMark val="out"/>
        <c:minorTickMark val="none"/>
        <c:tickLblPos val="none"/>
        <c:crossAx val="163426688"/>
        <c:crosses val="autoZero"/>
        <c:auto val="1"/>
        <c:lblAlgn val="ctr"/>
        <c:lblOffset val="100"/>
        <c:tickLblSkip val="1"/>
        <c:tickMarkSkip val="1"/>
        <c:noMultiLvlLbl val="0"/>
      </c:catAx>
      <c:valAx>
        <c:axId val="163426688"/>
        <c:scaling>
          <c:orientation val="minMax"/>
          <c:max val="1"/>
          <c:min val="0"/>
        </c:scaling>
        <c:delete val="1"/>
        <c:axPos val="l"/>
        <c:numFmt formatCode="0%" sourceLinked="1"/>
        <c:majorTickMark val="out"/>
        <c:minorTickMark val="none"/>
        <c:tickLblPos val="none"/>
        <c:crossAx val="163424896"/>
        <c:crosses val="autoZero"/>
        <c:crossBetween val="between"/>
        <c:majorUnit val="0.2"/>
        <c:minorUnit val="0.1"/>
      </c:valAx>
      <c:spPr>
        <a:noFill/>
        <a:ln w="24903">
          <a:noFill/>
        </a:ln>
      </c:spPr>
    </c:plotArea>
    <c:legend>
      <c:legendPos val="t"/>
      <c:layout>
        <c:manualLayout>
          <c:xMode val="edge"/>
          <c:yMode val="edge"/>
          <c:x val="0.41035031892389118"/>
          <c:y val="5.2516411378555797E-2"/>
          <c:w val="0.15795069255698993"/>
          <c:h val="6.686791065777608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506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0.52</c:v>
                </c:pt>
                <c:pt idx="1">
                  <c:v>0.45</c:v>
                </c:pt>
                <c:pt idx="2">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0.45</c:v>
                </c:pt>
                <c:pt idx="1">
                  <c:v>0.51</c:v>
                </c:pt>
                <c:pt idx="2">
                  <c:v>0.04</c:v>
                </c:pt>
              </c:numCache>
            </c:numRef>
          </c:val>
        </c:ser>
        <c:dLbls>
          <c:showLegendKey val="0"/>
          <c:showVal val="0"/>
          <c:showCatName val="0"/>
          <c:showSerName val="0"/>
          <c:showPercent val="0"/>
          <c:showBubbleSize val="0"/>
        </c:dLbls>
        <c:gapWidth val="70"/>
        <c:overlap val="-3"/>
        <c:axId val="163882880"/>
        <c:axId val="163884416"/>
      </c:barChart>
      <c:catAx>
        <c:axId val="163882880"/>
        <c:scaling>
          <c:orientation val="minMax"/>
        </c:scaling>
        <c:delete val="1"/>
        <c:axPos val="b"/>
        <c:numFmt formatCode="General" sourceLinked="1"/>
        <c:majorTickMark val="out"/>
        <c:minorTickMark val="none"/>
        <c:tickLblPos val="none"/>
        <c:crossAx val="163884416"/>
        <c:crosses val="autoZero"/>
        <c:auto val="1"/>
        <c:lblAlgn val="ctr"/>
        <c:lblOffset val="100"/>
        <c:tickLblSkip val="1"/>
        <c:tickMarkSkip val="1"/>
        <c:noMultiLvlLbl val="0"/>
      </c:catAx>
      <c:valAx>
        <c:axId val="163884416"/>
        <c:scaling>
          <c:orientation val="minMax"/>
          <c:max val="1"/>
          <c:min val="0"/>
        </c:scaling>
        <c:delete val="1"/>
        <c:axPos val="l"/>
        <c:numFmt formatCode="0%" sourceLinked="1"/>
        <c:majorTickMark val="out"/>
        <c:minorTickMark val="none"/>
        <c:tickLblPos val="none"/>
        <c:crossAx val="163882880"/>
        <c:crosses val="autoZero"/>
        <c:crossBetween val="between"/>
        <c:majorUnit val="0.2"/>
        <c:minorUnit val="0.1"/>
      </c:valAx>
      <c:spPr>
        <a:noFill/>
        <a:ln w="24930">
          <a:noFill/>
        </a:ln>
      </c:spPr>
    </c:plotArea>
    <c:legend>
      <c:legendPos val="t"/>
      <c:layout>
        <c:manualLayout>
          <c:xMode val="edge"/>
          <c:yMode val="edge"/>
          <c:x val="0.39481927635653324"/>
          <c:y val="9.4584286803966439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99760441416146"/>
          <c:y val="1.3274288082410757E-2"/>
          <c:w val="0.6940024479804161"/>
          <c:h val="0.98672566371681414"/>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Sheet1!$B$2:$B$5</c:f>
              <c:numCache>
                <c:formatCode>0%</c:formatCode>
                <c:ptCount val="4"/>
                <c:pt idx="0">
                  <c:v>0.4</c:v>
                </c:pt>
                <c:pt idx="1">
                  <c:v>0.14000000000000001</c:v>
                </c:pt>
                <c:pt idx="2">
                  <c:v>0.1</c:v>
                </c:pt>
                <c:pt idx="3">
                  <c:v>0.36</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Sheet1!$C$2:$C$5</c:f>
              <c:numCache>
                <c:formatCode>0%</c:formatCode>
                <c:ptCount val="4"/>
                <c:pt idx="0">
                  <c:v>0.49</c:v>
                </c:pt>
                <c:pt idx="1">
                  <c:v>0.13</c:v>
                </c:pt>
                <c:pt idx="2">
                  <c:v>0.06</c:v>
                </c:pt>
                <c:pt idx="3">
                  <c:v>0.31</c:v>
                </c:pt>
              </c:numCache>
            </c:numRef>
          </c:val>
        </c:ser>
        <c:dLbls>
          <c:showLegendKey val="0"/>
          <c:showVal val="0"/>
          <c:showCatName val="0"/>
          <c:showSerName val="0"/>
          <c:showPercent val="0"/>
          <c:showBubbleSize val="0"/>
        </c:dLbls>
        <c:gapWidth val="70"/>
        <c:overlap val="-3"/>
        <c:axId val="164209408"/>
        <c:axId val="164210944"/>
      </c:barChart>
      <c:catAx>
        <c:axId val="164209408"/>
        <c:scaling>
          <c:orientation val="maxMin"/>
        </c:scaling>
        <c:delete val="1"/>
        <c:axPos val="l"/>
        <c:numFmt formatCode="General" sourceLinked="1"/>
        <c:majorTickMark val="out"/>
        <c:minorTickMark val="none"/>
        <c:tickLblPos val="none"/>
        <c:crossAx val="164210944"/>
        <c:crosses val="autoZero"/>
        <c:auto val="1"/>
        <c:lblAlgn val="ctr"/>
        <c:lblOffset val="100"/>
        <c:tickLblSkip val="1"/>
        <c:tickMarkSkip val="1"/>
        <c:noMultiLvlLbl val="0"/>
      </c:catAx>
      <c:valAx>
        <c:axId val="164210944"/>
        <c:scaling>
          <c:orientation val="minMax"/>
          <c:max val="1"/>
          <c:min val="0"/>
        </c:scaling>
        <c:delete val="1"/>
        <c:axPos val="t"/>
        <c:numFmt formatCode="0%" sourceLinked="1"/>
        <c:majorTickMark val="out"/>
        <c:minorTickMark val="none"/>
        <c:tickLblPos val="none"/>
        <c:crossAx val="164209408"/>
        <c:crosses val="autoZero"/>
        <c:crossBetween val="between"/>
        <c:majorUnit val="0.2"/>
        <c:minorUnit val="0.1"/>
      </c:valAx>
      <c:spPr>
        <a:noFill/>
        <a:ln w="24959">
          <a:noFill/>
        </a:ln>
      </c:spPr>
    </c:plotArea>
    <c:legend>
      <c:legendPos val="r"/>
      <c:layout>
        <c:manualLayout>
          <c:xMode val="edge"/>
          <c:yMode val="edge"/>
          <c:x val="0.88864727943919719"/>
          <c:y val="3.8410988100171677E-2"/>
          <c:w val="7.2327580000130912E-2"/>
          <c:h val="0.1233295838020247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197807626987833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900">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Cache>
                <c:formatCode>0%</c:formatCode>
                <c:ptCount val="5"/>
                <c:pt idx="0">
                  <c:v>0.02</c:v>
                </c:pt>
                <c:pt idx="1">
                  <c:v>0.35</c:v>
                </c:pt>
                <c:pt idx="2">
                  <c:v>0.49</c:v>
                </c:pt>
                <c:pt idx="3">
                  <c:v>0.1</c:v>
                </c:pt>
                <c:pt idx="4">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c:formatCode>
                <c:ptCount val="5"/>
                <c:pt idx="0">
                  <c:v>0.02</c:v>
                </c:pt>
                <c:pt idx="1">
                  <c:v>0.32</c:v>
                </c:pt>
                <c:pt idx="2">
                  <c:v>0.5</c:v>
                </c:pt>
                <c:pt idx="3">
                  <c:v>0.11</c:v>
                </c:pt>
                <c:pt idx="4">
                  <c:v>0.06</c:v>
                </c:pt>
              </c:numCache>
            </c:numRef>
          </c:val>
        </c:ser>
        <c:dLbls>
          <c:showLegendKey val="0"/>
          <c:showVal val="0"/>
          <c:showCatName val="0"/>
          <c:showSerName val="0"/>
          <c:showPercent val="0"/>
          <c:showBubbleSize val="0"/>
        </c:dLbls>
        <c:gapWidth val="70"/>
        <c:overlap val="-3"/>
        <c:axId val="163952128"/>
        <c:axId val="163953664"/>
      </c:barChart>
      <c:catAx>
        <c:axId val="163952128"/>
        <c:scaling>
          <c:orientation val="minMax"/>
        </c:scaling>
        <c:delete val="1"/>
        <c:axPos val="b"/>
        <c:numFmt formatCode="General" sourceLinked="1"/>
        <c:majorTickMark val="out"/>
        <c:minorTickMark val="none"/>
        <c:tickLblPos val="none"/>
        <c:crossAx val="163953664"/>
        <c:crosses val="autoZero"/>
        <c:auto val="1"/>
        <c:lblAlgn val="ctr"/>
        <c:lblOffset val="100"/>
        <c:tickLblSkip val="1"/>
        <c:tickMarkSkip val="1"/>
        <c:noMultiLvlLbl val="0"/>
      </c:catAx>
      <c:valAx>
        <c:axId val="163953664"/>
        <c:scaling>
          <c:orientation val="minMax"/>
          <c:max val="1"/>
          <c:min val="0"/>
        </c:scaling>
        <c:delete val="1"/>
        <c:axPos val="l"/>
        <c:numFmt formatCode="0%" sourceLinked="1"/>
        <c:majorTickMark val="out"/>
        <c:minorTickMark val="none"/>
        <c:tickLblPos val="none"/>
        <c:crossAx val="163952128"/>
        <c:crosses val="autoZero"/>
        <c:crossBetween val="between"/>
        <c:majorUnit val="0.2"/>
        <c:minorUnit val="0.1"/>
      </c:valAx>
      <c:spPr>
        <a:noFill/>
        <a:ln w="25400">
          <a:noFill/>
        </a:ln>
      </c:spPr>
    </c:plotArea>
    <c:legend>
      <c:legendPos val="t"/>
      <c:layout>
        <c:manualLayout>
          <c:xMode val="edge"/>
          <c:yMode val="edge"/>
          <c:x val="2.9902132993904372E-3"/>
          <c:y val="6.9716775599128547E-2"/>
          <c:w val="0.16080555282959316"/>
          <c:h val="6.6576547212644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81"/>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professor / administrator</c:v>
                </c:pt>
                <c:pt idx="1">
                  <c:v>From a University Law &amp; Ethics Course</c:v>
                </c:pt>
                <c:pt idx="2">
                  <c:v>From a PEO representative</c:v>
                </c:pt>
                <c:pt idx="3">
                  <c:v>From a professional engineer</c:v>
                </c:pt>
                <c:pt idx="4">
                  <c:v>From a family member or friend</c:v>
                </c:pt>
              </c:strCache>
            </c:strRef>
          </c:cat>
          <c:val>
            <c:numRef>
              <c:f>Sheet1!$B$2:$B$6</c:f>
              <c:numCache>
                <c:formatCode>0%</c:formatCode>
                <c:ptCount val="5"/>
                <c:pt idx="0">
                  <c:v>0.36</c:v>
                </c:pt>
                <c:pt idx="1">
                  <c:v>0.39</c:v>
                </c:pt>
                <c:pt idx="2">
                  <c:v>0.12</c:v>
                </c:pt>
                <c:pt idx="3">
                  <c:v>0.06</c:v>
                </c:pt>
                <c:pt idx="4">
                  <c:v>0.04</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professor / administrator</c:v>
                </c:pt>
                <c:pt idx="1">
                  <c:v>From a University Law &amp; Ethics Course</c:v>
                </c:pt>
                <c:pt idx="2">
                  <c:v>From a PEO representative</c:v>
                </c:pt>
                <c:pt idx="3">
                  <c:v>From a professional engineer</c:v>
                </c:pt>
                <c:pt idx="4">
                  <c:v>From a family member or friend</c:v>
                </c:pt>
              </c:strCache>
            </c:strRef>
          </c:cat>
          <c:val>
            <c:numRef>
              <c:f>Sheet1!$C$2:$C$6</c:f>
              <c:numCache>
                <c:formatCode>0%</c:formatCode>
                <c:ptCount val="5"/>
                <c:pt idx="0">
                  <c:v>0.41</c:v>
                </c:pt>
                <c:pt idx="1">
                  <c:v>0.35</c:v>
                </c:pt>
                <c:pt idx="2">
                  <c:v>0.08</c:v>
                </c:pt>
                <c:pt idx="3">
                  <c:v>0.06</c:v>
                </c:pt>
                <c:pt idx="4">
                  <c:v>7.0000000000000007E-2</c:v>
                </c:pt>
              </c:numCache>
            </c:numRef>
          </c:val>
        </c:ser>
        <c:dLbls>
          <c:showLegendKey val="0"/>
          <c:showVal val="0"/>
          <c:showCatName val="0"/>
          <c:showSerName val="0"/>
          <c:showPercent val="0"/>
          <c:showBubbleSize val="0"/>
        </c:dLbls>
        <c:gapWidth val="70"/>
        <c:overlap val="-3"/>
        <c:axId val="164049280"/>
        <c:axId val="164050816"/>
      </c:barChart>
      <c:catAx>
        <c:axId val="164049280"/>
        <c:scaling>
          <c:orientation val="maxMin"/>
        </c:scaling>
        <c:delete val="1"/>
        <c:axPos val="l"/>
        <c:numFmt formatCode="General" sourceLinked="1"/>
        <c:majorTickMark val="out"/>
        <c:minorTickMark val="none"/>
        <c:tickLblPos val="none"/>
        <c:crossAx val="164050816"/>
        <c:crosses val="autoZero"/>
        <c:auto val="1"/>
        <c:lblAlgn val="ctr"/>
        <c:lblOffset val="100"/>
        <c:tickLblSkip val="1"/>
        <c:tickMarkSkip val="1"/>
        <c:noMultiLvlLbl val="0"/>
      </c:catAx>
      <c:valAx>
        <c:axId val="164050816"/>
        <c:scaling>
          <c:orientation val="minMax"/>
          <c:max val="1"/>
          <c:min val="0"/>
        </c:scaling>
        <c:delete val="1"/>
        <c:axPos val="t"/>
        <c:numFmt formatCode="0%" sourceLinked="1"/>
        <c:majorTickMark val="out"/>
        <c:minorTickMark val="none"/>
        <c:tickLblPos val="none"/>
        <c:crossAx val="164049280"/>
        <c:crosses val="autoZero"/>
        <c:crossBetween val="between"/>
        <c:majorUnit val="0.2"/>
        <c:minorUnit val="0.1"/>
      </c:valAx>
      <c:spPr>
        <a:noFill/>
        <a:ln w="17722">
          <a:noFill/>
        </a:ln>
      </c:spPr>
    </c:plotArea>
    <c:legend>
      <c:legendPos val="r"/>
      <c:layout>
        <c:manualLayout>
          <c:xMode val="edge"/>
          <c:yMode val="edge"/>
          <c:x val="0.91395684664618015"/>
          <c:y val="1.477466122564818E-2"/>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0.44</c:v>
                </c:pt>
                <c:pt idx="1">
                  <c:v>0.4</c:v>
                </c:pt>
                <c:pt idx="2">
                  <c:v>0.11</c:v>
                </c:pt>
                <c:pt idx="3">
                  <c:v>0.05</c:v>
                </c:pt>
              </c:numCache>
            </c:numRef>
          </c:val>
        </c:ser>
        <c:dLbls>
          <c:showLegendKey val="0"/>
          <c:showVal val="1"/>
          <c:showCatName val="0"/>
          <c:showSerName val="0"/>
          <c:showPercent val="0"/>
          <c:showBubbleSize val="0"/>
        </c:dLbls>
        <c:gapWidth val="70"/>
        <c:overlap val="-3"/>
        <c:axId val="164134272"/>
        <c:axId val="164989184"/>
      </c:barChart>
      <c:catAx>
        <c:axId val="16413427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64989184"/>
        <c:crosses val="autoZero"/>
        <c:auto val="1"/>
        <c:lblAlgn val="ctr"/>
        <c:lblOffset val="100"/>
        <c:tickLblSkip val="1"/>
        <c:tickMarkSkip val="1"/>
        <c:noMultiLvlLbl val="0"/>
      </c:catAx>
      <c:valAx>
        <c:axId val="164989184"/>
        <c:scaling>
          <c:orientation val="minMax"/>
          <c:max val="1"/>
          <c:min val="0"/>
        </c:scaling>
        <c:delete val="1"/>
        <c:axPos val="l"/>
        <c:numFmt formatCode="0%" sourceLinked="1"/>
        <c:majorTickMark val="out"/>
        <c:minorTickMark val="none"/>
        <c:tickLblPos val="none"/>
        <c:crossAx val="16413427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858"/>
          <c:y val="8.4375610073534196E-3"/>
          <c:w val="0.74005305039788472"/>
          <c:h val="1"/>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Sheet1!$A$2:$A$8</c:f>
              <c:strCache>
                <c:ptCount val="7"/>
                <c:pt idx="0">
                  <c:v>British Columbia</c:v>
                </c:pt>
                <c:pt idx="1">
                  <c:v>Alberta</c:v>
                </c:pt>
                <c:pt idx="2">
                  <c:v>Outside of Canada</c:v>
                </c:pt>
                <c:pt idx="3">
                  <c:v>Ontario</c:v>
                </c:pt>
                <c:pt idx="4">
                  <c:v>Manitoba</c:v>
                </c:pt>
                <c:pt idx="5">
                  <c:v>Saskatchewan</c:v>
                </c:pt>
                <c:pt idx="6">
                  <c:v>Don't know/ Unsure</c:v>
                </c:pt>
              </c:strCache>
            </c:strRef>
          </c:cat>
          <c:val>
            <c:numRef>
              <c:f>Sheet1!$B$2:$B$8</c:f>
              <c:numCache>
                <c:formatCode>0%</c:formatCode>
                <c:ptCount val="7"/>
                <c:pt idx="0">
                  <c:v>0.27</c:v>
                </c:pt>
                <c:pt idx="1">
                  <c:v>0.21</c:v>
                </c:pt>
                <c:pt idx="2">
                  <c:v>0.14000000000000001</c:v>
                </c:pt>
                <c:pt idx="3">
                  <c:v>0.13</c:v>
                </c:pt>
                <c:pt idx="4">
                  <c:v>0.1</c:v>
                </c:pt>
                <c:pt idx="5">
                  <c:v>0.03</c:v>
                </c:pt>
                <c:pt idx="6">
                  <c:v>0.13</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Sheet1!$A$2:$A$8</c:f>
              <c:strCache>
                <c:ptCount val="7"/>
                <c:pt idx="0">
                  <c:v>British Columbia</c:v>
                </c:pt>
                <c:pt idx="1">
                  <c:v>Alberta</c:v>
                </c:pt>
                <c:pt idx="2">
                  <c:v>Outside of Canada</c:v>
                </c:pt>
                <c:pt idx="3">
                  <c:v>Ontario</c:v>
                </c:pt>
                <c:pt idx="4">
                  <c:v>Manitoba</c:v>
                </c:pt>
                <c:pt idx="5">
                  <c:v>Saskatchewan</c:v>
                </c:pt>
                <c:pt idx="6">
                  <c:v>Don't know/ Unsure</c:v>
                </c:pt>
              </c:strCache>
            </c:strRef>
          </c:cat>
          <c:val>
            <c:numRef>
              <c:f>Sheet1!$C$2:$C$8</c:f>
              <c:numCache>
                <c:formatCode>0%</c:formatCode>
                <c:ptCount val="7"/>
                <c:pt idx="0">
                  <c:v>0.15</c:v>
                </c:pt>
                <c:pt idx="1">
                  <c:v>0.33</c:v>
                </c:pt>
                <c:pt idx="2">
                  <c:v>0.17</c:v>
                </c:pt>
                <c:pt idx="3">
                  <c:v>0.1</c:v>
                </c:pt>
                <c:pt idx="4">
                  <c:v>0.1</c:v>
                </c:pt>
                <c:pt idx="5">
                  <c:v>0.06</c:v>
                </c:pt>
                <c:pt idx="6">
                  <c:v>0.04</c:v>
                </c:pt>
              </c:numCache>
            </c:numRef>
          </c:val>
        </c:ser>
        <c:dLbls>
          <c:showLegendKey val="0"/>
          <c:showVal val="0"/>
          <c:showCatName val="0"/>
          <c:showSerName val="0"/>
          <c:showPercent val="0"/>
          <c:showBubbleSize val="0"/>
        </c:dLbls>
        <c:gapWidth val="70"/>
        <c:overlap val="-3"/>
        <c:axId val="38115968"/>
        <c:axId val="38130048"/>
      </c:barChart>
      <c:catAx>
        <c:axId val="38115968"/>
        <c:scaling>
          <c:orientation val="maxMin"/>
        </c:scaling>
        <c:delete val="1"/>
        <c:axPos val="l"/>
        <c:numFmt formatCode="General" sourceLinked="1"/>
        <c:majorTickMark val="out"/>
        <c:minorTickMark val="none"/>
        <c:tickLblPos val="none"/>
        <c:crossAx val="38130048"/>
        <c:crosses val="autoZero"/>
        <c:auto val="1"/>
        <c:lblAlgn val="ctr"/>
        <c:lblOffset val="100"/>
        <c:tickLblSkip val="1"/>
        <c:tickMarkSkip val="1"/>
        <c:noMultiLvlLbl val="0"/>
      </c:catAx>
      <c:valAx>
        <c:axId val="38130048"/>
        <c:scaling>
          <c:orientation val="minMax"/>
          <c:max val="1"/>
          <c:min val="0"/>
        </c:scaling>
        <c:delete val="1"/>
        <c:axPos val="t"/>
        <c:numFmt formatCode="0%" sourceLinked="1"/>
        <c:majorTickMark val="out"/>
        <c:minorTickMark val="none"/>
        <c:tickLblPos val="none"/>
        <c:crossAx val="38115968"/>
        <c:crosses val="autoZero"/>
        <c:crossBetween val="between"/>
        <c:majorUnit val="0.2"/>
        <c:minorUnit val="0.1"/>
      </c:valAx>
    </c:plotArea>
    <c:legend>
      <c:legendPos val="r"/>
      <c:layout>
        <c:manualLayout>
          <c:xMode val="edge"/>
          <c:yMode val="edge"/>
          <c:x val="0.89111984100943642"/>
          <c:y val="0"/>
          <c:w val="0.10888015899056364"/>
          <c:h val="0.1186735289600417"/>
        </c:manualLayout>
      </c:layout>
      <c:overlay val="0"/>
      <c:txPr>
        <a:bodyPr/>
        <a:lstStyle/>
        <a:p>
          <a:pPr>
            <a:defRPr sz="1200" b="1">
              <a:latin typeface="+mn-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0.41</c:v>
                </c:pt>
                <c:pt idx="1">
                  <c:v>0.42</c:v>
                </c:pt>
                <c:pt idx="2">
                  <c:v>0.14000000000000001</c:v>
                </c:pt>
                <c:pt idx="3">
                  <c:v>0.03</c:v>
                </c:pt>
              </c:numCache>
            </c:numRef>
          </c:val>
        </c:ser>
        <c:dLbls>
          <c:showLegendKey val="0"/>
          <c:showVal val="1"/>
          <c:showCatName val="0"/>
          <c:showSerName val="0"/>
          <c:showPercent val="0"/>
          <c:showBubbleSize val="0"/>
        </c:dLbls>
        <c:gapWidth val="70"/>
        <c:overlap val="-3"/>
        <c:axId val="164335616"/>
        <c:axId val="164338304"/>
      </c:barChart>
      <c:catAx>
        <c:axId val="16433561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64338304"/>
        <c:crosses val="autoZero"/>
        <c:auto val="1"/>
        <c:lblAlgn val="ctr"/>
        <c:lblOffset val="100"/>
        <c:tickLblSkip val="1"/>
        <c:tickMarkSkip val="1"/>
        <c:noMultiLvlLbl val="0"/>
      </c:catAx>
      <c:valAx>
        <c:axId val="164338304"/>
        <c:scaling>
          <c:orientation val="minMax"/>
          <c:max val="1"/>
          <c:min val="0"/>
        </c:scaling>
        <c:delete val="1"/>
        <c:axPos val="l"/>
        <c:numFmt formatCode="0%" sourceLinked="1"/>
        <c:majorTickMark val="out"/>
        <c:minorTickMark val="none"/>
        <c:tickLblPos val="none"/>
        <c:crossAx val="16433561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1st year</c:v>
                </c:pt>
                <c:pt idx="1">
                  <c:v>2nd year</c:v>
                </c:pt>
                <c:pt idx="2">
                  <c:v>3rd year</c:v>
                </c:pt>
                <c:pt idx="3">
                  <c:v>4th year/graduation year</c:v>
                </c:pt>
              </c:strCache>
            </c:strRef>
          </c:cat>
          <c:val>
            <c:numRef>
              <c:f>Sheet1!$B$2:$B$5</c:f>
              <c:numCache>
                <c:formatCode>0%</c:formatCode>
                <c:ptCount val="4"/>
                <c:pt idx="0">
                  <c:v>0.09</c:v>
                </c:pt>
                <c:pt idx="1">
                  <c:v>0.22</c:v>
                </c:pt>
                <c:pt idx="2">
                  <c:v>0.42</c:v>
                </c:pt>
                <c:pt idx="3">
                  <c:v>0.28000000000000003</c:v>
                </c:pt>
              </c:numCache>
            </c:numRef>
          </c:val>
        </c:ser>
        <c:dLbls>
          <c:showLegendKey val="0"/>
          <c:showVal val="1"/>
          <c:showCatName val="0"/>
          <c:showSerName val="0"/>
          <c:showPercent val="0"/>
          <c:showBubbleSize val="0"/>
        </c:dLbls>
        <c:gapWidth val="70"/>
        <c:overlap val="-3"/>
        <c:axId val="165039104"/>
        <c:axId val="165091200"/>
      </c:barChart>
      <c:catAx>
        <c:axId val="165039104"/>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65091200"/>
        <c:crosses val="autoZero"/>
        <c:auto val="1"/>
        <c:lblAlgn val="ctr"/>
        <c:lblOffset val="100"/>
        <c:tickLblSkip val="1"/>
        <c:tickMarkSkip val="1"/>
        <c:noMultiLvlLbl val="0"/>
      </c:catAx>
      <c:valAx>
        <c:axId val="165091200"/>
        <c:scaling>
          <c:orientation val="minMax"/>
          <c:max val="1"/>
          <c:min val="0"/>
        </c:scaling>
        <c:delete val="1"/>
        <c:axPos val="l"/>
        <c:numFmt formatCode="0%" sourceLinked="1"/>
        <c:majorTickMark val="out"/>
        <c:minorTickMark val="none"/>
        <c:tickLblPos val="none"/>
        <c:crossAx val="165039104"/>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spPr>
            <a:ln>
              <a:solidFill>
                <a:schemeClr val="bg1"/>
              </a:solidFill>
            </a:ln>
          </c:spPr>
          <c:explosion val="25"/>
          <c:dPt>
            <c:idx val="0"/>
            <c:bubble3D val="0"/>
            <c:explosion val="11"/>
            <c:spPr>
              <a:solidFill>
                <a:schemeClr val="tx1">
                  <a:lumMod val="50000"/>
                </a:schemeClr>
              </a:solidFill>
              <a:ln>
                <a:solidFill>
                  <a:schemeClr val="bg1"/>
                </a:solidFill>
              </a:ln>
            </c:spPr>
          </c:dPt>
          <c:dPt>
            <c:idx val="1"/>
            <c:bubble3D val="0"/>
            <c:explosion val="2"/>
            <c:spPr>
              <a:solidFill>
                <a:schemeClr val="tx1"/>
              </a:solidFill>
              <a:ln>
                <a:solidFill>
                  <a:schemeClr val="bg1"/>
                </a:solidFill>
              </a:ln>
            </c:spPr>
          </c:dPt>
          <c:dLbls>
            <c:dLbl>
              <c:idx val="0"/>
              <c:layout>
                <c:manualLayout>
                  <c:x val="3.0244436836699761E-2"/>
                  <c:y val="-5.1041488066507712E-2"/>
                </c:manualLayout>
              </c:layout>
              <c:tx>
                <c:rich>
                  <a:bodyPr/>
                  <a:lstStyle/>
                  <a:p>
                    <a:r>
                      <a:rPr lang="en-US" dirty="0">
                        <a:solidFill>
                          <a:schemeClr val="tx1"/>
                        </a:solidFill>
                      </a:rPr>
                      <a:t>Yes 3%</a:t>
                    </a:r>
                  </a:p>
                </c:rich>
              </c:tx>
              <c:dLblPos val="bestFit"/>
              <c:showLegendKey val="0"/>
              <c:showVal val="1"/>
              <c:showCatName val="1"/>
              <c:showSerName val="0"/>
              <c:showPercent val="0"/>
              <c:showBubbleSize val="0"/>
            </c:dLbl>
            <c:txPr>
              <a:bodyPr/>
              <a:lstStyle/>
              <a:p>
                <a:pPr>
                  <a:defRPr sz="1400"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0.03</c:v>
                </c:pt>
                <c:pt idx="1">
                  <c:v>0.97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barChart>
        <c:barDir val="col"/>
        <c:grouping val="clustered"/>
        <c:varyColors val="0"/>
        <c:ser>
          <c:idx val="0"/>
          <c:order val="0"/>
          <c:tx>
            <c:strRef>
              <c:f>Sheet1!$B$1</c:f>
              <c:strCache>
                <c:ptCount val="1"/>
                <c:pt idx="0">
                  <c:v>2012</c:v>
                </c:pt>
              </c:strCache>
            </c:strRef>
          </c:tx>
          <c:spPr>
            <a:solidFill>
              <a:schemeClr val="tx1"/>
            </a:solidFill>
            <a:ln w="25400">
              <a:solidFill>
                <a:schemeClr val="tx1"/>
              </a:solidFill>
            </a:ln>
          </c:spPr>
          <c:invertIfNegative val="0"/>
          <c:dPt>
            <c:idx val="0"/>
            <c:invertIfNegative val="0"/>
            <c:bubble3D val="0"/>
          </c:dPt>
          <c:dPt>
            <c:idx val="1"/>
            <c:invertIfNegative val="0"/>
            <c:bubble3D val="0"/>
          </c:dPt>
          <c:dLbls>
            <c:dLbl>
              <c:idx val="0"/>
              <c:layout>
                <c:manualLayout>
                  <c:x val="-3.8647342995169437E-3"/>
                  <c:y val="6.3896953411473403E-3"/>
                </c:manualLayout>
              </c:layout>
              <c:tx>
                <c:rich>
                  <a:bodyPr/>
                  <a:lstStyle/>
                  <a:p>
                    <a:r>
                      <a:rPr lang="en-US" sz="1200" dirty="0" smtClean="0"/>
                      <a:t>64</a:t>
                    </a:r>
                    <a:r>
                      <a:rPr lang="en-US" sz="1200" dirty="0"/>
                      <a:t>%</a:t>
                    </a:r>
                    <a:endParaRPr lang="en-US" dirty="0"/>
                  </a:p>
                </c:rich>
              </c:tx>
              <c:dLblPos val="outEnd"/>
              <c:showLegendKey val="0"/>
              <c:showVal val="1"/>
              <c:showCatName val="1"/>
              <c:showSerName val="0"/>
              <c:showPercent val="0"/>
              <c:showBubbleSize val="0"/>
            </c:dLbl>
            <c:dLbl>
              <c:idx val="1"/>
              <c:layout>
                <c:manualLayout>
                  <c:x val="0"/>
                  <c:y val="-8.0569983646829133E-3"/>
                </c:manualLayout>
              </c:layout>
              <c:tx>
                <c:rich>
                  <a:bodyPr/>
                  <a:lstStyle/>
                  <a:p>
                    <a:r>
                      <a:rPr lang="en-US" sz="1200" dirty="0" smtClean="0">
                        <a:solidFill>
                          <a:schemeClr val="tx1"/>
                        </a:solidFill>
                      </a:rPr>
                      <a:t>13</a:t>
                    </a:r>
                    <a:r>
                      <a:rPr lang="en-US" sz="1200" dirty="0">
                        <a:solidFill>
                          <a:schemeClr val="tx1"/>
                        </a:solidFill>
                      </a:rPr>
                      <a:t>%</a:t>
                    </a:r>
                    <a:endParaRPr lang="en-US" dirty="0">
                      <a:solidFill>
                        <a:schemeClr val="tx1"/>
                      </a:solidFill>
                    </a:endParaRPr>
                  </a:p>
                </c:rich>
              </c:tx>
              <c:dLblPos val="outEnd"/>
              <c:showLegendKey val="0"/>
              <c:showVal val="1"/>
              <c:showCatName val="1"/>
              <c:showSerName val="0"/>
              <c:showPercent val="0"/>
              <c:showBubbleSize val="0"/>
              <c:separator> </c:separator>
            </c:dLbl>
            <c:dLbl>
              <c:idx val="2"/>
              <c:layout>
                <c:manualLayout>
                  <c:x val="3.1767138371151236E-3"/>
                  <c:y val="-1.5582338575473193E-2"/>
                </c:manualLayout>
              </c:layout>
              <c:tx>
                <c:rich>
                  <a:bodyPr/>
                  <a:lstStyle/>
                  <a:p>
                    <a:r>
                      <a:rPr lang="en-US" sz="1200" dirty="0" smtClean="0"/>
                      <a:t>24</a:t>
                    </a:r>
                    <a:r>
                      <a:rPr lang="en-US" sz="1200" dirty="0"/>
                      <a:t>%</a:t>
                    </a:r>
                    <a:endParaRPr lang="en-US" dirty="0"/>
                  </a:p>
                </c:rich>
              </c:tx>
              <c:dLblPos val="outEnd"/>
              <c:showLegendKey val="0"/>
              <c:showVal val="1"/>
              <c:showCatName val="1"/>
              <c:showSerName val="0"/>
              <c:showPercent val="0"/>
              <c:showBubbleSize val="0"/>
              <c:separator> </c:separator>
            </c:dLbl>
            <c:txPr>
              <a:bodyPr/>
              <a:lstStyle/>
              <a:p>
                <a:pPr>
                  <a:defRPr sz="1200" b="1">
                    <a:solidFill>
                      <a:schemeClr val="tx1"/>
                    </a:solidFill>
                  </a:defRPr>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Not sure if what I have done qualifies</c:v>
                </c:pt>
              </c:strCache>
            </c:strRef>
          </c:cat>
          <c:val>
            <c:numRef>
              <c:f>Sheet1!$B$2:$B$4</c:f>
              <c:numCache>
                <c:formatCode>0%</c:formatCode>
                <c:ptCount val="3"/>
                <c:pt idx="0">
                  <c:v>0.64</c:v>
                </c:pt>
                <c:pt idx="1">
                  <c:v>0.13</c:v>
                </c:pt>
                <c:pt idx="2">
                  <c:v>0.24</c:v>
                </c:pt>
              </c:numCache>
            </c:numRef>
          </c:val>
        </c:ser>
        <c:dLbls>
          <c:showLegendKey val="0"/>
          <c:showVal val="0"/>
          <c:showCatName val="0"/>
          <c:showSerName val="0"/>
          <c:showPercent val="0"/>
          <c:showBubbleSize val="0"/>
        </c:dLbls>
        <c:gapWidth val="100"/>
        <c:axId val="167419904"/>
        <c:axId val="167401728"/>
      </c:barChart>
      <c:valAx>
        <c:axId val="167401728"/>
        <c:scaling>
          <c:orientation val="minMax"/>
        </c:scaling>
        <c:delete val="1"/>
        <c:axPos val="l"/>
        <c:numFmt formatCode="0%" sourceLinked="1"/>
        <c:majorTickMark val="out"/>
        <c:minorTickMark val="none"/>
        <c:tickLblPos val="nextTo"/>
        <c:crossAx val="167419904"/>
        <c:crosses val="autoZero"/>
        <c:crossBetween val="between"/>
      </c:valAx>
      <c:catAx>
        <c:axId val="167419904"/>
        <c:scaling>
          <c:orientation val="minMax"/>
        </c:scaling>
        <c:delete val="0"/>
        <c:axPos val="b"/>
        <c:majorTickMark val="out"/>
        <c:minorTickMark val="none"/>
        <c:tickLblPos val="nextTo"/>
        <c:txPr>
          <a:bodyPr/>
          <a:lstStyle/>
          <a:p>
            <a:pPr>
              <a:defRPr sz="1200" b="1"/>
            </a:pPr>
            <a:endParaRPr lang="en-US"/>
          </a:p>
        </c:txPr>
        <c:crossAx val="167401728"/>
        <c:crosses val="autoZero"/>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tx>
                <c:rich>
                  <a:bodyPr/>
                  <a:lstStyle/>
                  <a:p>
                    <a:r>
                      <a:rPr lang="en-US" sz="1000" dirty="0" smtClean="0"/>
                      <a:t>39%</a:t>
                    </a:r>
                    <a:endParaRPr lang="en-US" dirty="0"/>
                  </a:p>
                </c:rich>
              </c:tx>
              <c:dLblPos val="ctr"/>
              <c:showLegendKey val="0"/>
              <c:showVal val="0"/>
              <c:showCatName val="1"/>
              <c:showSerName val="0"/>
              <c:showPercent val="0"/>
              <c:showBubbleSize val="0"/>
            </c:dLbl>
            <c:dLbl>
              <c:idx val="1"/>
              <c:tx>
                <c:rich>
                  <a:bodyPr/>
                  <a:lstStyle/>
                  <a:p>
                    <a:r>
                      <a:rPr lang="en-US" sz="1000" dirty="0" smtClean="0"/>
                      <a:t>44%</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0.39</c:v>
                </c:pt>
                <c:pt idx="1">
                  <c:v>0.44</c:v>
                </c:pt>
              </c:numCache>
            </c:numRef>
          </c:val>
        </c:ser>
        <c:dLbls>
          <c:showLegendKey val="0"/>
          <c:showVal val="0"/>
          <c:showCatName val="0"/>
          <c:showSerName val="0"/>
          <c:showPercent val="0"/>
          <c:showBubbleSize val="0"/>
        </c:dLbls>
        <c:gapWidth val="100"/>
        <c:axId val="167546880"/>
        <c:axId val="167548416"/>
      </c:barChart>
      <c:catAx>
        <c:axId val="167546880"/>
        <c:scaling>
          <c:orientation val="minMax"/>
        </c:scaling>
        <c:delete val="0"/>
        <c:axPos val="l"/>
        <c:majorTickMark val="out"/>
        <c:minorTickMark val="none"/>
        <c:tickLblPos val="nextTo"/>
        <c:txPr>
          <a:bodyPr/>
          <a:lstStyle/>
          <a:p>
            <a:pPr>
              <a:defRPr sz="1100"/>
            </a:pPr>
            <a:endParaRPr lang="en-US"/>
          </a:p>
        </c:txPr>
        <c:crossAx val="167548416"/>
        <c:crosses val="autoZero"/>
        <c:auto val="1"/>
        <c:lblAlgn val="ctr"/>
        <c:lblOffset val="100"/>
        <c:noMultiLvlLbl val="0"/>
      </c:catAx>
      <c:valAx>
        <c:axId val="167548416"/>
        <c:scaling>
          <c:orientation val="minMax"/>
          <c:max val="0.60000000000000009"/>
          <c:min val="0.30000000000000004"/>
        </c:scaling>
        <c:delete val="1"/>
        <c:axPos val="b"/>
        <c:numFmt formatCode="0%" sourceLinked="1"/>
        <c:majorTickMark val="out"/>
        <c:minorTickMark val="none"/>
        <c:tickLblPos val="nextTo"/>
        <c:crossAx val="1675468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Sheet1!$B$2:$B$15</c:f>
              <c:numCache>
                <c:formatCode>0%</c:formatCode>
                <c:ptCount val="14"/>
                <c:pt idx="0">
                  <c:v>0.84</c:v>
                </c:pt>
                <c:pt idx="1">
                  <c:v>0.16</c:v>
                </c:pt>
                <c:pt idx="3">
                  <c:v>0.9</c:v>
                </c:pt>
                <c:pt idx="4">
                  <c:v>0.1</c:v>
                </c:pt>
                <c:pt idx="6">
                  <c:v>0.82</c:v>
                </c:pt>
                <c:pt idx="7">
                  <c:v>0.16</c:v>
                </c:pt>
                <c:pt idx="9">
                  <c:v>0.84</c:v>
                </c:pt>
                <c:pt idx="10">
                  <c:v>0.14000000000000001</c:v>
                </c:pt>
                <c:pt idx="12">
                  <c:v>0.56000000000000005</c:v>
                </c:pt>
                <c:pt idx="13">
                  <c:v>0.44</c:v>
                </c:pt>
              </c:numCache>
            </c:numRef>
          </c:val>
        </c:ser>
        <c:ser>
          <c:idx val="3"/>
          <c:order val="1"/>
          <c:tx>
            <c:strRef>
              <c:f>Sheet1!$C$1</c:f>
              <c:strCache>
                <c:ptCount val="1"/>
                <c:pt idx="0">
                  <c:v>2013</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Sheet1!$C$2:$C$15</c:f>
              <c:numCache>
                <c:formatCode>0%</c:formatCode>
                <c:ptCount val="14"/>
                <c:pt idx="0">
                  <c:v>0.87</c:v>
                </c:pt>
                <c:pt idx="1">
                  <c:v>0.13</c:v>
                </c:pt>
                <c:pt idx="3">
                  <c:v>0.89</c:v>
                </c:pt>
                <c:pt idx="4">
                  <c:v>0.11</c:v>
                </c:pt>
                <c:pt idx="6">
                  <c:v>0.83</c:v>
                </c:pt>
                <c:pt idx="7">
                  <c:v>0.17</c:v>
                </c:pt>
                <c:pt idx="9">
                  <c:v>0.68</c:v>
                </c:pt>
                <c:pt idx="10">
                  <c:v>0.32</c:v>
                </c:pt>
                <c:pt idx="12">
                  <c:v>0.43</c:v>
                </c:pt>
                <c:pt idx="13">
                  <c:v>0.56999999999999995</c:v>
                </c:pt>
              </c:numCache>
            </c:numRef>
          </c:val>
        </c:ser>
        <c:dLbls>
          <c:showLegendKey val="0"/>
          <c:showVal val="0"/>
          <c:showCatName val="0"/>
          <c:showSerName val="0"/>
          <c:showPercent val="0"/>
          <c:showBubbleSize val="0"/>
        </c:dLbls>
        <c:gapWidth val="60"/>
        <c:overlap val="-16"/>
        <c:axId val="167463168"/>
        <c:axId val="167489536"/>
      </c:barChart>
      <c:catAx>
        <c:axId val="167463168"/>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67489536"/>
        <c:crosses val="autoZero"/>
        <c:auto val="1"/>
        <c:lblAlgn val="ctr"/>
        <c:lblOffset val="100"/>
        <c:tickLblSkip val="1"/>
        <c:tickMarkSkip val="1"/>
        <c:noMultiLvlLbl val="0"/>
      </c:catAx>
      <c:valAx>
        <c:axId val="167489536"/>
        <c:scaling>
          <c:orientation val="minMax"/>
          <c:max val="1"/>
          <c:min val="0"/>
        </c:scaling>
        <c:delete val="1"/>
        <c:axPos val="t"/>
        <c:numFmt formatCode="0%" sourceLinked="1"/>
        <c:majorTickMark val="out"/>
        <c:minorTickMark val="none"/>
        <c:tickLblPos val="none"/>
        <c:crossAx val="167463168"/>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464491217443972"/>
          <c:w val="0.83468003427105375"/>
          <c:h val="0.83245886331516261"/>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Acquintance</c:v>
                </c:pt>
                <c:pt idx="3">
                  <c:v>Teacher</c:v>
                </c:pt>
                <c:pt idx="4">
                  <c:v>Guidance Counsellor</c:v>
                </c:pt>
              </c:strCache>
            </c:strRef>
          </c:cat>
          <c:val>
            <c:numRef>
              <c:f>Sheet1!$B$2:$B$6</c:f>
              <c:numCache>
                <c:formatCode>0%</c:formatCode>
                <c:ptCount val="5"/>
                <c:pt idx="0">
                  <c:v>0.43</c:v>
                </c:pt>
                <c:pt idx="1">
                  <c:v>0.28999999999999998</c:v>
                </c:pt>
                <c:pt idx="2">
                  <c:v>0.28999999999999998</c:v>
                </c:pt>
                <c:pt idx="3">
                  <c:v>0.26</c:v>
                </c:pt>
                <c:pt idx="4">
                  <c:v>0.03</c:v>
                </c:pt>
              </c:numCache>
            </c:numRef>
          </c:val>
        </c:ser>
        <c:ser>
          <c:idx val="3"/>
          <c:order val="1"/>
          <c:tx>
            <c:strRef>
              <c:f>Sheet1!$C$1</c:f>
              <c:strCache>
                <c:ptCount val="1"/>
                <c:pt idx="0">
                  <c:v>2013</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Acquintance</c:v>
                </c:pt>
                <c:pt idx="3">
                  <c:v>Teacher</c:v>
                </c:pt>
                <c:pt idx="4">
                  <c:v>Guidance Counsellor</c:v>
                </c:pt>
              </c:strCache>
            </c:strRef>
          </c:cat>
          <c:val>
            <c:numRef>
              <c:f>Sheet1!$C$2:$C$6</c:f>
              <c:numCache>
                <c:formatCode>0%</c:formatCode>
                <c:ptCount val="5"/>
                <c:pt idx="0">
                  <c:v>0.52</c:v>
                </c:pt>
                <c:pt idx="1">
                  <c:v>0.28999999999999998</c:v>
                </c:pt>
                <c:pt idx="2">
                  <c:v>0.23</c:v>
                </c:pt>
                <c:pt idx="3">
                  <c:v>0.18</c:v>
                </c:pt>
                <c:pt idx="4">
                  <c:v>0.04</c:v>
                </c:pt>
              </c:numCache>
            </c:numRef>
          </c:val>
        </c:ser>
        <c:dLbls>
          <c:showLegendKey val="0"/>
          <c:showVal val="1"/>
          <c:showCatName val="0"/>
          <c:showSerName val="0"/>
          <c:showPercent val="0"/>
          <c:showBubbleSize val="0"/>
        </c:dLbls>
        <c:gapWidth val="150"/>
        <c:overlap val="-25"/>
        <c:axId val="167504128"/>
        <c:axId val="164866304"/>
      </c:barChart>
      <c:catAx>
        <c:axId val="167504128"/>
        <c:scaling>
          <c:orientation val="maxMin"/>
        </c:scaling>
        <c:delete val="1"/>
        <c:axPos val="l"/>
        <c:numFmt formatCode="General" sourceLinked="1"/>
        <c:majorTickMark val="none"/>
        <c:minorTickMark val="none"/>
        <c:tickLblPos val="none"/>
        <c:crossAx val="164866304"/>
        <c:crosses val="autoZero"/>
        <c:auto val="1"/>
        <c:lblAlgn val="ctr"/>
        <c:lblOffset val="100"/>
        <c:tickLblSkip val="1"/>
        <c:tickMarkSkip val="1"/>
        <c:noMultiLvlLbl val="0"/>
      </c:catAx>
      <c:valAx>
        <c:axId val="164866304"/>
        <c:scaling>
          <c:orientation val="minMax"/>
          <c:max val="1"/>
          <c:min val="0"/>
        </c:scaling>
        <c:delete val="1"/>
        <c:axPos val="t"/>
        <c:numFmt formatCode="0%" sourceLinked="1"/>
        <c:majorTickMark val="none"/>
        <c:minorTickMark val="none"/>
        <c:tickLblPos val="none"/>
        <c:crossAx val="167504128"/>
        <c:crosses val="autoZero"/>
        <c:crossBetween val="between"/>
        <c:majorUnit val="0.2"/>
        <c:minorUnit val="0.1"/>
      </c:valAx>
      <c:spPr>
        <a:noFill/>
        <a:ln w="25400">
          <a:noFill/>
        </a:ln>
      </c:spPr>
    </c:plotArea>
    <c:legend>
      <c:legendPos val="t"/>
      <c:layout>
        <c:manualLayout>
          <c:xMode val="edge"/>
          <c:yMode val="edge"/>
          <c:x val="0.2960416696251485"/>
          <c:y val="1.6411509335499709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56661729165201"/>
          <c:y val="9.0384615384615397E-2"/>
          <c:w val="0.49759751565707788"/>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Alberta</c:v>
                </c:pt>
                <c:pt idx="1">
                  <c:v>British Columbia</c:v>
                </c:pt>
                <c:pt idx="2">
                  <c:v>Ontario</c:v>
                </c:pt>
                <c:pt idx="3">
                  <c:v>Manitoba</c:v>
                </c:pt>
                <c:pt idx="4">
                  <c:v>Northwest Territories</c:v>
                </c:pt>
              </c:strCache>
            </c:strRef>
          </c:cat>
          <c:val>
            <c:numRef>
              <c:f>Sheet1!$B$2:$B$6</c:f>
              <c:numCache>
                <c:formatCode>0%</c:formatCode>
                <c:ptCount val="5"/>
                <c:pt idx="0">
                  <c:v>0.7</c:v>
                </c:pt>
                <c:pt idx="1">
                  <c:v>0.1</c:v>
                </c:pt>
                <c:pt idx="2">
                  <c:v>0.1</c:v>
                </c:pt>
                <c:pt idx="3">
                  <c:v>0.08</c:v>
                </c:pt>
                <c:pt idx="4">
                  <c:v>0.02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Alberta</c:v>
                </c:pt>
                <c:pt idx="1">
                  <c:v>British Columbia</c:v>
                </c:pt>
                <c:pt idx="2">
                  <c:v>Ontario</c:v>
                </c:pt>
                <c:pt idx="3">
                  <c:v>Manitoba</c:v>
                </c:pt>
                <c:pt idx="4">
                  <c:v>Northwest Territories</c:v>
                </c:pt>
              </c:strCache>
            </c:strRef>
          </c:cat>
          <c:val>
            <c:numRef>
              <c:f>Sheet1!$C$2:$C$6</c:f>
              <c:numCache>
                <c:formatCode>0%</c:formatCode>
                <c:ptCount val="5"/>
                <c:pt idx="0">
                  <c:v>0.46</c:v>
                </c:pt>
                <c:pt idx="1">
                  <c:v>0.17</c:v>
                </c:pt>
                <c:pt idx="2">
                  <c:v>0.17</c:v>
                </c:pt>
                <c:pt idx="3">
                  <c:v>0.04</c:v>
                </c:pt>
                <c:pt idx="4">
                  <c:v>0.04</c:v>
                </c:pt>
              </c:numCache>
            </c:numRef>
          </c:val>
        </c:ser>
        <c:dLbls>
          <c:showLegendKey val="0"/>
          <c:showVal val="0"/>
          <c:showCatName val="0"/>
          <c:showSerName val="0"/>
          <c:showPercent val="0"/>
          <c:showBubbleSize val="0"/>
        </c:dLbls>
        <c:gapWidth val="60"/>
        <c:overlap val="-3"/>
        <c:axId val="164791808"/>
        <c:axId val="164793344"/>
      </c:barChart>
      <c:catAx>
        <c:axId val="164791808"/>
        <c:scaling>
          <c:orientation val="maxMin"/>
        </c:scaling>
        <c:delete val="1"/>
        <c:axPos val="l"/>
        <c:numFmt formatCode="General" sourceLinked="1"/>
        <c:majorTickMark val="out"/>
        <c:minorTickMark val="none"/>
        <c:tickLblPos val="none"/>
        <c:crossAx val="164793344"/>
        <c:crosses val="autoZero"/>
        <c:auto val="1"/>
        <c:lblAlgn val="ctr"/>
        <c:lblOffset val="100"/>
        <c:tickLblSkip val="1"/>
        <c:tickMarkSkip val="1"/>
        <c:noMultiLvlLbl val="0"/>
      </c:catAx>
      <c:valAx>
        <c:axId val="164793344"/>
        <c:scaling>
          <c:orientation val="minMax"/>
          <c:max val="1"/>
          <c:min val="0"/>
        </c:scaling>
        <c:delete val="1"/>
        <c:axPos val="t"/>
        <c:numFmt formatCode="0%" sourceLinked="1"/>
        <c:majorTickMark val="out"/>
        <c:minorTickMark val="none"/>
        <c:tickLblPos val="none"/>
        <c:crossAx val="164791808"/>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76E-3"/>
          <c:y val="8.5050741637439115E-2"/>
          <c:w val="0.86079009529223061"/>
          <c:h val="0.80831432196457242"/>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Alberta/Saskatchewan/British Columbia/Manitoba</c:v>
                </c:pt>
                <c:pt idx="1">
                  <c:v>Resident of another province/territory</c:v>
                </c:pt>
                <c:pt idx="2">
                  <c:v>International student</c:v>
                </c:pt>
              </c:strCache>
            </c:strRef>
          </c:cat>
          <c:val>
            <c:numRef>
              <c:f>Sheet1!$B$2:$B$4</c:f>
              <c:numCache>
                <c:formatCode>0%</c:formatCode>
                <c:ptCount val="3"/>
                <c:pt idx="0">
                  <c:v>0.84</c:v>
                </c:pt>
                <c:pt idx="1">
                  <c:v>0.08</c:v>
                </c:pt>
                <c:pt idx="2">
                  <c:v>0.08</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Alberta/Saskatchewan/British Columbia/Manitoba</c:v>
                </c:pt>
                <c:pt idx="1">
                  <c:v>Resident of another province/territory</c:v>
                </c:pt>
                <c:pt idx="2">
                  <c:v>International student</c:v>
                </c:pt>
              </c:strCache>
            </c:strRef>
          </c:cat>
          <c:val>
            <c:numRef>
              <c:f>Sheet1!$C$2:$C$4</c:f>
              <c:numCache>
                <c:formatCode>0%</c:formatCode>
                <c:ptCount val="3"/>
                <c:pt idx="0">
                  <c:v>0.92</c:v>
                </c:pt>
                <c:pt idx="1">
                  <c:v>0.05</c:v>
                </c:pt>
                <c:pt idx="2">
                  <c:v>0.03</c:v>
                </c:pt>
              </c:numCache>
            </c:numRef>
          </c:val>
        </c:ser>
        <c:dLbls>
          <c:showLegendKey val="0"/>
          <c:showVal val="0"/>
          <c:showCatName val="0"/>
          <c:showSerName val="0"/>
          <c:showPercent val="0"/>
          <c:showBubbleSize val="0"/>
        </c:dLbls>
        <c:gapWidth val="70"/>
        <c:overlap val="-3"/>
        <c:axId val="167890944"/>
        <c:axId val="167892480"/>
      </c:barChart>
      <c:catAx>
        <c:axId val="167890944"/>
        <c:scaling>
          <c:orientation val="minMax"/>
        </c:scaling>
        <c:delete val="1"/>
        <c:axPos val="b"/>
        <c:numFmt formatCode="General" sourceLinked="1"/>
        <c:majorTickMark val="out"/>
        <c:minorTickMark val="none"/>
        <c:tickLblPos val="none"/>
        <c:crossAx val="167892480"/>
        <c:crosses val="autoZero"/>
        <c:auto val="0"/>
        <c:lblAlgn val="ctr"/>
        <c:lblOffset val="100"/>
        <c:tickLblSkip val="1"/>
        <c:tickMarkSkip val="1"/>
        <c:noMultiLvlLbl val="0"/>
      </c:catAx>
      <c:valAx>
        <c:axId val="167892480"/>
        <c:scaling>
          <c:orientation val="minMax"/>
          <c:max val="1"/>
          <c:min val="0"/>
        </c:scaling>
        <c:delete val="1"/>
        <c:axPos val="l"/>
        <c:numFmt formatCode="0%" sourceLinked="1"/>
        <c:majorTickMark val="out"/>
        <c:minorTickMark val="none"/>
        <c:tickLblPos val="none"/>
        <c:crossAx val="167890944"/>
        <c:crosses val="autoZero"/>
        <c:crossBetween val="between"/>
        <c:majorUnit val="0.2"/>
        <c:minorUnit val="0.1"/>
      </c:valAx>
      <c:spPr>
        <a:noFill/>
        <a:ln w="25400">
          <a:noFill/>
        </a:ln>
      </c:spPr>
    </c:plotArea>
    <c:legend>
      <c:legendPos val="t"/>
      <c:layout>
        <c:manualLayout>
          <c:xMode val="edge"/>
          <c:yMode val="edge"/>
          <c:x val="0.49693266134993475"/>
          <c:y val="0.22648405736788507"/>
          <c:w val="0.24493245913646161"/>
          <c:h val="7.288321523373404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4125467923067"/>
          <c:w val="1"/>
          <c:h val="0.6799829386971676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c:formatCode>
                <c:ptCount val="4"/>
                <c:pt idx="0">
                  <c:v>0.7</c:v>
                </c:pt>
                <c:pt idx="1">
                  <c:v>0.24</c:v>
                </c:pt>
                <c:pt idx="2">
                  <c:v>0.05</c:v>
                </c:pt>
                <c:pt idx="3">
                  <c:v>0.01</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c:formatCode>
                <c:ptCount val="4"/>
                <c:pt idx="0">
                  <c:v>0.75</c:v>
                </c:pt>
                <c:pt idx="1">
                  <c:v>0.22</c:v>
                </c:pt>
                <c:pt idx="2">
                  <c:v>0.02</c:v>
                </c:pt>
                <c:pt idx="3">
                  <c:v>0.02</c:v>
                </c:pt>
              </c:numCache>
            </c:numRef>
          </c:val>
        </c:ser>
        <c:dLbls>
          <c:showLegendKey val="0"/>
          <c:showVal val="1"/>
          <c:showCatName val="0"/>
          <c:showSerName val="0"/>
          <c:showPercent val="0"/>
          <c:showBubbleSize val="0"/>
        </c:dLbls>
        <c:gapWidth val="70"/>
        <c:overlap val="-3"/>
        <c:axId val="37867904"/>
        <c:axId val="37869440"/>
      </c:barChart>
      <c:catAx>
        <c:axId val="37867904"/>
        <c:scaling>
          <c:orientation val="minMax"/>
        </c:scaling>
        <c:delete val="1"/>
        <c:axPos val="b"/>
        <c:numFmt formatCode="General" sourceLinked="1"/>
        <c:majorTickMark val="out"/>
        <c:minorTickMark val="none"/>
        <c:tickLblPos val="none"/>
        <c:crossAx val="37869440"/>
        <c:crosses val="autoZero"/>
        <c:auto val="1"/>
        <c:lblAlgn val="ctr"/>
        <c:lblOffset val="100"/>
        <c:tickLblSkip val="1"/>
        <c:tickMarkSkip val="1"/>
        <c:noMultiLvlLbl val="0"/>
      </c:catAx>
      <c:valAx>
        <c:axId val="37869440"/>
        <c:scaling>
          <c:orientation val="minMax"/>
          <c:max val="1"/>
          <c:min val="0"/>
        </c:scaling>
        <c:delete val="1"/>
        <c:axPos val="l"/>
        <c:numFmt formatCode="0%" sourceLinked="1"/>
        <c:majorTickMark val="out"/>
        <c:minorTickMark val="none"/>
        <c:tickLblPos val="none"/>
        <c:crossAx val="37867904"/>
        <c:crosses val="autoZero"/>
        <c:crossBetween val="between"/>
        <c:majorUnit val="0.2"/>
        <c:minorUnit val="0.1"/>
      </c:valAx>
      <c:spPr>
        <a:noFill/>
        <a:ln w="24870">
          <a:noFill/>
        </a:ln>
      </c:spPr>
    </c:plotArea>
    <c:legend>
      <c:legendPos val="t"/>
      <c:layout>
        <c:manualLayout>
          <c:xMode val="edge"/>
          <c:yMode val="edge"/>
          <c:x val="0.39898621228022108"/>
          <c:y val="5.4169636493228798E-2"/>
          <c:w val="0.17239018161327177"/>
          <c:h val="6.534276943108412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3409848083275"/>
          <c:y val="1.5735363148153585E-2"/>
          <c:w val="0.76156583629893815"/>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Mechanical Engineering</c:v>
                </c:pt>
                <c:pt idx="1">
                  <c:v>Civil Engineering</c:v>
                </c:pt>
                <c:pt idx="2">
                  <c:v>Electrical Engineering</c:v>
                </c:pt>
                <c:pt idx="3">
                  <c:v>Chemical Engineering</c:v>
                </c:pt>
              </c:strCache>
            </c:strRef>
          </c:cat>
          <c:val>
            <c:numRef>
              <c:f>Sheet1!$B$2:$B$5</c:f>
              <c:numCache>
                <c:formatCode>0%</c:formatCode>
                <c:ptCount val="4"/>
                <c:pt idx="0">
                  <c:v>0.19</c:v>
                </c:pt>
                <c:pt idx="1">
                  <c:v>0.15</c:v>
                </c:pt>
                <c:pt idx="2">
                  <c:v>0.15</c:v>
                </c:pt>
                <c:pt idx="3">
                  <c:v>0.06</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Mechanical Engineering</c:v>
                </c:pt>
                <c:pt idx="1">
                  <c:v>Civil Engineering</c:v>
                </c:pt>
                <c:pt idx="2">
                  <c:v>Electrical Engineering</c:v>
                </c:pt>
                <c:pt idx="3">
                  <c:v>Chemical Engineering</c:v>
                </c:pt>
              </c:strCache>
            </c:strRef>
          </c:cat>
          <c:val>
            <c:numRef>
              <c:f>Sheet1!$C$2:$C$5</c:f>
              <c:numCache>
                <c:formatCode>0%</c:formatCode>
                <c:ptCount val="4"/>
                <c:pt idx="0">
                  <c:v>0.27</c:v>
                </c:pt>
                <c:pt idx="1">
                  <c:v>0.23</c:v>
                </c:pt>
                <c:pt idx="2">
                  <c:v>0.15</c:v>
                </c:pt>
                <c:pt idx="3">
                  <c:v>0.1</c:v>
                </c:pt>
              </c:numCache>
            </c:numRef>
          </c:val>
        </c:ser>
        <c:dLbls>
          <c:showLegendKey val="0"/>
          <c:showVal val="0"/>
          <c:showCatName val="0"/>
          <c:showSerName val="0"/>
          <c:showPercent val="0"/>
          <c:showBubbleSize val="0"/>
        </c:dLbls>
        <c:gapWidth val="98"/>
        <c:overlap val="-3"/>
        <c:axId val="167731968"/>
        <c:axId val="167733504"/>
      </c:barChart>
      <c:catAx>
        <c:axId val="167731968"/>
        <c:scaling>
          <c:orientation val="maxMin"/>
        </c:scaling>
        <c:delete val="1"/>
        <c:axPos val="l"/>
        <c:numFmt formatCode="General" sourceLinked="1"/>
        <c:majorTickMark val="out"/>
        <c:minorTickMark val="none"/>
        <c:tickLblPos val="none"/>
        <c:crossAx val="167733504"/>
        <c:crosses val="autoZero"/>
        <c:auto val="1"/>
        <c:lblAlgn val="ctr"/>
        <c:lblOffset val="100"/>
        <c:tickLblSkip val="1"/>
        <c:tickMarkSkip val="1"/>
        <c:noMultiLvlLbl val="0"/>
      </c:catAx>
      <c:valAx>
        <c:axId val="167733504"/>
        <c:scaling>
          <c:orientation val="minMax"/>
          <c:max val="1"/>
          <c:min val="0"/>
        </c:scaling>
        <c:delete val="1"/>
        <c:axPos val="t"/>
        <c:numFmt formatCode="0%" sourceLinked="1"/>
        <c:majorTickMark val="out"/>
        <c:minorTickMark val="none"/>
        <c:tickLblPos val="none"/>
        <c:crossAx val="167731968"/>
        <c:crosses val="autoZero"/>
        <c:crossBetween val="between"/>
        <c:majorUnit val="0.2"/>
        <c:minorUnit val="0.1"/>
      </c:valAx>
      <c:spPr>
        <a:noFill/>
        <a:ln w="24198">
          <a:noFill/>
        </a:ln>
      </c:spPr>
    </c:plotArea>
    <c:legend>
      <c:legendPos val="r"/>
      <c:layout>
        <c:manualLayout>
          <c:xMode val="edge"/>
          <c:yMode val="edge"/>
          <c:x val="0.79743554499577829"/>
          <c:y val="3.6705491726640595E-2"/>
          <c:w val="7.2327580000130912E-2"/>
          <c:h val="0.11081718175941399"/>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37"/>
          <c:y val="1.5682513038786663E-2"/>
          <c:w val="0.49833518312986158"/>
          <c:h val="0.96581715235101884"/>
        </c:manualLayout>
      </c:layout>
      <c:barChart>
        <c:barDir val="bar"/>
        <c:grouping val="clustered"/>
        <c:varyColors val="0"/>
        <c:ser>
          <c:idx val="2"/>
          <c:order val="0"/>
          <c:tx>
            <c:strRef>
              <c:f>Sheet1!$B$1</c:f>
              <c:strCache>
                <c:ptCount val="1"/>
                <c:pt idx="0">
                  <c:v>2014</c:v>
                </c:pt>
              </c:strCache>
            </c:strRef>
          </c:tx>
          <c:spPr>
            <a:solidFill>
              <a:srgbClr val="10253F"/>
            </a:solidFill>
            <a:ln w="25400">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Engineering is not what I thought it was going to be</c:v>
                </c:pt>
                <c:pt idx="1">
                  <c:v>Better employment opportunities in another field</c:v>
                </c:pt>
                <c:pt idx="2">
                  <c:v>Never intended to pursue a career in engineering</c:v>
                </c:pt>
                <c:pt idx="3">
                  <c:v>Interested in other things</c:v>
                </c:pt>
                <c:pt idx="4">
                  <c:v>Opportunities to earn more money in another field</c:v>
                </c:pt>
                <c:pt idx="5">
                  <c:v>Medical career</c:v>
                </c:pt>
                <c:pt idx="6">
                  <c:v>Pursue alternative education/career</c:v>
                </c:pt>
                <c:pt idx="7">
                  <c:v>Other mention</c:v>
                </c:pt>
              </c:strCache>
            </c:strRef>
          </c:cat>
          <c:val>
            <c:numRef>
              <c:f>Sheet1!$B$2:$B$9</c:f>
              <c:numCache>
                <c:formatCode>0%</c:formatCode>
                <c:ptCount val="8"/>
                <c:pt idx="0">
                  <c:v>0.37</c:v>
                </c:pt>
                <c:pt idx="1">
                  <c:v>0.16</c:v>
                </c:pt>
                <c:pt idx="2">
                  <c:v>0.11</c:v>
                </c:pt>
                <c:pt idx="3">
                  <c:v>0.11</c:v>
                </c:pt>
                <c:pt idx="4">
                  <c:v>0.08</c:v>
                </c:pt>
                <c:pt idx="5">
                  <c:v>0.03</c:v>
                </c:pt>
                <c:pt idx="6">
                  <c:v>0.03</c:v>
                </c:pt>
                <c:pt idx="7">
                  <c:v>0.13</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Engineering is not what I thought it was going to be</c:v>
                </c:pt>
                <c:pt idx="1">
                  <c:v>Better employment opportunities in another field</c:v>
                </c:pt>
                <c:pt idx="2">
                  <c:v>Never intended to pursue a career in engineering</c:v>
                </c:pt>
                <c:pt idx="3">
                  <c:v>Interested in other things</c:v>
                </c:pt>
                <c:pt idx="4">
                  <c:v>Opportunities to earn more money in another field</c:v>
                </c:pt>
                <c:pt idx="5">
                  <c:v>Medical career</c:v>
                </c:pt>
                <c:pt idx="6">
                  <c:v>Pursue alternative education/career</c:v>
                </c:pt>
                <c:pt idx="7">
                  <c:v>Other mention</c:v>
                </c:pt>
              </c:strCache>
            </c:strRef>
          </c:cat>
          <c:val>
            <c:numRef>
              <c:f>Sheet1!$C$2:$C$9</c:f>
              <c:numCache>
                <c:formatCode>0%</c:formatCode>
                <c:ptCount val="8"/>
                <c:pt idx="0">
                  <c:v>0.28999999999999998</c:v>
                </c:pt>
                <c:pt idx="1">
                  <c:v>0.24</c:v>
                </c:pt>
                <c:pt idx="2">
                  <c:v>0.18</c:v>
                </c:pt>
                <c:pt idx="3">
                  <c:v>0.06</c:v>
                </c:pt>
                <c:pt idx="4">
                  <c:v>0.12</c:v>
                </c:pt>
                <c:pt idx="7">
                  <c:v>0.12</c:v>
                </c:pt>
              </c:numCache>
            </c:numRef>
          </c:val>
        </c:ser>
        <c:dLbls>
          <c:showLegendKey val="0"/>
          <c:showVal val="1"/>
          <c:showCatName val="0"/>
          <c:showSerName val="0"/>
          <c:showPercent val="0"/>
          <c:showBubbleSize val="0"/>
        </c:dLbls>
        <c:gapWidth val="50"/>
        <c:axId val="38516224"/>
        <c:axId val="38517760"/>
      </c:barChart>
      <c:catAx>
        <c:axId val="38516224"/>
        <c:scaling>
          <c:orientation val="maxMin"/>
        </c:scaling>
        <c:delete val="1"/>
        <c:axPos val="l"/>
        <c:numFmt formatCode="General" sourceLinked="1"/>
        <c:majorTickMark val="out"/>
        <c:minorTickMark val="none"/>
        <c:tickLblPos val="none"/>
        <c:crossAx val="38517760"/>
        <c:crosses val="autoZero"/>
        <c:auto val="1"/>
        <c:lblAlgn val="ctr"/>
        <c:lblOffset val="100"/>
        <c:tickLblSkip val="1"/>
        <c:tickMarkSkip val="1"/>
        <c:noMultiLvlLbl val="0"/>
      </c:catAx>
      <c:valAx>
        <c:axId val="38517760"/>
        <c:scaling>
          <c:orientation val="minMax"/>
          <c:max val="1"/>
          <c:min val="0"/>
        </c:scaling>
        <c:delete val="1"/>
        <c:axPos val="t"/>
        <c:numFmt formatCode="0%" sourceLinked="1"/>
        <c:majorTickMark val="out"/>
        <c:minorTickMark val="none"/>
        <c:tickLblPos val="none"/>
        <c:crossAx val="38516224"/>
        <c:crosses val="autoZero"/>
        <c:crossBetween val="between"/>
        <c:majorUnit val="0.2"/>
        <c:minorUnit val="0.1"/>
      </c:valAx>
      <c:spPr>
        <a:noFill/>
        <a:ln w="16257">
          <a:noFill/>
        </a:ln>
      </c:spPr>
    </c:plotArea>
    <c:legend>
      <c:legendPos val="r"/>
      <c:layout>
        <c:manualLayout>
          <c:xMode val="edge"/>
          <c:yMode val="edge"/>
          <c:x val="0.92422095916982361"/>
          <c:y val="1.230044202801917E-3"/>
          <c:w val="6.9398324861090682E-2"/>
          <c:h val="0.12743081766007763"/>
        </c:manualLayout>
      </c:layout>
      <c:overlay val="0"/>
      <c:txPr>
        <a:bodyPr/>
        <a:lstStyle/>
        <a:p>
          <a:pPr>
            <a:defRPr>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88445539854477"/>
          <c:y val="2.3374726077428781E-2"/>
          <c:w val="0.67911554460145773"/>
          <c:h val="0.9766252739225777"/>
        </c:manualLayout>
      </c:layout>
      <c:barChart>
        <c:barDir val="bar"/>
        <c:grouping val="clustered"/>
        <c:varyColors val="0"/>
        <c:ser>
          <c:idx val="3"/>
          <c:order val="0"/>
          <c:tx>
            <c:strRef>
              <c:f>Sheet1!$B$1</c:f>
              <c:strCache>
                <c:ptCount val="1"/>
                <c:pt idx="0">
                  <c:v>2014</c:v>
                </c:pt>
              </c:strCache>
            </c:strRef>
          </c:tx>
          <c:spPr>
            <a:solidFill>
              <a:srgbClr val="10253F"/>
            </a:solidFill>
            <a:ln w="25400">
              <a:solidFill>
                <a:srgbClr val="FFFFFF"/>
              </a:solidFill>
            </a:ln>
          </c:spPr>
          <c:invertIfNegative val="0"/>
          <c:dLbls>
            <c:spPr>
              <a:noFill/>
              <a:ln w="25183">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Medicine</c:v>
                </c:pt>
                <c:pt idx="1">
                  <c:v>Research</c:v>
                </c:pt>
                <c:pt idx="2">
                  <c:v>Architecture</c:v>
                </c:pt>
                <c:pt idx="3">
                  <c:v>Marketing</c:v>
                </c:pt>
                <c:pt idx="4">
                  <c:v>IT</c:v>
                </c:pt>
                <c:pt idx="5">
                  <c:v>Other (Net)</c:v>
                </c:pt>
                <c:pt idx="6">
                  <c:v>(Dk/Ns)</c:v>
                </c:pt>
              </c:strCache>
            </c:strRef>
          </c:cat>
          <c:val>
            <c:numRef>
              <c:f>Sheet1!$B$2:$B$8</c:f>
              <c:numCache>
                <c:formatCode>0%</c:formatCode>
                <c:ptCount val="7"/>
                <c:pt idx="0">
                  <c:v>0.18</c:v>
                </c:pt>
                <c:pt idx="1">
                  <c:v>0.13</c:v>
                </c:pt>
                <c:pt idx="2">
                  <c:v>0.08</c:v>
                </c:pt>
                <c:pt idx="3">
                  <c:v>0.05</c:v>
                </c:pt>
                <c:pt idx="4">
                  <c:v>0.03</c:v>
                </c:pt>
                <c:pt idx="5">
                  <c:v>0.24</c:v>
                </c:pt>
                <c:pt idx="6">
                  <c:v>0.21</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Medicine</c:v>
                </c:pt>
                <c:pt idx="1">
                  <c:v>Research</c:v>
                </c:pt>
                <c:pt idx="2">
                  <c:v>Architecture</c:v>
                </c:pt>
                <c:pt idx="3">
                  <c:v>Marketing</c:v>
                </c:pt>
                <c:pt idx="4">
                  <c:v>IT</c:v>
                </c:pt>
                <c:pt idx="5">
                  <c:v>Other (Net)</c:v>
                </c:pt>
                <c:pt idx="6">
                  <c:v>(Dk/Ns)</c:v>
                </c:pt>
              </c:strCache>
            </c:strRef>
          </c:cat>
          <c:val>
            <c:numRef>
              <c:f>Sheet1!$C$2:$C$8</c:f>
              <c:numCache>
                <c:formatCode>General</c:formatCode>
                <c:ptCount val="7"/>
                <c:pt idx="0" formatCode="0%">
                  <c:v>0.12</c:v>
                </c:pt>
                <c:pt idx="5" formatCode="0%">
                  <c:v>0.65</c:v>
                </c:pt>
                <c:pt idx="6" formatCode="0%">
                  <c:v>0.06</c:v>
                </c:pt>
              </c:numCache>
            </c:numRef>
          </c:val>
        </c:ser>
        <c:dLbls>
          <c:showLegendKey val="0"/>
          <c:showVal val="0"/>
          <c:showCatName val="0"/>
          <c:showSerName val="0"/>
          <c:showPercent val="0"/>
          <c:showBubbleSize val="0"/>
        </c:dLbls>
        <c:gapWidth val="50"/>
        <c:overlap val="-3"/>
        <c:axId val="38182272"/>
        <c:axId val="38208640"/>
      </c:barChart>
      <c:catAx>
        <c:axId val="38182272"/>
        <c:scaling>
          <c:orientation val="maxMin"/>
        </c:scaling>
        <c:delete val="1"/>
        <c:axPos val="l"/>
        <c:numFmt formatCode="General" sourceLinked="1"/>
        <c:majorTickMark val="out"/>
        <c:minorTickMark val="none"/>
        <c:tickLblPos val="none"/>
        <c:crossAx val="38208640"/>
        <c:crosses val="autoZero"/>
        <c:auto val="1"/>
        <c:lblAlgn val="ctr"/>
        <c:lblOffset val="100"/>
        <c:tickLblSkip val="1"/>
        <c:tickMarkSkip val="1"/>
        <c:noMultiLvlLbl val="0"/>
      </c:catAx>
      <c:valAx>
        <c:axId val="38208640"/>
        <c:scaling>
          <c:orientation val="minMax"/>
          <c:max val="0.70000000000000062"/>
          <c:min val="0"/>
        </c:scaling>
        <c:delete val="0"/>
        <c:axPos val="t"/>
        <c:numFmt formatCode="0%" sourceLinked="1"/>
        <c:majorTickMark val="none"/>
        <c:minorTickMark val="none"/>
        <c:tickLblPos val="none"/>
        <c:spPr>
          <a:ln>
            <a:noFill/>
          </a:ln>
        </c:spPr>
        <c:crossAx val="38182272"/>
        <c:crosses val="autoZero"/>
        <c:crossBetween val="between"/>
        <c:majorUnit val="0.2"/>
        <c:minorUnit val="0.1"/>
      </c:valAx>
      <c:spPr>
        <a:noFill/>
        <a:ln w="25183">
          <a:noFill/>
        </a:ln>
      </c:spPr>
    </c:plotArea>
    <c:legend>
      <c:legendPos val="r"/>
      <c:layout>
        <c:manualLayout>
          <c:xMode val="edge"/>
          <c:yMode val="edge"/>
          <c:x val="0.92545825494392719"/>
          <c:y val="2.5190408540057403E-2"/>
          <c:w val="6.5507301774592297E-2"/>
          <c:h val="0.11981617710496194"/>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735"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2639986426685508"/>
          <c:w val="0.92809263547938858"/>
          <c:h val="0.5722486147781785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953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c:formatCode>
                <c:ptCount val="4"/>
                <c:pt idx="0">
                  <c:v>0.62</c:v>
                </c:pt>
                <c:pt idx="1">
                  <c:v>0.34</c:v>
                </c:pt>
                <c:pt idx="2">
                  <c:v>0.04</c:v>
                </c:pt>
                <c:pt idx="3">
                  <c:v>0.01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c:formatCode>
                <c:ptCount val="4"/>
                <c:pt idx="0">
                  <c:v>0.71</c:v>
                </c:pt>
                <c:pt idx="1">
                  <c:v>0.25</c:v>
                </c:pt>
                <c:pt idx="2">
                  <c:v>0.04</c:v>
                </c:pt>
                <c:pt idx="3">
                  <c:v>0</c:v>
                </c:pt>
              </c:numCache>
            </c:numRef>
          </c:val>
        </c:ser>
        <c:dLbls>
          <c:showLegendKey val="0"/>
          <c:showVal val="1"/>
          <c:showCatName val="0"/>
          <c:showSerName val="0"/>
          <c:showPercent val="0"/>
          <c:showBubbleSize val="0"/>
        </c:dLbls>
        <c:gapWidth val="70"/>
        <c:overlap val="-3"/>
        <c:axId val="38905728"/>
        <c:axId val="38907264"/>
      </c:barChart>
      <c:catAx>
        <c:axId val="38905728"/>
        <c:scaling>
          <c:orientation val="minMax"/>
        </c:scaling>
        <c:delete val="1"/>
        <c:axPos val="b"/>
        <c:numFmt formatCode="General" sourceLinked="1"/>
        <c:majorTickMark val="out"/>
        <c:minorTickMark val="none"/>
        <c:tickLblPos val="none"/>
        <c:crossAx val="38907264"/>
        <c:crosses val="autoZero"/>
        <c:auto val="1"/>
        <c:lblAlgn val="ctr"/>
        <c:lblOffset val="100"/>
        <c:tickLblSkip val="1"/>
        <c:tickMarkSkip val="1"/>
        <c:noMultiLvlLbl val="0"/>
      </c:catAx>
      <c:valAx>
        <c:axId val="38907264"/>
        <c:scaling>
          <c:orientation val="minMax"/>
          <c:max val="1"/>
          <c:min val="0"/>
        </c:scaling>
        <c:delete val="1"/>
        <c:axPos val="l"/>
        <c:numFmt formatCode="0%" sourceLinked="1"/>
        <c:majorTickMark val="out"/>
        <c:minorTickMark val="none"/>
        <c:tickLblPos val="none"/>
        <c:crossAx val="38905728"/>
        <c:crosses val="autoZero"/>
        <c:crossBetween val="between"/>
        <c:majorUnit val="0.2"/>
        <c:minorUnit val="0.1"/>
      </c:valAx>
      <c:spPr>
        <a:noFill/>
        <a:ln w="29539">
          <a:noFill/>
        </a:ln>
      </c:spPr>
    </c:plotArea>
    <c:legend>
      <c:legendPos val="t"/>
      <c:layout>
        <c:manualLayout>
          <c:xMode val="edge"/>
          <c:yMode val="edge"/>
          <c:x val="0.39248881810540553"/>
          <c:y val="0.14168309099698784"/>
          <c:w val="0.17452417414132576"/>
          <c:h val="6.765065449406865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706523479404578"/>
          <c:w val="1"/>
          <c:h val="0.4963183621913867"/>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c:formatCode>
                <c:ptCount val="4"/>
                <c:pt idx="0">
                  <c:v>0.65</c:v>
                </c:pt>
                <c:pt idx="1">
                  <c:v>0.33</c:v>
                </c:pt>
                <c:pt idx="2">
                  <c:v>0.02</c:v>
                </c:pt>
                <c:pt idx="3">
                  <c:v>0.01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cat>
            <c:strRef>
              <c:f>Sheet1!$A$2:$A$6</c:f>
              <c:strCache>
                <c:ptCount val="4"/>
                <c:pt idx="0">
                  <c:v>Yes, I definitely will</c:v>
                </c:pt>
                <c:pt idx="1">
                  <c:v>Yes, I probably will</c:v>
                </c:pt>
                <c:pt idx="2">
                  <c:v>No, I probably won't</c:v>
                </c:pt>
                <c:pt idx="3">
                  <c:v>No, I definitely won't</c:v>
                </c:pt>
              </c:strCache>
            </c:strRef>
          </c:cat>
          <c:val>
            <c:numRef>
              <c:f>Sheet1!$C$2:$C$6</c:f>
              <c:numCache>
                <c:formatCode>0%</c:formatCode>
                <c:ptCount val="4"/>
                <c:pt idx="0">
                  <c:v>0.72</c:v>
                </c:pt>
                <c:pt idx="1">
                  <c:v>0.25</c:v>
                </c:pt>
                <c:pt idx="2">
                  <c:v>0.03</c:v>
                </c:pt>
                <c:pt idx="3">
                  <c:v>0</c:v>
                </c:pt>
              </c:numCache>
            </c:numRef>
          </c:val>
        </c:ser>
        <c:dLbls>
          <c:showLegendKey val="0"/>
          <c:showVal val="1"/>
          <c:showCatName val="0"/>
          <c:showSerName val="0"/>
          <c:showPercent val="0"/>
          <c:showBubbleSize val="0"/>
        </c:dLbls>
        <c:gapWidth val="70"/>
        <c:overlap val="-3"/>
        <c:axId val="38941056"/>
        <c:axId val="38942592"/>
      </c:barChart>
      <c:catAx>
        <c:axId val="38941056"/>
        <c:scaling>
          <c:orientation val="minMax"/>
        </c:scaling>
        <c:delete val="1"/>
        <c:axPos val="b"/>
        <c:numFmt formatCode="General" sourceLinked="1"/>
        <c:majorTickMark val="out"/>
        <c:minorTickMark val="none"/>
        <c:tickLblPos val="none"/>
        <c:crossAx val="38942592"/>
        <c:crosses val="autoZero"/>
        <c:auto val="1"/>
        <c:lblAlgn val="ctr"/>
        <c:lblOffset val="100"/>
        <c:tickLblSkip val="1"/>
        <c:tickMarkSkip val="1"/>
        <c:noMultiLvlLbl val="0"/>
      </c:catAx>
      <c:valAx>
        <c:axId val="38942592"/>
        <c:scaling>
          <c:orientation val="minMax"/>
          <c:max val="1"/>
          <c:min val="0"/>
        </c:scaling>
        <c:delete val="1"/>
        <c:axPos val="l"/>
        <c:numFmt formatCode="0%" sourceLinked="1"/>
        <c:majorTickMark val="out"/>
        <c:minorTickMark val="none"/>
        <c:tickLblPos val="none"/>
        <c:crossAx val="38941056"/>
        <c:crosses val="autoZero"/>
        <c:crossBetween val="between"/>
        <c:majorUnit val="0.2"/>
        <c:minorUnit val="0.1"/>
      </c:valAx>
      <c:spPr>
        <a:noFill/>
        <a:ln w="25724">
          <a:noFill/>
        </a:ln>
      </c:spPr>
    </c:plotArea>
    <c:legend>
      <c:legendPos val="t"/>
      <c:layout>
        <c:manualLayout>
          <c:xMode val="edge"/>
          <c:yMode val="edge"/>
          <c:x val="0.41319537088118763"/>
          <c:y val="5.6297585018740652E-2"/>
          <c:w val="0.16723983148603239"/>
          <c:h val="7.589900124590023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2199911716721585"/>
          <c:w val="1"/>
          <c:h val="0.57482645570364321"/>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c:formatCode>
                <c:ptCount val="4"/>
                <c:pt idx="0">
                  <c:v>0.26</c:v>
                </c:pt>
                <c:pt idx="1">
                  <c:v>0.47</c:v>
                </c:pt>
                <c:pt idx="2">
                  <c:v>0.26</c:v>
                </c:pt>
                <c:pt idx="3">
                  <c:v>0</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c:formatCode>
                <c:ptCount val="4"/>
                <c:pt idx="0">
                  <c:v>0.41</c:v>
                </c:pt>
                <c:pt idx="1">
                  <c:v>0.35</c:v>
                </c:pt>
                <c:pt idx="2">
                  <c:v>0.24</c:v>
                </c:pt>
                <c:pt idx="3">
                  <c:v>0</c:v>
                </c:pt>
              </c:numCache>
            </c:numRef>
          </c:val>
        </c:ser>
        <c:dLbls>
          <c:showLegendKey val="0"/>
          <c:showVal val="1"/>
          <c:showCatName val="0"/>
          <c:showSerName val="0"/>
          <c:showPercent val="0"/>
          <c:showBubbleSize val="0"/>
        </c:dLbls>
        <c:gapWidth val="70"/>
        <c:overlap val="-3"/>
        <c:axId val="38859520"/>
        <c:axId val="38861056"/>
      </c:barChart>
      <c:catAx>
        <c:axId val="38859520"/>
        <c:scaling>
          <c:orientation val="minMax"/>
        </c:scaling>
        <c:delete val="1"/>
        <c:axPos val="b"/>
        <c:numFmt formatCode="General" sourceLinked="1"/>
        <c:majorTickMark val="out"/>
        <c:minorTickMark val="none"/>
        <c:tickLblPos val="none"/>
        <c:crossAx val="38861056"/>
        <c:crosses val="autoZero"/>
        <c:auto val="1"/>
        <c:lblAlgn val="ctr"/>
        <c:lblOffset val="100"/>
        <c:tickLblSkip val="1"/>
        <c:tickMarkSkip val="1"/>
        <c:noMultiLvlLbl val="0"/>
      </c:catAx>
      <c:valAx>
        <c:axId val="38861056"/>
        <c:scaling>
          <c:orientation val="minMax"/>
          <c:max val="1"/>
          <c:min val="0"/>
        </c:scaling>
        <c:delete val="1"/>
        <c:axPos val="l"/>
        <c:numFmt formatCode="0%" sourceLinked="1"/>
        <c:majorTickMark val="out"/>
        <c:minorTickMark val="none"/>
        <c:tickLblPos val="none"/>
        <c:crossAx val="38859520"/>
        <c:crosses val="autoZero"/>
        <c:crossBetween val="between"/>
        <c:majorUnit val="0.2"/>
        <c:minorUnit val="0.1"/>
      </c:valAx>
      <c:spPr>
        <a:noFill/>
        <a:ln w="25724">
          <a:noFill/>
        </a:ln>
      </c:spPr>
    </c:plotArea>
    <c:legend>
      <c:legendPos val="t"/>
      <c:layout>
        <c:manualLayout>
          <c:xMode val="edge"/>
          <c:yMode val="edge"/>
          <c:x val="0.40563844726415565"/>
          <c:y val="4.9298891024496388E-2"/>
          <c:w val="0.16723983148603239"/>
          <c:h val="8.070572277497856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0.53205</cdr:x>
      <cdr:y>0.91617</cdr:y>
    </cdr:from>
    <cdr:to>
      <cdr:x>0.91299</cdr:x>
      <cdr:y>0.96879</cdr:y>
    </cdr:to>
    <cdr:sp macro="" textlink="">
      <cdr:nvSpPr>
        <cdr:cNvPr id="2" name="Text Box 10"/>
        <cdr:cNvSpPr txBox="1">
          <a:spLocks xmlns:a="http://schemas.openxmlformats.org/drawingml/2006/main" noChangeArrowheads="1"/>
        </cdr:cNvSpPr>
      </cdr:nvSpPr>
      <cdr:spPr bwMode="auto">
        <a:xfrm xmlns:a="http://schemas.openxmlformats.org/drawingml/2006/main">
          <a:off x="4183204" y="3961857"/>
          <a:ext cx="2995107" cy="227547"/>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en-CA" sz="900" i="1" dirty="0"/>
            <a:t>Mentions </a:t>
          </a:r>
          <a:r>
            <a:rPr lang="en-CA" sz="900" i="1" dirty="0" smtClean="0"/>
            <a:t>&lt;5% </a:t>
          </a:r>
          <a:r>
            <a:rPr lang="en-CA" sz="900" i="1" dirty="0"/>
            <a:t>are not shown</a:t>
          </a:r>
        </a:p>
      </cdr:txBody>
    </cdr:sp>
  </cdr:relSizeAnchor>
</c:userShapes>
</file>

<file path=ppt/drawings/drawing2.xml><?xml version="1.0" encoding="utf-8"?>
<c:userShapes xmlns:c="http://schemas.openxmlformats.org/drawingml/2006/chart">
  <cdr:relSizeAnchor xmlns:cdr="http://schemas.openxmlformats.org/drawingml/2006/chartDrawing">
    <cdr:from>
      <cdr:x>0.72979</cdr:x>
      <cdr:y>0.29948</cdr:y>
    </cdr:from>
    <cdr:to>
      <cdr:x>0.87223</cdr:x>
      <cdr:y>0.50174</cdr:y>
    </cdr:to>
    <cdr:sp macro="" textlink="">
      <cdr:nvSpPr>
        <cdr:cNvPr id="2" name="Text Box 11"/>
        <cdr:cNvSpPr txBox="1">
          <a:spLocks xmlns:a="http://schemas.openxmlformats.org/drawingml/2006/main" noChangeArrowheads="1"/>
        </cdr:cNvSpPr>
      </cdr:nvSpPr>
      <cdr:spPr bwMode="auto">
        <a:xfrm xmlns:a="http://schemas.openxmlformats.org/drawingml/2006/main">
          <a:off x="5574939" y="1264634"/>
          <a:ext cx="1088102" cy="85408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64%</a:t>
          </a:r>
        </a:p>
        <a:p xmlns:a="http://schemas.openxmlformats.org/drawingml/2006/main">
          <a:r>
            <a:rPr lang="en-CA" sz="800" dirty="0"/>
            <a:t>(</a:t>
          </a:r>
          <a:r>
            <a:rPr lang="en-CA" sz="800" dirty="0" smtClean="0"/>
            <a:t>n=391)</a:t>
          </a:r>
        </a:p>
        <a:p xmlns:a="http://schemas.openxmlformats.org/drawingml/2006/main">
          <a:r>
            <a:rPr lang="en-CA" sz="1100" dirty="0" smtClean="0"/>
            <a:t>2013: 68%</a:t>
          </a:r>
          <a:r>
            <a:rPr lang="en-CA" sz="400" dirty="0" smtClean="0"/>
            <a:t>     </a:t>
          </a:r>
          <a:r>
            <a:rPr lang="en-CA" sz="700" dirty="0"/>
            <a:t>(</a:t>
          </a:r>
          <a:r>
            <a:rPr lang="en-CA" sz="700" dirty="0" smtClean="0"/>
            <a:t>n=364)</a:t>
          </a:r>
          <a:endParaRPr lang="en-CA"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3971081" y="0"/>
            <a:ext cx="3037735" cy="46671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8904290"/>
            <a:ext cx="3037735" cy="466712"/>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3971081" y="8904290"/>
            <a:ext cx="3037735" cy="466712"/>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10370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971081" y="0"/>
            <a:ext cx="3037735" cy="466712"/>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992" y="4452944"/>
            <a:ext cx="5606418" cy="4214794"/>
          </a:xfrm>
          <a:prstGeom prst="rect">
            <a:avLst/>
          </a:prstGeom>
          <a:noFill/>
          <a:ln w="9525">
            <a:noFill/>
            <a:miter lim="800000"/>
            <a:headEnd/>
            <a:tailEnd/>
          </a:ln>
          <a:effectLst/>
        </p:spPr>
        <p:txBody>
          <a:bodyPr vert="horz" wrap="square" lIns="91308" tIns="45653" rIns="91308" bIns="4565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8904290"/>
            <a:ext cx="3037735" cy="466712"/>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971081" y="8904290"/>
            <a:ext cx="3037735" cy="466712"/>
          </a:xfrm>
          <a:prstGeom prst="rect">
            <a:avLst/>
          </a:prstGeom>
          <a:noFill/>
          <a:ln w="9525">
            <a:noFill/>
            <a:miter lim="800000"/>
            <a:headEnd/>
            <a:tailEnd/>
          </a:ln>
          <a:effectLst/>
        </p:spPr>
        <p:txBody>
          <a:bodyPr vert="horz" wrap="square" lIns="91308" tIns="45653" rIns="91308" bIns="45653"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3810658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57</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65</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8053167" y="152400"/>
            <a:ext cx="785601" cy="400110"/>
          </a:xfrm>
          <a:prstGeom prst="rect">
            <a:avLst/>
          </a:prstGeom>
          <a:noFill/>
        </p:spPr>
        <p:txBody>
          <a:bodyPr wrap="none" rtlCol="0">
            <a:spAutoFit/>
          </a:bodyPr>
          <a:lstStyle/>
          <a:p>
            <a:r>
              <a:rPr lang="en-US" sz="2000" i="0" dirty="0" smtClean="0">
                <a:solidFill>
                  <a:schemeClr val="tx1"/>
                </a:solidFill>
                <a:effectLst/>
                <a:latin typeface="+mn-lt"/>
              </a:rPr>
              <a:t>WEST</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3.xml"/><Relationship Id="rId5" Type="http://schemas.openxmlformats.org/officeDocument/2006/relationships/chart" Target="../charts/chart37.xml"/><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en-US" smtClean="0"/>
              <a:t>2014 </a:t>
            </a:r>
            <a:r>
              <a:rPr lang="en-US" dirty="0" smtClean="0"/>
              <a:t>Final Year Engineering Student Survey – Western Canada Report</a:t>
            </a:r>
            <a:br>
              <a:rPr lang="en-US" dirty="0" smtClean="0"/>
            </a:br>
            <a:r>
              <a:rPr lang="en-US" sz="2800" dirty="0" smtClean="0"/>
              <a:t>Conducted by Ipsos Reid on behalf of Engineers Canada</a:t>
            </a:r>
            <a:endParaRPr lang="en-US" sz="3200" dirty="0" smtClean="0"/>
          </a:p>
        </p:txBody>
      </p:sp>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en-US" sz="1600" b="1" dirty="0" smtClean="0">
                <a:solidFill>
                  <a:srgbClr val="1F497D"/>
                </a:solidFill>
              </a:rPr>
              <a:t>Knowledge of Engineering Profession  </a:t>
            </a:r>
            <a:r>
              <a:rPr lang="en-US" sz="1600" dirty="0" smtClean="0">
                <a:solidFill>
                  <a:srgbClr val="1F497D"/>
                </a:solidFill>
              </a:rPr>
              <a:t>(continued)</a:t>
            </a:r>
          </a:p>
          <a:p>
            <a:pPr lvl="0">
              <a:lnSpc>
                <a:spcPct val="100000"/>
              </a:lnSpc>
              <a:spcBef>
                <a:spcPts val="600"/>
              </a:spcBef>
            </a:pPr>
            <a:r>
              <a:rPr lang="en-US" sz="1400" dirty="0" smtClean="0">
                <a:solidFill>
                  <a:srgbClr val="1F497D"/>
                </a:solidFill>
              </a:rPr>
              <a:t>Nine in ten students are able to correctly identify that their respective provincial engineering association is responsible for licensing engineers (92%) and that it also regulates the practice of professional engineers (88%). Comparatively, seven in ten students know that CEAB is the organization that accredits University engineering programs (69%).   </a:t>
            </a:r>
          </a:p>
          <a:p>
            <a:pPr lvl="0">
              <a:lnSpc>
                <a:spcPct val="100000"/>
              </a:lnSpc>
              <a:spcBef>
                <a:spcPts val="600"/>
              </a:spcBef>
            </a:pPr>
            <a:r>
              <a:rPr lang="en-US" sz="1400" dirty="0" smtClean="0">
                <a:solidFill>
                  <a:srgbClr val="1F497D"/>
                </a:solidFill>
              </a:rPr>
              <a:t>Students </a:t>
            </a:r>
            <a:r>
              <a:rPr lang="en-US" sz="1400" dirty="0">
                <a:solidFill>
                  <a:srgbClr val="1F497D"/>
                </a:solidFill>
              </a:rPr>
              <a:t>are less certain about which organization licenses companies offering engineering services, </a:t>
            </a:r>
            <a:r>
              <a:rPr lang="en-US" sz="1400" dirty="0" smtClean="0">
                <a:solidFill>
                  <a:srgbClr val="1F497D"/>
                </a:solidFill>
              </a:rPr>
              <a:t>more than half </a:t>
            </a:r>
            <a:r>
              <a:rPr lang="en-US" sz="1400" dirty="0">
                <a:solidFill>
                  <a:srgbClr val="1F497D"/>
                </a:solidFill>
              </a:rPr>
              <a:t>believe it is the respective provincial engineering </a:t>
            </a:r>
            <a:r>
              <a:rPr lang="en-US" sz="1400" dirty="0" smtClean="0">
                <a:solidFill>
                  <a:srgbClr val="1F497D"/>
                </a:solidFill>
              </a:rPr>
              <a:t>association (55%), while </a:t>
            </a:r>
            <a:r>
              <a:rPr lang="en-US" sz="1400" dirty="0">
                <a:solidFill>
                  <a:srgbClr val="1F497D"/>
                </a:solidFill>
              </a:rPr>
              <a:t>three in ten think it is CEAB </a:t>
            </a:r>
            <a:r>
              <a:rPr lang="en-US" sz="1400" dirty="0" smtClean="0">
                <a:solidFill>
                  <a:srgbClr val="1F497D"/>
                </a:solidFill>
              </a:rPr>
              <a:t>(30%) and </a:t>
            </a:r>
            <a:r>
              <a:rPr lang="en-US" sz="1400" dirty="0">
                <a:solidFill>
                  <a:srgbClr val="1F497D"/>
                </a:solidFill>
              </a:rPr>
              <a:t>one quarter don’t </a:t>
            </a:r>
            <a:r>
              <a:rPr lang="en-US" sz="1400" dirty="0" smtClean="0">
                <a:solidFill>
                  <a:srgbClr val="1F497D"/>
                </a:solidFill>
              </a:rPr>
              <a:t>know (23%).</a:t>
            </a:r>
            <a:endParaRPr lang="en-US" sz="1400" dirty="0">
              <a:solidFill>
                <a:srgbClr val="1F497D"/>
              </a:solidFill>
            </a:endParaRPr>
          </a:p>
          <a:p>
            <a:pPr>
              <a:lnSpc>
                <a:spcPct val="100000"/>
              </a:lnSpc>
              <a:spcBef>
                <a:spcPts val="600"/>
              </a:spcBef>
              <a:buFontTx/>
              <a:buNone/>
            </a:pPr>
            <a:endParaRPr lang="en-US" sz="1600" b="1" dirty="0" smtClean="0"/>
          </a:p>
          <a:p>
            <a:pPr>
              <a:lnSpc>
                <a:spcPct val="100000"/>
              </a:lnSpc>
              <a:spcBef>
                <a:spcPts val="600"/>
              </a:spcBef>
              <a:buFontTx/>
              <a:buNone/>
            </a:pPr>
            <a:r>
              <a:rPr lang="en-US" sz="1600" b="1" dirty="0" smtClean="0"/>
              <a:t>Appetite for Career Assessment Tool</a:t>
            </a:r>
          </a:p>
          <a:p>
            <a:pPr lvl="0" fontAlgn="auto">
              <a:spcBef>
                <a:spcPts val="600"/>
              </a:spcBef>
              <a:spcAft>
                <a:spcPts val="0"/>
              </a:spcAft>
              <a:defRPr/>
            </a:pPr>
            <a:r>
              <a:rPr lang="en-US" sz="1400" dirty="0" smtClean="0">
                <a:solidFill>
                  <a:srgbClr val="1F497D"/>
                </a:solidFill>
              </a:rPr>
              <a:t>At more than eight in ten (84%), </a:t>
            </a:r>
            <a:r>
              <a:rPr lang="en-US" sz="1400" dirty="0">
                <a:solidFill>
                  <a:srgbClr val="1F497D"/>
                </a:solidFill>
              </a:rPr>
              <a:t>the vast majority of students think it would have been </a:t>
            </a:r>
            <a:r>
              <a:rPr lang="en-US" sz="1400" i="1" dirty="0" smtClean="0">
                <a:solidFill>
                  <a:srgbClr val="1F497D"/>
                </a:solidFill>
              </a:rPr>
              <a:t>very</a:t>
            </a:r>
            <a:r>
              <a:rPr lang="en-US" sz="1400" dirty="0" smtClean="0">
                <a:solidFill>
                  <a:srgbClr val="1F497D"/>
                </a:solidFill>
              </a:rPr>
              <a:t> (44%) or </a:t>
            </a:r>
            <a:r>
              <a:rPr lang="en-US" sz="1400" i="1" dirty="0" smtClean="0">
                <a:solidFill>
                  <a:srgbClr val="1F497D"/>
                </a:solidFill>
              </a:rPr>
              <a:t>somewhat</a:t>
            </a:r>
            <a:r>
              <a:rPr lang="en-US" sz="1400" dirty="0" smtClean="0">
                <a:solidFill>
                  <a:srgbClr val="1F497D"/>
                </a:solidFill>
              </a:rPr>
              <a:t> </a:t>
            </a:r>
            <a:r>
              <a:rPr lang="en-US" sz="1400" i="1" dirty="0" smtClean="0">
                <a:solidFill>
                  <a:srgbClr val="1F497D"/>
                </a:solidFill>
              </a:rPr>
              <a:t>helpful </a:t>
            </a:r>
            <a:r>
              <a:rPr lang="en-US" sz="1400" dirty="0" smtClean="0">
                <a:solidFill>
                  <a:srgbClr val="1F497D"/>
                </a:solidFill>
              </a:rPr>
              <a:t>(40%) </a:t>
            </a:r>
            <a:r>
              <a:rPr lang="en-US" sz="1400" dirty="0">
                <a:solidFill>
                  <a:srgbClr val="1F497D"/>
                </a:solidFill>
              </a:rPr>
              <a:t>to have had a tool in high school that would help determine if they would have been a good fit for engineering </a:t>
            </a:r>
            <a:r>
              <a:rPr lang="en-US" sz="1400" dirty="0" smtClean="0">
                <a:solidFill>
                  <a:srgbClr val="1F497D"/>
                </a:solidFill>
              </a:rPr>
              <a:t>studies.</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A similar proportion of students</a:t>
            </a:r>
            <a:r>
              <a:rPr lang="en-US" sz="1400" dirty="0">
                <a:solidFill>
                  <a:srgbClr val="1F497D"/>
                </a:solidFill>
              </a:rPr>
              <a:t> (</a:t>
            </a:r>
            <a:r>
              <a:rPr lang="en-US" sz="1400" dirty="0" smtClean="0">
                <a:solidFill>
                  <a:srgbClr val="1F497D"/>
                </a:solidFill>
              </a:rPr>
              <a:t>83%) feel </a:t>
            </a:r>
            <a:r>
              <a:rPr lang="en-US" sz="1400" dirty="0">
                <a:solidFill>
                  <a:srgbClr val="1F497D"/>
                </a:solidFill>
              </a:rPr>
              <a:t>that a career assessment would </a:t>
            </a:r>
            <a:r>
              <a:rPr lang="en-US" sz="1400" dirty="0" smtClean="0">
                <a:solidFill>
                  <a:srgbClr val="1F497D"/>
                </a:solidFill>
              </a:rPr>
              <a:t>be </a:t>
            </a:r>
            <a:r>
              <a:rPr lang="en-US" sz="1400" dirty="0">
                <a:solidFill>
                  <a:srgbClr val="1F497D"/>
                </a:solidFill>
              </a:rPr>
              <a:t>helpful, of which </a:t>
            </a:r>
            <a:r>
              <a:rPr lang="en-US" sz="1400" dirty="0" smtClean="0">
                <a:solidFill>
                  <a:srgbClr val="1F497D"/>
                </a:solidFill>
              </a:rPr>
              <a:t>four in ten indicate </a:t>
            </a:r>
            <a:r>
              <a:rPr lang="en-US" sz="1400" dirty="0">
                <a:solidFill>
                  <a:srgbClr val="1F497D"/>
                </a:solidFill>
              </a:rPr>
              <a:t>it would be </a:t>
            </a:r>
            <a:r>
              <a:rPr lang="en-US" sz="1400" i="1" dirty="0">
                <a:solidFill>
                  <a:srgbClr val="1F497D"/>
                </a:solidFill>
              </a:rPr>
              <a:t>very </a:t>
            </a:r>
            <a:r>
              <a:rPr lang="en-US" sz="1400" i="1" dirty="0" smtClean="0">
                <a:solidFill>
                  <a:srgbClr val="1F497D"/>
                </a:solidFill>
              </a:rPr>
              <a:t>helpful </a:t>
            </a:r>
            <a:r>
              <a:rPr lang="en-US" sz="1400" dirty="0" smtClean="0">
                <a:solidFill>
                  <a:srgbClr val="1F497D"/>
                </a:solidFill>
              </a:rPr>
              <a:t>(41%) or </a:t>
            </a:r>
            <a:r>
              <a:rPr lang="en-US" sz="1400" i="1" dirty="0" smtClean="0">
                <a:solidFill>
                  <a:srgbClr val="1F497D"/>
                </a:solidFill>
              </a:rPr>
              <a:t>somewhat helpful</a:t>
            </a:r>
            <a:r>
              <a:rPr lang="en-US" sz="1400" dirty="0" smtClean="0">
                <a:solidFill>
                  <a:srgbClr val="1F497D"/>
                </a:solidFill>
              </a:rPr>
              <a:t> (42%). </a:t>
            </a:r>
          </a:p>
          <a:p>
            <a:pPr fontAlgn="auto">
              <a:lnSpc>
                <a:spcPct val="100000"/>
              </a:lnSpc>
              <a:spcBef>
                <a:spcPts val="600"/>
              </a:spcBef>
              <a:spcAft>
                <a:spcPts val="0"/>
              </a:spcAft>
              <a:defRPr/>
            </a:pPr>
            <a:r>
              <a:rPr lang="en-US" sz="1400" dirty="0" smtClean="0">
                <a:solidFill>
                  <a:srgbClr val="1F497D"/>
                </a:solidFill>
              </a:rPr>
              <a:t>Most </a:t>
            </a:r>
            <a:r>
              <a:rPr lang="en-US" sz="1400" dirty="0">
                <a:solidFill>
                  <a:srgbClr val="1F497D"/>
                </a:solidFill>
              </a:rPr>
              <a:t>students feel that a career assessment tool would be most helpful in their 3</a:t>
            </a:r>
            <a:r>
              <a:rPr lang="en-US" sz="1400" baseline="30000" dirty="0">
                <a:solidFill>
                  <a:srgbClr val="1F497D"/>
                </a:solidFill>
              </a:rPr>
              <a:t>rd</a:t>
            </a:r>
            <a:r>
              <a:rPr lang="en-US" sz="1400" dirty="0">
                <a:solidFill>
                  <a:srgbClr val="1F497D"/>
                </a:solidFill>
              </a:rPr>
              <a:t> year of </a:t>
            </a:r>
            <a:r>
              <a:rPr lang="en-US" sz="1400" dirty="0" smtClean="0">
                <a:solidFill>
                  <a:srgbClr val="1F497D"/>
                </a:solidFill>
              </a:rPr>
              <a:t>school (42%), </a:t>
            </a:r>
            <a:r>
              <a:rPr lang="en-US" sz="1400" dirty="0">
                <a:solidFill>
                  <a:srgbClr val="1F497D"/>
                </a:solidFill>
              </a:rPr>
              <a:t>followed by </a:t>
            </a:r>
            <a:r>
              <a:rPr lang="en-US" sz="1400" dirty="0" smtClean="0">
                <a:solidFill>
                  <a:srgbClr val="1F497D"/>
                </a:solidFill>
              </a:rPr>
              <a:t>three in ten who mention 4</a:t>
            </a:r>
            <a:r>
              <a:rPr lang="en-US" sz="1400" baseline="30000" dirty="0" smtClean="0">
                <a:solidFill>
                  <a:srgbClr val="1F497D"/>
                </a:solidFill>
              </a:rPr>
              <a:t>th</a:t>
            </a:r>
            <a:r>
              <a:rPr lang="en-US" sz="1400" dirty="0" smtClean="0">
                <a:solidFill>
                  <a:srgbClr val="1F497D"/>
                </a:solidFill>
              </a:rPr>
              <a:t> year (28%), two in ten who say 2</a:t>
            </a:r>
            <a:r>
              <a:rPr lang="en-US" sz="1400" baseline="30000" dirty="0" smtClean="0">
                <a:solidFill>
                  <a:srgbClr val="1F497D"/>
                </a:solidFill>
              </a:rPr>
              <a:t>nd</a:t>
            </a:r>
            <a:r>
              <a:rPr lang="en-US" sz="1400" dirty="0" smtClean="0">
                <a:solidFill>
                  <a:srgbClr val="1F497D"/>
                </a:solidFill>
              </a:rPr>
              <a:t> year (22%), and one </a:t>
            </a:r>
            <a:r>
              <a:rPr lang="en-US" sz="1400" dirty="0">
                <a:solidFill>
                  <a:srgbClr val="1F497D"/>
                </a:solidFill>
              </a:rPr>
              <a:t>in ten </a:t>
            </a:r>
            <a:r>
              <a:rPr lang="en-US" sz="1400" dirty="0" smtClean="0">
                <a:solidFill>
                  <a:srgbClr val="1F497D"/>
                </a:solidFill>
              </a:rPr>
              <a:t>who mention </a:t>
            </a:r>
            <a:r>
              <a:rPr lang="en-US" sz="1400" dirty="0">
                <a:solidFill>
                  <a:srgbClr val="1F497D"/>
                </a:solidFill>
              </a:rPr>
              <a:t>1</a:t>
            </a:r>
            <a:r>
              <a:rPr lang="en-US" sz="1400" baseline="30000" dirty="0">
                <a:solidFill>
                  <a:srgbClr val="1F497D"/>
                </a:solidFill>
              </a:rPr>
              <a:t>st</a:t>
            </a:r>
            <a:r>
              <a:rPr lang="en-US" sz="1400" dirty="0">
                <a:solidFill>
                  <a:srgbClr val="1F497D"/>
                </a:solidFill>
              </a:rPr>
              <a:t> </a:t>
            </a:r>
            <a:r>
              <a:rPr lang="en-US" sz="1400" dirty="0" smtClean="0">
                <a:solidFill>
                  <a:srgbClr val="1F497D"/>
                </a:solidFill>
              </a:rPr>
              <a:t>year (</a:t>
            </a:r>
            <a:r>
              <a:rPr lang="en-US" sz="1400" dirty="0">
                <a:solidFill>
                  <a:srgbClr val="1F497D"/>
                </a:solidFill>
              </a:rPr>
              <a:t>9</a:t>
            </a:r>
            <a:r>
              <a:rPr lang="en-US" sz="1400" dirty="0" smtClean="0">
                <a:solidFill>
                  <a:srgbClr val="1F497D"/>
                </a:solidFill>
              </a:rPr>
              <a:t>%).</a:t>
            </a:r>
            <a:endParaRPr lang="en-US" sz="1400" dirty="0">
              <a:solidFill>
                <a:srgbClr val="1F497D"/>
              </a:solidFill>
            </a:endParaRPr>
          </a:p>
          <a:p>
            <a:pPr fontAlgn="auto">
              <a:lnSpc>
                <a:spcPct val="100000"/>
              </a:lnSpc>
              <a:spcBef>
                <a:spcPts val="600"/>
              </a:spcBef>
              <a:spcAft>
                <a:spcPts val="0"/>
              </a:spcAft>
              <a:defRPr/>
            </a:pPr>
            <a:r>
              <a:rPr lang="en-US" sz="1400" dirty="0">
                <a:solidFill>
                  <a:srgbClr val="1F497D"/>
                </a:solidFill>
              </a:rPr>
              <a:t>Only 3</a:t>
            </a:r>
            <a:r>
              <a:rPr lang="en-US" sz="1400" dirty="0" smtClean="0">
                <a:solidFill>
                  <a:srgbClr val="1F497D"/>
                </a:solidFill>
              </a:rPr>
              <a:t>% of students report </a:t>
            </a:r>
            <a:r>
              <a:rPr lang="en-US" sz="1400" dirty="0">
                <a:solidFill>
                  <a:srgbClr val="1F497D"/>
                </a:solidFill>
              </a:rPr>
              <a:t>being aware of Engineers Canada’s Career Focus program.</a:t>
            </a:r>
          </a:p>
          <a:p>
            <a:pPr lvl="0" fontAlgn="auto">
              <a:lnSpc>
                <a:spcPct val="100000"/>
              </a:lnSpc>
              <a:spcBef>
                <a:spcPts val="600"/>
              </a:spcBef>
              <a:spcAft>
                <a:spcPts val="0"/>
              </a:spcAft>
              <a:defRPr/>
            </a:pPr>
            <a:endParaRPr lang="en-US" sz="1400" dirty="0">
              <a:solidFill>
                <a:srgbClr val="1F497D"/>
              </a:solidFill>
            </a:endParaRPr>
          </a:p>
          <a:p>
            <a:pPr>
              <a:lnSpc>
                <a:spcPct val="100000"/>
              </a:lnSpc>
              <a:spcBef>
                <a:spcPts val="600"/>
              </a:spcBef>
              <a:buFontTx/>
              <a:buNone/>
            </a:pPr>
            <a:endParaRPr lang="en-US" sz="1600" b="1"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2674263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bwMode="auto">
          <a:xfrm>
            <a:off x="144463" y="2686050"/>
            <a:ext cx="4416425" cy="1495425"/>
          </a:xfrm>
          <a:noFill/>
          <a:ln>
            <a:miter lim="800000"/>
            <a:headEnd/>
            <a:tailEnd/>
          </a:ln>
        </p:spPr>
        <p:txBody>
          <a:bodyPr vert="horz" numCol="1" compatLnSpc="1">
            <a:prstTxWarp prst="textNoShape">
              <a:avLst/>
            </a:prstTxWarp>
          </a:bodyPr>
          <a:lstStyle/>
          <a:p>
            <a:r>
              <a:rPr lang="en-US" dirty="0" smtClean="0"/>
              <a:t>Future Plans</a:t>
            </a:r>
          </a:p>
        </p:txBody>
      </p:sp>
      <p:sp>
        <p:nvSpPr>
          <p:cNvPr id="8499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4807A98-4956-443B-A52B-7CE4931C7152}"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Plans After Graduation</a:t>
            </a:r>
          </a:p>
        </p:txBody>
      </p:sp>
      <p:graphicFrame>
        <p:nvGraphicFramePr>
          <p:cNvPr id="44" name="Object 3"/>
          <p:cNvGraphicFramePr>
            <a:graphicFrameLocks noGrp="1" noChangeAspect="1"/>
          </p:cNvGraphicFramePr>
          <p:nvPr>
            <p:ph idx="1"/>
            <p:extLst>
              <p:ext uri="{D42A27DB-BD31-4B8C-83A1-F6EECF244321}">
                <p14:modId xmlns:p14="http://schemas.microsoft.com/office/powerpoint/2010/main" val="848341080"/>
              </p:ext>
            </p:extLst>
          </p:nvPr>
        </p:nvGraphicFramePr>
        <p:xfrm>
          <a:off x="233845" y="1796951"/>
          <a:ext cx="4378635" cy="4276824"/>
        </p:xfrm>
        <a:graphic>
          <a:graphicData uri="http://schemas.openxmlformats.org/drawingml/2006/chart">
            <c:chart xmlns:c="http://schemas.openxmlformats.org/drawingml/2006/chart" xmlns:r="http://schemas.openxmlformats.org/officeDocument/2006/relationships" r:id="rId3"/>
          </a:graphicData>
        </a:graphic>
      </p:graphicFrame>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3442419608"/>
              </p:ext>
            </p:extLst>
          </p:nvPr>
        </p:nvGraphicFramePr>
        <p:xfrm>
          <a:off x="5041900" y="2048376"/>
          <a:ext cx="4102100" cy="38417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1"/>
          <p:cNvSpPr txBox="1">
            <a:spLocks noChangeArrowheads="1"/>
          </p:cNvSpPr>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Which of the following best describes your current plans after you graduate? Base: </a:t>
            </a:r>
            <a:r>
              <a:rPr lang="en-US" sz="800" dirty="0" smtClean="0">
                <a:solidFill>
                  <a:schemeClr val="tx1"/>
                </a:solidFill>
                <a:latin typeface="+mj-lt"/>
              </a:rPr>
              <a:t>All respondents 2013 (n=484); 2014 (n=606) </a:t>
            </a:r>
            <a:br>
              <a:rPr lang="en-US" sz="800" dirty="0" smtClean="0">
                <a:solidFill>
                  <a:schemeClr val="tx1"/>
                </a:solidFill>
                <a:latin typeface="+mj-lt"/>
              </a:rPr>
            </a:br>
            <a:r>
              <a:rPr lang="en-US" sz="800" dirty="0" smtClean="0">
                <a:solidFill>
                  <a:schemeClr val="tx1"/>
                </a:solidFill>
                <a:latin typeface="+mj-lt"/>
              </a:rPr>
              <a:t>Q13</a:t>
            </a:r>
            <a:r>
              <a:rPr lang="en-US" sz="800" dirty="0">
                <a:solidFill>
                  <a:schemeClr val="tx1"/>
                </a:solidFill>
                <a:latin typeface="+mj-lt"/>
              </a:rPr>
              <a:t>. Which of the following best describes the education you plan to pursue? Base: </a:t>
            </a:r>
            <a:r>
              <a:rPr lang="en-US" sz="800" dirty="0" smtClean="0">
                <a:solidFill>
                  <a:schemeClr val="tx1"/>
                </a:solidFill>
                <a:latin typeface="+mj-lt"/>
              </a:rPr>
              <a:t>Respondents </a:t>
            </a:r>
            <a:r>
              <a:rPr lang="en-US" sz="800" dirty="0">
                <a:solidFill>
                  <a:schemeClr val="tx1"/>
                </a:solidFill>
                <a:latin typeface="+mj-lt"/>
              </a:rPr>
              <a:t>who said “more education” in Q12, </a:t>
            </a:r>
            <a:r>
              <a:rPr lang="en-US" sz="800" dirty="0" smtClean="0">
                <a:solidFill>
                  <a:schemeClr val="tx1"/>
                </a:solidFill>
                <a:latin typeface="+mj-lt"/>
              </a:rPr>
              <a:t>2013 (n=48); 2014 (n=63).</a:t>
            </a:r>
            <a:endParaRPr lang="en-CA" sz="800" dirty="0">
              <a:solidFill>
                <a:schemeClr val="tx1"/>
              </a:solidFill>
              <a:latin typeface="+mj-lt"/>
            </a:endParaRPr>
          </a:p>
        </p:txBody>
      </p:sp>
      <p:sp>
        <p:nvSpPr>
          <p:cNvPr id="1048" name="Text Box 28"/>
          <p:cNvSpPr txBox="1">
            <a:spLocks noChangeArrowheads="1"/>
          </p:cNvSpPr>
          <p:nvPr/>
        </p:nvSpPr>
        <p:spPr bwMode="auto">
          <a:xfrm>
            <a:off x="644525" y="1697086"/>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Current Plans After Graduation</a:t>
            </a:r>
          </a:p>
        </p:txBody>
      </p:sp>
      <p:sp>
        <p:nvSpPr>
          <p:cNvPr id="1049" name="Text Box 29"/>
          <p:cNvSpPr txBox="1">
            <a:spLocks noChangeArrowheads="1"/>
          </p:cNvSpPr>
          <p:nvPr/>
        </p:nvSpPr>
        <p:spPr bwMode="auto">
          <a:xfrm>
            <a:off x="4895850" y="1686244"/>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Educational Intentions</a:t>
            </a:r>
          </a:p>
        </p:txBody>
      </p:sp>
      <p:sp>
        <p:nvSpPr>
          <p:cNvPr id="47" name="Pentagon 46"/>
          <p:cNvSpPr/>
          <p:nvPr/>
        </p:nvSpPr>
        <p:spPr>
          <a:xfrm>
            <a:off x="350779" y="3445727"/>
            <a:ext cx="4122796"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385228130"/>
              </p:ext>
            </p:extLst>
          </p:nvPr>
        </p:nvGraphicFramePr>
        <p:xfrm>
          <a:off x="0" y="2060448"/>
          <a:ext cx="1257300" cy="3854577"/>
        </p:xfrm>
        <a:graphic>
          <a:graphicData uri="http://schemas.openxmlformats.org/drawingml/2006/table">
            <a:tbl>
              <a:tblPr/>
              <a:tblGrid>
                <a:gridCol w="1257300"/>
              </a:tblGrid>
              <a:tr h="1284859">
                <a:tc>
                  <a:txBody>
                    <a:bodyPr/>
                    <a:lstStyle/>
                    <a:p>
                      <a:pPr marL="0" algn="r" defTabSz="914400" rtl="0" eaLnBrk="1" fontAlgn="ctr" latinLnBrk="0" hangingPunct="1"/>
                      <a:r>
                        <a:rPr lang="en-US" sz="1200" b="1" i="0" u="none" strike="noStrike" dirty="0">
                          <a:latin typeface="+mn-lt"/>
                        </a:rPr>
                        <a:t>Go into the </a:t>
                      </a:r>
                      <a:r>
                        <a:rPr lang="en-US" sz="1200" b="1" i="0" u="none" strike="noStrike" dirty="0" smtClean="0">
                          <a:latin typeface="+mn-lt"/>
                        </a:rPr>
                        <a:t>workforce</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(n=499)</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(n=419)</a:t>
                      </a:r>
                      <a:endParaRPr lang="en-US" sz="900" b="0" i="0" u="none" strike="noStrike" kern="1200" dirty="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1284859">
                <a:tc>
                  <a:txBody>
                    <a:bodyPr/>
                    <a:lstStyle/>
                    <a:p>
                      <a:pPr marL="0" algn="r" defTabSz="914400" rtl="0" eaLnBrk="1" fontAlgn="ctr" latinLnBrk="0" hangingPunct="1"/>
                      <a:r>
                        <a:rPr lang="en-US" sz="1200" b="1" i="0" u="none" strike="noStrike" dirty="0">
                          <a:latin typeface="+mn-lt"/>
                        </a:rPr>
                        <a:t>Pursue more </a:t>
                      </a:r>
                      <a:r>
                        <a:rPr lang="en-US" sz="1200" b="1" i="0" u="none" strike="noStrike" dirty="0" smtClean="0">
                          <a:latin typeface="+mn-lt"/>
                        </a:rPr>
                        <a:t>education</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(n=63)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(n=48)</a:t>
                      </a:r>
                      <a:endParaRPr lang="en-US" sz="900" b="0" i="0" u="none" strike="noStrike" kern="1200" dirty="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1284859">
                <a:tc>
                  <a:txBody>
                    <a:bodyPr/>
                    <a:lstStyle/>
                    <a:p>
                      <a:pPr algn="r" fontAlgn="ctr"/>
                      <a:r>
                        <a:rPr lang="en-US" sz="1200" b="1" i="0" u="none" strike="noStrike" dirty="0">
                          <a:latin typeface="+mn-lt"/>
                        </a:rPr>
                        <a:t>Don't </a:t>
                      </a:r>
                      <a:r>
                        <a:rPr lang="en-US" sz="1200" b="1" i="0" u="none" strike="noStrike" dirty="0" smtClean="0">
                          <a:latin typeface="+mn-lt"/>
                        </a:rPr>
                        <a:t>know/Unsure</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(n=28)</a:t>
                      </a:r>
                    </a:p>
                    <a:p>
                      <a:pPr algn="r" fontAlgn="ctr"/>
                      <a:r>
                        <a:rPr lang="en-US" sz="900" b="0" i="0" u="none" strike="noStrike" dirty="0" smtClean="0">
                          <a:solidFill>
                            <a:schemeClr val="bg1">
                              <a:lumMod val="50000"/>
                            </a:schemeClr>
                          </a:solidFill>
                          <a:latin typeface="Arial Narrow" pitchFamily="34" charset="0"/>
                        </a:rPr>
                        <a:t>(n=13)</a:t>
                      </a:r>
                      <a:endParaRPr lang="en-US" sz="900" b="0" i="0" u="none" strike="noStrike" dirty="0">
                        <a:solidFill>
                          <a:schemeClr val="bg1">
                            <a:lumMod val="50000"/>
                          </a:schemeClr>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931474087"/>
              </p:ext>
            </p:extLst>
          </p:nvPr>
        </p:nvGraphicFramePr>
        <p:xfrm>
          <a:off x="4413504" y="1911858"/>
          <a:ext cx="2936367" cy="3793372"/>
        </p:xfrm>
        <a:graphic>
          <a:graphicData uri="http://schemas.openxmlformats.org/drawingml/2006/table">
            <a:tbl>
              <a:tblPr/>
              <a:tblGrid>
                <a:gridCol w="2936367"/>
              </a:tblGrid>
              <a:tr h="843381">
                <a:tc>
                  <a:txBody>
                    <a:bodyPr/>
                    <a:lstStyle/>
                    <a:p>
                      <a:pPr algn="r" fontAlgn="ctr"/>
                      <a:r>
                        <a:rPr lang="en-US" sz="1100" b="1" i="0" u="none" strike="noStrike" dirty="0">
                          <a:latin typeface="+mn-lt"/>
                        </a:rPr>
                        <a:t>Pursue a graduate degree in </a:t>
                      </a:r>
                      <a:r>
                        <a:rPr lang="en-US" sz="1100" b="1" i="0" u="none" strike="noStrike" dirty="0" smtClean="0">
                          <a:latin typeface="+mn-lt"/>
                        </a:rPr>
                        <a:t>engineering</a:t>
                      </a:r>
                    </a:p>
                    <a:p>
                      <a:pPr algn="r" fontAlgn="ctr"/>
                      <a:r>
                        <a:rPr lang="en-US" sz="900" b="0" i="0" u="none" strike="noStrike" kern="1200" dirty="0" smtClean="0">
                          <a:solidFill>
                            <a:schemeClr val="bg1">
                              <a:lumMod val="50000"/>
                            </a:schemeClr>
                          </a:solidFill>
                          <a:latin typeface="Arial Narrow" pitchFamily="34" charset="0"/>
                          <a:ea typeface="+mn-ea"/>
                          <a:cs typeface="+mn-cs"/>
                        </a:rPr>
                        <a:t>(n=40)</a:t>
                      </a:r>
                    </a:p>
                    <a:p>
                      <a:pPr algn="r" fontAlgn="ctr"/>
                      <a:r>
                        <a:rPr lang="en-US" sz="900" b="0" i="0" u="none" strike="noStrike" kern="1200" dirty="0" smtClean="0">
                          <a:solidFill>
                            <a:schemeClr val="bg1">
                              <a:lumMod val="50000"/>
                            </a:schemeClr>
                          </a:solidFill>
                          <a:latin typeface="Arial Narrow" pitchFamily="34" charset="0"/>
                          <a:ea typeface="+mn-ea"/>
                          <a:cs typeface="+mn-cs"/>
                        </a:rPr>
                        <a:t>(n=32)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77543">
                <a:tc>
                  <a:txBody>
                    <a:bodyPr/>
                    <a:lstStyle/>
                    <a:p>
                      <a:pPr marL="0" algn="r" defTabSz="914400" rtl="0" eaLnBrk="1" fontAlgn="ctr" latinLnBrk="0" hangingPunct="1"/>
                      <a:r>
                        <a:rPr lang="en-US" sz="1100" b="1" i="0" u="none" strike="noStrike" dirty="0">
                          <a:latin typeface="+mn-lt"/>
                        </a:rPr>
                        <a:t>Pursue another professional </a:t>
                      </a:r>
                      <a:r>
                        <a:rPr lang="en-US" sz="1100" b="1" i="0" u="none" strike="noStrike" dirty="0" smtClean="0">
                          <a:latin typeface="+mn-lt"/>
                        </a:rPr>
                        <a:t>degree</a:t>
                      </a:r>
                      <a:br>
                        <a:rPr lang="en-US" sz="11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(n=12)</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70960">
                <a:tc>
                  <a:txBody>
                    <a:bodyPr/>
                    <a:lstStyle/>
                    <a:p>
                      <a:pPr algn="r" fontAlgn="ctr"/>
                      <a:r>
                        <a:rPr lang="en-US" sz="1100" b="1" i="0" u="none" strike="noStrike" dirty="0">
                          <a:latin typeface="+mn-lt"/>
                        </a:rPr>
                        <a:t>Pursue a graduate degree in another area of </a:t>
                      </a:r>
                      <a:r>
                        <a:rPr lang="en-US" sz="1100" b="1" i="0" u="none" strike="noStrike" dirty="0" smtClean="0">
                          <a:latin typeface="+mn-lt"/>
                        </a:rPr>
                        <a:t>study</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(n=4)</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55364">
                <a:tc>
                  <a:txBody>
                    <a:bodyPr/>
                    <a:lstStyle/>
                    <a:p>
                      <a:pPr marL="0" algn="r" defTabSz="914400" rtl="0" eaLnBrk="1" fontAlgn="ctr" latinLnBrk="0" hangingPunct="1"/>
                      <a:r>
                        <a:rPr lang="en-US" sz="1100" b="1" i="0" u="none" strike="noStrike" dirty="0">
                          <a:latin typeface="+mn-lt"/>
                        </a:rPr>
                        <a:t>Pursue an </a:t>
                      </a:r>
                      <a:r>
                        <a:rPr lang="en-US" sz="1100" b="1" i="0" u="none" strike="noStrike" dirty="0" smtClean="0">
                          <a:latin typeface="+mn-lt"/>
                        </a:rPr>
                        <a:t>MBA</a:t>
                      </a:r>
                      <a:br>
                        <a:rPr lang="en-US" sz="11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46124">
                <a:tc>
                  <a:txBody>
                    <a:bodyPr/>
                    <a:lstStyle/>
                    <a:p>
                      <a:pPr marL="0" algn="r" defTabSz="914400" rtl="0" eaLnBrk="1" fontAlgn="ctr" latinLnBrk="0" hangingPunct="1"/>
                      <a:r>
                        <a:rPr lang="en-US" sz="1100" b="1" i="0" u="none" strike="noStrike" dirty="0" smtClean="0">
                          <a:latin typeface="+mn-lt"/>
                        </a:rPr>
                        <a:t>Don’t know/Unsure</a:t>
                      </a:r>
                      <a:br>
                        <a:rPr lang="en-US" sz="11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(n=4)</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a:off x="4347664" y="2427368"/>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Content Placeholder 25"/>
          <p:cNvSpPr txBox="1">
            <a:spLocks/>
          </p:cNvSpPr>
          <p:nvPr/>
        </p:nvSpPr>
        <p:spPr>
          <a:xfrm>
            <a:off x="352424" y="635128"/>
            <a:ext cx="8683872"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At eight in ten, the vast majority of students intend on going into the workforce after graduation, lower than in 2013, while one in ten plan to pursue more education.  </a:t>
            </a:r>
          </a:p>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Among those who plan to further their education, two thirds plan to pursue a graduate degree in engineering, while two in ten plan to pursue a professional degree , and fewer than one in ten plan to pursue a graduate degree in another area or an MBA.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Location of Anticipated Graduate Education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3806321962"/>
              </p:ext>
            </p:extLst>
          </p:nvPr>
        </p:nvGraphicFramePr>
        <p:xfrm>
          <a:off x="2354985" y="1752600"/>
          <a:ext cx="5074515" cy="43884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1"/>
          <p:cNvSpPr txBox="1">
            <a:spLocks noChangeArrowheads="1"/>
          </p:cNvSpPr>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Where do you plan to pursue graduate education?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Pursue more education after graduation 2013 (n=48); 2014 (n=63)</a:t>
            </a:r>
            <a:endParaRPr lang="en-CA" sz="800" dirty="0">
              <a:solidFill>
                <a:schemeClr val="tx1"/>
              </a:solidFill>
              <a:latin typeface="+mj-lt"/>
            </a:endParaRPr>
          </a:p>
        </p:txBody>
      </p:sp>
      <p:sp>
        <p:nvSpPr>
          <p:cNvPr id="1049" name="Text Box 29"/>
          <p:cNvSpPr txBox="1">
            <a:spLocks noChangeArrowheads="1"/>
          </p:cNvSpPr>
          <p:nvPr/>
        </p:nvSpPr>
        <p:spPr bwMode="auto">
          <a:xfrm>
            <a:off x="2409374" y="1431254"/>
            <a:ext cx="3829050" cy="307777"/>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Location of Graduate Intentions</a:t>
            </a:r>
            <a:endParaRPr lang="en-CA" sz="1400" dirty="0">
              <a:solidFill>
                <a:srgbClr val="003399"/>
              </a:solidFill>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3972886176"/>
              </p:ext>
            </p:extLst>
          </p:nvPr>
        </p:nvGraphicFramePr>
        <p:xfrm>
          <a:off x="2216012" y="1776151"/>
          <a:ext cx="1333500" cy="4365886"/>
        </p:xfrm>
        <a:graphic>
          <a:graphicData uri="http://schemas.openxmlformats.org/drawingml/2006/table">
            <a:tbl>
              <a:tblPr/>
              <a:tblGrid>
                <a:gridCol w="1333500"/>
              </a:tblGrid>
              <a:tr h="623149">
                <a:tc>
                  <a:txBody>
                    <a:bodyPr/>
                    <a:lstStyle/>
                    <a:p>
                      <a:pPr marL="0" algn="r" defTabSz="914400" rtl="0" eaLnBrk="1" fontAlgn="ctr" latinLnBrk="0" hangingPunct="1"/>
                      <a:r>
                        <a:rPr lang="en-US" sz="1200" b="1" i="0" u="none" strike="noStrike" dirty="0" smtClean="0">
                          <a:latin typeface="+mn-lt"/>
                        </a:rPr>
                        <a:t>British Columbia</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(n=17)</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latin typeface="+mn-lt"/>
                        </a:rPr>
                        <a:t>Alberta</a:t>
                      </a:r>
                      <a:r>
                        <a:rPr lang="en-US" sz="1100" b="1" i="0" u="none" strike="noStrike" dirty="0" smtClean="0">
                          <a:latin typeface="+mn-lt"/>
                        </a:rPr>
                        <a:t/>
                      </a:r>
                      <a:br>
                        <a:rPr lang="en-US" sz="11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(n=13)</a:t>
                      </a: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latin typeface="+mn-lt"/>
                        </a:rPr>
                        <a:t>Outside of Canada</a:t>
                      </a:r>
                      <a:r>
                        <a:rPr lang="en-US" sz="1100" b="1" i="0" u="none" strike="noStrike" dirty="0" smtClean="0">
                          <a:latin typeface="+mn-lt"/>
                        </a:rPr>
                        <a:t/>
                      </a:r>
                      <a:br>
                        <a:rPr lang="en-US" sz="11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en-US" sz="1200" b="1" i="0" u="none" strike="noStrike" dirty="0" smtClean="0">
                          <a:latin typeface="+mn-lt"/>
                        </a:rPr>
                        <a:t>Ontario</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(n=8)</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en-US" sz="1200" b="1" i="0" u="none" strike="noStrike" dirty="0" smtClean="0">
                          <a:latin typeface="+mn-lt"/>
                        </a:rPr>
                        <a:t>Manitoba</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(n=6)</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6992">
                <a:tc>
                  <a:txBody>
                    <a:bodyPr/>
                    <a:lstStyle/>
                    <a:p>
                      <a:pPr marL="0" algn="r" defTabSz="914400" rtl="0" eaLnBrk="1" fontAlgn="ctr" latinLnBrk="0" hangingPunct="1"/>
                      <a:r>
                        <a:rPr lang="en-US" sz="1200" b="1" i="0" u="none" strike="noStrike" dirty="0" smtClean="0">
                          <a:latin typeface="+mn-lt"/>
                        </a:rPr>
                        <a:t>Saskatchewan</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en-US" sz="1200" b="1" i="0" u="none" strike="noStrike" dirty="0">
                          <a:latin typeface="+mn-lt"/>
                        </a:rPr>
                        <a:t>Don't know/ </a:t>
                      </a:r>
                      <a:r>
                        <a:rPr lang="en-US" sz="1200" b="1" i="0" u="none" strike="noStrike" dirty="0" smtClean="0">
                          <a:latin typeface="+mn-lt"/>
                        </a:rPr>
                        <a:t>Unsure</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(n=8)</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25"/>
          <p:cNvSpPr txBox="1">
            <a:spLocks/>
          </p:cNvSpPr>
          <p:nvPr/>
        </p:nvSpPr>
        <p:spPr>
          <a:xfrm>
            <a:off x="365125" y="739598"/>
            <a:ext cx="844433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students who plan to pursue more education, nearly three in ten intend to study in British Columbia, followed by two in ten who plan to study in Alberta and around one in ten who intend to go outside Canada, or study in Ontario or in Manitoba. </a:t>
            </a:r>
            <a:endParaRPr lang="en-US" sz="1400" b="0" dirty="0">
              <a:solidFill>
                <a:srgbClr val="1F497D"/>
              </a:solidFill>
              <a:latin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Pursue Engineering Career </a:t>
            </a:r>
          </a:p>
        </p:txBody>
      </p:sp>
      <p:graphicFrame>
        <p:nvGraphicFramePr>
          <p:cNvPr id="57" name="Object 4"/>
          <p:cNvGraphicFramePr>
            <a:graphicFrameLocks noGrp="1" noChangeAspect="1"/>
          </p:cNvGraphicFramePr>
          <p:nvPr>
            <p:ph idx="1"/>
            <p:extLst>
              <p:ext uri="{D42A27DB-BD31-4B8C-83A1-F6EECF244321}">
                <p14:modId xmlns:p14="http://schemas.microsoft.com/office/powerpoint/2010/main" val="4216575976"/>
              </p:ext>
            </p:extLst>
          </p:nvPr>
        </p:nvGraphicFramePr>
        <p:xfrm>
          <a:off x="703340" y="1527174"/>
          <a:ext cx="7737320" cy="4454525"/>
        </p:xfrm>
        <a:graphic>
          <a:graphicData uri="http://schemas.openxmlformats.org/drawingml/2006/chart">
            <c:chart xmlns:c="http://schemas.openxmlformats.org/drawingml/2006/chart" xmlns:r="http://schemas.openxmlformats.org/officeDocument/2006/relationships" r:id="rId2"/>
          </a:graphicData>
        </a:graphic>
      </p:graphicFrame>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14</a:t>
            </a:fld>
            <a:endParaRPr lang="en-US" dirty="0"/>
          </a:p>
        </p:txBody>
      </p:sp>
      <p:sp>
        <p:nvSpPr>
          <p:cNvPr id="2053" name="Text Box 3"/>
          <p:cNvSpPr txBox="1">
            <a:spLocks noChangeArrowheads="1"/>
          </p:cNvSpPr>
          <p:nvPr/>
        </p:nvSpPr>
        <p:spPr bwMode="auto">
          <a:xfrm>
            <a:off x="384175" y="6224083"/>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Q14. When you complete your education, do you plan to pursue a career in the engineering field? 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2055" name="Text Box 6"/>
          <p:cNvSpPr txBox="1">
            <a:spLocks noChangeArrowheads="1"/>
          </p:cNvSpPr>
          <p:nvPr/>
        </p:nvSpPr>
        <p:spPr bwMode="auto">
          <a:xfrm>
            <a:off x="1947687" y="1566438"/>
            <a:ext cx="931863" cy="415498"/>
          </a:xfrm>
          <a:prstGeom prst="rect">
            <a:avLst/>
          </a:prstGeom>
          <a:noFill/>
          <a:ln w="25400" algn="ctr">
            <a:noFill/>
            <a:miter lim="800000"/>
            <a:headEnd/>
            <a:tailEnd/>
          </a:ln>
        </p:spPr>
        <p:txBody>
          <a:bodyPr>
            <a:spAutoFit/>
          </a:bodyPr>
          <a:lstStyle/>
          <a:p>
            <a:pPr>
              <a:spcBef>
                <a:spcPts val="0"/>
              </a:spcBef>
            </a:pPr>
            <a:r>
              <a:rPr lang="en-CA" sz="1400" dirty="0">
                <a:latin typeface="+mj-lt"/>
              </a:rPr>
              <a:t>Yes</a:t>
            </a:r>
            <a:br>
              <a:rPr lang="en-CA" sz="1400" dirty="0">
                <a:latin typeface="+mj-lt"/>
              </a:rPr>
            </a:br>
            <a:r>
              <a:rPr lang="en-CA" sz="700" dirty="0">
                <a:latin typeface="+mj-lt"/>
              </a:rPr>
              <a:t>(Top 2 Box)</a:t>
            </a:r>
          </a:p>
        </p:txBody>
      </p:sp>
      <p:sp>
        <p:nvSpPr>
          <p:cNvPr id="2059" name="Text Box 14"/>
          <p:cNvSpPr txBox="1">
            <a:spLocks noChangeArrowheads="1"/>
          </p:cNvSpPr>
          <p:nvPr/>
        </p:nvSpPr>
        <p:spPr bwMode="auto">
          <a:xfrm>
            <a:off x="6013607" y="3314447"/>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2062" name="Text Box 22"/>
          <p:cNvSpPr txBox="1">
            <a:spLocks noChangeArrowheads="1"/>
          </p:cNvSpPr>
          <p:nvPr/>
        </p:nvSpPr>
        <p:spPr bwMode="auto">
          <a:xfrm>
            <a:off x="977900" y="1305171"/>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Do You Plan to Pursue a Career in the Engineering Field?</a:t>
            </a:r>
          </a:p>
        </p:txBody>
      </p:sp>
      <p:graphicFrame>
        <p:nvGraphicFramePr>
          <p:cNvPr id="17" name="Table 16"/>
          <p:cNvGraphicFramePr>
            <a:graphicFrameLocks noGrp="1"/>
          </p:cNvGraphicFramePr>
          <p:nvPr>
            <p:extLst>
              <p:ext uri="{D42A27DB-BD31-4B8C-83A1-F6EECF244321}">
                <p14:modId xmlns:p14="http://schemas.microsoft.com/office/powerpoint/2010/main" val="3111377728"/>
              </p:ext>
            </p:extLst>
          </p:nvPr>
        </p:nvGraphicFramePr>
        <p:xfrm>
          <a:off x="647700" y="5711041"/>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(n=424)                  (n=362)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(n=144)                    (n=105)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(n=32)                    (n=9)</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(n=6)                      (n=8)</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AutoShape 10"/>
          <p:cNvSpPr>
            <a:spLocks/>
          </p:cNvSpPr>
          <p:nvPr/>
        </p:nvSpPr>
        <p:spPr bwMode="auto">
          <a:xfrm rot="5400000">
            <a:off x="2299193" y="1570456"/>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0" name="AutoShape 10"/>
          <p:cNvSpPr>
            <a:spLocks/>
          </p:cNvSpPr>
          <p:nvPr/>
        </p:nvSpPr>
        <p:spPr bwMode="auto">
          <a:xfrm rot="5400000">
            <a:off x="6367130" y="3375253"/>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nvSpPr>
        <p:spPr bwMode="auto">
          <a:xfrm>
            <a:off x="1918954" y="1981936"/>
            <a:ext cx="1251757" cy="7694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94%</a:t>
            </a:r>
            <a:endParaRPr lang="en-CA" sz="900" dirty="0" smtClean="0"/>
          </a:p>
          <a:p>
            <a:r>
              <a:rPr lang="en-CA" sz="900" dirty="0" smtClean="0"/>
              <a:t>(n=568)</a:t>
            </a:r>
          </a:p>
          <a:p>
            <a:r>
              <a:rPr lang="en-CA" sz="1100" dirty="0" smtClean="0"/>
              <a:t>2013: 97%</a:t>
            </a:r>
            <a:r>
              <a:rPr lang="en-CA" sz="400" dirty="0" smtClean="0"/>
              <a:t>    </a:t>
            </a:r>
            <a:r>
              <a:rPr lang="en-CA" sz="700" dirty="0" smtClean="0"/>
              <a:t>(n=467</a:t>
            </a:r>
            <a:r>
              <a:rPr lang="en-CA" sz="800" dirty="0" smtClean="0"/>
              <a:t>)</a:t>
            </a:r>
            <a:endParaRPr lang="en-CA" sz="800" dirty="0"/>
          </a:p>
        </p:txBody>
      </p:sp>
      <p:sp>
        <p:nvSpPr>
          <p:cNvPr id="16" name="Text Box 11"/>
          <p:cNvSpPr txBox="1">
            <a:spLocks noChangeArrowheads="1"/>
          </p:cNvSpPr>
          <p:nvPr/>
        </p:nvSpPr>
        <p:spPr bwMode="auto">
          <a:xfrm>
            <a:off x="6014791" y="3772742"/>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a:t>
            </a:r>
          </a:p>
          <a:p>
            <a:r>
              <a:rPr lang="en-CA" sz="800" dirty="0"/>
              <a:t>(</a:t>
            </a:r>
            <a:r>
              <a:rPr lang="en-CA" sz="800" dirty="0" smtClean="0"/>
              <a:t>n=38)</a:t>
            </a:r>
          </a:p>
          <a:p>
            <a:r>
              <a:rPr lang="en-CA" sz="1100" dirty="0" smtClean="0"/>
              <a:t>2013: 4%</a:t>
            </a:r>
            <a:r>
              <a:rPr lang="en-CA" sz="400" dirty="0" smtClean="0"/>
              <a:t>     </a:t>
            </a:r>
            <a:r>
              <a:rPr lang="en-CA" sz="700" dirty="0"/>
              <a:t>(</a:t>
            </a:r>
            <a:r>
              <a:rPr lang="en-CA" sz="700" dirty="0" smtClean="0"/>
              <a:t>n=17)</a:t>
            </a:r>
            <a:endParaRPr lang="en-CA" sz="700" dirty="0"/>
          </a:p>
        </p:txBody>
      </p:sp>
      <p:sp>
        <p:nvSpPr>
          <p:cNvPr id="18" name="Isosceles Triangle 17"/>
          <p:cNvSpPr/>
          <p:nvPr/>
        </p:nvSpPr>
        <p:spPr>
          <a:xfrm rot="10800000">
            <a:off x="2961574" y="2063187"/>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25"/>
          <p:cNvSpPr txBox="1">
            <a:spLocks/>
          </p:cNvSpPr>
          <p:nvPr/>
        </p:nvSpPr>
        <p:spPr>
          <a:xfrm>
            <a:off x="384175" y="722340"/>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Over nine in ten students intend on pursuing a career in the engineering field after completing their education, lower than in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Pursuing Engineering</a:t>
            </a:r>
          </a:p>
        </p:txBody>
      </p:sp>
      <p:sp>
        <p:nvSpPr>
          <p:cNvPr id="3077"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2F284CA-8D79-4BB3-9891-C6539A0EB24D}" type="slidenum">
              <a:rPr lang="en-US"/>
              <a:pPr/>
              <a:t>15</a:t>
            </a:fld>
            <a:endParaRPr lang="en-US" dirty="0"/>
          </a:p>
        </p:txBody>
      </p:sp>
      <p:sp>
        <p:nvSpPr>
          <p:cNvPr id="3078" name="Text Box 4"/>
          <p:cNvSpPr txBox="1">
            <a:spLocks noChangeArrowheads="1"/>
          </p:cNvSpPr>
          <p:nvPr/>
        </p:nvSpPr>
        <p:spPr bwMode="auto">
          <a:xfrm>
            <a:off x="383822" y="6237770"/>
            <a:ext cx="8291866" cy="215444"/>
          </a:xfrm>
          <a:prstGeom prst="rect">
            <a:avLst/>
          </a:prstGeom>
          <a:noFill/>
          <a:ln w="25400">
            <a:noFill/>
            <a:miter lim="800000"/>
            <a:headEnd/>
            <a:tailEnd/>
          </a:ln>
        </p:spPr>
        <p:txBody>
          <a:bodyPr wrap="square">
            <a:spAutoFit/>
          </a:bodyPr>
          <a:lstStyle/>
          <a:p>
            <a:pPr algn="l">
              <a:spcBef>
                <a:spcPts val="0"/>
              </a:spcBef>
              <a:defRPr/>
            </a:pPr>
            <a:r>
              <a:rPr lang="en-US" sz="800" dirty="0" smtClean="0">
                <a:solidFill>
                  <a:schemeClr val="tx1"/>
                </a:solidFill>
                <a:latin typeface="+mj-lt"/>
              </a:rPr>
              <a:t>Q16</a:t>
            </a:r>
            <a:r>
              <a:rPr lang="en-US" sz="800" dirty="0">
                <a:solidFill>
                  <a:schemeClr val="tx1"/>
                </a:solidFill>
                <a:latin typeface="+mj-lt"/>
              </a:rPr>
              <a:t>. What is the primary reason you decided to pursue a career outside of Engineering? Base: Respondents who said No (definitely /probably) in Q14 </a:t>
            </a:r>
            <a:r>
              <a:rPr lang="en-US" sz="800" dirty="0" smtClean="0">
                <a:solidFill>
                  <a:schemeClr val="tx1"/>
                </a:solidFill>
                <a:latin typeface="+mj-lt"/>
              </a:rPr>
              <a:t> 2013 (n=17); 2014 (n=38)  </a:t>
            </a:r>
            <a:endParaRPr lang="en-US" sz="800" dirty="0">
              <a:solidFill>
                <a:schemeClr val="tx1"/>
              </a:solidFill>
              <a:latin typeface="+mj-lt"/>
            </a:endParaRPr>
          </a:p>
        </p:txBody>
      </p:sp>
      <p:graphicFrame>
        <p:nvGraphicFramePr>
          <p:cNvPr id="11" name="Object 47"/>
          <p:cNvGraphicFramePr>
            <a:graphicFrameLocks noChangeAspect="1"/>
          </p:cNvGraphicFramePr>
          <p:nvPr>
            <p:extLst>
              <p:ext uri="{D42A27DB-BD31-4B8C-83A1-F6EECF244321}">
                <p14:modId xmlns:p14="http://schemas.microsoft.com/office/powerpoint/2010/main" val="1145792609"/>
              </p:ext>
            </p:extLst>
          </p:nvPr>
        </p:nvGraphicFramePr>
        <p:xfrm>
          <a:off x="677686" y="2044700"/>
          <a:ext cx="7961489" cy="4086845"/>
        </p:xfrm>
        <a:graphic>
          <a:graphicData uri="http://schemas.openxmlformats.org/drawingml/2006/chart">
            <c:chart xmlns:c="http://schemas.openxmlformats.org/drawingml/2006/chart" xmlns:r="http://schemas.openxmlformats.org/officeDocument/2006/relationships" r:id="rId2"/>
          </a:graphicData>
        </a:graphic>
      </p:graphicFrame>
      <p:sp>
        <p:nvSpPr>
          <p:cNvPr id="3081" name="Text Box 22"/>
          <p:cNvSpPr txBox="1">
            <a:spLocks noChangeArrowheads="1"/>
          </p:cNvSpPr>
          <p:nvPr/>
        </p:nvSpPr>
        <p:spPr bwMode="auto">
          <a:xfrm>
            <a:off x="1093790" y="1731763"/>
            <a:ext cx="6992938" cy="307777"/>
          </a:xfrm>
          <a:prstGeom prst="rect">
            <a:avLst/>
          </a:prstGeom>
          <a:noFill/>
          <a:ln w="25400" algn="ctr">
            <a:noFill/>
            <a:miter lim="800000"/>
            <a:headEnd/>
            <a:tailEnd/>
          </a:ln>
        </p:spPr>
        <p:txBody>
          <a:bodyPr>
            <a:spAutoFit/>
          </a:bodyPr>
          <a:lstStyle/>
          <a:p>
            <a:r>
              <a:rPr lang="en-US" sz="1400" dirty="0">
                <a:solidFill>
                  <a:srgbClr val="003399"/>
                </a:solidFill>
                <a:latin typeface="+mj-lt"/>
              </a:rPr>
              <a:t>Reasons for Not Pursuing Engineering</a:t>
            </a:r>
            <a:endParaRPr lang="en-CA" sz="1400" dirty="0">
              <a:solidFill>
                <a:srgbClr val="003399"/>
              </a:solidFill>
              <a:latin typeface="+mj-lt"/>
            </a:endParaRPr>
          </a:p>
        </p:txBody>
      </p:sp>
      <p:graphicFrame>
        <p:nvGraphicFramePr>
          <p:cNvPr id="19" name="Table 18"/>
          <p:cNvGraphicFramePr>
            <a:graphicFrameLocks noGrp="1"/>
          </p:cNvGraphicFramePr>
          <p:nvPr>
            <p:extLst>
              <p:ext uri="{D42A27DB-BD31-4B8C-83A1-F6EECF244321}">
                <p14:modId xmlns:p14="http://schemas.microsoft.com/office/powerpoint/2010/main" val="2833801572"/>
              </p:ext>
            </p:extLst>
          </p:nvPr>
        </p:nvGraphicFramePr>
        <p:xfrm>
          <a:off x="856458" y="1984130"/>
          <a:ext cx="3733801" cy="3992107"/>
        </p:xfrm>
        <a:graphic>
          <a:graphicData uri="http://schemas.openxmlformats.org/drawingml/2006/table">
            <a:tbl>
              <a:tblPr/>
              <a:tblGrid>
                <a:gridCol w="3733801"/>
              </a:tblGrid>
              <a:tr h="544549">
                <a:tc>
                  <a:txBody>
                    <a:bodyPr/>
                    <a:lstStyle/>
                    <a:p>
                      <a:pPr marL="0" algn="r" defTabSz="914400" rtl="0" eaLnBrk="1" fontAlgn="ctr" latinLnBrk="0" hangingPunct="1"/>
                      <a:r>
                        <a:rPr lang="en-US" sz="900" b="1" i="0" u="none" strike="noStrike" dirty="0">
                          <a:latin typeface="+mn-lt"/>
                        </a:rPr>
                        <a:t>Engineering is not what I thought it was going to </a:t>
                      </a:r>
                      <a:r>
                        <a:rPr lang="en-US" sz="900" b="1" i="0" u="none" strike="noStrike" dirty="0" smtClean="0">
                          <a:latin typeface="+mn-lt"/>
                        </a:rPr>
                        <a:t>be</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(n=14)</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a:latin typeface="+mn-lt"/>
                        </a:rPr>
                        <a:t>Better employment opportunities in another </a:t>
                      </a:r>
                      <a:r>
                        <a:rPr lang="en-US" sz="900" b="1" i="0" u="none" strike="noStrike" dirty="0" smtClean="0">
                          <a:latin typeface="+mn-lt"/>
                        </a:rPr>
                        <a:t>field</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(n=6)</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a:latin typeface="+mn-lt"/>
                        </a:rPr>
                        <a:t>Never intended to pursue a career in </a:t>
                      </a:r>
                      <a:r>
                        <a:rPr lang="en-US" sz="900" b="1" i="0" u="none" strike="noStrike" dirty="0" smtClean="0">
                          <a:latin typeface="+mn-lt"/>
                        </a:rPr>
                        <a:t>engineering</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(n=4)</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a:latin typeface="+mn-lt"/>
                        </a:rPr>
                        <a:t>Opportunities to earn more money in another </a:t>
                      </a:r>
                      <a:r>
                        <a:rPr lang="en-US" sz="900" b="1" i="0" u="none" strike="noStrike" dirty="0" smtClean="0">
                          <a:latin typeface="+mn-lt"/>
                        </a:rPr>
                        <a:t>field</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(n=3)</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8006">
                <a:tc>
                  <a:txBody>
                    <a:bodyPr/>
                    <a:lstStyle/>
                    <a:p>
                      <a:pPr marL="0" algn="r" defTabSz="914400" rtl="0" eaLnBrk="1" fontAlgn="ctr" latinLnBrk="0" hangingPunct="1"/>
                      <a:r>
                        <a:rPr lang="en-US" sz="900" b="1" i="0" u="none" strike="noStrike" dirty="0">
                          <a:latin typeface="+mn-lt"/>
                        </a:rPr>
                        <a:t>Interested in other </a:t>
                      </a:r>
                      <a:r>
                        <a:rPr lang="en-US" sz="900" b="1" i="0" u="none" strike="noStrike" dirty="0" smtClean="0">
                          <a:latin typeface="+mn-lt"/>
                        </a:rPr>
                        <a:t>things</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(n=4)</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smtClean="0">
                          <a:latin typeface="+mn-lt"/>
                        </a:rPr>
                        <a:t>Medical career</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(n=1)</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smtClean="0">
                          <a:latin typeface="+mn-lt"/>
                        </a:rPr>
                        <a:t>Pursue alternative education/career</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(n=1)</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(n=0)</a:t>
                      </a:r>
                    </a:p>
                    <a:p>
                      <a:pPr marL="0" algn="r" defTabSz="914400" rtl="0" eaLnBrk="1" fontAlgn="ctr" latinLnBrk="0" hangingPunct="1"/>
                      <a:endParaRPr lang="en-US" sz="700" b="0" i="0" u="none" strike="noStrike" kern="120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en-US" sz="900" b="1" i="0" u="none" strike="noStrike" dirty="0" smtClean="0">
                          <a:latin typeface="+mn-lt"/>
                        </a:rPr>
                        <a:t>Other mention</a:t>
                      </a:r>
                      <a:br>
                        <a:rPr lang="en-US" sz="9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(n=5)</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(n=2)</a:t>
                      </a:r>
                    </a:p>
                    <a:p>
                      <a:pPr marL="0" algn="r" defTabSz="914400" rtl="0" eaLnBrk="1" fontAlgn="ctr" latinLnBrk="0" hangingPunct="1"/>
                      <a:endParaRPr lang="en-US" sz="700" b="0" i="0" u="none" strike="noStrike" kern="120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25"/>
          <p:cNvSpPr txBox="1">
            <a:spLocks/>
          </p:cNvSpPr>
          <p:nvPr/>
        </p:nvSpPr>
        <p:spPr>
          <a:xfrm>
            <a:off x="365124" y="717020"/>
            <a:ext cx="853580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The </a:t>
            </a:r>
            <a:r>
              <a:rPr lang="en-US" sz="1400" b="0" dirty="0">
                <a:solidFill>
                  <a:schemeClr val="tx1"/>
                </a:solidFill>
                <a:latin typeface="+mj-lt"/>
              </a:rPr>
              <a:t>top reason for </a:t>
            </a:r>
            <a:r>
              <a:rPr lang="en-US" sz="1400" b="0" u="sng" dirty="0">
                <a:solidFill>
                  <a:schemeClr val="tx1"/>
                </a:solidFill>
                <a:latin typeface="+mj-lt"/>
              </a:rPr>
              <a:t>not</a:t>
            </a:r>
            <a:r>
              <a:rPr lang="en-US" sz="1400" b="0" dirty="0">
                <a:solidFill>
                  <a:schemeClr val="tx1"/>
                </a:solidFill>
                <a:latin typeface="+mj-lt"/>
              </a:rPr>
              <a:t> pursuing a career in </a:t>
            </a:r>
            <a:r>
              <a:rPr lang="en-US" sz="1400" b="0" dirty="0" smtClean="0">
                <a:solidFill>
                  <a:schemeClr val="tx1"/>
                </a:solidFill>
                <a:latin typeface="+mj-lt"/>
              </a:rPr>
              <a:t>engineering is that engineering is </a:t>
            </a:r>
            <a:r>
              <a:rPr lang="en-US" sz="1400" b="0" dirty="0">
                <a:solidFill>
                  <a:schemeClr val="tx1"/>
                </a:solidFill>
                <a:latin typeface="+mj-lt"/>
              </a:rPr>
              <a:t>not what </a:t>
            </a:r>
            <a:r>
              <a:rPr lang="en-US" sz="1400" b="0" dirty="0" smtClean="0">
                <a:solidFill>
                  <a:schemeClr val="tx1"/>
                </a:solidFill>
                <a:latin typeface="+mj-lt"/>
              </a:rPr>
              <a:t>they </a:t>
            </a:r>
            <a:r>
              <a:rPr lang="en-US" sz="1400" b="0" dirty="0">
                <a:solidFill>
                  <a:schemeClr val="tx1"/>
                </a:solidFill>
                <a:latin typeface="+mj-lt"/>
              </a:rPr>
              <a:t>thought it would </a:t>
            </a:r>
            <a:r>
              <a:rPr lang="en-US" sz="1400" b="0" dirty="0" smtClean="0">
                <a:solidFill>
                  <a:schemeClr val="tx1"/>
                </a:solidFill>
                <a:latin typeface="+mj-lt"/>
              </a:rPr>
              <a:t>be. Other common mentions include that there are better </a:t>
            </a:r>
            <a:r>
              <a:rPr lang="en-US" sz="1400" b="0" dirty="0">
                <a:solidFill>
                  <a:schemeClr val="tx1"/>
                </a:solidFill>
                <a:latin typeface="+mj-lt"/>
              </a:rPr>
              <a:t>employment opportunities </a:t>
            </a:r>
            <a:r>
              <a:rPr lang="en-US" sz="1400" b="0" dirty="0" smtClean="0">
                <a:solidFill>
                  <a:schemeClr val="tx1"/>
                </a:solidFill>
                <a:latin typeface="+mj-lt"/>
              </a:rPr>
              <a:t>elsewhere, that they never intended to pursue a career in engineering and that </a:t>
            </a:r>
            <a:r>
              <a:rPr lang="en-US" sz="1400" b="0" dirty="0">
                <a:solidFill>
                  <a:schemeClr val="tx1"/>
                </a:solidFill>
                <a:latin typeface="+mj-lt"/>
              </a:rPr>
              <a:t>there are opportunities to earn more money </a:t>
            </a:r>
            <a:r>
              <a:rPr lang="en-US" sz="1400" b="0" dirty="0" smtClean="0">
                <a:solidFill>
                  <a:schemeClr val="tx1"/>
                </a:solidFill>
                <a:latin typeface="+mj-lt"/>
              </a:rPr>
              <a:t>elsewhere. </a:t>
            </a:r>
            <a:r>
              <a:rPr lang="en-US" sz="1400" b="0" i="1" dirty="0">
                <a:solidFill>
                  <a:srgbClr val="1F497D"/>
                </a:solidFill>
                <a:latin typeface="Calibri"/>
              </a:rPr>
              <a:t>Due to </a:t>
            </a:r>
            <a:r>
              <a:rPr lang="en-US" sz="1400" b="0" i="1" dirty="0" smtClean="0">
                <a:solidFill>
                  <a:srgbClr val="1F497D"/>
                </a:solidFill>
                <a:latin typeface="Calibri"/>
              </a:rPr>
              <a:t>small </a:t>
            </a:r>
            <a:r>
              <a:rPr lang="en-US" sz="1400" b="0" i="1" dirty="0">
                <a:solidFill>
                  <a:srgbClr val="1F497D"/>
                </a:solidFill>
                <a:latin typeface="Calibri"/>
              </a:rPr>
              <a:t>base sizes, results should be interpreted with caution. </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Career Outside of Engineering</a:t>
            </a:r>
          </a:p>
        </p:txBody>
      </p:sp>
      <p:sp>
        <p:nvSpPr>
          <p:cNvPr id="37" name="Content Placeholder 36"/>
          <p:cNvSpPr>
            <a:spLocks noGrp="1"/>
          </p:cNvSpPr>
          <p:nvPr>
            <p:ph idx="1"/>
          </p:nvPr>
        </p:nvSpPr>
        <p:spPr>
          <a:xfrm>
            <a:off x="352424" y="701850"/>
            <a:ext cx="8509353"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Bef>
                <a:spcPts val="0"/>
              </a:spcBef>
              <a:spcAft>
                <a:spcPts val="0"/>
              </a:spcAft>
              <a:defRPr/>
            </a:pPr>
            <a:r>
              <a:rPr lang="en-US" sz="1400" dirty="0">
                <a:latin typeface="+mj-lt"/>
              </a:rPr>
              <a:t>Among those who do not intend to pursue a career in Engineering, medicine, research, architecture and marketing represent the top career options. </a:t>
            </a:r>
            <a:r>
              <a:rPr lang="en-US" sz="1400" i="1" dirty="0">
                <a:latin typeface="+mj-lt"/>
              </a:rPr>
              <a:t>Due to </a:t>
            </a:r>
            <a:r>
              <a:rPr lang="en-US" sz="1400" i="1" dirty="0" smtClean="0">
                <a:latin typeface="+mj-lt"/>
              </a:rPr>
              <a:t>small </a:t>
            </a:r>
            <a:r>
              <a:rPr lang="en-US" sz="1400" i="1" dirty="0">
                <a:latin typeface="+mj-lt"/>
              </a:rPr>
              <a:t>base sizes, results should be interpreted with caution. </a:t>
            </a:r>
          </a:p>
          <a:p>
            <a:pPr fontAlgn="auto">
              <a:lnSpc>
                <a:spcPct val="100000"/>
              </a:lnSpc>
              <a:spcBef>
                <a:spcPts val="0"/>
              </a:spcBef>
              <a:spcAft>
                <a:spcPts val="0"/>
              </a:spcAft>
              <a:defRPr/>
            </a:pPr>
            <a:r>
              <a:rPr lang="en-US" sz="1400" dirty="0">
                <a:latin typeface="+mj-lt"/>
              </a:rPr>
              <a:t>Compared to 2013 there has been a decline in the proportion who </a:t>
            </a:r>
            <a:r>
              <a:rPr lang="en-US" sz="1400" dirty="0" smtClean="0">
                <a:latin typeface="+mj-lt"/>
              </a:rPr>
              <a:t>cite miscellaneous </a:t>
            </a:r>
            <a:r>
              <a:rPr lang="en-US" sz="1400" dirty="0">
                <a:latin typeface="+mj-lt"/>
              </a:rPr>
              <a:t>other mentions.  </a:t>
            </a:r>
          </a:p>
        </p:txBody>
      </p:sp>
      <p:sp>
        <p:nvSpPr>
          <p:cNvPr id="4101"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5AAB7C8-1FFA-402A-88E7-319E8D20AE09}" type="slidenum">
              <a:rPr lang="en-US"/>
              <a:pPr/>
              <a:t>16</a:t>
            </a:fld>
            <a:endParaRPr lang="en-US" dirty="0"/>
          </a:p>
        </p:txBody>
      </p:sp>
      <p:sp>
        <p:nvSpPr>
          <p:cNvPr id="2" name="Text Box 3"/>
          <p:cNvSpPr txBox="1">
            <a:spLocks noChangeArrowheads="1"/>
          </p:cNvSpPr>
          <p:nvPr/>
        </p:nvSpPr>
        <p:spPr bwMode="auto">
          <a:xfrm>
            <a:off x="307093" y="6301141"/>
            <a:ext cx="8675688"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Q17. What type of career do you plan to pursue? Base: </a:t>
            </a:r>
            <a:r>
              <a:rPr lang="en-US" sz="800" dirty="0" smtClean="0">
                <a:solidFill>
                  <a:schemeClr val="tx1"/>
                </a:solidFill>
                <a:latin typeface="+mj-lt"/>
              </a:rPr>
              <a:t> Respondents </a:t>
            </a:r>
            <a:r>
              <a:rPr lang="en-US" sz="800" dirty="0">
                <a:solidFill>
                  <a:schemeClr val="tx1"/>
                </a:solidFill>
                <a:latin typeface="+mj-lt"/>
              </a:rPr>
              <a:t>who said No (definitely </a:t>
            </a:r>
            <a:r>
              <a:rPr lang="en-US" sz="800" dirty="0" smtClean="0">
                <a:solidFill>
                  <a:schemeClr val="tx1"/>
                </a:solidFill>
                <a:latin typeface="+mj-lt"/>
              </a:rPr>
              <a:t>/probably</a:t>
            </a:r>
            <a:r>
              <a:rPr lang="en-US" sz="800" dirty="0">
                <a:solidFill>
                  <a:schemeClr val="tx1"/>
                </a:solidFill>
                <a:latin typeface="+mj-lt"/>
              </a:rPr>
              <a:t>) in </a:t>
            </a:r>
            <a:r>
              <a:rPr lang="en-US" sz="800" dirty="0" smtClean="0">
                <a:solidFill>
                  <a:schemeClr val="tx1"/>
                </a:solidFill>
                <a:latin typeface="+mj-lt"/>
              </a:rPr>
              <a:t>Q14,2013 (n=17); 2014 (n=38)  </a:t>
            </a:r>
            <a:endParaRPr lang="en-US" sz="800" dirty="0">
              <a:solidFill>
                <a:schemeClr val="tx1"/>
              </a:solidFill>
              <a:latin typeface="+mj-lt"/>
            </a:endParaRPr>
          </a:p>
        </p:txBody>
      </p:sp>
      <p:sp>
        <p:nvSpPr>
          <p:cNvPr id="4103" name="Text Box 17"/>
          <p:cNvSpPr txBox="1">
            <a:spLocks noChangeArrowheads="1"/>
          </p:cNvSpPr>
          <p:nvPr/>
        </p:nvSpPr>
        <p:spPr bwMode="auto">
          <a:xfrm>
            <a:off x="0" y="1433146"/>
            <a:ext cx="9144000" cy="523220"/>
          </a:xfrm>
          <a:prstGeom prst="rect">
            <a:avLst/>
          </a:prstGeom>
          <a:noFill/>
          <a:ln w="25400" algn="ctr">
            <a:noFill/>
            <a:miter lim="800000"/>
            <a:headEnd/>
            <a:tailEnd/>
          </a:ln>
        </p:spPr>
        <p:txBody>
          <a:bodyPr>
            <a:spAutoFit/>
          </a:bodyPr>
          <a:lstStyle/>
          <a:p>
            <a:r>
              <a:rPr lang="en-CA" sz="1400" dirty="0">
                <a:solidFill>
                  <a:srgbClr val="003399"/>
                </a:solidFill>
                <a:latin typeface="+mj-lt"/>
              </a:rPr>
              <a:t>Intended Career Outside of </a:t>
            </a:r>
            <a:r>
              <a:rPr lang="en-CA" sz="1400" dirty="0" smtClean="0">
                <a:solidFill>
                  <a:srgbClr val="003399"/>
                </a:solidFill>
                <a:latin typeface="+mj-lt"/>
              </a:rPr>
              <a:t>Engineering</a:t>
            </a:r>
            <a:br>
              <a:rPr lang="en-CA" sz="1400" dirty="0" smtClean="0">
                <a:solidFill>
                  <a:srgbClr val="003399"/>
                </a:solidFill>
                <a:latin typeface="+mj-lt"/>
              </a:rPr>
            </a:br>
            <a:r>
              <a:rPr lang="en-CA" sz="1400" dirty="0" smtClean="0">
                <a:solidFill>
                  <a:srgbClr val="003399"/>
                </a:solidFill>
                <a:latin typeface="+mj-lt"/>
              </a:rPr>
              <a:t>(</a:t>
            </a:r>
            <a:r>
              <a:rPr lang="en-US" sz="1400" dirty="0">
                <a:solidFill>
                  <a:srgbClr val="003399"/>
                </a:solidFill>
                <a:latin typeface="+mj-lt"/>
              </a:rPr>
              <a:t>Does Not Plan to Pursue Engineering Career)</a:t>
            </a:r>
            <a:endParaRPr lang="en-CA" sz="1400" dirty="0">
              <a:solidFill>
                <a:srgbClr val="003399"/>
              </a:solidFill>
              <a:latin typeface="+mj-lt"/>
            </a:endParaRPr>
          </a:p>
        </p:txBody>
      </p:sp>
      <p:sp>
        <p:nvSpPr>
          <p:cNvPr id="4104" name="Text Box 19"/>
          <p:cNvSpPr txBox="1">
            <a:spLocks noChangeArrowheads="1"/>
          </p:cNvSpPr>
          <p:nvPr/>
        </p:nvSpPr>
        <p:spPr bwMode="auto">
          <a:xfrm>
            <a:off x="307093" y="6553200"/>
            <a:ext cx="4592285" cy="200055"/>
          </a:xfrm>
          <a:prstGeom prst="rect">
            <a:avLst/>
          </a:prstGeom>
          <a:noFill/>
          <a:ln w="25400" algn="ctr">
            <a:noFill/>
            <a:miter lim="800000"/>
            <a:headEnd/>
            <a:tailEnd/>
          </a:ln>
        </p:spPr>
        <p:txBody>
          <a:bodyPr wrap="square">
            <a:spAutoFit/>
          </a:bodyPr>
          <a:lstStyle/>
          <a:p>
            <a:pPr algn="l"/>
            <a:r>
              <a:rPr lang="en-CA" sz="700" i="1" dirty="0"/>
              <a:t>Mentions may add to more than 100% as </a:t>
            </a:r>
            <a:r>
              <a:rPr lang="en-CA" sz="700" i="1" dirty="0" smtClean="0"/>
              <a:t>respondents </a:t>
            </a:r>
            <a:r>
              <a:rPr lang="en-CA" sz="700" i="1" dirty="0"/>
              <a:t>were able to provide more than one response</a:t>
            </a:r>
          </a:p>
        </p:txBody>
      </p:sp>
      <p:graphicFrame>
        <p:nvGraphicFramePr>
          <p:cNvPr id="38" name="Object 4"/>
          <p:cNvGraphicFramePr>
            <a:graphicFrameLocks noChangeAspect="1"/>
          </p:cNvGraphicFramePr>
          <p:nvPr>
            <p:extLst>
              <p:ext uri="{D42A27DB-BD31-4B8C-83A1-F6EECF244321}">
                <p14:modId xmlns:p14="http://schemas.microsoft.com/office/powerpoint/2010/main" val="4233258008"/>
              </p:ext>
            </p:extLst>
          </p:nvPr>
        </p:nvGraphicFramePr>
        <p:xfrm>
          <a:off x="340783" y="1841853"/>
          <a:ext cx="8434388" cy="4346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607243846"/>
              </p:ext>
            </p:extLst>
          </p:nvPr>
        </p:nvGraphicFramePr>
        <p:xfrm>
          <a:off x="-733425" y="1952627"/>
          <a:ext cx="3733800" cy="4060794"/>
        </p:xfrm>
        <a:graphic>
          <a:graphicData uri="http://schemas.openxmlformats.org/drawingml/2006/table">
            <a:tbl>
              <a:tblPr/>
              <a:tblGrid>
                <a:gridCol w="3733800"/>
              </a:tblGrid>
              <a:tr h="573073">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Medicine</a:t>
                      </a:r>
                      <a:br>
                        <a:rPr lang="en-US" sz="12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(n=7)</a:t>
                      </a:r>
                    </a:p>
                    <a:p>
                      <a:pPr marL="0" algn="r" defTabSz="914400" rtl="0" eaLnBrk="1" fontAlgn="b" latinLnBrk="0" hangingPunct="1"/>
                      <a:r>
                        <a:rPr lang="en-US" sz="900" b="0" i="0" u="none" strike="noStrike" kern="1200" dirty="0" smtClean="0">
                          <a:solidFill>
                            <a:schemeClr val="bg1">
                              <a:lumMod val="50000"/>
                            </a:schemeClr>
                          </a:solidFill>
                          <a:latin typeface="Arial Narrow" pitchFamily="34" charset="0"/>
                          <a:ea typeface="+mn-ea"/>
                          <a:cs typeface="+mn-cs"/>
                        </a:rPr>
                        <a:t>(n=2)</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en-US" sz="1200" b="1" i="0" u="none" strike="noStrike" dirty="0" smtClean="0">
                          <a:latin typeface="+mn-lt"/>
                        </a:rPr>
                        <a:t>Research</a:t>
                      </a:r>
                    </a:p>
                    <a:p>
                      <a:pPr marL="0" algn="r" defTabSz="914400" rtl="0" eaLnBrk="1" fontAlgn="b" latinLnBrk="0" hangingPunct="1"/>
                      <a:r>
                        <a:rPr lang="en-US" sz="900" b="0" i="0" u="none" strike="noStrike" kern="1200" dirty="0" smtClean="0">
                          <a:solidFill>
                            <a:schemeClr val="bg1">
                              <a:lumMod val="50000"/>
                            </a:schemeClr>
                          </a:solidFill>
                          <a:latin typeface="Arial Narrow" pitchFamily="34" charset="0"/>
                          <a:ea typeface="+mn-ea"/>
                          <a:cs typeface="+mn-cs"/>
                        </a:rPr>
                        <a:t>(n=5)</a:t>
                      </a:r>
                    </a:p>
                    <a:p>
                      <a:pPr marL="0" algn="r" defTabSz="914400" rtl="0" eaLnBrk="1" fontAlgn="b" latinLnBrk="0" hangingPunct="1"/>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a:noFill/>
                    </a:lnT>
                    <a:lnB>
                      <a:noFill/>
                    </a:lnB>
                  </a:tcPr>
                </a:tc>
              </a:tr>
              <a:tr h="704938">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Architecture</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b" latinLnBrk="0" hangingPunct="1"/>
                      <a:endParaRPr lang="en-US" sz="900" b="0" i="0" u="none" strike="noStrike" kern="1200" dirty="0" smtClean="0">
                        <a:solidFill>
                          <a:schemeClr val="bg1">
                            <a:lumMod val="50000"/>
                          </a:schemeClr>
                        </a:solidFill>
                        <a:latin typeface="Arial Narrow" pitchFamily="34" charset="0"/>
                        <a:ea typeface="+mn-ea"/>
                        <a:cs typeface="+mn-cs"/>
                      </a:endParaRPr>
                    </a:p>
                    <a:p>
                      <a:pPr marL="0" algn="r" defTabSz="914400" rtl="0" eaLnBrk="1" fontAlgn="b" latinLnBrk="0" hangingPunct="1"/>
                      <a:endParaRPr lang="en-US" sz="1200" b="1" i="0" u="none" strike="noStrike" kern="1200" dirty="0" smtClean="0">
                        <a:solidFill>
                          <a:schemeClr val="tx1"/>
                        </a:solidFill>
                        <a:latin typeface="+mn-lt"/>
                        <a:ea typeface="+mn-ea"/>
                        <a:cs typeface="+mn-cs"/>
                      </a:endParaRP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en-US" sz="1200" b="1" i="0" u="none" strike="noStrike" dirty="0" smtClean="0">
                          <a:latin typeface="+mn-lt"/>
                        </a:rPr>
                        <a:t>Marketing</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b" latinLnBrk="0" hangingPunct="1"/>
                      <a:endParaRPr lang="en-US" sz="900" b="0" i="0" u="none" strike="noStrike" kern="120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a:noFill/>
                    </a:lnT>
                    <a:lnB>
                      <a:noFill/>
                    </a:lnB>
                  </a:tcPr>
                </a:tc>
              </a:tr>
              <a:tr h="490491">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Information Technology</a:t>
                      </a:r>
                      <a:br>
                        <a:rPr lang="en-US" sz="12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en-US" sz="1200" b="1" i="0" u="none" strike="noStrike" dirty="0" smtClean="0">
                          <a:latin typeface="+mn-lt"/>
                        </a:rPr>
                        <a:t>Other</a:t>
                      </a:r>
                      <a:br>
                        <a:rPr lang="en-US" sz="12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(n=9)</a:t>
                      </a:r>
                    </a:p>
                    <a:p>
                      <a:pPr marL="0" algn="r" defTabSz="914400" rtl="0" eaLnBrk="1" fontAlgn="b" latinLnBrk="0" hangingPunct="1"/>
                      <a:r>
                        <a:rPr lang="en-US" sz="900" b="0" i="0" u="none" strike="noStrike" kern="1200" dirty="0" smtClean="0">
                          <a:solidFill>
                            <a:schemeClr val="bg1">
                              <a:lumMod val="50000"/>
                            </a:schemeClr>
                          </a:solidFill>
                          <a:latin typeface="Arial Narrow" pitchFamily="34" charset="0"/>
                          <a:ea typeface="+mn-ea"/>
                          <a:cs typeface="+mn-cs"/>
                        </a:rPr>
                        <a:t>(n=11) </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en-US" sz="1200" b="1" i="0" u="none" strike="noStrike" kern="1200" dirty="0">
                          <a:solidFill>
                            <a:schemeClr val="tx1"/>
                          </a:solidFill>
                          <a:latin typeface="+mn-lt"/>
                          <a:ea typeface="+mn-ea"/>
                          <a:cs typeface="+mn-cs"/>
                        </a:rPr>
                        <a:t>Don't Know/ </a:t>
                      </a:r>
                      <a:r>
                        <a:rPr lang="en-US" sz="1200" b="1" i="0" u="none" strike="noStrike" kern="1200" dirty="0" smtClean="0">
                          <a:solidFill>
                            <a:schemeClr val="tx1"/>
                          </a:solidFill>
                          <a:latin typeface="+mn-lt"/>
                          <a:ea typeface="+mn-ea"/>
                          <a:cs typeface="+mn-cs"/>
                        </a:rPr>
                        <a:t>Unsure</a:t>
                      </a:r>
                      <a:br>
                        <a:rPr lang="en-US" sz="12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(n=8)</a:t>
                      </a:r>
                    </a:p>
                    <a:p>
                      <a:pPr marL="0" algn="r" defTabSz="914400" rtl="0" eaLnBrk="1" fontAlgn="b" latinLnBrk="0" hangingPunct="1"/>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nchor="ctr">
                    <a:lnL>
                      <a:noFill/>
                    </a:lnL>
                    <a:lnR>
                      <a:noFill/>
                    </a:lnR>
                    <a:lnT>
                      <a:noFill/>
                    </a:lnT>
                    <a:lnB>
                      <a:noFill/>
                    </a:lnB>
                  </a:tcPr>
                </a:tc>
              </a:tr>
            </a:tbl>
          </a:graphicData>
        </a:graphic>
      </p:graphicFrame>
      <p:sp>
        <p:nvSpPr>
          <p:cNvPr id="10" name="Isosceles Triangle 9"/>
          <p:cNvSpPr/>
          <p:nvPr/>
        </p:nvSpPr>
        <p:spPr>
          <a:xfrm rot="10800000">
            <a:off x="5360347" y="507948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4"/>
          <p:cNvGraphicFramePr>
            <a:graphicFrameLocks noChangeAspect="1"/>
          </p:cNvGraphicFramePr>
          <p:nvPr>
            <p:extLst>
              <p:ext uri="{D42A27DB-BD31-4B8C-83A1-F6EECF244321}">
                <p14:modId xmlns:p14="http://schemas.microsoft.com/office/powerpoint/2010/main" val="1221606419"/>
              </p:ext>
            </p:extLst>
          </p:nvPr>
        </p:nvGraphicFramePr>
        <p:xfrm>
          <a:off x="938785" y="1602233"/>
          <a:ext cx="7642712" cy="4302560"/>
        </p:xfrm>
        <a:graphic>
          <a:graphicData uri="http://schemas.openxmlformats.org/drawingml/2006/chart">
            <c:chart xmlns:c="http://schemas.openxmlformats.org/drawingml/2006/chart" xmlns:r="http://schemas.openxmlformats.org/officeDocument/2006/relationships" r:id="rId2"/>
          </a:graphicData>
        </a:graphic>
      </p:graphicFrame>
      <p:sp>
        <p:nvSpPr>
          <p:cNvPr id="512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Career Plans When Studies Commenced </a:t>
            </a:r>
          </a:p>
        </p:txBody>
      </p:sp>
      <p:sp>
        <p:nvSpPr>
          <p:cNvPr id="26" name="Content Placeholder 25"/>
          <p:cNvSpPr>
            <a:spLocks noGrp="1"/>
          </p:cNvSpPr>
          <p:nvPr>
            <p:ph idx="1"/>
          </p:nvPr>
        </p:nvSpPr>
        <p:spPr>
          <a:xfrm>
            <a:off x="352424" y="764997"/>
            <a:ext cx="8543219"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Virtually all students (96%) </a:t>
            </a:r>
            <a:r>
              <a:rPr lang="en-US" sz="1400" dirty="0" smtClean="0">
                <a:latin typeface="+mj-lt"/>
              </a:rPr>
              <a:t>say that when they began their studies they planned to practice engineering upon completion of their program, of which six in ten indicate they definitely intended to do so, while one third felt it was likely. Compared to 2013, students are less likely to indicate they definitely intended to do so, while more indicate it was likely.</a:t>
            </a:r>
            <a:endParaRPr lang="en-US" sz="1400" i="1" dirty="0" smtClean="0">
              <a:solidFill>
                <a:srgbClr val="FF0000"/>
              </a:solidFill>
              <a:latin typeface="+mj-lt"/>
            </a:endParaRPr>
          </a:p>
        </p:txBody>
      </p:sp>
      <p:sp>
        <p:nvSpPr>
          <p:cNvPr id="512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6AF9876-6AC2-478A-82D6-A3D59548DA1B}" type="slidenum">
              <a:rPr lang="en-US"/>
              <a:pPr/>
              <a:t>17</a:t>
            </a:fld>
            <a:endParaRPr lang="en-US" dirty="0"/>
          </a:p>
        </p:txBody>
      </p:sp>
      <p:sp>
        <p:nvSpPr>
          <p:cNvPr id="2" name="Text Box 3"/>
          <p:cNvSpPr txBox="1">
            <a:spLocks noChangeArrowheads="1"/>
          </p:cNvSpPr>
          <p:nvPr/>
        </p:nvSpPr>
        <p:spPr bwMode="auto">
          <a:xfrm>
            <a:off x="298096" y="6302728"/>
            <a:ext cx="8655404" cy="21544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t>
            </a:r>
            <a:r>
              <a:rPr lang="en-US" sz="800" dirty="0">
                <a:solidFill>
                  <a:schemeClr val="tx1"/>
                </a:solidFill>
                <a:latin typeface="+mj-lt"/>
              </a:rPr>
              <a:t>Base:  All </a:t>
            </a:r>
            <a:r>
              <a:rPr lang="en-US" sz="800" dirty="0" smtClean="0">
                <a:solidFill>
                  <a:schemeClr val="tx1"/>
                </a:solidFill>
                <a:latin typeface="+mj-lt"/>
              </a:rPr>
              <a:t>Respondents 2013 (n=484); 2014 (n=606)</a:t>
            </a:r>
            <a:endParaRPr lang="en-US" sz="800" dirty="0">
              <a:solidFill>
                <a:schemeClr val="tx1"/>
              </a:solidFill>
              <a:latin typeface="+mj-lt"/>
            </a:endParaRPr>
          </a:p>
        </p:txBody>
      </p:sp>
      <p:sp>
        <p:nvSpPr>
          <p:cNvPr id="5127" name="Text Box 18"/>
          <p:cNvSpPr txBox="1">
            <a:spLocks noChangeArrowheads="1"/>
          </p:cNvSpPr>
          <p:nvPr/>
        </p:nvSpPr>
        <p:spPr bwMode="auto">
          <a:xfrm>
            <a:off x="1225352" y="1723516"/>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Did You Plan to Practice Engineering When You Began Your Studies?</a:t>
            </a:r>
          </a:p>
        </p:txBody>
      </p:sp>
      <p:sp>
        <p:nvSpPr>
          <p:cNvPr id="5128" name="AutoShape 10"/>
          <p:cNvSpPr>
            <a:spLocks/>
          </p:cNvSpPr>
          <p:nvPr/>
        </p:nvSpPr>
        <p:spPr bwMode="auto">
          <a:xfrm rot="5400000">
            <a:off x="2697055" y="1868624"/>
            <a:ext cx="274321" cy="319334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5130" name="Text Box 12"/>
          <p:cNvSpPr txBox="1">
            <a:spLocks noChangeArrowheads="1"/>
          </p:cNvSpPr>
          <p:nvPr/>
        </p:nvSpPr>
        <p:spPr bwMode="auto">
          <a:xfrm>
            <a:off x="2435055" y="1953606"/>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134" name="Text Box 33"/>
          <p:cNvSpPr txBox="1">
            <a:spLocks noChangeArrowheads="1"/>
          </p:cNvSpPr>
          <p:nvPr/>
        </p:nvSpPr>
        <p:spPr bwMode="auto">
          <a:xfrm>
            <a:off x="5781675" y="3116473"/>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28" name="AutoShape 10"/>
          <p:cNvSpPr>
            <a:spLocks/>
          </p:cNvSpPr>
          <p:nvPr/>
        </p:nvSpPr>
        <p:spPr bwMode="auto">
          <a:xfrm rot="5400000">
            <a:off x="6081324" y="3120491"/>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2026367843"/>
              </p:ext>
            </p:extLst>
          </p:nvPr>
        </p:nvGraphicFramePr>
        <p:xfrm>
          <a:off x="1105624" y="5594350"/>
          <a:ext cx="7047776" cy="455456"/>
        </p:xfrm>
        <a:graphic>
          <a:graphicData uri="http://schemas.openxmlformats.org/drawingml/2006/table">
            <a:tbl>
              <a:tblPr/>
              <a:tblGrid>
                <a:gridCol w="1761944"/>
                <a:gridCol w="1761944"/>
                <a:gridCol w="1761944"/>
                <a:gridCol w="1761944"/>
              </a:tblGrid>
              <a:tr h="455456">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(n=378)              (n=344)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(n=203)              (n=122)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(n=21)                (n=17)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(n=4)                 (n=1)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298892" y="235866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96%</a:t>
            </a:r>
            <a:endParaRPr lang="en-CA" sz="900" dirty="0" smtClean="0"/>
          </a:p>
          <a:p>
            <a:r>
              <a:rPr lang="en-CA" sz="900" dirty="0" smtClean="0"/>
              <a:t>(n=581)</a:t>
            </a:r>
          </a:p>
          <a:p>
            <a:r>
              <a:rPr lang="en-CA" sz="1100" dirty="0" smtClean="0"/>
              <a:t>2013: 96%</a:t>
            </a:r>
            <a:r>
              <a:rPr lang="en-CA" sz="400" dirty="0" smtClean="0"/>
              <a:t>    </a:t>
            </a:r>
            <a:r>
              <a:rPr lang="en-CA" sz="700" dirty="0" smtClean="0"/>
              <a:t>(n=466</a:t>
            </a:r>
            <a:r>
              <a:rPr lang="en-CA" sz="800" dirty="0" smtClean="0"/>
              <a:t>)</a:t>
            </a:r>
            <a:endParaRPr lang="en-CA" sz="800" dirty="0"/>
          </a:p>
        </p:txBody>
      </p:sp>
      <p:sp>
        <p:nvSpPr>
          <p:cNvPr id="16" name="Text Box 11"/>
          <p:cNvSpPr txBox="1">
            <a:spLocks noChangeArrowheads="1"/>
          </p:cNvSpPr>
          <p:nvPr/>
        </p:nvSpPr>
        <p:spPr bwMode="auto">
          <a:xfrm>
            <a:off x="5733251" y="3557778"/>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4%</a:t>
            </a:r>
          </a:p>
          <a:p>
            <a:r>
              <a:rPr lang="en-CA" sz="800" dirty="0"/>
              <a:t>(</a:t>
            </a:r>
            <a:r>
              <a:rPr lang="en-CA" sz="800" dirty="0" smtClean="0"/>
              <a:t>n=25)</a:t>
            </a:r>
          </a:p>
          <a:p>
            <a:r>
              <a:rPr lang="en-CA" sz="1100" dirty="0" smtClean="0"/>
              <a:t>2013: 4%</a:t>
            </a:r>
            <a:r>
              <a:rPr lang="en-CA" sz="400" dirty="0" smtClean="0"/>
              <a:t>     </a:t>
            </a:r>
            <a:r>
              <a:rPr lang="en-CA" sz="700" dirty="0"/>
              <a:t>(</a:t>
            </a:r>
            <a:r>
              <a:rPr lang="en-CA" sz="700" dirty="0" smtClean="0"/>
              <a:t>n=18)</a:t>
            </a:r>
            <a:endParaRPr lang="en-CA" sz="700" dirty="0"/>
          </a:p>
        </p:txBody>
      </p:sp>
      <p:sp>
        <p:nvSpPr>
          <p:cNvPr id="17" name="Isosceles Triangle 16"/>
          <p:cNvSpPr/>
          <p:nvPr/>
        </p:nvSpPr>
        <p:spPr>
          <a:xfrm rot="10800000">
            <a:off x="1655245" y="371019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3419288" y="439906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838200" y="181433"/>
            <a:ext cx="8162925" cy="581698"/>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800" dirty="0" smtClean="0"/>
              <a:t> (among students who intend to pursue a career in engineering)</a:t>
            </a:r>
          </a:p>
        </p:txBody>
      </p:sp>
      <p:sp>
        <p:nvSpPr>
          <p:cNvPr id="35" name="Content Placeholder 34"/>
          <p:cNvSpPr>
            <a:spLocks noGrp="1"/>
          </p:cNvSpPr>
          <p:nvPr>
            <p:ph idx="1"/>
          </p:nvPr>
        </p:nvSpPr>
        <p:spPr>
          <a:xfrm>
            <a:off x="395111" y="860734"/>
            <a:ext cx="8554508"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Bef>
                <a:spcPts val="0"/>
              </a:spcBef>
              <a:spcAft>
                <a:spcPts val="0"/>
              </a:spcAft>
              <a:defRPr/>
            </a:pPr>
            <a:r>
              <a:rPr lang="en-US" sz="1400" dirty="0">
                <a:latin typeface="+mj-lt"/>
              </a:rPr>
              <a:t>Virtually all students who intend to pursue a career in engineering say they were definitely or likely planned to do so when they began their studies.</a:t>
            </a:r>
          </a:p>
          <a:p>
            <a:pPr fontAlgn="auto">
              <a:lnSpc>
                <a:spcPct val="100000"/>
              </a:lnSpc>
              <a:spcBef>
                <a:spcPts val="0"/>
              </a:spcBef>
              <a:spcAft>
                <a:spcPts val="0"/>
              </a:spcAft>
              <a:defRPr/>
            </a:pPr>
            <a:r>
              <a:rPr lang="en-US" sz="1400" dirty="0">
                <a:latin typeface="+mj-lt"/>
              </a:rPr>
              <a:t>Compared to 2013, fewer students indicate that they definitely were planning on pursuing a career in engineering when they began their studies, while more indicate it was likely.</a:t>
            </a:r>
          </a:p>
        </p:txBody>
      </p:sp>
      <p:sp>
        <p:nvSpPr>
          <p:cNvPr id="614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2D66593-E3E3-45B5-967E-8D43FD5B0E71}" type="slidenum">
              <a:rPr lang="en-US"/>
              <a:pPr/>
              <a:t>18</a:t>
            </a:fld>
            <a:endParaRPr lang="en-US" dirty="0"/>
          </a:p>
        </p:txBody>
      </p:sp>
      <p:sp>
        <p:nvSpPr>
          <p:cNvPr id="2" name="Text Box 4"/>
          <p:cNvSpPr txBox="1">
            <a:spLocks noChangeArrowheads="1"/>
          </p:cNvSpPr>
          <p:nvPr/>
        </p:nvSpPr>
        <p:spPr bwMode="auto">
          <a:xfrm>
            <a:off x="395111" y="6264212"/>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Students </a:t>
            </a:r>
            <a:r>
              <a:rPr lang="en-US" sz="800" dirty="0">
                <a:solidFill>
                  <a:schemeClr val="tx1"/>
                </a:solidFill>
                <a:latin typeface="+mj-lt"/>
              </a:rPr>
              <a:t>who began their studies with the intention of pursuing a career in engineering </a:t>
            </a:r>
            <a:r>
              <a:rPr lang="en-US" sz="800" dirty="0" smtClean="0">
                <a:solidFill>
                  <a:schemeClr val="tx1"/>
                </a:solidFill>
                <a:latin typeface="+mj-lt"/>
              </a:rPr>
              <a:t>2013 (n=467); 2014 (n=568)</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1151200451"/>
              </p:ext>
            </p:extLst>
          </p:nvPr>
        </p:nvGraphicFramePr>
        <p:xfrm>
          <a:off x="660047" y="1840993"/>
          <a:ext cx="7975600" cy="3834978"/>
        </p:xfrm>
        <a:graphic>
          <a:graphicData uri="http://schemas.openxmlformats.org/drawingml/2006/chart">
            <c:chart xmlns:c="http://schemas.openxmlformats.org/drawingml/2006/chart" xmlns:r="http://schemas.openxmlformats.org/officeDocument/2006/relationships" r:id="rId2"/>
          </a:graphicData>
        </a:graphic>
      </p:graphicFrame>
      <p:sp>
        <p:nvSpPr>
          <p:cNvPr id="6151" name="Text Box 47"/>
          <p:cNvSpPr txBox="1">
            <a:spLocks noChangeArrowheads="1"/>
          </p:cNvSpPr>
          <p:nvPr/>
        </p:nvSpPr>
        <p:spPr bwMode="auto">
          <a:xfrm>
            <a:off x="6341051" y="3290675"/>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6157" name="Text Box 54"/>
          <p:cNvSpPr txBox="1">
            <a:spLocks noChangeArrowheads="1"/>
          </p:cNvSpPr>
          <p:nvPr/>
        </p:nvSpPr>
        <p:spPr bwMode="auto">
          <a:xfrm>
            <a:off x="2247919" y="2210301"/>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38" name="AutoShape 10"/>
          <p:cNvSpPr>
            <a:spLocks/>
          </p:cNvSpPr>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nvSpPr>
        <p:spPr bwMode="auto">
          <a:xfrm rot="5400000">
            <a:off x="6663268" y="2860708"/>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139542718"/>
              </p:ext>
            </p:extLst>
          </p:nvPr>
        </p:nvGraphicFramePr>
        <p:xfrm>
          <a:off x="619125" y="5482441"/>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(n=368)               (n=337)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smtClean="0">
                          <a:latin typeface="+mn-lt"/>
                        </a:rPr>
                        <a:t>Yes,</a:t>
                      </a:r>
                      <a:r>
                        <a:rPr lang="en-US" sz="1200" b="1" i="0" u="none" strike="noStrike" baseline="0" dirty="0" smtClean="0">
                          <a:latin typeface="+mn-lt"/>
                        </a:rPr>
                        <a:t> it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(n=185)                    (n=116)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(n=11)                   (n=13)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did not</a:t>
                      </a:r>
                    </a:p>
                    <a:p>
                      <a:pPr algn="l" fontAlgn="ctr"/>
                      <a:r>
                        <a:rPr lang="en-US" sz="900" b="0" i="0" u="none" strike="noStrike" kern="1200" dirty="0" smtClean="0">
                          <a:solidFill>
                            <a:schemeClr val="tx2"/>
                          </a:solidFill>
                          <a:latin typeface="Arial Narrow" pitchFamily="34" charset="0"/>
                          <a:ea typeface="+mn-ea"/>
                          <a:cs typeface="+mn-cs"/>
                        </a:rPr>
                        <a:t>                        (n=4)                     (n=1)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177402" y="2643541"/>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97%</a:t>
            </a:r>
            <a:endParaRPr lang="en-CA" sz="900" dirty="0" smtClean="0"/>
          </a:p>
          <a:p>
            <a:r>
              <a:rPr lang="en-CA" sz="900" dirty="0" smtClean="0"/>
              <a:t>(n=553)</a:t>
            </a:r>
          </a:p>
          <a:p>
            <a:r>
              <a:rPr lang="en-CA" sz="1100" dirty="0" smtClean="0"/>
              <a:t>2013: 97%</a:t>
            </a:r>
            <a:r>
              <a:rPr lang="en-CA" sz="400" dirty="0" smtClean="0"/>
              <a:t>    </a:t>
            </a:r>
            <a:r>
              <a:rPr lang="en-CA" sz="700" dirty="0" smtClean="0"/>
              <a:t>(n=453</a:t>
            </a:r>
            <a:r>
              <a:rPr lang="en-CA" sz="800" dirty="0" smtClean="0"/>
              <a:t>)</a:t>
            </a:r>
            <a:endParaRPr lang="en-CA" sz="800" dirty="0"/>
          </a:p>
        </p:txBody>
      </p:sp>
      <p:sp>
        <p:nvSpPr>
          <p:cNvPr id="16" name="Text Box 11"/>
          <p:cNvSpPr txBox="1">
            <a:spLocks noChangeArrowheads="1"/>
          </p:cNvSpPr>
          <p:nvPr/>
        </p:nvSpPr>
        <p:spPr bwMode="auto">
          <a:xfrm>
            <a:off x="6312476" y="3710394"/>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a:t>
            </a:r>
          </a:p>
          <a:p>
            <a:r>
              <a:rPr lang="en-CA" sz="800" dirty="0"/>
              <a:t>(</a:t>
            </a:r>
            <a:r>
              <a:rPr lang="en-CA" sz="800" dirty="0" smtClean="0"/>
              <a:t>n=15)</a:t>
            </a:r>
          </a:p>
          <a:p>
            <a:r>
              <a:rPr lang="en-CA" sz="1100" dirty="0" smtClean="0"/>
              <a:t>2013: 3%</a:t>
            </a:r>
            <a:r>
              <a:rPr lang="en-CA" sz="400" dirty="0" smtClean="0"/>
              <a:t>     </a:t>
            </a:r>
            <a:r>
              <a:rPr lang="en-CA" sz="700" dirty="0"/>
              <a:t>(</a:t>
            </a:r>
            <a:r>
              <a:rPr lang="en-CA" sz="700" dirty="0" smtClean="0"/>
              <a:t>n=14)</a:t>
            </a:r>
            <a:endParaRPr lang="en-CA" sz="700" dirty="0"/>
          </a:p>
        </p:txBody>
      </p:sp>
      <p:sp>
        <p:nvSpPr>
          <p:cNvPr id="17" name="Isosceles Triangle 16"/>
          <p:cNvSpPr/>
          <p:nvPr/>
        </p:nvSpPr>
        <p:spPr>
          <a:xfrm rot="10800000">
            <a:off x="1438766" y="3891759"/>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3431163" y="449138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bwMode="auto">
          <a:xfrm>
            <a:off x="838200" y="105233"/>
            <a:ext cx="8162925" cy="581698"/>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800" dirty="0" smtClean="0"/>
              <a:t>(among students who do </a:t>
            </a:r>
            <a:r>
              <a:rPr lang="en-CA" sz="1800" i="1" u="sng" dirty="0" smtClean="0"/>
              <a:t>not</a:t>
            </a:r>
            <a:r>
              <a:rPr lang="en-CA" sz="1800" dirty="0" smtClean="0"/>
              <a:t> intend to pursue a career in engineering)</a:t>
            </a:r>
          </a:p>
        </p:txBody>
      </p:sp>
      <p:sp>
        <p:nvSpPr>
          <p:cNvPr id="35" name="Content Placeholder 34"/>
          <p:cNvSpPr>
            <a:spLocks noGrp="1"/>
          </p:cNvSpPr>
          <p:nvPr>
            <p:ph idx="1"/>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Of those who do not intend to pursue a career in the engineering field, three quarters indicate they were definitely or likely to plan on pursuing a career in engineering when they began their studies. </a:t>
            </a:r>
            <a:r>
              <a:rPr lang="en-US" sz="1400" i="1" dirty="0" smtClean="0">
                <a:solidFill>
                  <a:srgbClr val="1F497D"/>
                </a:solidFill>
              </a:rPr>
              <a:t>Due to small base sizes, results should be interpreted with caution. </a:t>
            </a:r>
            <a:endParaRPr lang="en-US" sz="1400" dirty="0" smtClean="0">
              <a:solidFill>
                <a:srgbClr val="FF0000"/>
              </a:solidFill>
              <a:latin typeface="+mj-lt"/>
            </a:endParaRPr>
          </a:p>
        </p:txBody>
      </p:sp>
      <p:sp>
        <p:nvSpPr>
          <p:cNvPr id="7173"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61C1F0D-E438-49B8-8A14-846FC84C0084}" type="slidenum">
              <a:rPr lang="en-US"/>
              <a:pPr/>
              <a:t>19</a:t>
            </a:fld>
            <a:endParaRPr lang="en-US" dirty="0"/>
          </a:p>
        </p:txBody>
      </p:sp>
      <p:sp>
        <p:nvSpPr>
          <p:cNvPr id="2" name="Text Box 4"/>
          <p:cNvSpPr txBox="1">
            <a:spLocks noChangeArrowheads="1"/>
          </p:cNvSpPr>
          <p:nvPr/>
        </p:nvSpPr>
        <p:spPr bwMode="auto">
          <a:xfrm>
            <a:off x="384175" y="6372756"/>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a:t>
            </a:r>
            <a:r>
              <a:rPr lang="en-US" sz="800" dirty="0" smtClean="0">
                <a:solidFill>
                  <a:schemeClr val="tx1"/>
                </a:solidFill>
                <a:latin typeface="+mj-lt"/>
              </a:rPr>
              <a:t>. Base: Students </a:t>
            </a:r>
            <a:r>
              <a:rPr lang="en-US" sz="800" dirty="0">
                <a:solidFill>
                  <a:schemeClr val="tx1"/>
                </a:solidFill>
                <a:latin typeface="+mj-lt"/>
              </a:rPr>
              <a:t>who when they began their studies did not intend to pursue a career in engineering </a:t>
            </a:r>
            <a:r>
              <a:rPr lang="en-US" sz="800" dirty="0" smtClean="0">
                <a:solidFill>
                  <a:schemeClr val="tx1"/>
                </a:solidFill>
                <a:latin typeface="+mj-lt"/>
              </a:rPr>
              <a:t>2013 (n=17); 2014 (n=38)</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4272135867"/>
              </p:ext>
            </p:extLst>
          </p:nvPr>
        </p:nvGraphicFramePr>
        <p:xfrm>
          <a:off x="850900" y="2060448"/>
          <a:ext cx="7975600" cy="3606572"/>
        </p:xfrm>
        <a:graphic>
          <a:graphicData uri="http://schemas.openxmlformats.org/drawingml/2006/chart">
            <c:chart xmlns:c="http://schemas.openxmlformats.org/drawingml/2006/chart" xmlns:r="http://schemas.openxmlformats.org/officeDocument/2006/relationships" r:id="rId2"/>
          </a:graphicData>
        </a:graphic>
      </p:graphicFrame>
      <p:sp>
        <p:nvSpPr>
          <p:cNvPr id="7175" name="Text Box 47"/>
          <p:cNvSpPr txBox="1">
            <a:spLocks noChangeArrowheads="1"/>
          </p:cNvSpPr>
          <p:nvPr/>
        </p:nvSpPr>
        <p:spPr bwMode="auto">
          <a:xfrm>
            <a:off x="6436668" y="2932986"/>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7181" name="Text Box 54"/>
          <p:cNvSpPr txBox="1">
            <a:spLocks noChangeArrowheads="1"/>
          </p:cNvSpPr>
          <p:nvPr/>
        </p:nvSpPr>
        <p:spPr bwMode="auto">
          <a:xfrm>
            <a:off x="2412667" y="2394131"/>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40" name="AutoShape 10"/>
          <p:cNvSpPr>
            <a:spLocks/>
          </p:cNvSpPr>
          <p:nvPr/>
        </p:nvSpPr>
        <p:spPr bwMode="auto">
          <a:xfrm rot="5400000">
            <a:off x="2655713" y="2004166"/>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nvSpPr>
        <p:spPr bwMode="auto">
          <a:xfrm rot="5400000">
            <a:off x="6742291" y="245270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751328284"/>
              </p:ext>
            </p:extLst>
          </p:nvPr>
        </p:nvGraphicFramePr>
        <p:xfrm>
          <a:off x="847725" y="5453866"/>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(n=10)                    (n=7)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 was 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                      (n=6)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                       (n=4)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did not </a:t>
                      </a:r>
                    </a:p>
                    <a:p>
                      <a:pPr algn="l" fontAlgn="ctr"/>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(n=0)                     (n=0)</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2326942" y="280962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74%</a:t>
            </a:r>
            <a:endParaRPr lang="en-CA" sz="900" dirty="0" smtClean="0"/>
          </a:p>
          <a:p>
            <a:r>
              <a:rPr lang="en-CA" sz="900" dirty="0" smtClean="0"/>
              <a:t>(n=28)</a:t>
            </a:r>
          </a:p>
          <a:p>
            <a:r>
              <a:rPr lang="en-CA" sz="1100" dirty="0" smtClean="0"/>
              <a:t>2013: 76%</a:t>
            </a:r>
            <a:r>
              <a:rPr lang="en-CA" sz="400" dirty="0" smtClean="0"/>
              <a:t>    </a:t>
            </a:r>
            <a:r>
              <a:rPr lang="en-CA" sz="700" dirty="0" smtClean="0"/>
              <a:t>(n=13</a:t>
            </a:r>
            <a:r>
              <a:rPr lang="en-CA" sz="800" dirty="0" smtClean="0"/>
              <a:t>)</a:t>
            </a:r>
            <a:endParaRPr lang="en-CA" sz="800" dirty="0"/>
          </a:p>
        </p:txBody>
      </p:sp>
      <p:sp>
        <p:nvSpPr>
          <p:cNvPr id="17" name="Text Box 11"/>
          <p:cNvSpPr txBox="1">
            <a:spLocks noChangeArrowheads="1"/>
          </p:cNvSpPr>
          <p:nvPr/>
        </p:nvSpPr>
        <p:spPr bwMode="auto">
          <a:xfrm>
            <a:off x="6284267" y="3345993"/>
            <a:ext cx="1192857"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26%</a:t>
            </a:r>
          </a:p>
          <a:p>
            <a:r>
              <a:rPr lang="en-CA" sz="800" dirty="0"/>
              <a:t>(</a:t>
            </a:r>
            <a:r>
              <a:rPr lang="en-CA" sz="800" dirty="0" smtClean="0"/>
              <a:t>n=10)</a:t>
            </a:r>
          </a:p>
          <a:p>
            <a:r>
              <a:rPr lang="en-CA" sz="1100" dirty="0" smtClean="0"/>
              <a:t>2013: 24%</a:t>
            </a:r>
          </a:p>
          <a:p>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Table of Contents</a:t>
            </a:r>
          </a:p>
        </p:txBody>
      </p:sp>
      <p:sp>
        <p:nvSpPr>
          <p:cNvPr id="76803" name="Rectangle 5"/>
          <p:cNvSpPr>
            <a:spLocks noGrp="1" noChangeArrowheads="1"/>
          </p:cNvSpPr>
          <p:nvPr>
            <p:ph idx="1"/>
          </p:nvPr>
        </p:nvSpPr>
        <p:spPr bwMode="auto">
          <a:xfrm>
            <a:off x="796924" y="1128501"/>
            <a:ext cx="7740650" cy="4733819"/>
          </a:xfrm>
          <a:noFill/>
          <a:ln>
            <a:miter lim="800000"/>
            <a:headEnd/>
            <a:tailEnd/>
          </a:ln>
        </p:spPr>
        <p:txBody>
          <a:bodyPr vert="horz" wrap="square" numCol="1" anchor="t" anchorCtr="0" compatLnSpc="1">
            <a:prstTxWarp prst="textNoShape">
              <a:avLst/>
            </a:prstTxWarp>
          </a:bodyPr>
          <a:lstStyle/>
          <a:p>
            <a:pPr marL="0" indent="0">
              <a:buFontTx/>
              <a:buNone/>
            </a:pPr>
            <a:r>
              <a:rPr lang="en-CA" sz="1600" dirty="0" smtClean="0"/>
              <a:t>Research Objectives							3</a:t>
            </a:r>
          </a:p>
          <a:p>
            <a:pPr marL="0" indent="0">
              <a:buFontTx/>
              <a:buNone/>
            </a:pPr>
            <a:r>
              <a:rPr lang="en-CA" sz="1600" dirty="0" smtClean="0"/>
              <a:t>Methodology							4</a:t>
            </a:r>
          </a:p>
          <a:p>
            <a:pPr marL="0" indent="0">
              <a:buFontTx/>
              <a:buNone/>
            </a:pPr>
            <a:r>
              <a:rPr lang="en-CA" sz="1600" dirty="0" smtClean="0"/>
              <a:t>Key Highlights							5</a:t>
            </a:r>
          </a:p>
          <a:p>
            <a:pPr marL="0" indent="0">
              <a:buFontTx/>
              <a:buNone/>
            </a:pPr>
            <a:r>
              <a:rPr lang="en-CA" sz="1600" dirty="0" smtClean="0"/>
              <a:t>Executive Summary							7</a:t>
            </a:r>
          </a:p>
          <a:p>
            <a:pPr marL="0" indent="0">
              <a:buFontTx/>
              <a:buNone/>
            </a:pPr>
            <a:r>
              <a:rPr lang="en-CA" sz="1600" dirty="0" smtClean="0"/>
              <a:t>Future Plans							11</a:t>
            </a:r>
          </a:p>
          <a:p>
            <a:pPr marL="0" indent="0">
              <a:buFontTx/>
              <a:buNone/>
            </a:pPr>
            <a:r>
              <a:rPr lang="en-CA" sz="1600" dirty="0" smtClean="0"/>
              <a:t>Intention to Apply for Licensure						20</a:t>
            </a:r>
          </a:p>
          <a:p>
            <a:pPr marL="0" indent="0">
              <a:buFontTx/>
              <a:buNone/>
            </a:pPr>
            <a:r>
              <a:rPr lang="en-CA" sz="1600" dirty="0" smtClean="0"/>
              <a:t>Licensing Knowledge							31</a:t>
            </a:r>
          </a:p>
          <a:p>
            <a:pPr marL="0" indent="0">
              <a:buFontTx/>
              <a:buNone/>
            </a:pPr>
            <a:r>
              <a:rPr lang="en-CA" sz="1600" dirty="0" smtClean="0"/>
              <a:t>Knowledge of Association of Professional Engineers 				37</a:t>
            </a:r>
          </a:p>
          <a:p>
            <a:pPr marL="0" indent="0">
              <a:buFontTx/>
              <a:buNone/>
            </a:pPr>
            <a:r>
              <a:rPr lang="en-CA" sz="1600" dirty="0" smtClean="0"/>
              <a:t>Knowledge of Professional Engineers Act 					40</a:t>
            </a:r>
          </a:p>
          <a:p>
            <a:pPr marL="0" indent="0">
              <a:buFontTx/>
              <a:buNone/>
            </a:pPr>
            <a:r>
              <a:rPr lang="en-CA" sz="1600" dirty="0" smtClean="0"/>
              <a:t>Career Assessment Tool						43</a:t>
            </a:r>
          </a:p>
          <a:p>
            <a:pPr marL="0" indent="0">
              <a:buFontTx/>
              <a:buNone/>
            </a:pPr>
            <a:r>
              <a:rPr lang="en-CA" sz="1600" dirty="0" smtClean="0"/>
              <a:t>Demographics							48</a:t>
            </a:r>
          </a:p>
          <a:p>
            <a:pPr marL="0" indent="0">
              <a:buFontTx/>
              <a:buNone/>
            </a:pPr>
            <a:r>
              <a:rPr lang="en-CA" sz="1600" dirty="0" smtClean="0"/>
              <a:t>Additional Analysis: Impact on Intention to Pursue </a:t>
            </a:r>
          </a:p>
          <a:p>
            <a:pPr marL="0" indent="0">
              <a:buFontTx/>
              <a:buNone/>
              <a:tabLst>
                <a:tab pos="519113" algn="l"/>
              </a:tabLst>
            </a:pPr>
            <a:r>
              <a:rPr lang="en-CA" sz="1600" dirty="0" smtClean="0"/>
              <a:t>	Attendance at Workshop/Seminar					53</a:t>
            </a:r>
          </a:p>
          <a:p>
            <a:pPr marL="0" indent="0">
              <a:buFontTx/>
              <a:buNone/>
              <a:tabLst>
                <a:tab pos="519113" algn="l"/>
              </a:tabLst>
            </a:pPr>
            <a:r>
              <a:rPr lang="en-CA" sz="1600" dirty="0" smtClean="0"/>
              <a:t>	Knowledge of PEA						56</a:t>
            </a:r>
          </a:p>
          <a:p>
            <a:pPr marL="0" indent="0">
              <a:buFontTx/>
              <a:buNone/>
              <a:tabLst>
                <a:tab pos="519113" algn="l"/>
              </a:tabLst>
            </a:pPr>
            <a:r>
              <a:rPr lang="en-CA" sz="1600" dirty="0" smtClean="0"/>
              <a:t>	Knowledge of Licensing and Roles					59</a:t>
            </a:r>
          </a:p>
          <a:p>
            <a:pPr marL="0" indent="0">
              <a:buFontTx/>
              <a:buNone/>
              <a:tabLst>
                <a:tab pos="519113" algn="l"/>
              </a:tabLst>
            </a:pPr>
            <a:r>
              <a:rPr lang="en-CA" sz="1600" dirty="0" smtClean="0"/>
              <a:t>	Knowledge of Organizational Responsibility				62</a:t>
            </a:r>
          </a:p>
        </p:txBody>
      </p:sp>
      <p:sp>
        <p:nvSpPr>
          <p:cNvPr id="7680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extLst>
      <p:ext uri="{BB962C8B-B14F-4D97-AF65-F5344CB8AC3E}">
        <p14:creationId xmlns:p14="http://schemas.microsoft.com/office/powerpoint/2010/main" val="40541552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nvPr>
        </p:nvSpPr>
        <p:spPr>
          <a:xfrm>
            <a:off x="144463" y="2809875"/>
            <a:ext cx="4416425" cy="1247775"/>
          </a:xfrm>
        </p:spPr>
        <p:txBody>
          <a:bodyPr/>
          <a:lstStyle/>
          <a:p>
            <a:pPr fontAlgn="auto">
              <a:spcAft>
                <a:spcPts val="0"/>
              </a:spcAft>
              <a:defRPr/>
            </a:pPr>
            <a:r>
              <a:rPr lang="en-US" sz="3000" dirty="0" smtClean="0">
                <a:solidFill>
                  <a:schemeClr val="accent6"/>
                </a:solidFill>
              </a:rPr>
              <a:t>Application Intentions for Professional Engineering Licensure</a:t>
            </a:r>
            <a:endParaRPr lang="en-US" dirty="0" smtClean="0">
              <a:solidFill>
                <a:schemeClr val="accent6"/>
              </a:solidFill>
            </a:endParaRPr>
          </a:p>
        </p:txBody>
      </p:sp>
      <p:sp>
        <p:nvSpPr>
          <p:cNvPr id="8601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EF693BC3-FFFA-4E4A-B2F1-C3C42A7AE877}" type="slidenum">
              <a:rPr lang="en-US"/>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2221591764"/>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At more than eight in ten, the vast majority of students intend on applying for licensure, of which more than half definitely will, lower than in 2013, while three in ten probably will, higher than in 2013.  About one in ten do not intend on applying for their P. </a:t>
            </a:r>
            <a:r>
              <a:rPr lang="en-US" sz="1400" dirty="0" err="1" smtClean="0">
                <a:latin typeface="+mj-lt"/>
              </a:rPr>
              <a:t>Eng</a:t>
            </a:r>
            <a:r>
              <a:rPr lang="en-US" sz="1400" dirty="0" smtClean="0">
                <a:latin typeface="+mj-lt"/>
              </a:rPr>
              <a:t> or don’t know.</a:t>
            </a:r>
            <a:endParaRPr lang="en-US"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21</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8204" name="Text Box 17"/>
          <p:cNvSpPr txBox="1">
            <a:spLocks noChangeArrowheads="1"/>
          </p:cNvSpPr>
          <p:nvPr/>
        </p:nvSpPr>
        <p:spPr bwMode="auto">
          <a:xfrm>
            <a:off x="1097843" y="15426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155359" y="3574469"/>
            <a:ext cx="73183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906687" y="1673668"/>
            <a:ext cx="678914"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60" name="AutoShape 10"/>
          <p:cNvSpPr>
            <a:spLocks/>
          </p:cNvSpPr>
          <p:nvPr/>
        </p:nvSpPr>
        <p:spPr bwMode="auto">
          <a:xfrm rot="5400000">
            <a:off x="1962989" y="1589254"/>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nvSpPr>
        <p:spPr bwMode="auto">
          <a:xfrm rot="5400000">
            <a:off x="5334839" y="3524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425710961"/>
              </p:ext>
            </p:extLst>
          </p:nvPr>
        </p:nvGraphicFramePr>
        <p:xfrm>
          <a:off x="614345"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(n=321)              (n=319)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(n=182)              (n=114)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(n=41)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(n=17)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(n=45)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1543445" y="2075699"/>
            <a:ext cx="1282881" cy="7694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83%</a:t>
            </a:r>
            <a:endParaRPr lang="en-CA" sz="900" dirty="0" smtClean="0"/>
          </a:p>
          <a:p>
            <a:r>
              <a:rPr lang="en-CA" sz="900" dirty="0" smtClean="0"/>
              <a:t>(n=503)</a:t>
            </a:r>
          </a:p>
          <a:p>
            <a:r>
              <a:rPr lang="en-CA" sz="1100" dirty="0" smtClean="0"/>
              <a:t>2013: 90%</a:t>
            </a:r>
            <a:r>
              <a:rPr lang="en-CA" sz="400" dirty="0" smtClean="0"/>
              <a:t>    </a:t>
            </a:r>
            <a:r>
              <a:rPr lang="en-CA" sz="700" dirty="0" smtClean="0"/>
              <a:t>(n=433</a:t>
            </a:r>
            <a:r>
              <a:rPr lang="en-CA" sz="800" dirty="0" smtClean="0"/>
              <a:t>)</a:t>
            </a:r>
            <a:endParaRPr lang="en-CA" sz="800" dirty="0"/>
          </a:p>
        </p:txBody>
      </p:sp>
      <p:sp>
        <p:nvSpPr>
          <p:cNvPr id="16" name="Text Box 11"/>
          <p:cNvSpPr txBox="1">
            <a:spLocks noChangeArrowheads="1"/>
          </p:cNvSpPr>
          <p:nvPr/>
        </p:nvSpPr>
        <p:spPr bwMode="auto">
          <a:xfrm>
            <a:off x="4838221" y="4002610"/>
            <a:ext cx="1348823"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10%</a:t>
            </a:r>
          </a:p>
          <a:p>
            <a:r>
              <a:rPr lang="en-CA" sz="800" dirty="0"/>
              <a:t>(</a:t>
            </a:r>
            <a:r>
              <a:rPr lang="en-CA" sz="800" dirty="0" smtClean="0"/>
              <a:t>n=58)</a:t>
            </a:r>
          </a:p>
          <a:p>
            <a:r>
              <a:rPr lang="en-CA" sz="1100" dirty="0" smtClean="0"/>
              <a:t>2013: 6%</a:t>
            </a:r>
            <a:r>
              <a:rPr lang="en-CA" sz="400" dirty="0" smtClean="0"/>
              <a:t> </a:t>
            </a:r>
          </a:p>
          <a:p>
            <a:r>
              <a:rPr lang="en-CA" sz="400" dirty="0" smtClean="0"/>
              <a:t>    </a:t>
            </a:r>
            <a:r>
              <a:rPr lang="en-CA" sz="700" dirty="0"/>
              <a:t>(</a:t>
            </a:r>
            <a:r>
              <a:rPr lang="en-CA" sz="700" dirty="0" smtClean="0"/>
              <a:t>n=30)</a:t>
            </a:r>
            <a:endParaRPr lang="en-CA" sz="700" dirty="0"/>
          </a:p>
        </p:txBody>
      </p:sp>
      <p:sp>
        <p:nvSpPr>
          <p:cNvPr id="17" name="Isosceles Triangle 16"/>
          <p:cNvSpPr/>
          <p:nvPr/>
        </p:nvSpPr>
        <p:spPr>
          <a:xfrm rot="10800000">
            <a:off x="1168370" y="3690069"/>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2801788" y="448581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nvSpPr>
        <p:spPr>
          <a:xfrm rot="10800000">
            <a:off x="2609351" y="216734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Isosceles Triangle 20"/>
          <p:cNvSpPr/>
          <p:nvPr/>
        </p:nvSpPr>
        <p:spPr>
          <a:xfrm rot="10800000" flipV="1">
            <a:off x="5948734" y="4080083"/>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nvSpPr>
        <p:spPr>
          <a:xfrm rot="10800000" flipV="1">
            <a:off x="7681294" y="5305235"/>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352624331"/>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CA" dirty="0" smtClean="0"/>
              <a:t>Intention to Apply for Licensure</a:t>
            </a:r>
            <a:br>
              <a:rPr lang="en-CA" dirty="0" smtClean="0"/>
            </a:br>
            <a:r>
              <a:rPr lang="en-CA" dirty="0" smtClean="0"/>
              <a:t>- Pursuing Engineering Career </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Among those students who intend to pursue a career in engineering, nearly six in ten definitely intend to apply for licensure, lower than in 2013, while a further three in ten probably will, higher than in 2013. Less than one in ten probably/definitely won’t apply or don’t know.</a:t>
            </a:r>
            <a:endParaRPr lang="en-US" sz="1400"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22</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rgbClr val="1F497D"/>
                </a:solidFill>
                <a:latin typeface="Calibri"/>
              </a:rPr>
              <a:t>Respondents who intend to pursue a career in the engineering field </a:t>
            </a:r>
            <a:r>
              <a:rPr lang="en-US" sz="800" dirty="0" smtClean="0">
                <a:solidFill>
                  <a:schemeClr val="tx1"/>
                </a:solidFill>
                <a:latin typeface="+mj-lt"/>
              </a:rPr>
              <a:t>2013 (n=467); 2014 (n=568)</a:t>
            </a:r>
            <a:endParaRPr lang="en-US" sz="800" dirty="0">
              <a:solidFill>
                <a:schemeClr val="tx1"/>
              </a:solidFill>
              <a:latin typeface="+mj-lt"/>
            </a:endParaRPr>
          </a:p>
        </p:txBody>
      </p:sp>
      <p:sp>
        <p:nvSpPr>
          <p:cNvPr id="8204" name="Text Box 17"/>
          <p:cNvSpPr txBox="1">
            <a:spLocks noChangeArrowheads="1"/>
          </p:cNvSpPr>
          <p:nvPr/>
        </p:nvSpPr>
        <p:spPr bwMode="auto">
          <a:xfrm>
            <a:off x="1097843" y="15426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049838" y="3694732"/>
            <a:ext cx="73183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863887" y="1906437"/>
            <a:ext cx="678914"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60" name="AutoShape 10"/>
          <p:cNvSpPr>
            <a:spLocks/>
          </p:cNvSpPr>
          <p:nvPr/>
        </p:nvSpPr>
        <p:spPr bwMode="auto">
          <a:xfrm rot="5400000">
            <a:off x="1962989" y="1828474"/>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nvSpPr>
        <p:spPr bwMode="auto">
          <a:xfrm rot="5400000">
            <a:off x="5334839" y="3524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2659364852"/>
              </p:ext>
            </p:extLst>
          </p:nvPr>
        </p:nvGraphicFramePr>
        <p:xfrm>
          <a:off x="614345"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(n=320)              (n=318)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(n=174)              (n=109)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(n=25)              (n=15)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(n=7)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(n=42)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1527366" y="2336444"/>
            <a:ext cx="1287085" cy="7694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87%</a:t>
            </a:r>
            <a:endParaRPr lang="en-CA" sz="900" dirty="0" smtClean="0"/>
          </a:p>
          <a:p>
            <a:r>
              <a:rPr lang="en-CA" sz="900" dirty="0" smtClean="0"/>
              <a:t>(n=494)</a:t>
            </a:r>
          </a:p>
          <a:p>
            <a:r>
              <a:rPr lang="en-CA" sz="1100" dirty="0" smtClean="0"/>
              <a:t>2013: 91%</a:t>
            </a:r>
            <a:r>
              <a:rPr lang="en-CA" sz="400" dirty="0" smtClean="0"/>
              <a:t>    </a:t>
            </a:r>
            <a:r>
              <a:rPr lang="en-CA" sz="700" dirty="0" smtClean="0"/>
              <a:t>(n=427</a:t>
            </a:r>
            <a:r>
              <a:rPr lang="en-CA" sz="800" dirty="0" smtClean="0"/>
              <a:t>)</a:t>
            </a:r>
            <a:endParaRPr lang="en-CA" sz="800" dirty="0"/>
          </a:p>
        </p:txBody>
      </p:sp>
      <p:sp>
        <p:nvSpPr>
          <p:cNvPr id="17" name="Text Box 11"/>
          <p:cNvSpPr txBox="1">
            <a:spLocks noChangeArrowheads="1"/>
          </p:cNvSpPr>
          <p:nvPr/>
        </p:nvSpPr>
        <p:spPr bwMode="auto">
          <a:xfrm>
            <a:off x="4935871" y="4081655"/>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5%</a:t>
            </a:r>
          </a:p>
          <a:p>
            <a:r>
              <a:rPr lang="en-CA" sz="800" dirty="0"/>
              <a:t>(</a:t>
            </a:r>
            <a:r>
              <a:rPr lang="en-CA" sz="800" dirty="0" smtClean="0"/>
              <a:t>n=32)</a:t>
            </a:r>
          </a:p>
          <a:p>
            <a:r>
              <a:rPr lang="en-CA" sz="1100" dirty="0" smtClean="0"/>
              <a:t>2013: 4%</a:t>
            </a:r>
            <a:r>
              <a:rPr lang="en-CA" sz="400" dirty="0" smtClean="0"/>
              <a:t>     </a:t>
            </a:r>
            <a:r>
              <a:rPr lang="en-CA" sz="700" dirty="0"/>
              <a:t>(</a:t>
            </a:r>
            <a:r>
              <a:rPr lang="en-CA" sz="700" dirty="0" smtClean="0"/>
              <a:t>n=20)</a:t>
            </a:r>
            <a:endParaRPr lang="en-CA" sz="700" dirty="0"/>
          </a:p>
        </p:txBody>
      </p:sp>
      <p:sp>
        <p:nvSpPr>
          <p:cNvPr id="18" name="Isosceles Triangle 17"/>
          <p:cNvSpPr/>
          <p:nvPr/>
        </p:nvSpPr>
        <p:spPr>
          <a:xfrm rot="10800000">
            <a:off x="1145343" y="3875316"/>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nvSpPr>
        <p:spPr>
          <a:xfrm rot="10800000" flipV="1">
            <a:off x="2830468" y="461438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nvSpPr>
        <p:spPr>
          <a:xfrm rot="10800000">
            <a:off x="2609411" y="2427330"/>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Isosceles Triangle 23"/>
          <p:cNvSpPr/>
          <p:nvPr/>
        </p:nvSpPr>
        <p:spPr>
          <a:xfrm rot="10800000" flipV="1">
            <a:off x="7690446" y="533688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extLst>
              <p:ext uri="{D42A27DB-BD31-4B8C-83A1-F6EECF244321}">
                <p14:modId xmlns:p14="http://schemas.microsoft.com/office/powerpoint/2010/main" val="1301072785"/>
              </p:ext>
            </p:extLst>
          </p:nvPr>
        </p:nvGraphicFramePr>
        <p:xfrm>
          <a:off x="583848" y="1546225"/>
          <a:ext cx="8006997"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Foresee Applying in Future P.Eng.</a:t>
            </a:r>
          </a:p>
        </p:txBody>
      </p:sp>
      <p:sp>
        <p:nvSpPr>
          <p:cNvPr id="1024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A5B26A8-B61E-4E19-9014-12657928C1BB}" type="slidenum">
              <a:rPr lang="en-US"/>
              <a:pPr/>
              <a:t>23</a:t>
            </a:fld>
            <a:endParaRPr lang="en-US" dirty="0"/>
          </a:p>
        </p:txBody>
      </p:sp>
      <p:sp>
        <p:nvSpPr>
          <p:cNvPr id="10255" name="Text Box 19"/>
          <p:cNvSpPr txBox="1">
            <a:spLocks noChangeArrowheads="1"/>
          </p:cNvSpPr>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Do you ever foresee yourself applying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Respondents </a:t>
            </a:r>
            <a:r>
              <a:rPr lang="en-US" sz="800" dirty="0">
                <a:solidFill>
                  <a:schemeClr val="tx1"/>
                </a:solidFill>
                <a:latin typeface="+mj-lt"/>
              </a:rPr>
              <a:t>who said ‘no’ in Q21 </a:t>
            </a:r>
            <a:r>
              <a:rPr lang="en-US" sz="800" dirty="0" smtClean="0">
                <a:solidFill>
                  <a:schemeClr val="tx1"/>
                </a:solidFill>
                <a:latin typeface="+mj-lt"/>
              </a:rPr>
              <a:t>2013 (n=30); 2014 (n=58)</a:t>
            </a:r>
            <a:endParaRPr lang="en-US" sz="800" dirty="0">
              <a:solidFill>
                <a:schemeClr val="tx1"/>
              </a:solidFill>
              <a:latin typeface="+mj-lt"/>
            </a:endParaRPr>
          </a:p>
        </p:txBody>
      </p:sp>
      <p:sp>
        <p:nvSpPr>
          <p:cNvPr id="10256" name="Text Box 21"/>
          <p:cNvSpPr txBox="1">
            <a:spLocks noChangeArrowheads="1"/>
          </p:cNvSpPr>
          <p:nvPr/>
        </p:nvSpPr>
        <p:spPr bwMode="auto">
          <a:xfrm>
            <a:off x="918628" y="1550634"/>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Ever Foresee Yourself Applying for Licensure?</a:t>
            </a:r>
          </a:p>
        </p:txBody>
      </p:sp>
      <p:sp>
        <p:nvSpPr>
          <p:cNvPr id="34" name="Content Placeholder 33"/>
          <p:cNvSpPr txBox="1">
            <a:spLocks/>
          </p:cNvSpPr>
          <p:nvPr/>
        </p:nvSpPr>
        <p:spPr>
          <a:xfrm>
            <a:off x="352424" y="754538"/>
            <a:ext cx="846419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n-lt"/>
              </a:rPr>
              <a:t>Of those students who do not plan on applying for licensure, </a:t>
            </a:r>
            <a:r>
              <a:rPr lang="en-US" sz="1400" b="0" dirty="0" smtClean="0">
                <a:solidFill>
                  <a:schemeClr val="tx1"/>
                </a:solidFill>
                <a:latin typeface="+mn-lt"/>
              </a:rPr>
              <a:t>two thirds do not foresee themselves applying in the future, while two in ten feel that they definitely or probably will apply for licensure sometime down the road and one in ten don’t know.</a:t>
            </a:r>
            <a:r>
              <a:rPr lang="en-US" sz="1400" b="0" dirty="0" smtClean="0">
                <a:solidFill>
                  <a:srgbClr val="1F497D"/>
                </a:solidFill>
                <a:latin typeface="+mn-lt"/>
              </a:rPr>
              <a:t> </a:t>
            </a:r>
            <a:r>
              <a:rPr lang="en-US" sz="1400" b="0" i="1" dirty="0" smtClean="0">
                <a:solidFill>
                  <a:srgbClr val="1F497D"/>
                </a:solidFill>
                <a:latin typeface="Calibri"/>
              </a:rPr>
              <a:t>Due to small base sizes, results should be interpreted with caution. </a:t>
            </a:r>
            <a:endParaRPr lang="en-US" sz="1800" b="0" dirty="0">
              <a:solidFill>
                <a:schemeClr val="tx1"/>
              </a:solidFill>
              <a:latin typeface="+mn-lt"/>
            </a:endParaRPr>
          </a:p>
        </p:txBody>
      </p:sp>
      <p:sp>
        <p:nvSpPr>
          <p:cNvPr id="56" name="Text Box 15"/>
          <p:cNvSpPr txBox="1">
            <a:spLocks noChangeArrowheads="1"/>
          </p:cNvSpPr>
          <p:nvPr/>
        </p:nvSpPr>
        <p:spPr bwMode="auto">
          <a:xfrm>
            <a:off x="4913424" y="1954142"/>
            <a:ext cx="741361"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7" name="Text Box 19"/>
          <p:cNvSpPr txBox="1">
            <a:spLocks noChangeArrowheads="1"/>
          </p:cNvSpPr>
          <p:nvPr/>
        </p:nvSpPr>
        <p:spPr bwMode="auto">
          <a:xfrm>
            <a:off x="1824509" y="2965983"/>
            <a:ext cx="745590"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9" name="AutoShape 10"/>
          <p:cNvSpPr>
            <a:spLocks/>
          </p:cNvSpPr>
          <p:nvPr/>
        </p:nvSpPr>
        <p:spPr bwMode="auto">
          <a:xfrm rot="5400000">
            <a:off x="2105864" y="29147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539666145"/>
              </p:ext>
            </p:extLst>
          </p:nvPr>
        </p:nvGraphicFramePr>
        <p:xfrm>
          <a:off x="594185" y="55858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(n=5)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(n=8)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(n=31)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(n=7)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(n=7)               (n=3)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5214824" y="182700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nvSpPr>
        <p:spPr bwMode="auto">
          <a:xfrm>
            <a:off x="1660856" y="3388888"/>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22%</a:t>
            </a:r>
            <a:endParaRPr lang="en-CA" sz="900" dirty="0" smtClean="0"/>
          </a:p>
          <a:p>
            <a:r>
              <a:rPr lang="en-CA" sz="900" dirty="0" smtClean="0"/>
              <a:t>(n=13)</a:t>
            </a:r>
          </a:p>
          <a:p>
            <a:r>
              <a:rPr lang="en-CA" sz="1100" dirty="0" smtClean="0"/>
              <a:t>2013: 40%</a:t>
            </a:r>
            <a:r>
              <a:rPr lang="en-CA" sz="400" dirty="0" smtClean="0"/>
              <a:t>    </a:t>
            </a:r>
            <a:r>
              <a:rPr lang="en-CA" sz="700" dirty="0" smtClean="0"/>
              <a:t>(n=12</a:t>
            </a:r>
            <a:r>
              <a:rPr lang="en-CA" sz="800" dirty="0" smtClean="0"/>
              <a:t>)</a:t>
            </a:r>
            <a:endParaRPr lang="en-CA" sz="800" dirty="0"/>
          </a:p>
        </p:txBody>
      </p:sp>
      <p:sp>
        <p:nvSpPr>
          <p:cNvPr id="16" name="Text Box 11"/>
          <p:cNvSpPr txBox="1">
            <a:spLocks noChangeArrowheads="1"/>
          </p:cNvSpPr>
          <p:nvPr/>
        </p:nvSpPr>
        <p:spPr bwMode="auto">
          <a:xfrm>
            <a:off x="4586510" y="2391283"/>
            <a:ext cx="1452340"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66%</a:t>
            </a:r>
          </a:p>
          <a:p>
            <a:r>
              <a:rPr lang="en-CA" sz="800" dirty="0"/>
              <a:t>(</a:t>
            </a:r>
            <a:r>
              <a:rPr lang="en-CA" sz="800" dirty="0" smtClean="0"/>
              <a:t>n=38)</a:t>
            </a:r>
          </a:p>
          <a:p>
            <a:r>
              <a:rPr lang="en-CA" sz="1100" dirty="0" smtClean="0"/>
              <a:t>2013: 50%</a:t>
            </a:r>
          </a:p>
          <a:p>
            <a:r>
              <a:rPr lang="en-CA" sz="400" dirty="0" smtClean="0"/>
              <a:t>     </a:t>
            </a:r>
            <a:r>
              <a:rPr lang="en-CA" sz="700" dirty="0"/>
              <a:t>(</a:t>
            </a:r>
            <a:r>
              <a:rPr lang="en-CA" sz="700" dirty="0" smtClean="0"/>
              <a:t>n=15)</a:t>
            </a:r>
            <a:endParaRPr lang="en-CA" sz="7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Applying for Licensure</a:t>
            </a:r>
          </a:p>
        </p:txBody>
      </p:sp>
      <p:sp>
        <p:nvSpPr>
          <p:cNvPr id="11268" name="Content Placeholder 32"/>
          <p:cNvSpPr>
            <a:spLocks noGrp="1"/>
          </p:cNvSpPr>
          <p:nvPr>
            <p:ph idx="1"/>
          </p:nvPr>
        </p:nvSpPr>
        <p:spPr bwMode="auto">
          <a:xfrm>
            <a:off x="352425" y="700088"/>
            <a:ext cx="8475486"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en-US" sz="1400" dirty="0"/>
              <a:t>Among those who do not ever intend to pursue licensure, the most cited reasons </a:t>
            </a:r>
            <a:r>
              <a:rPr lang="en-US" sz="1400" dirty="0" smtClean="0"/>
              <a:t>are a lack of interest, that </a:t>
            </a:r>
            <a:r>
              <a:rPr lang="en-US" sz="1400" dirty="0"/>
              <a:t>it is not necessary for their career </a:t>
            </a:r>
            <a:r>
              <a:rPr lang="en-US" sz="1400" dirty="0" smtClean="0"/>
              <a:t>plans or a preference to pursue a different career path. </a:t>
            </a:r>
            <a:r>
              <a:rPr lang="en-US" sz="1400" i="1" dirty="0" smtClean="0">
                <a:solidFill>
                  <a:srgbClr val="1F497D"/>
                </a:solidFill>
              </a:rPr>
              <a:t>Due to small base sizes, results should be interpreted with caution. </a:t>
            </a:r>
            <a:endParaRPr lang="en-US" sz="1400" dirty="0" smtClean="0"/>
          </a:p>
        </p:txBody>
      </p:sp>
      <p:sp>
        <p:nvSpPr>
          <p:cNvPr id="112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4DA8E29-8ABE-40E4-BF67-D5936B594232}" type="slidenum">
              <a:rPr lang="en-US"/>
              <a:pPr/>
              <a:t>24</a:t>
            </a:fld>
            <a:endParaRPr lang="en-US" dirty="0"/>
          </a:p>
        </p:txBody>
      </p:sp>
      <p:sp>
        <p:nvSpPr>
          <p:cNvPr id="2" name="Text Box 3"/>
          <p:cNvSpPr txBox="1">
            <a:spLocks noChangeArrowheads="1"/>
          </p:cNvSpPr>
          <p:nvPr/>
        </p:nvSpPr>
        <p:spPr bwMode="auto">
          <a:xfrm>
            <a:off x="292225" y="6272110"/>
            <a:ext cx="8601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Q23</a:t>
            </a:r>
            <a:r>
              <a:rPr lang="en-US" sz="800" dirty="0">
                <a:solidFill>
                  <a:schemeClr val="tx1"/>
                </a:solidFill>
                <a:latin typeface="+mj-lt"/>
              </a:rPr>
              <a:t>. Why do you not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Respondents who </a:t>
            </a:r>
            <a:r>
              <a:rPr lang="en-US" sz="800" dirty="0">
                <a:solidFill>
                  <a:schemeClr val="tx1"/>
                </a:solidFill>
                <a:latin typeface="+mj-lt"/>
              </a:rPr>
              <a:t>d</a:t>
            </a:r>
            <a:r>
              <a:rPr lang="en-US" sz="800" dirty="0" smtClean="0">
                <a:solidFill>
                  <a:schemeClr val="tx1"/>
                </a:solidFill>
                <a:latin typeface="+mj-lt"/>
              </a:rPr>
              <a:t>o </a:t>
            </a:r>
            <a:r>
              <a:rPr lang="en-US" sz="800" dirty="0">
                <a:solidFill>
                  <a:schemeClr val="tx1"/>
                </a:solidFill>
                <a:latin typeface="+mj-lt"/>
              </a:rPr>
              <a:t>not ever foresee themselves applying for licensure, </a:t>
            </a:r>
            <a:r>
              <a:rPr lang="en-US" sz="800" dirty="0" smtClean="0">
                <a:solidFill>
                  <a:schemeClr val="tx1"/>
                </a:solidFill>
                <a:latin typeface="+mj-lt"/>
              </a:rPr>
              <a:t>2013 (n=15); 2014 (n=38).</a:t>
            </a:r>
            <a:endParaRPr lang="en-US" sz="800" dirty="0">
              <a:solidFill>
                <a:schemeClr val="tx1"/>
              </a:solidFill>
              <a:latin typeface="+mj-lt"/>
            </a:endParaRPr>
          </a:p>
        </p:txBody>
      </p:sp>
      <p:sp>
        <p:nvSpPr>
          <p:cNvPr id="11271" name="Text Box 12"/>
          <p:cNvSpPr txBox="1">
            <a:spLocks noChangeArrowheads="1"/>
          </p:cNvSpPr>
          <p:nvPr/>
        </p:nvSpPr>
        <p:spPr bwMode="auto">
          <a:xfrm>
            <a:off x="1677811" y="1591910"/>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not intend to pursue the P.Eng. Licence?</a:t>
            </a:r>
          </a:p>
        </p:txBody>
      </p:sp>
      <p:graphicFrame>
        <p:nvGraphicFramePr>
          <p:cNvPr id="33" name="Object 4"/>
          <p:cNvGraphicFramePr>
            <a:graphicFrameLocks noChangeAspect="1"/>
          </p:cNvGraphicFramePr>
          <p:nvPr>
            <p:extLst>
              <p:ext uri="{D42A27DB-BD31-4B8C-83A1-F6EECF244321}">
                <p14:modId xmlns:p14="http://schemas.microsoft.com/office/powerpoint/2010/main" val="4089278476"/>
              </p:ext>
            </p:extLst>
          </p:nvPr>
        </p:nvGraphicFramePr>
        <p:xfrm>
          <a:off x="2376963" y="1905001"/>
          <a:ext cx="6024087" cy="4324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36725140"/>
              </p:ext>
            </p:extLst>
          </p:nvPr>
        </p:nvGraphicFramePr>
        <p:xfrm>
          <a:off x="461490" y="1914144"/>
          <a:ext cx="3920009" cy="4357968"/>
        </p:xfrm>
        <a:graphic>
          <a:graphicData uri="http://schemas.openxmlformats.org/drawingml/2006/table">
            <a:tbl>
              <a:tblPr/>
              <a:tblGrid>
                <a:gridCol w="3920009"/>
              </a:tblGrid>
              <a:tr h="551802">
                <a:tc>
                  <a:txBody>
                    <a:bodyPr/>
                    <a:lstStyle/>
                    <a:p>
                      <a:pPr marL="0" algn="r" defTabSz="914400" rtl="0" eaLnBrk="1" fontAlgn="b" latinLnBrk="0" hangingPunct="1"/>
                      <a:r>
                        <a:rPr lang="en-US" sz="1000" b="1" i="0" u="none" strike="noStrike" dirty="0">
                          <a:latin typeface="+mn-lt"/>
                        </a:rPr>
                        <a:t>No interest (in pursuing an engineering career</a:t>
                      </a:r>
                      <a:r>
                        <a:rPr lang="en-US" sz="1050" b="1" i="0" u="none" strike="noStrike" dirty="0" smtClean="0">
                          <a:latin typeface="+mn-lt"/>
                        </a:rPr>
                        <a:t>)</a:t>
                      </a:r>
                      <a:br>
                        <a:rPr lang="en-US" sz="105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(n=15)</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(n=4</a:t>
                      </a:r>
                      <a:r>
                        <a:rPr lang="en-US" sz="800" b="0" i="0" u="none" strike="noStrike" dirty="0" smtClean="0">
                          <a:solidFill>
                            <a:schemeClr val="bg1">
                              <a:lumMod val="50000"/>
                            </a:schemeClr>
                          </a:solidFill>
                          <a:latin typeface="Arial Narrow" pitchFamily="34" charset="0"/>
                        </a:rPr>
                        <a:t>)</a:t>
                      </a:r>
                      <a:endParaRPr lang="en-US" sz="800" b="0" i="0" u="none" strike="noStrike" dirty="0">
                        <a:solidFill>
                          <a:schemeClr val="bg1">
                            <a:lumMod val="50000"/>
                          </a:schemeClr>
                        </a:solidFill>
                        <a:latin typeface="Arial Narrow" pitchFamily="34" charset="0"/>
                      </a:endParaRP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a:latin typeface="+mn-lt"/>
                        </a:rPr>
                        <a:t>Unnecessary (for career plans/ goals</a:t>
                      </a:r>
                      <a:r>
                        <a:rPr lang="en-US" sz="1000" b="1" i="0" u="none" strike="noStrike" dirty="0" smtClean="0">
                          <a:latin typeface="+mn-lt"/>
                        </a:rPr>
                        <a:t>)</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(n=10)</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(n=4)</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smtClean="0">
                          <a:latin typeface="+mn-lt"/>
                        </a:rPr>
                        <a:t>Prefer to pursue/ continue on a different career path</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(n=8)</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smtClean="0">
                          <a:latin typeface="+mn-lt"/>
                        </a:rPr>
                        <a:t>Will be working outside of Canada</a:t>
                      </a:r>
                      <a:r>
                        <a:rPr lang="en-US" sz="1050" b="1" i="0" u="none" strike="noStrike" dirty="0" smtClean="0">
                          <a:latin typeface="+mn-lt"/>
                        </a:rPr>
                        <a:t/>
                      </a:r>
                      <a:br>
                        <a:rPr lang="en-US" sz="105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(n=4)</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(n=2)</a:t>
                      </a:r>
                    </a:p>
                  </a:txBody>
                  <a:tcPr marL="4926" marR="4926" marT="4926" marB="0" anchor="ctr">
                    <a:lnL>
                      <a:noFill/>
                    </a:lnL>
                    <a:lnR>
                      <a:noFill/>
                    </a:lnR>
                    <a:lnT>
                      <a:noFill/>
                    </a:lnT>
                    <a:lnB>
                      <a:noFill/>
                    </a:lnB>
                  </a:tcPr>
                </a:tc>
              </a:tr>
              <a:tr h="551802">
                <a:tc>
                  <a:txBody>
                    <a:bodyPr/>
                    <a:lstStyle/>
                    <a:p>
                      <a:pPr marL="0" algn="r" defTabSz="914400" rtl="0" eaLnBrk="1" fontAlgn="b" latinLnBrk="0" hangingPunct="1"/>
                      <a:r>
                        <a:rPr lang="en-US" sz="1000" b="1" i="0" u="none" strike="noStrike" dirty="0">
                          <a:latin typeface="+mn-lt"/>
                        </a:rPr>
                        <a:t>Pursuing career in </a:t>
                      </a:r>
                      <a:r>
                        <a:rPr lang="en-US" sz="1000" b="1" i="0" u="none" strike="noStrike" dirty="0" smtClean="0">
                          <a:latin typeface="+mn-lt"/>
                        </a:rPr>
                        <a:t>medicine</a:t>
                      </a:r>
                      <a:r>
                        <a:rPr lang="en-US" sz="1050" b="1" i="0" u="none" strike="noStrike" dirty="0" smtClean="0">
                          <a:latin typeface="+mn-lt"/>
                        </a:rPr>
                        <a:t/>
                      </a:r>
                      <a:br>
                        <a:rPr lang="en-US" sz="105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(n=0)</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smtClean="0">
                          <a:latin typeface="+mn-lt"/>
                        </a:rPr>
                        <a:t>Costs/ fees mentions</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(n=0)</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smtClean="0">
                          <a:latin typeface="+mn-lt"/>
                        </a:rPr>
                        <a:t>Too much added responsibility</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(n=2)</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en-US" sz="1000" b="1" i="0" u="none" strike="noStrike" dirty="0" smtClean="0">
                          <a:latin typeface="+mn-lt"/>
                        </a:rPr>
                        <a:t>Pursuing career in software</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a:t>
                      </a:r>
                    </a:p>
                  </a:txBody>
                  <a:tcPr marL="4926" marR="4926" marT="4926"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Interest Once Told P.Eng. Licence is Required to Practice</a:t>
            </a:r>
          </a:p>
        </p:txBody>
      </p:sp>
      <p:graphicFrame>
        <p:nvGraphicFramePr>
          <p:cNvPr id="35" name="Object 6"/>
          <p:cNvGraphicFramePr>
            <a:graphicFrameLocks noGrp="1" noChangeAspect="1"/>
          </p:cNvGraphicFramePr>
          <p:nvPr>
            <p:ph idx="1"/>
            <p:extLst>
              <p:ext uri="{D42A27DB-BD31-4B8C-83A1-F6EECF244321}">
                <p14:modId xmlns:p14="http://schemas.microsoft.com/office/powerpoint/2010/main" val="3956341832"/>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BD0B86F-70A0-462B-BD00-3F81EEBFE374}" type="slidenum">
              <a:rPr lang="en-US"/>
              <a:pPr/>
              <a:t>25</a:t>
            </a:fld>
            <a:endParaRPr lang="en-US" dirty="0"/>
          </a:p>
        </p:txBody>
      </p:sp>
      <p:sp>
        <p:nvSpPr>
          <p:cNvPr id="12293" name="Text Box 3"/>
          <p:cNvSpPr txBox="1">
            <a:spLocks noChangeArrowheads="1"/>
          </p:cNvSpPr>
          <p:nvPr/>
        </p:nvSpPr>
        <p:spPr bwMode="auto">
          <a:xfrm>
            <a:off x="349956" y="6292321"/>
            <a:ext cx="790610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Since a license is required to legally refer to yourself as an engineer, or to practice as an engineer, do you plan to apply for your P.Eng. licence?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Respondents </a:t>
            </a:r>
            <a:r>
              <a:rPr lang="en-US" sz="800" dirty="0">
                <a:solidFill>
                  <a:schemeClr val="tx1"/>
                </a:solidFill>
                <a:latin typeface="+mj-lt"/>
              </a:rPr>
              <a:t>who do not intend to apply for licensure or are not sure, </a:t>
            </a:r>
            <a:r>
              <a:rPr lang="en-US" sz="800" dirty="0" smtClean="0">
                <a:solidFill>
                  <a:schemeClr val="tx1"/>
                </a:solidFill>
                <a:latin typeface="+mj-lt"/>
              </a:rPr>
              <a:t>2013 (n=39); 2014 (n=90)</a:t>
            </a:r>
            <a:endParaRPr lang="en-US" sz="800" dirty="0">
              <a:solidFill>
                <a:schemeClr val="tx1"/>
              </a:solidFill>
              <a:latin typeface="+mj-lt"/>
            </a:endParaRPr>
          </a:p>
        </p:txBody>
      </p:sp>
      <p:sp>
        <p:nvSpPr>
          <p:cNvPr id="12303" name="Text Box 22"/>
          <p:cNvSpPr txBox="1">
            <a:spLocks noChangeArrowheads="1"/>
          </p:cNvSpPr>
          <p:nvPr/>
        </p:nvSpPr>
        <p:spPr bwMode="auto">
          <a:xfrm>
            <a:off x="847549" y="1522710"/>
            <a:ext cx="74168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Given that a Licence is Required to Practice Engineering, Do You Intend to Apply?</a:t>
            </a:r>
          </a:p>
        </p:txBody>
      </p:sp>
      <p:sp>
        <p:nvSpPr>
          <p:cNvPr id="55" name="Text Box 15"/>
          <p:cNvSpPr txBox="1">
            <a:spLocks noChangeArrowheads="1"/>
          </p:cNvSpPr>
          <p:nvPr/>
        </p:nvSpPr>
        <p:spPr bwMode="auto">
          <a:xfrm>
            <a:off x="4775775" y="2560105"/>
            <a:ext cx="118670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6" name="Text Box 19"/>
          <p:cNvSpPr txBox="1">
            <a:spLocks noChangeArrowheads="1"/>
          </p:cNvSpPr>
          <p:nvPr/>
        </p:nvSpPr>
        <p:spPr bwMode="auto">
          <a:xfrm>
            <a:off x="1444067" y="2856063"/>
            <a:ext cx="1072896"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8" name="AutoShape 10"/>
          <p:cNvSpPr>
            <a:spLocks/>
          </p:cNvSpPr>
          <p:nvPr/>
        </p:nvSpPr>
        <p:spPr bwMode="auto">
          <a:xfrm rot="5400000">
            <a:off x="1889075" y="2762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895670288"/>
              </p:ext>
            </p:extLst>
          </p:nvPr>
        </p:nvGraphicFramePr>
        <p:xfrm>
          <a:off x="512450" y="5602949"/>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(n=12)                (n=4)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(n=14)               (n=9)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(n=29)              (n=12)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(n=6)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(n=29)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5287214" y="25147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nvSpPr>
        <p:spPr bwMode="auto">
          <a:xfrm>
            <a:off x="1444067" y="3256133"/>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29%</a:t>
            </a:r>
            <a:endParaRPr lang="en-CA" sz="900" dirty="0" smtClean="0"/>
          </a:p>
          <a:p>
            <a:r>
              <a:rPr lang="en-CA" sz="900" dirty="0" smtClean="0"/>
              <a:t>(n=26)</a:t>
            </a:r>
          </a:p>
          <a:p>
            <a:r>
              <a:rPr lang="en-CA" sz="1100" dirty="0" smtClean="0"/>
              <a:t>2013: 33%</a:t>
            </a:r>
            <a:r>
              <a:rPr lang="en-CA" sz="400" dirty="0" smtClean="0"/>
              <a:t>    </a:t>
            </a:r>
            <a:r>
              <a:rPr lang="en-CA" sz="700" dirty="0" smtClean="0"/>
              <a:t>(n=13</a:t>
            </a:r>
            <a:r>
              <a:rPr lang="en-CA" sz="800" dirty="0" smtClean="0"/>
              <a:t>)</a:t>
            </a:r>
            <a:endParaRPr lang="en-CA" sz="800" dirty="0"/>
          </a:p>
        </p:txBody>
      </p:sp>
      <p:sp>
        <p:nvSpPr>
          <p:cNvPr id="16" name="Text Box 11"/>
          <p:cNvSpPr txBox="1">
            <a:spLocks noChangeArrowheads="1"/>
          </p:cNvSpPr>
          <p:nvPr/>
        </p:nvSpPr>
        <p:spPr bwMode="auto">
          <a:xfrm>
            <a:off x="4775776" y="3012652"/>
            <a:ext cx="1186706"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39%</a:t>
            </a:r>
          </a:p>
          <a:p>
            <a:r>
              <a:rPr lang="en-CA" sz="800" dirty="0"/>
              <a:t>(</a:t>
            </a:r>
            <a:r>
              <a:rPr lang="en-CA" sz="800" dirty="0" smtClean="0"/>
              <a:t>n=35)</a:t>
            </a:r>
          </a:p>
          <a:p>
            <a:r>
              <a:rPr lang="en-CA" sz="1100" dirty="0" smtClean="0"/>
              <a:t>2013: 46%</a:t>
            </a:r>
            <a:r>
              <a:rPr lang="en-CA" sz="400" dirty="0" smtClean="0"/>
              <a:t> </a:t>
            </a:r>
          </a:p>
          <a:p>
            <a:r>
              <a:rPr lang="en-CA" sz="400" dirty="0" smtClean="0"/>
              <a:t>    </a:t>
            </a:r>
            <a:r>
              <a:rPr lang="en-CA" sz="700" dirty="0"/>
              <a:t>(</a:t>
            </a:r>
            <a:r>
              <a:rPr lang="en-CA" sz="700" dirty="0" smtClean="0"/>
              <a:t>n=18)</a:t>
            </a:r>
            <a:endParaRPr lang="en-CA" sz="700" dirty="0"/>
          </a:p>
        </p:txBody>
      </p:sp>
      <p:sp>
        <p:nvSpPr>
          <p:cNvPr id="17" name="Content Placeholder 33"/>
          <p:cNvSpPr txBox="1">
            <a:spLocks/>
          </p:cNvSpPr>
          <p:nvPr/>
        </p:nvSpPr>
        <p:spPr>
          <a:xfrm>
            <a:off x="352425" y="742422"/>
            <a:ext cx="835130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Once informed that a P. </a:t>
            </a:r>
            <a:r>
              <a:rPr lang="en-US" sz="1400" b="0" dirty="0" err="1" smtClean="0">
                <a:solidFill>
                  <a:schemeClr val="tx1"/>
                </a:solidFill>
                <a:latin typeface="+mj-lt"/>
              </a:rPr>
              <a:t>Eng</a:t>
            </a:r>
            <a:r>
              <a:rPr lang="en-US" sz="1400" b="0" dirty="0" smtClean="0">
                <a:solidFill>
                  <a:schemeClr val="tx1"/>
                </a:solidFill>
                <a:latin typeface="+mj-lt"/>
              </a:rPr>
              <a:t> is required to practice engineering, three in ten indicate that they definitely or probably will apply, while four in ten definitely or probably will not and one third don’t know.</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Application Timeframe</a:t>
            </a:r>
          </a:p>
        </p:txBody>
      </p:sp>
      <p:graphicFrame>
        <p:nvGraphicFramePr>
          <p:cNvPr id="31" name="Object 2"/>
          <p:cNvGraphicFramePr>
            <a:graphicFrameLocks noGrp="1" noChangeAspect="1"/>
          </p:cNvGraphicFramePr>
          <p:nvPr>
            <p:ph idx="1"/>
            <p:extLst>
              <p:ext uri="{D42A27DB-BD31-4B8C-83A1-F6EECF244321}">
                <p14:modId xmlns:p14="http://schemas.microsoft.com/office/powerpoint/2010/main" val="2099983812"/>
              </p:ext>
            </p:extLst>
          </p:nvPr>
        </p:nvGraphicFramePr>
        <p:xfrm>
          <a:off x="434898" y="1441317"/>
          <a:ext cx="8238970" cy="4140397"/>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29E31D8-566F-4FD6-95E5-6FC9EE862CFF}" type="slidenum">
              <a:rPr lang="en-US"/>
              <a:pPr/>
              <a:t>26</a:t>
            </a:fld>
            <a:endParaRPr lang="en-US" dirty="0"/>
          </a:p>
        </p:txBody>
      </p:sp>
      <p:sp>
        <p:nvSpPr>
          <p:cNvPr id="13328" name="Text Box 16"/>
          <p:cNvSpPr txBox="1">
            <a:spLocks noChangeArrowheads="1"/>
          </p:cNvSpPr>
          <p:nvPr/>
        </p:nvSpPr>
        <p:spPr bwMode="auto">
          <a:xfrm>
            <a:off x="1220656" y="2109221"/>
            <a:ext cx="2509837" cy="411162"/>
          </a:xfrm>
          <a:prstGeom prst="rect">
            <a:avLst/>
          </a:prstGeom>
          <a:noFill/>
          <a:ln w="25400" algn="ctr">
            <a:noFill/>
            <a:miter lim="800000"/>
            <a:headEnd/>
            <a:tailEnd/>
          </a:ln>
        </p:spPr>
        <p:txBody>
          <a:bodyPr>
            <a:spAutoFit/>
          </a:bodyPr>
          <a:lstStyle/>
          <a:p>
            <a:r>
              <a:rPr lang="en-CA" sz="1400" dirty="0"/>
              <a:t>Apply Within 1 Year</a:t>
            </a:r>
            <a:br>
              <a:rPr lang="en-CA" sz="1400" dirty="0"/>
            </a:br>
            <a:r>
              <a:rPr lang="en-CA" sz="700" dirty="0"/>
              <a:t>(Top 2 Box)</a:t>
            </a:r>
          </a:p>
        </p:txBody>
      </p:sp>
      <p:sp>
        <p:nvSpPr>
          <p:cNvPr id="13329" name="Text Box 19"/>
          <p:cNvSpPr txBox="1">
            <a:spLocks noChangeArrowheads="1"/>
          </p:cNvSpPr>
          <p:nvPr/>
        </p:nvSpPr>
        <p:spPr bwMode="auto">
          <a:xfrm>
            <a:off x="171450" y="171697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When Do You Plan to Apply for Licensure?</a:t>
            </a:r>
          </a:p>
        </p:txBody>
      </p:sp>
      <p:sp>
        <p:nvSpPr>
          <p:cNvPr id="13330" name="Text Box 20"/>
          <p:cNvSpPr txBox="1">
            <a:spLocks noChangeArrowheads="1"/>
          </p:cNvSpPr>
          <p:nvPr/>
        </p:nvSpPr>
        <p:spPr bwMode="auto">
          <a:xfrm>
            <a:off x="434898" y="6244683"/>
            <a:ext cx="7958021" cy="338554"/>
          </a:xfrm>
          <a:prstGeom prst="rect">
            <a:avLst/>
          </a:prstGeom>
          <a:noFill/>
          <a:ln w="25400">
            <a:noFill/>
            <a:miter lim="800000"/>
            <a:headEnd/>
            <a:tailEnd/>
          </a:ln>
        </p:spPr>
        <p:txBody>
          <a:bodyPr wrap="square">
            <a:spAutoFit/>
          </a:bodyPr>
          <a:lstStyle/>
          <a:p>
            <a:pPr algn="l"/>
            <a:r>
              <a:rPr lang="en-US" sz="800" dirty="0">
                <a:solidFill>
                  <a:schemeClr val="tx1"/>
                </a:solidFill>
                <a:latin typeface="+mj-lt"/>
              </a:rPr>
              <a:t>Q27. Do you intend to apply for licensure...?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plan to apply for licensure, </a:t>
            </a:r>
            <a:r>
              <a:rPr lang="en-US" sz="800" dirty="0" smtClean="0">
                <a:solidFill>
                  <a:schemeClr val="tx1"/>
                </a:solidFill>
                <a:latin typeface="+mj-lt"/>
              </a:rPr>
              <a:t>2013 (n=458); 2014 (n=542)</a:t>
            </a:r>
            <a:endParaRPr lang="en-US" sz="800" dirty="0">
              <a:solidFill>
                <a:schemeClr val="tx1"/>
              </a:solidFill>
              <a:latin typeface="+mj-lt"/>
            </a:endParaRPr>
          </a:p>
        </p:txBody>
      </p:sp>
      <p:sp>
        <p:nvSpPr>
          <p:cNvPr id="33" name="AutoShape 10"/>
          <p:cNvSpPr>
            <a:spLocks/>
          </p:cNvSpPr>
          <p:nvPr/>
        </p:nvSpPr>
        <p:spPr bwMode="auto">
          <a:xfrm rot="5400000">
            <a:off x="2366006" y="1644616"/>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1414376771"/>
              </p:ext>
            </p:extLst>
          </p:nvPr>
        </p:nvGraphicFramePr>
        <p:xfrm>
          <a:off x="447674" y="5440680"/>
          <a:ext cx="8239128" cy="512445"/>
        </p:xfrm>
        <a:graphic>
          <a:graphicData uri="http://schemas.openxmlformats.org/drawingml/2006/table">
            <a:tbl>
              <a:tblPr/>
              <a:tblGrid>
                <a:gridCol w="2059782"/>
                <a:gridCol w="2059782"/>
                <a:gridCol w="2059782"/>
                <a:gridCol w="2059782"/>
              </a:tblGrid>
              <a:tr h="504825">
                <a:tc>
                  <a:txBody>
                    <a:bodyPr/>
                    <a:lstStyle/>
                    <a:p>
                      <a:pPr algn="ctr" fontAlgn="ctr"/>
                      <a:r>
                        <a:rPr lang="en-US" sz="1200" b="1" i="0" u="none" strike="noStrike" kern="1200" dirty="0">
                          <a:solidFill>
                            <a:schemeClr val="tx1"/>
                          </a:solidFill>
                          <a:latin typeface="+mn-lt"/>
                          <a:ea typeface="+mn-ea"/>
                          <a:cs typeface="+mn-cs"/>
                        </a:rPr>
                        <a:t>Within six months after </a:t>
                      </a:r>
                      <a:r>
                        <a:rPr lang="en-US" sz="1200" b="1" i="0" u="none" strike="noStrike" kern="1200" dirty="0" smtClean="0">
                          <a:solidFill>
                            <a:schemeClr val="tx1"/>
                          </a:solidFill>
                          <a:latin typeface="+mn-lt"/>
                          <a:ea typeface="+mn-ea"/>
                          <a:cs typeface="+mn-cs"/>
                        </a:rPr>
                        <a:t>graduation</a:t>
                      </a:r>
                    </a:p>
                    <a:p>
                      <a:pPr algn="l" fontAlgn="ctr"/>
                      <a:r>
                        <a:rPr lang="en-US" sz="900" b="0" i="0" u="none" strike="noStrike" kern="1200" dirty="0" smtClean="0">
                          <a:solidFill>
                            <a:schemeClr val="tx2"/>
                          </a:solidFill>
                          <a:latin typeface="Arial Narrow" pitchFamily="34" charset="0"/>
                          <a:ea typeface="+mn-ea"/>
                          <a:cs typeface="+mn-cs"/>
                        </a:rPr>
                        <a:t>                  (n=230)                   (n=218)</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Within a year after </a:t>
                      </a:r>
                      <a:r>
                        <a:rPr lang="en-US" sz="1200" b="1" i="0" u="none" strike="noStrike" kern="1200" dirty="0" smtClean="0">
                          <a:solidFill>
                            <a:schemeClr val="tx1"/>
                          </a:solidFill>
                          <a:latin typeface="+mn-lt"/>
                          <a:ea typeface="+mn-ea"/>
                          <a:cs typeface="+mn-cs"/>
                        </a:rPr>
                        <a:t>graduation</a:t>
                      </a:r>
                    </a:p>
                    <a:p>
                      <a:pPr marL="0" algn="l" defTabSz="914400" rtl="0" eaLnBrk="1" fontAlgn="ctr" latinLnBrk="0" hangingPunct="1"/>
                      <a:r>
                        <a:rPr lang="en-US" sz="900" b="0" i="0" u="none" strike="noStrike" kern="1200" dirty="0" smtClean="0">
                          <a:solidFill>
                            <a:schemeClr val="tx2"/>
                          </a:solidFill>
                          <a:latin typeface="Arial Narrow" pitchFamily="34" charset="0"/>
                          <a:ea typeface="+mn-ea"/>
                          <a:cs typeface="+mn-cs"/>
                        </a:rPr>
                        <a:t>                   (n=92)                     (n=53)</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More than a year after </a:t>
                      </a:r>
                      <a:r>
                        <a:rPr lang="en-US" sz="1200" b="1" i="0" u="none" strike="noStrike" kern="1200" dirty="0" smtClean="0">
                          <a:solidFill>
                            <a:schemeClr val="tx1"/>
                          </a:solidFill>
                          <a:latin typeface="+mn-lt"/>
                          <a:ea typeface="+mn-ea"/>
                          <a:cs typeface="+mn-cs"/>
                        </a:rPr>
                        <a:t>graduation</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(n=106)                      (n=94)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Don't </a:t>
                      </a:r>
                      <a:r>
                        <a:rPr lang="en-US" sz="1200" b="1" i="0" u="none" strike="noStrike" kern="1200" dirty="0" smtClean="0">
                          <a:solidFill>
                            <a:schemeClr val="tx1"/>
                          </a:solidFill>
                          <a:latin typeface="+mn-lt"/>
                          <a:ea typeface="+mn-ea"/>
                          <a:cs typeface="+mn-cs"/>
                        </a:rPr>
                        <a:t>know/unsure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(n=114)                     (n=93)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nvSpPr>
        <p:spPr bwMode="auto">
          <a:xfrm>
            <a:off x="1920998" y="2500631"/>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59%</a:t>
            </a:r>
            <a:endParaRPr lang="en-CA" sz="900" dirty="0" smtClean="0"/>
          </a:p>
          <a:p>
            <a:r>
              <a:rPr lang="en-CA" sz="900" dirty="0" smtClean="0"/>
              <a:t>(n=322)</a:t>
            </a:r>
          </a:p>
          <a:p>
            <a:r>
              <a:rPr lang="en-CA" sz="1100" dirty="0" smtClean="0"/>
              <a:t>2013: 60%</a:t>
            </a:r>
            <a:r>
              <a:rPr lang="en-CA" sz="400" dirty="0" smtClean="0"/>
              <a:t>    </a:t>
            </a:r>
            <a:r>
              <a:rPr lang="en-CA" sz="700" dirty="0" smtClean="0"/>
              <a:t>(n=271</a:t>
            </a:r>
            <a:r>
              <a:rPr lang="en-CA" sz="800" dirty="0" smtClean="0"/>
              <a:t>)</a:t>
            </a:r>
            <a:endParaRPr lang="en-CA" sz="800" dirty="0"/>
          </a:p>
        </p:txBody>
      </p:sp>
      <p:sp>
        <p:nvSpPr>
          <p:cNvPr id="18" name="Isosceles Triangle 17"/>
          <p:cNvSpPr/>
          <p:nvPr/>
        </p:nvSpPr>
        <p:spPr>
          <a:xfrm rot="10800000" flipV="1">
            <a:off x="3299728" y="462832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nvSpPr>
        <p:spPr>
          <a:xfrm>
            <a:off x="352424" y="742422"/>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Four in ten of those who plan to apply for licensure intend to do within six months of graduation, while about two in ten plan to apply within a year of graduating, more than a year after or don’t know. </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students are more likely to say they plan to apply for licensure within a year after graduation, while directionally fewer plan to apply within six months of graduation.</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Waiting to Apply</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2002448022"/>
              </p:ext>
            </p:extLst>
          </p:nvPr>
        </p:nvGraphicFramePr>
        <p:xfrm>
          <a:off x="403225" y="1683834"/>
          <a:ext cx="8155559" cy="4516243"/>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B889DC-2272-4B5C-9078-6C3B2BF71FCB}" type="slidenum">
              <a:rPr lang="en-US"/>
              <a:pPr/>
              <a:t>27</a:t>
            </a:fld>
            <a:endParaRPr lang="en-US" dirty="0"/>
          </a:p>
        </p:txBody>
      </p:sp>
      <p:sp>
        <p:nvSpPr>
          <p:cNvPr id="14341" name="Text Box 3"/>
          <p:cNvSpPr txBox="1">
            <a:spLocks noChangeArrowheads="1"/>
          </p:cNvSpPr>
          <p:nvPr/>
        </p:nvSpPr>
        <p:spPr bwMode="auto">
          <a:xfrm>
            <a:off x="312234" y="6220343"/>
            <a:ext cx="81438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Why do you intend to wait more than a year to apply for the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Respondents </a:t>
            </a:r>
            <a:r>
              <a:rPr lang="en-US" sz="800" dirty="0">
                <a:solidFill>
                  <a:schemeClr val="tx1"/>
                </a:solidFill>
                <a:latin typeface="+mj-lt"/>
              </a:rPr>
              <a:t>who said &gt;1yr or don’t know/unsure in Q27, </a:t>
            </a:r>
            <a:r>
              <a:rPr lang="en-US" sz="800" dirty="0" smtClean="0">
                <a:solidFill>
                  <a:schemeClr val="tx1"/>
                </a:solidFill>
                <a:latin typeface="+mj-lt"/>
              </a:rPr>
              <a:t>2013 (n=187); 2014 (n=220)</a:t>
            </a:r>
            <a:endParaRPr lang="en-US" sz="800" dirty="0">
              <a:solidFill>
                <a:schemeClr val="tx1"/>
              </a:solidFill>
              <a:latin typeface="+mj-lt"/>
            </a:endParaRPr>
          </a:p>
        </p:txBody>
      </p:sp>
      <p:sp>
        <p:nvSpPr>
          <p:cNvPr id="14346" name="Text Box 10"/>
          <p:cNvSpPr txBox="1">
            <a:spLocks noChangeArrowheads="1"/>
          </p:cNvSpPr>
          <p:nvPr/>
        </p:nvSpPr>
        <p:spPr bwMode="auto">
          <a:xfrm>
            <a:off x="6031765" y="5866045"/>
            <a:ext cx="2925762" cy="228600"/>
          </a:xfrm>
          <a:prstGeom prst="rect">
            <a:avLst/>
          </a:prstGeom>
          <a:noFill/>
          <a:ln w="25400" algn="ctr">
            <a:noFill/>
            <a:miter lim="800000"/>
            <a:headEnd/>
            <a:tailEnd/>
          </a:ln>
        </p:spPr>
        <p:txBody>
          <a:bodyPr>
            <a:spAutoFit/>
          </a:bodyPr>
          <a:lstStyle/>
          <a:p>
            <a:pPr algn="r"/>
            <a:r>
              <a:rPr lang="en-CA" sz="900" i="1" dirty="0"/>
              <a:t>Mentions </a:t>
            </a:r>
            <a:r>
              <a:rPr lang="en-CA" sz="900" i="1" dirty="0" smtClean="0"/>
              <a:t>&lt;2% </a:t>
            </a:r>
            <a:r>
              <a:rPr lang="en-CA" sz="900" i="1" dirty="0"/>
              <a:t>are not shown</a:t>
            </a:r>
          </a:p>
        </p:txBody>
      </p:sp>
      <p:sp>
        <p:nvSpPr>
          <p:cNvPr id="14347" name="Text Box 11"/>
          <p:cNvSpPr txBox="1">
            <a:spLocks noChangeArrowheads="1"/>
          </p:cNvSpPr>
          <p:nvPr/>
        </p:nvSpPr>
        <p:spPr bwMode="auto">
          <a:xfrm>
            <a:off x="293688" y="1411908"/>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Plan to Wait  More Than a Year to Apply?</a:t>
            </a:r>
          </a:p>
        </p:txBody>
      </p:sp>
      <p:graphicFrame>
        <p:nvGraphicFramePr>
          <p:cNvPr id="15" name="Table 14"/>
          <p:cNvGraphicFramePr>
            <a:graphicFrameLocks noGrp="1"/>
          </p:cNvGraphicFramePr>
          <p:nvPr>
            <p:extLst>
              <p:ext uri="{D42A27DB-BD31-4B8C-83A1-F6EECF244321}">
                <p14:modId xmlns:p14="http://schemas.microsoft.com/office/powerpoint/2010/main" val="1535780524"/>
              </p:ext>
            </p:extLst>
          </p:nvPr>
        </p:nvGraphicFramePr>
        <p:xfrm>
          <a:off x="797169" y="1411908"/>
          <a:ext cx="2431805" cy="3996338"/>
        </p:xfrm>
        <a:graphic>
          <a:graphicData uri="http://schemas.openxmlformats.org/drawingml/2006/table">
            <a:tbl>
              <a:tblPr/>
              <a:tblGrid>
                <a:gridCol w="2431805"/>
              </a:tblGrid>
              <a:tr h="1973130">
                <a:tc>
                  <a:txBody>
                    <a:bodyPr/>
                    <a:lstStyle/>
                    <a:p>
                      <a:pPr marL="0" algn="r" defTabSz="914400" rtl="0" eaLnBrk="1" fontAlgn="b" latinLnBrk="0" hangingPunct="1"/>
                      <a:r>
                        <a:rPr lang="en-US" sz="1200" b="1" i="0" u="none" strike="noStrike" dirty="0">
                          <a:latin typeface="+mn-lt"/>
                        </a:rPr>
                        <a:t>Want to achieve the required experience before </a:t>
                      </a:r>
                      <a:r>
                        <a:rPr lang="en-US" sz="1200" b="1" i="0" u="none" strike="noStrike" dirty="0" smtClean="0">
                          <a:latin typeface="+mn-lt"/>
                        </a:rPr>
                        <a:t>applying</a:t>
                      </a:r>
                      <a:br>
                        <a:rPr lang="en-US" sz="1200" b="1" i="0" u="none" strike="noStrike" dirty="0" smtClean="0">
                          <a:latin typeface="+mn-lt"/>
                        </a:rPr>
                      </a:br>
                      <a:r>
                        <a:rPr lang="en-US" sz="900" b="0" i="0" u="none" strike="noStrike" kern="1200" dirty="0" smtClean="0">
                          <a:solidFill>
                            <a:schemeClr val="tx2"/>
                          </a:solidFill>
                          <a:latin typeface="Arial Narrow" pitchFamily="34" charset="0"/>
                          <a:ea typeface="+mn-ea"/>
                          <a:cs typeface="+mn-cs"/>
                        </a:rPr>
                        <a:t>(n=187)</a:t>
                      </a:r>
                    </a:p>
                    <a:p>
                      <a:pPr marL="0" algn="r" defTabSz="914400" rtl="0" eaLnBrk="1" fontAlgn="b" latinLnBrk="0" hangingPunct="1"/>
                      <a:r>
                        <a:rPr lang="en-US" sz="900" b="0" i="0" u="none" strike="noStrike" kern="1200" dirty="0" smtClean="0">
                          <a:solidFill>
                            <a:schemeClr val="tx2"/>
                          </a:solidFill>
                          <a:latin typeface="Arial Narrow" pitchFamily="34" charset="0"/>
                          <a:ea typeface="+mn-ea"/>
                          <a:cs typeface="+mn-cs"/>
                        </a:rPr>
                        <a:t>(n=174)</a:t>
                      </a:r>
                    </a:p>
                  </a:txBody>
                  <a:tcPr marL="9525" marR="9525" marT="9525" marB="0" anchor="ctr">
                    <a:lnL>
                      <a:noFill/>
                    </a:lnL>
                    <a:lnR>
                      <a:noFill/>
                    </a:lnR>
                    <a:lnT>
                      <a:noFill/>
                    </a:lnT>
                    <a:lnB>
                      <a:noFill/>
                    </a:lnB>
                  </a:tcPr>
                </a:tc>
              </a:tr>
              <a:tr h="1011604">
                <a:tc>
                  <a:txBody>
                    <a:bodyPr/>
                    <a:lstStyle/>
                    <a:p>
                      <a:pPr marL="0" algn="r" defTabSz="914400" rtl="0" eaLnBrk="1" fontAlgn="b" latinLnBrk="0" hangingPunct="1"/>
                      <a:r>
                        <a:rPr lang="en-US" sz="1200" b="1" i="0" u="none" strike="noStrike" dirty="0" smtClean="0">
                          <a:latin typeface="+mn-lt"/>
                        </a:rPr>
                        <a:t>Taking time off/ pursuing other interests</a:t>
                      </a:r>
                      <a:br>
                        <a:rPr lang="en-US" sz="1200" b="1" i="0" u="none" strike="noStrike" dirty="0" smtClean="0">
                          <a:latin typeface="+mn-lt"/>
                        </a:rPr>
                      </a:br>
                      <a:r>
                        <a:rPr lang="en-US" sz="900" b="0" i="0" u="none" strike="noStrike" kern="1200" dirty="0" smtClean="0">
                          <a:solidFill>
                            <a:schemeClr val="tx2"/>
                          </a:solidFill>
                          <a:latin typeface="Arial Narrow" pitchFamily="34" charset="0"/>
                          <a:ea typeface="+mn-ea"/>
                          <a:cs typeface="+mn-cs"/>
                        </a:rPr>
                        <a:t>(n=8)</a:t>
                      </a:r>
                    </a:p>
                    <a:p>
                      <a:pPr marL="0" algn="r" defTabSz="914400" rtl="0" eaLnBrk="1" fontAlgn="b" latinLnBrk="0" hangingPunct="1"/>
                      <a:r>
                        <a:rPr lang="en-US" sz="900" b="0" i="0" u="none" strike="noStrike" kern="1200" dirty="0" smtClean="0">
                          <a:solidFill>
                            <a:schemeClr val="tx2"/>
                          </a:solidFill>
                          <a:latin typeface="Arial Narrow" pitchFamily="34" charset="0"/>
                          <a:ea typeface="+mn-ea"/>
                          <a:cs typeface="+mn-cs"/>
                        </a:rPr>
                        <a:t>(n=0)</a:t>
                      </a:r>
                    </a:p>
                  </a:txBody>
                  <a:tcPr marL="9525" marR="9525" marT="9525" marB="0" anchor="ctr">
                    <a:lnL>
                      <a:noFill/>
                    </a:lnL>
                    <a:lnR>
                      <a:noFill/>
                    </a:lnR>
                    <a:lnT>
                      <a:noFill/>
                    </a:lnT>
                    <a:lnB>
                      <a:noFill/>
                    </a:lnB>
                  </a:tcPr>
                </a:tc>
              </a:tr>
              <a:tr h="1011604">
                <a:tc>
                  <a:txBody>
                    <a:bodyPr/>
                    <a:lstStyle/>
                    <a:p>
                      <a:pPr marL="0" algn="r" defTabSz="914400" rtl="0" eaLnBrk="1" fontAlgn="b" latinLnBrk="0" hangingPunct="1"/>
                      <a:r>
                        <a:rPr lang="en-US" sz="1200" b="1" i="0" u="none" strike="noStrike" dirty="0" smtClean="0">
                          <a:latin typeface="+mn-lt"/>
                        </a:rPr>
                        <a:t>Not sure I need</a:t>
                      </a:r>
                      <a:r>
                        <a:rPr lang="en-US" sz="1200" b="1" i="0" u="none" strike="noStrike" baseline="0" dirty="0" smtClean="0">
                          <a:latin typeface="+mn-lt"/>
                        </a:rPr>
                        <a:t> it (in chosen field of work)</a:t>
                      </a:r>
                    </a:p>
                    <a:p>
                      <a:pPr marL="0" algn="r" defTabSz="914400" rtl="0" eaLnBrk="1" fontAlgn="b" latinLnBrk="0" hangingPunct="1"/>
                      <a:r>
                        <a:rPr lang="en-US" sz="900" b="0" i="0" u="none" strike="noStrike" kern="1200" dirty="0" smtClean="0">
                          <a:solidFill>
                            <a:schemeClr val="tx2"/>
                          </a:solidFill>
                          <a:latin typeface="Arial Narrow" pitchFamily="34" charset="0"/>
                          <a:ea typeface="+mn-ea"/>
                          <a:cs typeface="+mn-cs"/>
                        </a:rPr>
                        <a:t>(n=4)</a:t>
                      </a:r>
                    </a:p>
                    <a:p>
                      <a:pPr marL="0" algn="r" defTabSz="914400" rtl="0" eaLnBrk="1" fontAlgn="b" latinLnBrk="0" hangingPunct="1"/>
                      <a:r>
                        <a:rPr lang="en-US" sz="900" b="0" i="0" u="none" strike="noStrike" kern="1200" dirty="0" smtClean="0">
                          <a:solidFill>
                            <a:schemeClr val="tx2"/>
                          </a:solidFill>
                          <a:latin typeface="Arial Narrow" pitchFamily="34" charset="0"/>
                          <a:ea typeface="+mn-ea"/>
                          <a:cs typeface="+mn-cs"/>
                        </a:rPr>
                        <a:t>(n=0)</a:t>
                      </a:r>
                    </a:p>
                  </a:txBody>
                  <a:tcPr marL="9525" marR="9525" marT="9525" marB="0" anchor="b">
                    <a:lnL>
                      <a:noFill/>
                    </a:lnL>
                    <a:lnR>
                      <a:noFill/>
                    </a:lnR>
                    <a:lnT>
                      <a:noFill/>
                    </a:lnT>
                    <a:lnB>
                      <a:noFill/>
                    </a:lnB>
                  </a:tcPr>
                </a:tc>
              </a:tr>
            </a:tbl>
          </a:graphicData>
        </a:graphic>
      </p:graphicFrame>
      <p:sp>
        <p:nvSpPr>
          <p:cNvPr id="10" name="Isosceles Triangle 9"/>
          <p:cNvSpPr/>
          <p:nvPr/>
        </p:nvSpPr>
        <p:spPr>
          <a:xfrm rot="10800000">
            <a:off x="6904141" y="2146280"/>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nvSpPr>
        <p:spPr>
          <a:xfrm>
            <a:off x="352425" y="745312"/>
            <a:ext cx="7740650" cy="430887"/>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those who intend on waiting more than a year to apply or are unsure, more than eight in ten indicate the desire to achieve the required experience before applying, lower than in 2013.</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Impact of Waiving EIT Fees on Likelihood to Apply within Six Months</a:t>
            </a:r>
          </a:p>
        </p:txBody>
      </p:sp>
      <p:graphicFrame>
        <p:nvGraphicFramePr>
          <p:cNvPr id="54" name="Object 5"/>
          <p:cNvGraphicFramePr>
            <a:graphicFrameLocks noGrp="1" noChangeAspect="1"/>
          </p:cNvGraphicFramePr>
          <p:nvPr>
            <p:ph idx="1"/>
            <p:extLst>
              <p:ext uri="{D42A27DB-BD31-4B8C-83A1-F6EECF244321}">
                <p14:modId xmlns:p14="http://schemas.microsoft.com/office/powerpoint/2010/main" val="841472247"/>
              </p:ext>
            </p:extLst>
          </p:nvPr>
        </p:nvGraphicFramePr>
        <p:xfrm>
          <a:off x="492432" y="1928611"/>
          <a:ext cx="8227819"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5C27C11-3344-4808-ACE8-F4BA943662B8}" type="slidenum">
              <a:rPr lang="en-US"/>
              <a:pPr/>
              <a:t>28</a:t>
            </a:fld>
            <a:endParaRPr lang="en-US" dirty="0"/>
          </a:p>
        </p:txBody>
      </p:sp>
      <p:sp>
        <p:nvSpPr>
          <p:cNvPr id="15365" name="Rectangle 4"/>
          <p:cNvSpPr>
            <a:spLocks noChangeArrowheads="1"/>
          </p:cNvSpPr>
          <p:nvPr/>
        </p:nvSpPr>
        <p:spPr bwMode="auto">
          <a:xfrm>
            <a:off x="313861" y="6173671"/>
            <a:ext cx="8097915" cy="461665"/>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If you knew that by applying for licensure in Ontario within 6 months of graduation you could be eligible to have the application and first year EIT program fees waived, how likely would you be to apply for licensure within that time frame? Base</a:t>
            </a:r>
            <a:r>
              <a:rPr lang="en-US" sz="800" dirty="0" smtClean="0">
                <a:solidFill>
                  <a:schemeClr val="tx1"/>
                </a:solidFill>
                <a:latin typeface="+mj-lt"/>
              </a:rPr>
              <a:t>: Respondents </a:t>
            </a:r>
            <a:r>
              <a:rPr lang="en-US" sz="800" dirty="0">
                <a:solidFill>
                  <a:schemeClr val="tx1"/>
                </a:solidFill>
                <a:latin typeface="+mj-lt"/>
              </a:rPr>
              <a:t>who do not know or intend to apply for licensure in Ontario &gt;6mths after graduation,  </a:t>
            </a:r>
            <a:r>
              <a:rPr lang="en-US" sz="800" dirty="0" smtClean="0">
                <a:solidFill>
                  <a:schemeClr val="tx1"/>
                </a:solidFill>
                <a:latin typeface="+mj-lt"/>
              </a:rPr>
              <a:t>2013 (n=240); 2014 (n=312) </a:t>
            </a:r>
            <a:endParaRPr lang="en-CA" sz="800" dirty="0">
              <a:solidFill>
                <a:schemeClr val="tx1"/>
              </a:solidFill>
              <a:latin typeface="+mj-lt"/>
            </a:endParaRPr>
          </a:p>
        </p:txBody>
      </p:sp>
      <p:sp>
        <p:nvSpPr>
          <p:cNvPr id="15367" name="Text Box 9"/>
          <p:cNvSpPr txBox="1">
            <a:spLocks noChangeArrowheads="1"/>
          </p:cNvSpPr>
          <p:nvPr/>
        </p:nvSpPr>
        <p:spPr bwMode="auto">
          <a:xfrm>
            <a:off x="1528203" y="1837998"/>
            <a:ext cx="931862" cy="415498"/>
          </a:xfrm>
          <a:prstGeom prst="rect">
            <a:avLst/>
          </a:prstGeom>
          <a:noFill/>
          <a:ln w="25400" algn="ctr">
            <a:noFill/>
            <a:miter lim="800000"/>
            <a:headEnd/>
            <a:tailEnd/>
          </a:ln>
        </p:spPr>
        <p:txBody>
          <a:bodyPr>
            <a:spAutoFit/>
          </a:bodyPr>
          <a:lstStyle/>
          <a:p>
            <a:r>
              <a:rPr lang="en-CA" sz="1400" dirty="0"/>
              <a:t>Likely</a:t>
            </a:r>
            <a:br>
              <a:rPr lang="en-CA" sz="1400" dirty="0"/>
            </a:br>
            <a:r>
              <a:rPr lang="en-CA" sz="700" dirty="0"/>
              <a:t>(Top 2 Box)</a:t>
            </a:r>
          </a:p>
        </p:txBody>
      </p:sp>
      <p:sp>
        <p:nvSpPr>
          <p:cNvPr id="15371" name="Text Box 18"/>
          <p:cNvSpPr txBox="1">
            <a:spLocks noChangeArrowheads="1"/>
          </p:cNvSpPr>
          <p:nvPr/>
        </p:nvSpPr>
        <p:spPr bwMode="auto">
          <a:xfrm>
            <a:off x="4918409" y="3602879"/>
            <a:ext cx="931862" cy="415498"/>
          </a:xfrm>
          <a:prstGeom prst="rect">
            <a:avLst/>
          </a:prstGeom>
          <a:noFill/>
          <a:ln w="25400" algn="ctr">
            <a:noFill/>
            <a:miter lim="800000"/>
            <a:headEnd/>
            <a:tailEnd/>
          </a:ln>
        </p:spPr>
        <p:txBody>
          <a:bodyPr>
            <a:spAutoFit/>
          </a:bodyPr>
          <a:lstStyle/>
          <a:p>
            <a:r>
              <a:rPr lang="en-CA" sz="1400" dirty="0"/>
              <a:t>Unlikely</a:t>
            </a:r>
            <a:br>
              <a:rPr lang="en-CA" sz="1400" dirty="0"/>
            </a:br>
            <a:r>
              <a:rPr lang="en-CA" sz="700" dirty="0"/>
              <a:t>(Low 2 Box)</a:t>
            </a:r>
          </a:p>
        </p:txBody>
      </p:sp>
      <p:sp>
        <p:nvSpPr>
          <p:cNvPr id="15384" name="Text Box 36"/>
          <p:cNvSpPr txBox="1">
            <a:spLocks noChangeArrowheads="1"/>
          </p:cNvSpPr>
          <p:nvPr/>
        </p:nvSpPr>
        <p:spPr bwMode="auto">
          <a:xfrm>
            <a:off x="336858" y="151730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Would you Apply Within 6 Month if Eligible to Have 1st Year EIT Fees Waived?</a:t>
            </a:r>
          </a:p>
        </p:txBody>
      </p:sp>
      <p:sp>
        <p:nvSpPr>
          <p:cNvPr id="59" name="AutoShape 10"/>
          <p:cNvSpPr>
            <a:spLocks/>
          </p:cNvSpPr>
          <p:nvPr/>
        </p:nvSpPr>
        <p:spPr bwMode="auto">
          <a:xfrm rot="5400000">
            <a:off x="5293469" y="350145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4" name="AutoShape 10"/>
          <p:cNvSpPr>
            <a:spLocks/>
          </p:cNvSpPr>
          <p:nvPr/>
        </p:nvSpPr>
        <p:spPr bwMode="auto">
          <a:xfrm rot="5400000">
            <a:off x="1864469" y="168420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047021090"/>
              </p:ext>
            </p:extLst>
          </p:nvPr>
        </p:nvGraphicFramePr>
        <p:xfrm>
          <a:off x="416139" y="56618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(n=200)         (n=158)</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(n=92)          (n=67)</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unlikely</a:t>
                      </a:r>
                    </a:p>
                    <a:p>
                      <a:pPr algn="l" fontAlgn="b"/>
                      <a:r>
                        <a:rPr lang="en-US" sz="1050" b="0" i="0" u="none" strike="noStrike" kern="1200" dirty="0" smtClean="0">
                          <a:solidFill>
                            <a:schemeClr val="tx2"/>
                          </a:solidFill>
                          <a:latin typeface="Arial Narrow" pitchFamily="34" charset="0"/>
                          <a:ea typeface="+mn-ea"/>
                          <a:cs typeface="+mn-cs"/>
                        </a:rPr>
                        <a:t>            (n=9)           (n=4)</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unlikely</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a:t>
                      </a:r>
                      <a:r>
                        <a:rPr lang="en-US" sz="1050" b="0" i="0" u="none" strike="noStrike" kern="1200" baseline="0" dirty="0" smtClean="0">
                          <a:solidFill>
                            <a:schemeClr val="tx2"/>
                          </a:solidFill>
                          <a:latin typeface="Arial Narrow" pitchFamily="34" charset="0"/>
                          <a:ea typeface="+mn-ea"/>
                          <a:cs typeface="+mn-cs"/>
                        </a:rPr>
                        <a:t> </a:t>
                      </a:r>
                      <a:r>
                        <a:rPr lang="en-US" sz="1050" b="0" i="0" u="none" strike="noStrike" kern="1200" dirty="0" smtClean="0">
                          <a:solidFill>
                            <a:schemeClr val="tx2"/>
                          </a:solidFill>
                          <a:latin typeface="Arial Narrow" pitchFamily="34" charset="0"/>
                          <a:ea typeface="+mn-ea"/>
                          <a:cs typeface="+mn-cs"/>
                        </a:rPr>
                        <a:t>(n=2)           (n=3)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Don't know / </a:t>
                      </a:r>
                      <a:r>
                        <a:rPr lang="en-US" sz="1200" b="1" i="0" u="none" strike="noStrike" kern="1200" dirty="0" smtClean="0">
                          <a:solidFill>
                            <a:schemeClr val="tx1"/>
                          </a:solidFill>
                          <a:latin typeface="+mn-lt"/>
                          <a:ea typeface="+mn-ea"/>
                          <a:cs typeface="+mn-cs"/>
                        </a:rPr>
                        <a:t>Unsure</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(n=9)            (n=8)</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1429111" y="2212563"/>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94%</a:t>
            </a:r>
            <a:endParaRPr lang="en-CA" sz="900" dirty="0" smtClean="0"/>
          </a:p>
          <a:p>
            <a:r>
              <a:rPr lang="en-CA" sz="900" dirty="0" smtClean="0"/>
              <a:t>(n=292)</a:t>
            </a:r>
          </a:p>
          <a:p>
            <a:r>
              <a:rPr lang="en-CA" sz="1100" dirty="0" smtClean="0"/>
              <a:t>2013: 94%</a:t>
            </a:r>
            <a:r>
              <a:rPr lang="en-CA" sz="400" dirty="0" smtClean="0"/>
              <a:t>    </a:t>
            </a:r>
            <a:r>
              <a:rPr lang="en-CA" sz="700" dirty="0" smtClean="0"/>
              <a:t>(n=225</a:t>
            </a:r>
            <a:r>
              <a:rPr lang="en-CA" sz="800" dirty="0" smtClean="0"/>
              <a:t>)</a:t>
            </a:r>
            <a:endParaRPr lang="en-CA" sz="800" dirty="0"/>
          </a:p>
        </p:txBody>
      </p:sp>
      <p:sp>
        <p:nvSpPr>
          <p:cNvPr id="17" name="Text Box 11"/>
          <p:cNvSpPr txBox="1">
            <a:spLocks noChangeArrowheads="1"/>
          </p:cNvSpPr>
          <p:nvPr/>
        </p:nvSpPr>
        <p:spPr bwMode="auto">
          <a:xfrm>
            <a:off x="4893932" y="4035949"/>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4%</a:t>
            </a:r>
          </a:p>
          <a:p>
            <a:r>
              <a:rPr lang="en-CA" sz="800" dirty="0"/>
              <a:t>(</a:t>
            </a:r>
            <a:r>
              <a:rPr lang="en-CA" sz="800" dirty="0" smtClean="0"/>
              <a:t>n=11)</a:t>
            </a:r>
          </a:p>
          <a:p>
            <a:r>
              <a:rPr lang="en-CA" sz="1100" dirty="0" smtClean="0"/>
              <a:t>2013: 3%</a:t>
            </a:r>
            <a:r>
              <a:rPr lang="en-CA" sz="400" dirty="0" smtClean="0"/>
              <a:t>     </a:t>
            </a:r>
            <a:r>
              <a:rPr lang="en-CA" sz="700" dirty="0"/>
              <a:t>(</a:t>
            </a:r>
            <a:r>
              <a:rPr lang="en-CA" sz="700" dirty="0" smtClean="0"/>
              <a:t>n=7)</a:t>
            </a:r>
            <a:endParaRPr lang="en-CA" sz="700" dirty="0"/>
          </a:p>
        </p:txBody>
      </p:sp>
      <p:sp>
        <p:nvSpPr>
          <p:cNvPr id="18" name="Content Placeholder 33"/>
          <p:cNvSpPr txBox="1">
            <a:spLocks/>
          </p:cNvSpPr>
          <p:nvPr/>
        </p:nvSpPr>
        <p:spPr>
          <a:xfrm>
            <a:off x="341273" y="734161"/>
            <a:ext cx="8501643"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Once told that EIT fees are waived for those applying within six months of graduation, more than nine in ten students who originally intended on waiting more than six months to apply are now very or somewhat likely to do so within that timeframe.</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Country of Application</a:t>
            </a:r>
          </a:p>
        </p:txBody>
      </p:sp>
      <p:graphicFrame>
        <p:nvGraphicFramePr>
          <p:cNvPr id="36" name="Object 5"/>
          <p:cNvGraphicFramePr>
            <a:graphicFrameLocks noGrp="1" noChangeAspect="1"/>
          </p:cNvGraphicFramePr>
          <p:nvPr>
            <p:ph idx="1"/>
            <p:extLst>
              <p:ext uri="{D42A27DB-BD31-4B8C-83A1-F6EECF244321}">
                <p14:modId xmlns:p14="http://schemas.microsoft.com/office/powerpoint/2010/main" val="1854091231"/>
              </p:ext>
            </p:extLst>
          </p:nvPr>
        </p:nvGraphicFramePr>
        <p:xfrm>
          <a:off x="425527" y="1940313"/>
          <a:ext cx="8620937" cy="4102564"/>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11447-89BD-451B-9136-C122716D6C32}" type="slidenum">
              <a:rPr lang="en-US"/>
              <a:pPr/>
              <a:t>29</a:t>
            </a:fld>
            <a:endParaRPr lang="en-US" dirty="0"/>
          </a:p>
        </p:txBody>
      </p:sp>
      <p:sp>
        <p:nvSpPr>
          <p:cNvPr id="16389" name="Text Box 3"/>
          <p:cNvSpPr txBox="1">
            <a:spLocks noChangeArrowheads="1"/>
          </p:cNvSpPr>
          <p:nvPr/>
        </p:nvSpPr>
        <p:spPr bwMode="auto">
          <a:xfrm>
            <a:off x="315332" y="6272174"/>
            <a:ext cx="8474075" cy="338554"/>
          </a:xfrm>
          <a:prstGeom prst="rect">
            <a:avLst/>
          </a:prstGeom>
          <a:noFill/>
          <a:ln w="25400">
            <a:noFill/>
            <a:miter lim="800000"/>
            <a:headEnd/>
            <a:tailEnd/>
          </a:ln>
        </p:spPr>
        <p:txBody>
          <a:bodyPr>
            <a:spAutoFit/>
          </a:bodyPr>
          <a:lstStyle/>
          <a:p>
            <a:pPr algn="l"/>
            <a:r>
              <a:rPr lang="en-US" sz="800" dirty="0">
                <a:solidFill>
                  <a:schemeClr val="tx1"/>
                </a:solidFill>
                <a:latin typeface="+mj-lt"/>
              </a:rPr>
              <a:t>Q25. Where do you intend to apply for licensure?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Respondents </a:t>
            </a:r>
            <a:r>
              <a:rPr lang="en-US" sz="800" dirty="0">
                <a:solidFill>
                  <a:schemeClr val="tx1"/>
                </a:solidFill>
                <a:latin typeface="+mj-lt"/>
              </a:rPr>
              <a:t>who ever plan to apply for licensure, </a:t>
            </a:r>
            <a:r>
              <a:rPr lang="en-US" sz="800" dirty="0" smtClean="0">
                <a:solidFill>
                  <a:schemeClr val="tx1"/>
                </a:solidFill>
                <a:latin typeface="+mj-lt"/>
              </a:rPr>
              <a:t>2013 (n=458); 2014 (n=542)</a:t>
            </a:r>
            <a:endParaRPr lang="en-US" sz="800" dirty="0">
              <a:solidFill>
                <a:schemeClr val="tx1"/>
              </a:solidFill>
              <a:latin typeface="+mj-lt"/>
            </a:endParaRPr>
          </a:p>
        </p:txBody>
      </p:sp>
      <p:sp>
        <p:nvSpPr>
          <p:cNvPr id="16403" name="Text Box 21"/>
          <p:cNvSpPr txBox="1">
            <a:spLocks noChangeArrowheads="1"/>
          </p:cNvSpPr>
          <p:nvPr/>
        </p:nvSpPr>
        <p:spPr bwMode="auto">
          <a:xfrm>
            <a:off x="4657146" y="4367794"/>
            <a:ext cx="1019036" cy="276999"/>
          </a:xfrm>
          <a:prstGeom prst="rect">
            <a:avLst/>
          </a:prstGeom>
          <a:noFill/>
          <a:ln w="25400" algn="ctr">
            <a:noFill/>
            <a:miter lim="800000"/>
            <a:headEnd/>
            <a:tailEnd/>
          </a:ln>
        </p:spPr>
        <p:txBody>
          <a:bodyPr wrap="square">
            <a:spAutoFit/>
          </a:bodyPr>
          <a:lstStyle/>
          <a:p>
            <a:r>
              <a:rPr lang="en-CA" sz="1200" dirty="0"/>
              <a:t>Abroad</a:t>
            </a:r>
          </a:p>
        </p:txBody>
      </p:sp>
      <p:sp>
        <p:nvSpPr>
          <p:cNvPr id="16404" name="Text Box 23"/>
          <p:cNvSpPr txBox="1">
            <a:spLocks noChangeArrowheads="1"/>
          </p:cNvSpPr>
          <p:nvPr/>
        </p:nvSpPr>
        <p:spPr bwMode="auto">
          <a:xfrm>
            <a:off x="1066490" y="157391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Where Do You Intend to Apply for Licensure?</a:t>
            </a:r>
          </a:p>
        </p:txBody>
      </p:sp>
      <p:sp>
        <p:nvSpPr>
          <p:cNvPr id="16405" name="Text Box 24"/>
          <p:cNvSpPr txBox="1">
            <a:spLocks noChangeArrowheads="1"/>
          </p:cNvSpPr>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37" name="AutoShape 10"/>
          <p:cNvSpPr>
            <a:spLocks/>
          </p:cNvSpPr>
          <p:nvPr/>
        </p:nvSpPr>
        <p:spPr bwMode="auto">
          <a:xfrm rot="10800000">
            <a:off x="3267025" y="3691159"/>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450983152"/>
              </p:ext>
            </p:extLst>
          </p:nvPr>
        </p:nvGraphicFramePr>
        <p:xfrm>
          <a:off x="1743075" y="1878713"/>
          <a:ext cx="585597" cy="4070985"/>
        </p:xfrm>
        <a:graphic>
          <a:graphicData uri="http://schemas.openxmlformats.org/drawingml/2006/table">
            <a:tbl>
              <a:tblPr/>
              <a:tblGrid>
                <a:gridCol w="585597"/>
              </a:tblGrid>
              <a:tr h="814197">
                <a:tc>
                  <a:txBody>
                    <a:bodyPr/>
                    <a:lstStyle/>
                    <a:p>
                      <a:pPr marL="0" algn="r" defTabSz="914400" rtl="0" eaLnBrk="1" fontAlgn="ctr" latinLnBrk="0" hangingPunct="1"/>
                      <a:r>
                        <a:rPr lang="en-US" sz="1400" b="1" i="0" u="none" strike="noStrike" dirty="0" smtClean="0">
                          <a:latin typeface="+mn-lt"/>
                        </a:rPr>
                        <a:t>Canada</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(n=541)</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(n=456)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en-US" sz="1400" b="1" i="0" u="none" strike="noStrike" dirty="0" smtClean="0">
                          <a:latin typeface="+mn-lt"/>
                        </a:rPr>
                        <a:t>US</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(n=133)</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(n=108)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en-US" sz="1400" b="1" i="0" u="none" strike="noStrike" dirty="0" smtClean="0">
                          <a:latin typeface="+mn-lt"/>
                        </a:rPr>
                        <a:t>Europe</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(n=46)</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(n=33)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en-US" sz="1400" b="1" i="0" u="none" strike="noStrike" dirty="0" smtClean="0">
                          <a:latin typeface="+mn-lt"/>
                        </a:rPr>
                        <a:t>Asia</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(n=23)</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(n=15)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en-US" sz="1400" b="1" i="0" u="none" strike="noStrike" dirty="0" smtClean="0">
                          <a:latin typeface="+mn-lt"/>
                        </a:rPr>
                        <a:t>Other</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(n=15)</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 Box 11"/>
          <p:cNvSpPr txBox="1">
            <a:spLocks noChangeArrowheads="1"/>
          </p:cNvSpPr>
          <p:nvPr/>
        </p:nvSpPr>
        <p:spPr bwMode="auto">
          <a:xfrm>
            <a:off x="3554461" y="4035949"/>
            <a:ext cx="997908" cy="81945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13%</a:t>
            </a:r>
          </a:p>
          <a:p>
            <a:r>
              <a:rPr lang="en-CA" sz="700" dirty="0"/>
              <a:t>(</a:t>
            </a:r>
            <a:r>
              <a:rPr lang="en-CA" sz="700" dirty="0" smtClean="0"/>
              <a:t>n=69)</a:t>
            </a:r>
          </a:p>
          <a:p>
            <a:r>
              <a:rPr lang="en-CA" sz="1050" dirty="0" smtClean="0"/>
              <a:t>2013: 10%</a:t>
            </a:r>
            <a:r>
              <a:rPr lang="en-CA" sz="300" dirty="0" smtClean="0"/>
              <a:t> </a:t>
            </a:r>
          </a:p>
          <a:p>
            <a:r>
              <a:rPr lang="en-CA" sz="300" dirty="0" smtClean="0"/>
              <a:t>    </a:t>
            </a:r>
            <a:r>
              <a:rPr lang="en-CA" dirty="0"/>
              <a:t>(</a:t>
            </a:r>
            <a:r>
              <a:rPr lang="en-CA" dirty="0" smtClean="0"/>
              <a:t>n=48)</a:t>
            </a:r>
            <a:endParaRPr lang="en-CA" dirty="0"/>
          </a:p>
        </p:txBody>
      </p:sp>
      <p:sp>
        <p:nvSpPr>
          <p:cNvPr id="15" name="Content Placeholder 33"/>
          <p:cNvSpPr txBox="1">
            <a:spLocks/>
          </p:cNvSpPr>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Among those students who intend on applying for licensure sometime in the future, all intend on doing so in Canada, while one-quarter plan to apply in the US and just over one in ten abroad.</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Research Objectives</a:t>
            </a:r>
          </a:p>
        </p:txBody>
      </p:sp>
      <p:sp>
        <p:nvSpPr>
          <p:cNvPr id="77827" name="Rectangle 3"/>
          <p:cNvSpPr>
            <a:spLocks noGrp="1" noChangeArrowheads="1"/>
          </p:cNvSpPr>
          <p:nvPr>
            <p:ph idx="1"/>
          </p:nvPr>
        </p:nvSpPr>
        <p:spPr bwMode="auto">
          <a:xfrm>
            <a:off x="3524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en-CA" dirty="0" smtClean="0">
                <a:ea typeface="Times New Roman" pitchFamily="18" charset="0"/>
                <a:cs typeface="Arial" charset="0"/>
              </a:rPr>
              <a:t>The primary objective of this research is to </a:t>
            </a:r>
            <a:r>
              <a:rPr lang="en-US" dirty="0" smtClean="0">
                <a:ea typeface="Times New Roman" pitchFamily="18" charset="0"/>
                <a:cs typeface="Arial" charset="0"/>
              </a:rPr>
              <a:t>understand the reasons why graduates of CEAB accredited engineering programs at Canadian universities do or do not intend to apply for their license.  </a:t>
            </a:r>
            <a:endParaRPr lang="en-CA" dirty="0" smtClean="0">
              <a:ea typeface="Times New Roman" pitchFamily="18" charset="0"/>
              <a:cs typeface="Arial" charset="0"/>
            </a:endParaRPr>
          </a:p>
          <a:p>
            <a:pPr marL="0" indent="0">
              <a:lnSpc>
                <a:spcPct val="100000"/>
              </a:lnSpc>
              <a:spcBef>
                <a:spcPts val="600"/>
              </a:spcBef>
              <a:buFontTx/>
              <a:buNone/>
            </a:pPr>
            <a:r>
              <a:rPr lang="en-CA" dirty="0" smtClean="0">
                <a:ea typeface="Times New Roman" pitchFamily="18" charset="0"/>
                <a:cs typeface="Arial" charset="0"/>
              </a:rPr>
              <a:t>In order to achieve this objective, the research seeks to understand the following:</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future career and/or education plans of final year engineering students;</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percentage of final year engineering students who intend to pursue a career in Engineering and the percentage who intend to apply for their P.Eng licence;</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level of knowledge of the </a:t>
            </a:r>
            <a:r>
              <a:rPr lang="en-CA" sz="1800" i="1" dirty="0" smtClean="0">
                <a:ea typeface="Times New Roman" pitchFamily="18" charset="0"/>
                <a:cs typeface="Arial" charset="0"/>
              </a:rPr>
              <a:t>Professional Engineers Act </a:t>
            </a:r>
            <a:r>
              <a:rPr lang="en-CA" sz="1800" dirty="0" smtClean="0">
                <a:ea typeface="Times New Roman" pitchFamily="18" charset="0"/>
                <a:cs typeface="Arial" charset="0"/>
              </a:rPr>
              <a:t>of their province.</a:t>
            </a:r>
          </a:p>
          <a:p>
            <a:pPr marL="746125" lvl="1" indent="-169863">
              <a:lnSpc>
                <a:spcPct val="100000"/>
              </a:lnSpc>
              <a:spcBef>
                <a:spcPts val="600"/>
              </a:spcBef>
              <a:buFont typeface="Wingdings" pitchFamily="2" charset="2"/>
              <a:buChar char=""/>
            </a:pP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
        <p:nvSpPr>
          <p:cNvPr id="7782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extLst>
      <p:ext uri="{BB962C8B-B14F-4D97-AF65-F5344CB8AC3E}">
        <p14:creationId xmlns:p14="http://schemas.microsoft.com/office/powerpoint/2010/main" val="37389414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Province of Intended Licensure</a:t>
            </a:r>
          </a:p>
        </p:txBody>
      </p:sp>
      <p:graphicFrame>
        <p:nvGraphicFramePr>
          <p:cNvPr id="59" name="Object 3"/>
          <p:cNvGraphicFramePr>
            <a:graphicFrameLocks noGrp="1" noChangeAspect="1"/>
          </p:cNvGraphicFramePr>
          <p:nvPr>
            <p:ph idx="1"/>
            <p:extLst>
              <p:ext uri="{D42A27DB-BD31-4B8C-83A1-F6EECF244321}">
                <p14:modId xmlns:p14="http://schemas.microsoft.com/office/powerpoint/2010/main" val="1261271691"/>
              </p:ext>
            </p:extLst>
          </p:nvPr>
        </p:nvGraphicFramePr>
        <p:xfrm>
          <a:off x="1530985" y="1594028"/>
          <a:ext cx="7639050" cy="4684851"/>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DE813F9-1FB3-4988-90F9-227C0440AC91}" type="slidenum">
              <a:rPr lang="en-US"/>
              <a:pPr/>
              <a:t>30</a:t>
            </a:fld>
            <a:endParaRPr lang="en-US" dirty="0"/>
          </a:p>
        </p:txBody>
      </p:sp>
      <p:sp>
        <p:nvSpPr>
          <p:cNvPr id="17440" name="Text Box 40"/>
          <p:cNvSpPr txBox="1">
            <a:spLocks noChangeArrowheads="1"/>
          </p:cNvSpPr>
          <p:nvPr/>
        </p:nvSpPr>
        <p:spPr bwMode="auto">
          <a:xfrm>
            <a:off x="423746" y="6371217"/>
            <a:ext cx="8069379" cy="21544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Please select the provinces and/or territories in which you intend on applying for licensure.   </a:t>
            </a:r>
            <a:r>
              <a:rPr lang="en-US" sz="800" dirty="0" smtClean="0">
                <a:solidFill>
                  <a:schemeClr val="tx1"/>
                </a:solidFill>
                <a:latin typeface="+mj-lt"/>
              </a:rPr>
              <a:t>Base: Respondents </a:t>
            </a:r>
            <a:r>
              <a:rPr lang="en-US" sz="800" dirty="0">
                <a:solidFill>
                  <a:schemeClr val="tx1"/>
                </a:solidFill>
                <a:latin typeface="+mj-lt"/>
              </a:rPr>
              <a:t>who plan to apply for </a:t>
            </a:r>
            <a:r>
              <a:rPr lang="en-US" sz="800" dirty="0" smtClean="0">
                <a:solidFill>
                  <a:schemeClr val="tx1"/>
                </a:solidFill>
                <a:latin typeface="+mj-lt"/>
              </a:rPr>
              <a:t>licensure </a:t>
            </a:r>
            <a:r>
              <a:rPr lang="en-US" sz="800" dirty="0">
                <a:solidFill>
                  <a:schemeClr val="tx1"/>
                </a:solidFill>
                <a:latin typeface="+mj-lt"/>
              </a:rPr>
              <a:t>in Canada, </a:t>
            </a:r>
            <a:r>
              <a:rPr lang="en-US" sz="800" dirty="0" smtClean="0">
                <a:solidFill>
                  <a:schemeClr val="tx1"/>
                </a:solidFill>
                <a:latin typeface="+mj-lt"/>
              </a:rPr>
              <a:t>2013 (n=456); 2014 (n=541)</a:t>
            </a:r>
            <a:endParaRPr lang="en-US" sz="800" dirty="0">
              <a:solidFill>
                <a:schemeClr val="tx1"/>
              </a:solidFill>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1907606331"/>
              </p:ext>
            </p:extLst>
          </p:nvPr>
        </p:nvGraphicFramePr>
        <p:xfrm>
          <a:off x="-299477" y="1701374"/>
          <a:ext cx="4216538" cy="4535300"/>
        </p:xfrm>
        <a:graphic>
          <a:graphicData uri="http://schemas.openxmlformats.org/drawingml/2006/table">
            <a:tbl>
              <a:tblPr/>
              <a:tblGrid>
                <a:gridCol w="4216538"/>
              </a:tblGrid>
              <a:tr h="453530">
                <a:tc>
                  <a:txBody>
                    <a:bodyPr/>
                    <a:lstStyle/>
                    <a:p>
                      <a:pPr marL="0" algn="r" defTabSz="914400" rtl="0" eaLnBrk="1" fontAlgn="b" latinLnBrk="0" hangingPunct="1"/>
                      <a:r>
                        <a:rPr lang="en-US" sz="1000" b="1" i="0" u="none" strike="noStrike" dirty="0" smtClean="0">
                          <a:latin typeface="+mn-lt"/>
                        </a:rPr>
                        <a:t>Alberta</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(n=311)</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(n=332</a:t>
                      </a:r>
                      <a:r>
                        <a:rPr lang="en-US" sz="900" b="0" i="0" u="none" strike="noStrike" kern="1200" dirty="0" smtClean="0">
                          <a:solidFill>
                            <a:schemeClr val="bg1">
                              <a:lumMod val="50000"/>
                            </a:schemeClr>
                          </a:solidFill>
                          <a:latin typeface="Arial Narrow" pitchFamily="34" charset="0"/>
                          <a:ea typeface="+mn-ea"/>
                          <a:cs typeface="+mn-cs"/>
                        </a:rPr>
                        <a:t>)</a:t>
                      </a:r>
                      <a:endParaRPr lang="en-US" sz="900" b="0" i="0" u="none" strike="noStrike" kern="1200" dirty="0">
                        <a:solidFill>
                          <a:schemeClr val="bg1">
                            <a:lumMod val="50000"/>
                          </a:schemeClr>
                        </a:solidFill>
                        <a:latin typeface="Arial Narrow" pitchFamily="34" charset="0"/>
                        <a:ea typeface="+mn-ea"/>
                        <a:cs typeface="+mn-cs"/>
                      </a:endParaRP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a:latin typeface="+mn-lt"/>
                        </a:rPr>
                        <a:t>British </a:t>
                      </a:r>
                      <a:r>
                        <a:rPr lang="en-US" sz="1000" b="1" i="0" u="none" strike="noStrike" dirty="0" smtClean="0">
                          <a:latin typeface="+mn-lt"/>
                        </a:rPr>
                        <a:t>Columbia</a:t>
                      </a:r>
                      <a:r>
                        <a:rPr lang="en-US" sz="1100" b="1" i="0" u="none" strike="noStrike" dirty="0" smtClean="0">
                          <a:latin typeface="+mn-lt"/>
                        </a:rPr>
                        <a:t/>
                      </a:r>
                      <a:br>
                        <a:rPr lang="en-US" sz="11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(n=297)</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(n=153)</a:t>
                      </a:r>
                    </a:p>
                  </a:txBody>
                  <a:tcPr marL="9525" marR="9525" marT="9525" marB="0" anchor="ctr">
                    <a:lnL>
                      <a:noFill/>
                    </a:lnL>
                    <a:lnR>
                      <a:noFill/>
                    </a:lnR>
                    <a:lnT>
                      <a:noFill/>
                    </a:lnT>
                    <a:lnB>
                      <a:noFill/>
                    </a:lnB>
                  </a:tcPr>
                </a:tc>
              </a:tr>
              <a:tr h="453530">
                <a:tc>
                  <a:txBody>
                    <a:bodyPr/>
                    <a:lstStyle/>
                    <a:p>
                      <a:pPr algn="r" fontAlgn="b"/>
                      <a:r>
                        <a:rPr lang="en-US" sz="1000" b="1" i="0" u="none" strike="noStrike" dirty="0" smtClean="0">
                          <a:latin typeface="+mn-lt"/>
                        </a:rPr>
                        <a:t>Saskatchewan</a:t>
                      </a:r>
                      <a:r>
                        <a:rPr lang="en-US" sz="1000" b="0" i="0" u="none" strike="noStrike" kern="1200" dirty="0" smtClean="0">
                          <a:solidFill>
                            <a:schemeClr val="bg1">
                              <a:lumMod val="50000"/>
                            </a:schemeClr>
                          </a:solidFill>
                          <a:latin typeface="Arial Narrow" pitchFamily="34" charset="0"/>
                          <a:ea typeface="+mn-ea"/>
                          <a:cs typeface="+mn-cs"/>
                        </a:rPr>
                        <a:t/>
                      </a:r>
                      <a:br>
                        <a:rPr lang="en-US" sz="1000" b="0" i="0" u="none" strike="noStrike" kern="1200" dirty="0" smtClean="0">
                          <a:solidFill>
                            <a:schemeClr val="bg1">
                              <a:lumMod val="50000"/>
                            </a:schemeClr>
                          </a:solidFill>
                          <a:latin typeface="Arial Narrow" pitchFamily="34" charset="0"/>
                          <a:ea typeface="+mn-ea"/>
                          <a:cs typeface="+mn-cs"/>
                        </a:rPr>
                      </a:br>
                      <a:r>
                        <a:rPr lang="en-US" sz="800" b="0" i="0" u="none" strike="noStrike" kern="1200" dirty="0" smtClean="0">
                          <a:solidFill>
                            <a:schemeClr val="bg1">
                              <a:lumMod val="50000"/>
                            </a:schemeClr>
                          </a:solidFill>
                          <a:latin typeface="Arial Narrow" pitchFamily="34" charset="0"/>
                          <a:ea typeface="+mn-ea"/>
                          <a:cs typeface="+mn-cs"/>
                        </a:rPr>
                        <a:t>(n=81)</a:t>
                      </a:r>
                    </a:p>
                    <a:p>
                      <a:pPr algn="r" fontAlgn="b"/>
                      <a:r>
                        <a:rPr lang="en-US" sz="800" b="0" i="0" u="none" strike="noStrike" kern="1200" dirty="0" smtClean="0">
                          <a:solidFill>
                            <a:schemeClr val="bg1">
                              <a:lumMod val="50000"/>
                            </a:schemeClr>
                          </a:solidFill>
                          <a:latin typeface="Arial Narrow" pitchFamily="34" charset="0"/>
                          <a:ea typeface="+mn-ea"/>
                          <a:cs typeface="+mn-cs"/>
                        </a:rPr>
                        <a:t>(n=91</a:t>
                      </a:r>
                      <a:r>
                        <a:rPr lang="en-US" sz="900" b="0" i="0" u="none" strike="noStrike" kern="1200" dirty="0" smtClean="0">
                          <a:solidFill>
                            <a:schemeClr val="bg1">
                              <a:lumMod val="50000"/>
                            </a:schemeClr>
                          </a:solidFill>
                          <a:latin typeface="Arial Narrow" pitchFamily="34" charset="0"/>
                          <a:ea typeface="+mn-ea"/>
                          <a:cs typeface="+mn-cs"/>
                        </a:rPr>
                        <a:t>)</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smtClean="0">
                          <a:latin typeface="+mn-lt"/>
                        </a:rPr>
                        <a:t>Ontario</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(n=68)</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(n=43)</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smtClean="0">
                          <a:latin typeface="+mn-lt"/>
                        </a:rPr>
                        <a:t>Manitoba</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(n=32)</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(n=60)</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smtClean="0">
                          <a:latin typeface="+mn-lt"/>
                        </a:rPr>
                        <a:t>Quebec</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(n=12)</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(n=12)</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a:latin typeface="+mn-lt"/>
                        </a:rPr>
                        <a:t>Yukon/ </a:t>
                      </a:r>
                      <a:r>
                        <a:rPr lang="en-US" sz="1000" b="1" i="0" u="none" strike="noStrike" dirty="0" smtClean="0">
                          <a:latin typeface="+mn-lt"/>
                        </a:rPr>
                        <a:t>Northwest Territories</a:t>
                      </a:r>
                      <a:r>
                        <a:rPr lang="en-US" sz="1000" b="1" i="0" u="none" strike="noStrike" dirty="0">
                          <a:latin typeface="+mn-lt"/>
                        </a:rPr>
                        <a:t>/ </a:t>
                      </a:r>
                      <a:r>
                        <a:rPr lang="en-US" sz="1000" b="1" i="0" u="none" strike="noStrike" dirty="0" smtClean="0">
                          <a:latin typeface="+mn-lt"/>
                        </a:rPr>
                        <a:t>Nunavut</a:t>
                      </a:r>
                      <a:r>
                        <a:rPr lang="en-US" sz="1100" b="1" i="0" u="none" strike="noStrike" dirty="0" smtClean="0">
                          <a:latin typeface="+mn-lt"/>
                        </a:rPr>
                        <a:t/>
                      </a:r>
                      <a:br>
                        <a:rPr lang="en-US" sz="11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(n=11)</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(n=10)</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a:latin typeface="+mn-lt"/>
                        </a:rPr>
                        <a:t>Newfoundland/ </a:t>
                      </a:r>
                      <a:r>
                        <a:rPr lang="en-US" sz="1000" b="1" i="0" u="none" strike="noStrike" dirty="0" smtClean="0">
                          <a:latin typeface="+mn-lt"/>
                        </a:rPr>
                        <a:t>Labrador</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(n=6)</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a:latin typeface="+mn-lt"/>
                        </a:rPr>
                        <a:t>Nova </a:t>
                      </a:r>
                      <a:r>
                        <a:rPr lang="en-US" sz="1000" b="1" i="0" u="none" strike="noStrike" dirty="0" smtClean="0">
                          <a:latin typeface="+mn-lt"/>
                        </a:rPr>
                        <a:t>Scotia</a:t>
                      </a:r>
                      <a:r>
                        <a:rPr lang="en-US" sz="1100" b="1" i="0" u="none" strike="noStrike" dirty="0" smtClean="0">
                          <a:latin typeface="+mn-lt"/>
                        </a:rPr>
                        <a:t/>
                      </a:r>
                      <a:br>
                        <a:rPr lang="en-US" sz="11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en-US" sz="1000" b="1" i="0" u="none" strike="noStrike" dirty="0">
                          <a:latin typeface="+mn-lt"/>
                        </a:rPr>
                        <a:t>Don't know/ </a:t>
                      </a:r>
                      <a:r>
                        <a:rPr lang="en-US" sz="1000" b="1" i="0" u="none" strike="noStrike" dirty="0" smtClean="0">
                          <a:latin typeface="+mn-lt"/>
                        </a:rPr>
                        <a:t>Unsure</a:t>
                      </a:r>
                      <a:br>
                        <a:rPr lang="en-US" sz="1000" b="1" i="0" u="none" strike="noStrike" dirty="0" smtClean="0">
                          <a:latin typeface="+mn-lt"/>
                        </a:rPr>
                      </a:br>
                      <a:r>
                        <a:rPr lang="en-US" sz="800" b="0" i="0" u="none" strike="noStrike" kern="1200" dirty="0" smtClean="0">
                          <a:solidFill>
                            <a:schemeClr val="bg1">
                              <a:lumMod val="50000"/>
                            </a:schemeClr>
                          </a:solidFill>
                          <a:latin typeface="Arial Narrow" pitchFamily="34" charset="0"/>
                          <a:ea typeface="+mn-ea"/>
                          <a:cs typeface="+mn-cs"/>
                        </a:rPr>
                        <a:t>(n=23)</a:t>
                      </a:r>
                    </a:p>
                    <a:p>
                      <a:pPr marL="0" algn="r" defTabSz="914400" rtl="0" eaLnBrk="1" fontAlgn="b" latinLnBrk="0" hangingPunct="1"/>
                      <a:r>
                        <a:rPr lang="en-US" sz="800" b="0" i="0" u="none" strike="noStrike" kern="1200" dirty="0" smtClean="0">
                          <a:solidFill>
                            <a:schemeClr val="bg1">
                              <a:lumMod val="50000"/>
                            </a:schemeClr>
                          </a:solidFill>
                          <a:latin typeface="Arial Narrow" pitchFamily="34" charset="0"/>
                          <a:ea typeface="+mn-ea"/>
                          <a:cs typeface="+mn-cs"/>
                        </a:rPr>
                        <a:t>(n=12</a:t>
                      </a:r>
                      <a:r>
                        <a:rPr lang="en-US" sz="900" b="0" i="0" u="none" strike="noStrike" kern="1200" dirty="0" smtClean="0">
                          <a:solidFill>
                            <a:schemeClr val="bg1">
                              <a:lumMod val="50000"/>
                            </a:schemeClr>
                          </a:solidFill>
                          <a:latin typeface="Arial Narrow" pitchFamily="34" charset="0"/>
                          <a:ea typeface="+mn-ea"/>
                          <a:cs typeface="+mn-cs"/>
                        </a:rPr>
                        <a:t>)</a:t>
                      </a:r>
                    </a:p>
                  </a:txBody>
                  <a:tcPr marL="9525" marR="9525" marT="9525" marB="0" anchor="ctr">
                    <a:lnL>
                      <a:noFill/>
                    </a:lnL>
                    <a:lnR>
                      <a:noFill/>
                    </a:lnR>
                    <a:lnT>
                      <a:noFill/>
                    </a:lnT>
                    <a:lnB>
                      <a:noFill/>
                    </a:lnB>
                  </a:tcPr>
                </a:tc>
              </a:tr>
            </a:tbl>
          </a:graphicData>
        </a:graphic>
      </p:graphicFrame>
      <p:sp>
        <p:nvSpPr>
          <p:cNvPr id="8" name="Isosceles Triangle 7"/>
          <p:cNvSpPr/>
          <p:nvPr/>
        </p:nvSpPr>
        <p:spPr>
          <a:xfrm rot="10800000">
            <a:off x="6923314" y="1819659"/>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flipV="1">
            <a:off x="6829568" y="2229976"/>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4942487" y="2702514"/>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flipV="1">
            <a:off x="4869989" y="3108039"/>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a:off x="4502579" y="3565566"/>
            <a:ext cx="110208"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nvSpPr>
        <p:spPr>
          <a:xfrm>
            <a:off x="528608" y="648546"/>
            <a:ext cx="8058150"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Six in ten students who intend on applying for licensure plan on doing so in Alberta, followed by over half who intend on applying in British Columbia, and more than one in ten in Saskatchewan and Ontario.</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a:t>
            </a:r>
            <a:r>
              <a:rPr lang="en-US" sz="1400" b="0" dirty="0">
                <a:solidFill>
                  <a:schemeClr val="tx1"/>
                </a:solidFill>
                <a:latin typeface="+mj-lt"/>
              </a:rPr>
              <a:t>to 2013, students are less likely to </a:t>
            </a:r>
            <a:r>
              <a:rPr lang="en-US" sz="1400" b="0" dirty="0" smtClean="0">
                <a:solidFill>
                  <a:schemeClr val="tx1"/>
                </a:solidFill>
                <a:latin typeface="+mj-lt"/>
              </a:rPr>
              <a:t>intend on applying for licensure in Alberta, Saskatchewan and Manitoba, but more likely to intend to apply in British Columbia or Ontario.</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nvPr>
        </p:nvSpPr>
        <p:spPr>
          <a:xfrm>
            <a:off x="144463" y="3212164"/>
            <a:ext cx="4416425" cy="443198"/>
          </a:xfrm>
        </p:spPr>
        <p:txBody>
          <a:bodyPr/>
          <a:lstStyle/>
          <a:p>
            <a:pPr fontAlgn="auto">
              <a:spcAft>
                <a:spcPts val="0"/>
              </a:spcAft>
              <a:defRPr/>
            </a:pPr>
            <a:r>
              <a:rPr lang="en-US" sz="3200" dirty="0" smtClean="0">
                <a:solidFill>
                  <a:schemeClr val="accent6"/>
                </a:solidFill>
              </a:rPr>
              <a:t>Licensing Knowledge</a:t>
            </a:r>
          </a:p>
        </p:txBody>
      </p:sp>
      <p:sp>
        <p:nvSpPr>
          <p:cNvPr id="8704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6E1D7830-9125-41D9-AA75-8F99908381FD}" type="slidenum">
              <a:rPr lang="en-US"/>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Regulated by Legislation</a:t>
            </a:r>
          </a:p>
        </p:txBody>
      </p:sp>
      <p:graphicFrame>
        <p:nvGraphicFramePr>
          <p:cNvPr id="23" name="Object 5"/>
          <p:cNvGraphicFramePr>
            <a:graphicFrameLocks noGrp="1" noChangeAspect="1"/>
          </p:cNvGraphicFramePr>
          <p:nvPr>
            <p:ph idx="1"/>
            <p:extLst>
              <p:ext uri="{D42A27DB-BD31-4B8C-83A1-F6EECF244321}">
                <p14:modId xmlns:p14="http://schemas.microsoft.com/office/powerpoint/2010/main" val="3604295897"/>
              </p:ext>
            </p:extLst>
          </p:nvPr>
        </p:nvGraphicFramePr>
        <p:xfrm>
          <a:off x="414375" y="1580299"/>
          <a:ext cx="8344287" cy="450718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A13231F-3604-498D-A930-1561D4D6CC13}" type="slidenum">
              <a:rPr lang="en-US"/>
              <a:pPr/>
              <a:t>32</a:t>
            </a:fld>
            <a:endParaRPr lang="en-US" dirty="0"/>
          </a:p>
        </p:txBody>
      </p:sp>
      <p:sp>
        <p:nvSpPr>
          <p:cNvPr id="18437" name="Text Box 3"/>
          <p:cNvSpPr txBox="1">
            <a:spLocks noChangeArrowheads="1"/>
          </p:cNvSpPr>
          <p:nvPr/>
        </p:nvSpPr>
        <p:spPr bwMode="auto">
          <a:xfrm>
            <a:off x="345688" y="632479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As far as you know, is the practice of professional engineering regulated by legislation? Base: All </a:t>
            </a:r>
            <a:r>
              <a:rPr lang="en-US" sz="800" dirty="0" smtClean="0">
                <a:solidFill>
                  <a:schemeClr val="tx1"/>
                </a:solidFill>
                <a:latin typeface="+mj-lt"/>
              </a:rPr>
              <a:t> respondents 2013 (n=484); 2014 (n=606)</a:t>
            </a:r>
            <a:endParaRPr lang="en-US" sz="800" dirty="0">
              <a:solidFill>
                <a:schemeClr val="tx1"/>
              </a:solidFill>
              <a:latin typeface="+mj-lt"/>
            </a:endParaRPr>
          </a:p>
        </p:txBody>
      </p:sp>
      <p:sp>
        <p:nvSpPr>
          <p:cNvPr id="18444" name="Text Box 14"/>
          <p:cNvSpPr txBox="1">
            <a:spLocks noChangeArrowheads="1"/>
          </p:cNvSpPr>
          <p:nvPr/>
        </p:nvSpPr>
        <p:spPr bwMode="auto">
          <a:xfrm>
            <a:off x="1723793" y="1507147"/>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the Practice of Engineering Regulated by Legislation?</a:t>
            </a:r>
          </a:p>
        </p:txBody>
      </p:sp>
      <p:sp>
        <p:nvSpPr>
          <p:cNvPr id="22" name="Content Placeholder 33"/>
          <p:cNvSpPr txBox="1">
            <a:spLocks/>
          </p:cNvSpPr>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eight in ten, the vast majority of students </a:t>
            </a:r>
            <a:r>
              <a:rPr lang="en-US" sz="1400" b="0" dirty="0">
                <a:solidFill>
                  <a:schemeClr val="tx1"/>
                </a:solidFill>
                <a:latin typeface="+mj-lt"/>
              </a:rPr>
              <a:t>know that engineering is regulated by </a:t>
            </a:r>
            <a:r>
              <a:rPr lang="en-US" sz="1400" b="0" dirty="0" smtClean="0">
                <a:solidFill>
                  <a:schemeClr val="tx1"/>
                </a:solidFill>
                <a:latin typeface="+mj-lt"/>
              </a:rPr>
              <a:t>legislation, while about one in ten students are unsure or believe the profession is not regulated.</a:t>
            </a:r>
            <a:endParaRPr lang="en-US" sz="1800" b="0" dirty="0">
              <a:solidFill>
                <a:schemeClr val="tx1"/>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1556950802"/>
              </p:ext>
            </p:extLst>
          </p:nvPr>
        </p:nvGraphicFramePr>
        <p:xfrm>
          <a:off x="349463" y="5719013"/>
          <a:ext cx="8470686" cy="59626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(n=508)             (n=394)</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(n=56)               (n=49)</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(n=42)             (n=41)</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Licensing for Roles within Engineering</a:t>
            </a:r>
          </a:p>
        </p:txBody>
      </p:sp>
      <p:sp>
        <p:nvSpPr>
          <p:cNvPr id="880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AAFF045-52E9-4281-816D-853CFE790AB8}" type="slidenum">
              <a:rPr lang="en-US"/>
              <a:pPr/>
              <a:t>33</a:t>
            </a:fld>
            <a:endParaRPr lang="en-US" dirty="0"/>
          </a:p>
        </p:txBody>
      </p:sp>
      <p:sp>
        <p:nvSpPr>
          <p:cNvPr id="45068" name="Text Box 41"/>
          <p:cNvSpPr txBox="1">
            <a:spLocks noChangeArrowheads="1"/>
          </p:cNvSpPr>
          <p:nvPr/>
        </p:nvSpPr>
        <p:spPr bwMode="auto">
          <a:xfrm>
            <a:off x="299385" y="6262342"/>
            <a:ext cx="8474075" cy="215444"/>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As far as you know, is a licence required before being able to do the </a:t>
            </a:r>
            <a:r>
              <a:rPr lang="en-US" sz="800" dirty="0" smtClean="0">
                <a:solidFill>
                  <a:schemeClr val="tx1"/>
                </a:solidFill>
                <a:latin typeface="+mj-lt"/>
              </a:rPr>
              <a:t>following in [Alberta/Saskatchewan/British Columbia/Manitoba]... </a:t>
            </a:r>
            <a:r>
              <a:rPr lang="en-US" sz="800" dirty="0">
                <a:solidFill>
                  <a:schemeClr val="tx1"/>
                </a:solidFill>
                <a:latin typeface="+mj-lt"/>
              </a:rPr>
              <a:t>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88079" name="Text Box 44"/>
          <p:cNvSpPr txBox="1">
            <a:spLocks noChangeArrowheads="1"/>
          </p:cNvSpPr>
          <p:nvPr/>
        </p:nvSpPr>
        <p:spPr bwMode="auto">
          <a:xfrm>
            <a:off x="1711325" y="1716522"/>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a Licence Required Before Being Able to Do the Following?</a:t>
            </a:r>
          </a:p>
        </p:txBody>
      </p:sp>
      <p:graphicFrame>
        <p:nvGraphicFramePr>
          <p:cNvPr id="819" name="Chart 818"/>
          <p:cNvGraphicFramePr/>
          <p:nvPr>
            <p:extLst>
              <p:ext uri="{D42A27DB-BD31-4B8C-83A1-F6EECF244321}">
                <p14:modId xmlns:p14="http://schemas.microsoft.com/office/powerpoint/2010/main" val="3025882171"/>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62638933"/>
              </p:ext>
            </p:extLst>
          </p:nvPr>
        </p:nvGraphicFramePr>
        <p:xfrm>
          <a:off x="426720" y="2619502"/>
          <a:ext cx="2621280" cy="3269234"/>
        </p:xfrm>
        <a:graphic>
          <a:graphicData uri="http://schemas.openxmlformats.org/drawingml/2006/table">
            <a:tbl>
              <a:tblPr>
                <a:tableStyleId>{5C22544A-7EE6-4342-B048-85BDC9FD1C3A}</a:tableStyleId>
              </a:tblPr>
              <a:tblGrid>
                <a:gridCol w="2621280"/>
              </a:tblGrid>
              <a:tr h="1166647">
                <a:tc>
                  <a:txBody>
                    <a:bodyPr/>
                    <a:lstStyle/>
                    <a:p>
                      <a:pPr algn="r" fontAlgn="b"/>
                      <a:r>
                        <a:rPr lang="en-US" sz="1400" b="1" u="none" strike="noStrike" dirty="0">
                          <a:effectLst/>
                        </a:rPr>
                        <a:t>Practice engineering work independently</a:t>
                      </a:r>
                      <a:endParaRPr lang="en-US" sz="1400" b="1" i="0" u="none" strike="noStrike" dirty="0">
                        <a:solidFill>
                          <a:srgbClr val="000000"/>
                        </a:solidFill>
                        <a:effectLst/>
                        <a:latin typeface="Calibri"/>
                      </a:endParaRPr>
                    </a:p>
                  </a:txBody>
                  <a:tcPr marL="9525" marR="9525" marT="9525" marB="0" anchor="ctr">
                    <a:noFill/>
                  </a:tcPr>
                </a:tc>
              </a:tr>
              <a:tr h="705232">
                <a:tc>
                  <a:txBody>
                    <a:bodyPr/>
                    <a:lstStyle/>
                    <a:p>
                      <a:pPr algn="r" fontAlgn="b"/>
                      <a:r>
                        <a:rPr lang="en-US" sz="1400" b="1" u="none" strike="noStrike">
                          <a:effectLst/>
                        </a:rPr>
                        <a:t>Use the title 'Engineer'</a:t>
                      </a:r>
                      <a:endParaRPr lang="en-US" sz="1400" b="1" i="0" u="none" strike="noStrike">
                        <a:solidFill>
                          <a:srgbClr val="000000"/>
                        </a:solidFill>
                        <a:effectLst/>
                        <a:latin typeface="Calibri"/>
                      </a:endParaRPr>
                    </a:p>
                  </a:txBody>
                  <a:tcPr marL="9525" marR="9525" marT="9525" marB="0" anchor="ctr">
                    <a:noFill/>
                  </a:tcPr>
                </a:tc>
              </a:tr>
              <a:tr h="1397355">
                <a:tc>
                  <a:txBody>
                    <a:bodyPr/>
                    <a:lstStyle/>
                    <a:p>
                      <a:pPr algn="r" fontAlgn="b"/>
                      <a:r>
                        <a:rPr lang="en-US" sz="1400" b="1" u="none" strike="noStrike" dirty="0">
                          <a:effectLst/>
                        </a:rPr>
                        <a:t>Practice engineering work under the supervision of a </a:t>
                      </a:r>
                      <a:r>
                        <a:rPr lang="en-US" sz="1400" b="1" u="none" strike="noStrike" dirty="0" err="1">
                          <a:effectLst/>
                        </a:rPr>
                        <a:t>P.Eng</a:t>
                      </a:r>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noFill/>
                  </a:tcPr>
                </a:tc>
              </a:tr>
            </a:tbl>
          </a:graphicData>
        </a:graphic>
      </p:graphicFrame>
      <p:sp>
        <p:nvSpPr>
          <p:cNvPr id="9" name="Isosceles Triangle 8"/>
          <p:cNvSpPr/>
          <p:nvPr/>
        </p:nvSpPr>
        <p:spPr>
          <a:xfrm rot="10800000">
            <a:off x="5369197" y="3945344"/>
            <a:ext cx="121229"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818"/>
          <p:cNvSpPr>
            <a:spLocks noGrp="1"/>
          </p:cNvSpPr>
          <p:nvPr>
            <p:ph idx="1"/>
          </p:nvPr>
        </p:nvSpPr>
        <p:spPr bwMode="auto">
          <a:xfrm>
            <a:off x="352424" y="723010"/>
            <a:ext cx="8512795"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almost nine in ten, the vast majority of students know that a license is required to perform engineering work independently, while two-thirds know </a:t>
            </a:r>
            <a:r>
              <a:rPr lang="en-US" sz="1400" dirty="0"/>
              <a:t>that </a:t>
            </a:r>
            <a:r>
              <a:rPr lang="en-US" sz="1400" dirty="0" smtClean="0"/>
              <a:t>it is </a:t>
            </a:r>
            <a:r>
              <a:rPr lang="en-US" sz="1400" dirty="0"/>
              <a:t>required to use the title ‘</a:t>
            </a:r>
            <a:r>
              <a:rPr lang="en-US" sz="1400" dirty="0" smtClean="0"/>
              <a:t>Engineer.’  Eight in ten know that a license </a:t>
            </a:r>
            <a:r>
              <a:rPr lang="en-US" sz="1400" dirty="0"/>
              <a:t>is not required to practice engineering work under the </a:t>
            </a:r>
            <a:r>
              <a:rPr lang="en-US" sz="1400" dirty="0" smtClean="0"/>
              <a:t>supervision of </a:t>
            </a:r>
            <a:r>
              <a:rPr lang="en-US" sz="1400" dirty="0"/>
              <a:t>a </a:t>
            </a:r>
            <a:r>
              <a:rPr lang="en-US" sz="1400" dirty="0" err="1"/>
              <a:t>P.Eng</a:t>
            </a:r>
            <a:r>
              <a:rPr lang="en-US" sz="1400" dirty="0" smtClean="0"/>
              <a:t>.</a:t>
            </a:r>
          </a:p>
          <a:p>
            <a:pPr>
              <a:lnSpc>
                <a:spcPct val="100000"/>
              </a:lnSpc>
              <a:spcBef>
                <a:spcPts val="0"/>
              </a:spcBef>
            </a:pPr>
            <a:r>
              <a:rPr lang="en-US" sz="1400" dirty="0" smtClean="0"/>
              <a:t>Compared to 2013, students are less likely to know that a license is </a:t>
            </a:r>
            <a:r>
              <a:rPr lang="en-US" sz="1400" dirty="0"/>
              <a:t>required to use the title ‘</a:t>
            </a:r>
            <a:r>
              <a:rPr lang="en-US" sz="1400" dirty="0" smtClean="0"/>
              <a:t>Engineer.’ </a:t>
            </a:r>
            <a:endParaRPr lang="en-US" sz="1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a:t>
            </a:r>
          </a:p>
        </p:txBody>
      </p:sp>
      <p:graphicFrame>
        <p:nvGraphicFramePr>
          <p:cNvPr id="40" name="Object 4"/>
          <p:cNvGraphicFramePr>
            <a:graphicFrameLocks noGrp="1" noChangeAspect="1"/>
          </p:cNvGraphicFramePr>
          <p:nvPr>
            <p:ph idx="1"/>
            <p:extLst>
              <p:ext uri="{D42A27DB-BD31-4B8C-83A1-F6EECF244321}">
                <p14:modId xmlns:p14="http://schemas.microsoft.com/office/powerpoint/2010/main" val="3825275334"/>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F0D5C9A-2B0A-4E3E-90AB-686F9153B540}" type="slidenum">
              <a:rPr lang="en-US"/>
              <a:pPr/>
              <a:t>34</a:t>
            </a:fld>
            <a:endParaRPr lang="en-US" dirty="0"/>
          </a:p>
        </p:txBody>
      </p:sp>
      <p:sp>
        <p:nvSpPr>
          <p:cNvPr id="19461" name="Text Box 3"/>
          <p:cNvSpPr txBox="1">
            <a:spLocks noChangeArrowheads="1"/>
          </p:cNvSpPr>
          <p:nvPr/>
        </p:nvSpPr>
        <p:spPr bwMode="auto">
          <a:xfrm>
            <a:off x="367990" y="6256377"/>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As far as you know, is a licence required before being able to do the following in </a:t>
            </a:r>
            <a:r>
              <a:rPr lang="en-US" sz="800" dirty="0" smtClean="0">
                <a:solidFill>
                  <a:schemeClr val="tx1"/>
                </a:solidFill>
                <a:latin typeface="+mj-lt"/>
              </a:rPr>
              <a:t>[Alberta/Saskatchewan/British Columbia/Manitoba].. </a:t>
            </a:r>
            <a:r>
              <a:rPr lang="en-US" sz="800" dirty="0">
                <a:solidFill>
                  <a:schemeClr val="tx1"/>
                </a:solidFill>
                <a:latin typeface="+mj-lt"/>
              </a:rPr>
              <a:t>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19467" name="Rectangle 10"/>
          <p:cNvSpPr>
            <a:spLocks noChangeArrowheads="1"/>
          </p:cNvSpPr>
          <p:nvPr/>
        </p:nvSpPr>
        <p:spPr bwMode="auto">
          <a:xfrm>
            <a:off x="0" y="1879600"/>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Engineering Practices Requiring a Licence</a:t>
            </a:r>
          </a:p>
        </p:txBody>
      </p:sp>
      <p:sp>
        <p:nvSpPr>
          <p:cNvPr id="19469" name="Text Box 13"/>
          <p:cNvSpPr txBox="1">
            <a:spLocks noChangeArrowheads="1"/>
          </p:cNvSpPr>
          <p:nvPr/>
        </p:nvSpPr>
        <p:spPr bwMode="auto">
          <a:xfrm>
            <a:off x="1749728" y="2496891"/>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High/Moderate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3" name="Text Box 17"/>
          <p:cNvSpPr txBox="1">
            <a:spLocks noChangeArrowheads="1"/>
          </p:cNvSpPr>
          <p:nvPr/>
        </p:nvSpPr>
        <p:spPr bwMode="auto">
          <a:xfrm>
            <a:off x="6100918" y="3642943"/>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Little/None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43" name="AutoShape 10"/>
          <p:cNvSpPr>
            <a:spLocks/>
          </p:cNvSpPr>
          <p:nvPr/>
        </p:nvSpPr>
        <p:spPr bwMode="auto">
          <a:xfrm rot="5400000">
            <a:off x="2420645" y="1985391"/>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nvSpPr>
        <p:spPr bwMode="auto">
          <a:xfrm rot="5400000">
            <a:off x="6791924" y="2971219"/>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1" name="Text Box 9"/>
          <p:cNvSpPr txBox="1">
            <a:spLocks noChangeArrowheads="1"/>
          </p:cNvSpPr>
          <p:nvPr/>
        </p:nvSpPr>
        <p:spPr bwMode="auto">
          <a:xfrm>
            <a:off x="6802262" y="2393951"/>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t>*</a:t>
            </a:r>
            <a:r>
              <a:rPr lang="en-CA" sz="1000" u="sng" dirty="0">
                <a:latin typeface="+mj-lt"/>
              </a:rPr>
              <a:t>Knowledge Levels Defined</a:t>
            </a:r>
            <a:endParaRPr lang="en-CA" sz="1000" i="1" dirty="0">
              <a:latin typeface="+mj-lt"/>
            </a:endParaRPr>
          </a:p>
          <a:p>
            <a:pPr algn="l">
              <a:spcBef>
                <a:spcPts val="0"/>
              </a:spcBef>
            </a:pPr>
            <a:r>
              <a:rPr lang="en-CA" sz="1000" i="1" dirty="0" smtClean="0">
                <a:latin typeface="+mj-lt"/>
              </a:rPr>
              <a:t>2013</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graphicFrame>
        <p:nvGraphicFramePr>
          <p:cNvPr id="22" name="Table 21"/>
          <p:cNvGraphicFramePr>
            <a:graphicFrameLocks noGrp="1"/>
          </p:cNvGraphicFramePr>
          <p:nvPr>
            <p:extLst>
              <p:ext uri="{D42A27DB-BD31-4B8C-83A1-F6EECF244321}">
                <p14:modId xmlns:p14="http://schemas.microsoft.com/office/powerpoint/2010/main" val="2089882942"/>
              </p:ext>
            </p:extLst>
          </p:nvPr>
        </p:nvGraphicFramePr>
        <p:xfrm>
          <a:off x="358988" y="5576138"/>
          <a:ext cx="8470688" cy="596062"/>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                   (n=277)                 (n=262)</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                   (n=268)                 (n=175)</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00" b="0" i="0" u="none" strike="noStrike" kern="1200" dirty="0" smtClean="0">
                          <a:solidFill>
                            <a:schemeClr val="tx2"/>
                          </a:solidFill>
                          <a:latin typeface="Arial Narrow" pitchFamily="34" charset="0"/>
                          <a:ea typeface="+mn-ea"/>
                          <a:cs typeface="+mn-cs"/>
                        </a:rPr>
                        <a:t>                     (n=36)                   (n=31)</a:t>
                      </a:r>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00" b="0" i="0" u="none" strike="noStrike" kern="1200" dirty="0" smtClean="0">
                          <a:solidFill>
                            <a:schemeClr val="tx2"/>
                          </a:solidFill>
                          <a:latin typeface="Arial Narrow" pitchFamily="34" charset="0"/>
                          <a:ea typeface="+mn-ea"/>
                          <a:cs typeface="+mn-cs"/>
                        </a:rPr>
                        <a:t>                      (n=25)                  (n=16)</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1975637" y="2880477"/>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90%</a:t>
            </a:r>
            <a:endParaRPr lang="en-CA" sz="900" dirty="0" smtClean="0"/>
          </a:p>
          <a:p>
            <a:r>
              <a:rPr lang="en-CA" sz="900" dirty="0" smtClean="0"/>
              <a:t>(n=545)</a:t>
            </a:r>
          </a:p>
          <a:p>
            <a:r>
              <a:rPr lang="en-CA" sz="1100" dirty="0" smtClean="0"/>
              <a:t>2013: 90%</a:t>
            </a:r>
            <a:r>
              <a:rPr lang="en-CA" sz="400" dirty="0" smtClean="0"/>
              <a:t>    </a:t>
            </a:r>
            <a:r>
              <a:rPr lang="en-CA" sz="700" dirty="0" smtClean="0"/>
              <a:t>(n=437</a:t>
            </a:r>
            <a:r>
              <a:rPr lang="en-CA" sz="800" dirty="0" smtClean="0"/>
              <a:t>)</a:t>
            </a:r>
            <a:endParaRPr lang="en-CA" sz="800" dirty="0"/>
          </a:p>
        </p:txBody>
      </p:sp>
      <p:sp>
        <p:nvSpPr>
          <p:cNvPr id="17" name="Text Box 11"/>
          <p:cNvSpPr txBox="1">
            <a:spLocks noChangeArrowheads="1"/>
          </p:cNvSpPr>
          <p:nvPr/>
        </p:nvSpPr>
        <p:spPr bwMode="auto">
          <a:xfrm>
            <a:off x="6283332" y="4042791"/>
            <a:ext cx="1303633" cy="746358"/>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10%</a:t>
            </a:r>
          </a:p>
          <a:p>
            <a:r>
              <a:rPr lang="en-CA" sz="800" dirty="0"/>
              <a:t>(</a:t>
            </a:r>
            <a:r>
              <a:rPr lang="en-CA" sz="800" dirty="0" smtClean="0"/>
              <a:t>n=61)</a:t>
            </a:r>
          </a:p>
          <a:p>
            <a:r>
              <a:rPr lang="en-CA" sz="1100" dirty="0" smtClean="0"/>
              <a:t>2013: 9%</a:t>
            </a:r>
            <a:r>
              <a:rPr lang="en-CA" sz="400" dirty="0" smtClean="0"/>
              <a:t>     </a:t>
            </a:r>
            <a:r>
              <a:rPr lang="en-CA" sz="700" dirty="0"/>
              <a:t>(</a:t>
            </a:r>
            <a:r>
              <a:rPr lang="en-CA" sz="700" dirty="0" smtClean="0"/>
              <a:t>n=47)</a:t>
            </a:r>
            <a:endParaRPr lang="en-CA" sz="700" dirty="0"/>
          </a:p>
        </p:txBody>
      </p:sp>
      <p:sp>
        <p:nvSpPr>
          <p:cNvPr id="18" name="Isosceles Triangle 17"/>
          <p:cNvSpPr/>
          <p:nvPr/>
        </p:nvSpPr>
        <p:spPr>
          <a:xfrm rot="10800000">
            <a:off x="1227733" y="4281591"/>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3383663" y="4331441"/>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Content Placeholder 33"/>
          <p:cNvSpPr txBox="1">
            <a:spLocks/>
          </p:cNvSpPr>
          <p:nvPr/>
        </p:nvSpPr>
        <p:spPr>
          <a:xfrm>
            <a:off x="352425" y="742292"/>
            <a:ext cx="8434736"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Nine in ten final </a:t>
            </a:r>
            <a:r>
              <a:rPr lang="en-US" sz="1400" b="0" dirty="0">
                <a:solidFill>
                  <a:schemeClr val="tx1"/>
                </a:solidFill>
                <a:latin typeface="+mj-lt"/>
              </a:rPr>
              <a:t>year engineering students have </a:t>
            </a:r>
            <a:r>
              <a:rPr lang="en-US" sz="1400" b="0" dirty="0" smtClean="0">
                <a:solidFill>
                  <a:schemeClr val="tx1"/>
                </a:solidFill>
                <a:latin typeface="+mj-lt"/>
              </a:rPr>
              <a:t>at least a </a:t>
            </a:r>
            <a:r>
              <a:rPr lang="en-US" sz="1400" b="0" dirty="0">
                <a:solidFill>
                  <a:schemeClr val="tx1"/>
                </a:solidFill>
                <a:latin typeface="+mj-lt"/>
              </a:rPr>
              <a:t>moderate </a:t>
            </a:r>
            <a:r>
              <a:rPr lang="en-US" sz="1400" b="0" dirty="0" smtClean="0">
                <a:solidFill>
                  <a:schemeClr val="tx1"/>
                </a:solidFill>
                <a:latin typeface="+mj-lt"/>
              </a:rPr>
              <a:t>level of </a:t>
            </a:r>
            <a:r>
              <a:rPr lang="en-US" sz="1400" b="0" dirty="0">
                <a:solidFill>
                  <a:schemeClr val="tx1"/>
                </a:solidFill>
                <a:latin typeface="+mj-lt"/>
              </a:rPr>
              <a:t>knowledge of when a </a:t>
            </a:r>
            <a:r>
              <a:rPr lang="en-US" sz="1400" b="0" dirty="0" smtClean="0">
                <a:solidFill>
                  <a:schemeClr val="tx1"/>
                </a:solidFill>
                <a:latin typeface="+mj-lt"/>
              </a:rPr>
              <a:t>license </a:t>
            </a:r>
            <a:r>
              <a:rPr lang="en-US" sz="1400" b="0" dirty="0">
                <a:solidFill>
                  <a:schemeClr val="tx1"/>
                </a:solidFill>
                <a:latin typeface="+mj-lt"/>
              </a:rPr>
              <a:t>is required to legally perform actions/ duties within the engineering </a:t>
            </a:r>
            <a:r>
              <a:rPr lang="en-US" sz="1400" b="0" dirty="0" smtClean="0">
                <a:solidFill>
                  <a:schemeClr val="tx1"/>
                </a:solidFill>
                <a:latin typeface="+mj-lt"/>
              </a:rPr>
              <a:t>profession and about half were correct in all three fronts,.  One in </a:t>
            </a:r>
            <a:r>
              <a:rPr lang="en-US" sz="1400" b="0" dirty="0">
                <a:solidFill>
                  <a:schemeClr val="tx1"/>
                </a:solidFill>
                <a:latin typeface="+mj-lt"/>
              </a:rPr>
              <a:t>ten have </a:t>
            </a:r>
            <a:r>
              <a:rPr lang="en-US" sz="1400" b="0" dirty="0" smtClean="0">
                <a:solidFill>
                  <a:schemeClr val="tx1"/>
                </a:solidFill>
                <a:latin typeface="+mj-lt"/>
              </a:rPr>
              <a:t>little or no knowledge on </a:t>
            </a:r>
            <a:r>
              <a:rPr lang="en-US" sz="1400" b="0" dirty="0">
                <a:solidFill>
                  <a:schemeClr val="tx1"/>
                </a:solidFill>
                <a:latin typeface="+mj-lt"/>
              </a:rPr>
              <a:t>the subject. </a:t>
            </a:r>
            <a:endParaRPr lang="en-US" sz="1400" b="0" dirty="0" smtClean="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there has been a </a:t>
            </a:r>
            <a:r>
              <a:rPr lang="en-US" sz="1400" b="0" dirty="0">
                <a:solidFill>
                  <a:schemeClr val="tx1"/>
                </a:solidFill>
                <a:latin typeface="+mj-lt"/>
              </a:rPr>
              <a:t>statistically significant decline </a:t>
            </a:r>
            <a:r>
              <a:rPr lang="en-US" sz="1400" b="0" dirty="0" smtClean="0">
                <a:solidFill>
                  <a:schemeClr val="tx1"/>
                </a:solidFill>
                <a:latin typeface="+mj-lt"/>
              </a:rPr>
              <a:t>in the proportion of students who have a high level of knowledge regarding licensing and roles.</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35</a:t>
            </a:fld>
            <a:endParaRPr lang="en-US" dirty="0"/>
          </a:p>
        </p:txBody>
      </p:sp>
      <p:grpSp>
        <p:nvGrpSpPr>
          <p:cNvPr id="3" name="Group 52"/>
          <p:cNvGrpSpPr>
            <a:grpSpLocks/>
          </p:cNvGrpSpPr>
          <p:nvPr/>
        </p:nvGrpSpPr>
        <p:grpSpPr bwMode="auto">
          <a:xfrm>
            <a:off x="363034" y="2040076"/>
            <a:ext cx="8521700" cy="4568277"/>
            <a:chOff x="216" y="1125"/>
            <a:chExt cx="5368" cy="3026"/>
          </a:xfrm>
        </p:grpSpPr>
        <p:graphicFrame>
          <p:nvGraphicFramePr>
            <p:cNvPr id="41" name="Object 4"/>
            <p:cNvGraphicFramePr>
              <a:graphicFrameLocks noChangeAspect="1"/>
            </p:cNvGraphicFramePr>
            <p:nvPr>
              <p:extLst>
                <p:ext uri="{D42A27DB-BD31-4B8C-83A1-F6EECF244321}">
                  <p14:modId xmlns:p14="http://schemas.microsoft.com/office/powerpoint/2010/main" val="3134965338"/>
                </p:ext>
              </p:extLst>
            </p:nvPr>
          </p:nvGraphicFramePr>
          <p:xfrm>
            <a:off x="216" y="1235"/>
            <a:ext cx="5368" cy="2916"/>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893" y="1125"/>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Which </a:t>
              </a:r>
              <a:r>
                <a:rPr lang="en-CA" sz="1400" dirty="0">
                  <a:solidFill>
                    <a:srgbClr val="003399"/>
                  </a:solidFill>
                  <a:latin typeface="+mj-lt"/>
                </a:rPr>
                <a:t>Organization is Responsible for Each of the Follow Activities?</a:t>
              </a:r>
            </a:p>
          </p:txBody>
        </p:sp>
      </p:grpSp>
      <p:sp>
        <p:nvSpPr>
          <p:cNvPr id="33" name="Text Box 3"/>
          <p:cNvSpPr txBox="1">
            <a:spLocks noChangeArrowheads="1"/>
          </p:cNvSpPr>
          <p:nvPr/>
        </p:nvSpPr>
        <p:spPr bwMode="auto">
          <a:xfrm>
            <a:off x="312234" y="6343728"/>
            <a:ext cx="8572500" cy="338554"/>
          </a:xfrm>
          <a:prstGeom prst="rect">
            <a:avLst/>
          </a:prstGeom>
          <a:noFill/>
          <a:ln w="25400">
            <a:noFill/>
            <a:miter lim="800000"/>
            <a:headEnd/>
            <a:tailEnd/>
          </a:ln>
        </p:spPr>
        <p:txBody>
          <a:bodyPr>
            <a:spAutoFit/>
          </a:bodyPr>
          <a:lstStyle/>
          <a:p>
            <a:pPr algn="l"/>
            <a:r>
              <a:rPr lang="en-US" sz="800" dirty="0">
                <a:solidFill>
                  <a:schemeClr val="tx1"/>
                </a:solidFill>
                <a:latin typeface="+mj-lt"/>
              </a:rPr>
              <a:t>Q9. Please indicate the organization responsible for each of the activities/ procedures listed below.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respondents  2013 (n=484); 2014 (n=606)</a:t>
            </a:r>
            <a:endParaRPr lang="en-US" sz="800" dirty="0">
              <a:solidFill>
                <a:schemeClr val="tx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971922218"/>
              </p:ext>
            </p:extLst>
          </p:nvPr>
        </p:nvGraphicFramePr>
        <p:xfrm>
          <a:off x="420804" y="5874181"/>
          <a:ext cx="8463930" cy="535305"/>
        </p:xfrm>
        <a:graphic>
          <a:graphicData uri="http://schemas.openxmlformats.org/drawingml/2006/table">
            <a:tbl>
              <a:tblPr>
                <a:tableStyleId>{5C22544A-7EE6-4342-B048-85BDC9FD1C3A}</a:tableStyleId>
              </a:tblPr>
              <a:tblGrid>
                <a:gridCol w="1692786"/>
                <a:gridCol w="1692786"/>
                <a:gridCol w="1692786"/>
                <a:gridCol w="1692786"/>
                <a:gridCol w="1692786"/>
              </a:tblGrid>
              <a:tr h="457200">
                <a:tc>
                  <a:txBody>
                    <a:bodyPr/>
                    <a:lstStyle/>
                    <a:p>
                      <a:pPr algn="ctr" fontAlgn="b"/>
                      <a:r>
                        <a:rPr lang="en-US" sz="1150" b="1" u="none" strike="noStrike" dirty="0">
                          <a:effectLst/>
                        </a:rPr>
                        <a:t>Accredits University engineering programs</a:t>
                      </a:r>
                      <a:endParaRPr lang="en-US" sz="1150" b="1" i="0" u="none" strike="noStrike" dirty="0">
                        <a:effectLst/>
                        <a:latin typeface="Arial"/>
                      </a:endParaRPr>
                    </a:p>
                  </a:txBody>
                  <a:tcPr marL="9525" marR="9525" marT="9525" marB="0">
                    <a:noFill/>
                  </a:tcPr>
                </a:tc>
                <a:tc>
                  <a:txBody>
                    <a:bodyPr/>
                    <a:lstStyle/>
                    <a:p>
                      <a:pPr algn="ctr" fontAlgn="b"/>
                      <a:r>
                        <a:rPr lang="en-US" sz="1150" b="1" u="none" strike="noStrike">
                          <a:effectLst/>
                        </a:rPr>
                        <a:t>Promotes the interests of professional engineers</a:t>
                      </a:r>
                      <a:endParaRPr lang="en-US" sz="1150" b="1" i="0" u="none" strike="noStrike">
                        <a:effectLst/>
                        <a:latin typeface="Arial"/>
                      </a:endParaRPr>
                    </a:p>
                  </a:txBody>
                  <a:tcPr marL="9525" marR="9525" marT="9525" marB="0">
                    <a:noFill/>
                  </a:tcPr>
                </a:tc>
                <a:tc>
                  <a:txBody>
                    <a:bodyPr/>
                    <a:lstStyle/>
                    <a:p>
                      <a:pPr algn="ctr" fontAlgn="b"/>
                      <a:r>
                        <a:rPr lang="en-US" sz="1150" b="1" u="none" strike="noStrike">
                          <a:effectLst/>
                        </a:rPr>
                        <a:t>Regulates the practice of Professional Engineering</a:t>
                      </a:r>
                      <a:endParaRPr lang="en-US" sz="1150" b="1" i="0" u="none" strike="noStrike">
                        <a:effectLst/>
                        <a:latin typeface="Arial"/>
                      </a:endParaRPr>
                    </a:p>
                  </a:txBody>
                  <a:tcPr marL="9525" marR="9525" marT="9525" marB="0">
                    <a:noFill/>
                  </a:tcPr>
                </a:tc>
                <a:tc>
                  <a:txBody>
                    <a:bodyPr/>
                    <a:lstStyle/>
                    <a:p>
                      <a:pPr algn="ctr" fontAlgn="b"/>
                      <a:r>
                        <a:rPr lang="en-US" sz="1150" b="1" u="none" strike="noStrike">
                          <a:effectLst/>
                        </a:rPr>
                        <a:t>Licences companies offering engineering services to the public</a:t>
                      </a:r>
                      <a:endParaRPr lang="en-US" sz="1150" b="1" i="0" u="none" strike="noStrike">
                        <a:effectLst/>
                        <a:latin typeface="Arial"/>
                      </a:endParaRPr>
                    </a:p>
                  </a:txBody>
                  <a:tcPr marL="9525" marR="9525" marT="9525" marB="0">
                    <a:noFill/>
                  </a:tcPr>
                </a:tc>
                <a:tc>
                  <a:txBody>
                    <a:bodyPr/>
                    <a:lstStyle/>
                    <a:p>
                      <a:pPr algn="ctr" fontAlgn="b"/>
                      <a:r>
                        <a:rPr lang="en-US" sz="1150" b="1" u="none" strike="noStrike" dirty="0" err="1">
                          <a:effectLst/>
                        </a:rPr>
                        <a:t>Licences</a:t>
                      </a:r>
                      <a:r>
                        <a:rPr lang="en-US" sz="1150" b="1" u="none" strike="noStrike" dirty="0">
                          <a:effectLst/>
                        </a:rPr>
                        <a:t> Professional Engineers</a:t>
                      </a:r>
                      <a:endParaRPr lang="en-US" sz="1150" b="1" i="0" u="none" strike="noStrike" dirty="0">
                        <a:effectLst/>
                        <a:latin typeface="Arial"/>
                      </a:endParaRPr>
                    </a:p>
                  </a:txBody>
                  <a:tcPr marL="9525" marR="9525" marT="9525" marB="0">
                    <a:noFill/>
                  </a:tcPr>
                </a:tc>
              </a:tr>
            </a:tbl>
          </a:graphicData>
        </a:graphic>
      </p:graphicFrame>
      <p:sp>
        <p:nvSpPr>
          <p:cNvPr id="12" name="Isosceles Triangle 11"/>
          <p:cNvSpPr/>
          <p:nvPr/>
        </p:nvSpPr>
        <p:spPr>
          <a:xfrm rot="10800000">
            <a:off x="5833733" y="4167632"/>
            <a:ext cx="121229"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flipV="1">
            <a:off x="5853100" y="4995831"/>
            <a:ext cx="125950"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Content Placeholder 40"/>
          <p:cNvSpPr>
            <a:spLocks noGrp="1"/>
          </p:cNvSpPr>
          <p:nvPr>
            <p:ph idx="1"/>
          </p:nvPr>
        </p:nvSpPr>
        <p:spPr bwMode="auto">
          <a:xfrm>
            <a:off x="369965" y="691192"/>
            <a:ext cx="8457038"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nine in ten, the vast majority of students are </a:t>
            </a:r>
            <a:r>
              <a:rPr lang="en-US" sz="1400" dirty="0"/>
              <a:t>able to correctly identify that the respective provincial engineering association is the organization responsible for licensing </a:t>
            </a:r>
            <a:r>
              <a:rPr lang="en-US" sz="1400" dirty="0" smtClean="0"/>
              <a:t>engineers and that </a:t>
            </a:r>
            <a:r>
              <a:rPr lang="en-US" sz="1400" dirty="0"/>
              <a:t>it also regulates the practice of professional </a:t>
            </a:r>
            <a:r>
              <a:rPr lang="en-US" sz="1400" dirty="0" smtClean="0"/>
              <a:t>engineers, while seven in ten know </a:t>
            </a:r>
            <a:r>
              <a:rPr lang="en-US" sz="1400" dirty="0"/>
              <a:t>that CEAB is the organization that accredits University engineering </a:t>
            </a:r>
            <a:r>
              <a:rPr lang="en-US" sz="1400" dirty="0" smtClean="0"/>
              <a:t>programs.  Students </a:t>
            </a:r>
            <a:r>
              <a:rPr lang="en-US" sz="1400" dirty="0"/>
              <a:t>are </a:t>
            </a:r>
            <a:r>
              <a:rPr lang="en-US" sz="1400" dirty="0" smtClean="0"/>
              <a:t>less certain about which </a:t>
            </a:r>
            <a:r>
              <a:rPr lang="en-US" sz="1400" dirty="0"/>
              <a:t>organization licenses companies offering engineering </a:t>
            </a:r>
            <a:r>
              <a:rPr lang="en-US" sz="1400" dirty="0" smtClean="0"/>
              <a:t>services, more than half </a:t>
            </a:r>
            <a:r>
              <a:rPr lang="en-US" sz="1400" dirty="0"/>
              <a:t>believe it is the respective provincial engineering </a:t>
            </a:r>
            <a:r>
              <a:rPr lang="en-US" sz="1400" dirty="0" smtClean="0"/>
              <a:t>association, lower than last year, while three in ten </a:t>
            </a:r>
            <a:r>
              <a:rPr lang="en-US" sz="1400" dirty="0"/>
              <a:t>think it is </a:t>
            </a:r>
            <a:r>
              <a:rPr lang="en-US" sz="1400" dirty="0" smtClean="0"/>
              <a:t>CEAB, higher than in 2013, and </a:t>
            </a:r>
            <a:r>
              <a:rPr lang="en-US" sz="1400" dirty="0"/>
              <a:t>one quarter </a:t>
            </a:r>
            <a:r>
              <a:rPr lang="en-US" sz="1400" dirty="0" smtClean="0"/>
              <a:t>don’t know.</a:t>
            </a:r>
            <a:endParaRPr lang="en-US" sz="1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Knowledge of Organizational Responsibility</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1041022422"/>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36</a:t>
            </a:fld>
            <a:endParaRPr lang="en-US" dirty="0"/>
          </a:p>
        </p:txBody>
      </p:sp>
      <p:sp>
        <p:nvSpPr>
          <p:cNvPr id="23562" name="Rectangle 11"/>
          <p:cNvSpPr>
            <a:spLocks noChangeArrowheads="1"/>
          </p:cNvSpPr>
          <p:nvPr/>
        </p:nvSpPr>
        <p:spPr bwMode="auto">
          <a:xfrm>
            <a:off x="0" y="1656454"/>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3"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23565" name="Text Box 17"/>
          <p:cNvSpPr txBox="1">
            <a:spLocks noChangeArrowheads="1"/>
          </p:cNvSpPr>
          <p:nvPr/>
        </p:nvSpPr>
        <p:spPr bwMode="auto">
          <a:xfrm>
            <a:off x="1749914" y="2021313"/>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6021997" y="3609885"/>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44" name="AutoShape 10"/>
          <p:cNvSpPr>
            <a:spLocks/>
          </p:cNvSpPr>
          <p:nvPr/>
        </p:nvSpPr>
        <p:spPr bwMode="auto">
          <a:xfrm rot="5400000">
            <a:off x="2442947" y="149551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4067503183"/>
              </p:ext>
            </p:extLst>
          </p:nvPr>
        </p:nvGraphicFramePr>
        <p:xfrm>
          <a:off x="482812" y="5738063"/>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(n=234)                (n=220)</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(n=322)                (n=235)</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50" b="0" i="0" u="none" strike="noStrike" kern="1200" dirty="0" smtClean="0">
                          <a:solidFill>
                            <a:schemeClr val="tx2"/>
                          </a:solidFill>
                          <a:latin typeface="Arial Narrow" pitchFamily="34" charset="0"/>
                          <a:ea typeface="+mn-ea"/>
                          <a:cs typeface="+mn-cs"/>
                        </a:rPr>
                        <a:t>                </a:t>
                      </a:r>
                      <a:r>
                        <a:rPr lang="en-US" sz="1050" b="0" i="0" u="none" strike="noStrike" kern="1200" baseline="0" dirty="0" smtClean="0">
                          <a:solidFill>
                            <a:schemeClr val="tx2"/>
                          </a:solidFill>
                          <a:latin typeface="Arial Narrow" pitchFamily="34" charset="0"/>
                          <a:ea typeface="+mn-ea"/>
                          <a:cs typeface="+mn-cs"/>
                        </a:rPr>
                        <a:t> </a:t>
                      </a:r>
                      <a:r>
                        <a:rPr lang="en-US" sz="1050" b="0" i="0" u="none" strike="noStrike" kern="1200" dirty="0" smtClean="0">
                          <a:solidFill>
                            <a:schemeClr val="tx2"/>
                          </a:solidFill>
                          <a:latin typeface="Arial Narrow" pitchFamily="34" charset="0"/>
                          <a:ea typeface="+mn-ea"/>
                          <a:cs typeface="+mn-cs"/>
                        </a:rPr>
                        <a:t>(n=33)                (n=14)</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50" b="0" i="0" u="none" strike="noStrike" kern="1200" dirty="0" smtClean="0">
                          <a:solidFill>
                            <a:schemeClr val="tx2"/>
                          </a:solidFill>
                          <a:latin typeface="Arial Narrow" pitchFamily="34" charset="0"/>
                          <a:ea typeface="+mn-ea"/>
                          <a:cs typeface="+mn-cs"/>
                        </a:rPr>
                        <a:t>                 (n=17)                (n=15)</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6776822" y="3068281"/>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2" name="Text Box 10"/>
          <p:cNvSpPr txBox="1">
            <a:spLocks noChangeArrowheads="1"/>
          </p:cNvSpPr>
          <p:nvPr/>
        </p:nvSpPr>
        <p:spPr bwMode="auto">
          <a:xfrm>
            <a:off x="6634124" y="2021468"/>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6" name="Text Box 11"/>
          <p:cNvSpPr txBox="1">
            <a:spLocks noChangeArrowheads="1"/>
          </p:cNvSpPr>
          <p:nvPr/>
        </p:nvSpPr>
        <p:spPr bwMode="auto">
          <a:xfrm>
            <a:off x="1997939" y="2405655"/>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92%</a:t>
            </a:r>
            <a:endParaRPr lang="en-CA" sz="900" dirty="0" smtClean="0"/>
          </a:p>
          <a:p>
            <a:r>
              <a:rPr lang="en-CA" sz="900" dirty="0" smtClean="0"/>
              <a:t>(n=556)</a:t>
            </a:r>
          </a:p>
          <a:p>
            <a:r>
              <a:rPr lang="en-CA" sz="1100" dirty="0" smtClean="0"/>
              <a:t>2013: 93%</a:t>
            </a:r>
            <a:r>
              <a:rPr lang="en-CA" sz="400" dirty="0" smtClean="0"/>
              <a:t>    </a:t>
            </a:r>
            <a:r>
              <a:rPr lang="en-CA" sz="700" dirty="0" smtClean="0"/>
              <a:t>(n=455</a:t>
            </a:r>
            <a:r>
              <a:rPr lang="en-CA" sz="800" dirty="0" smtClean="0"/>
              <a:t>)</a:t>
            </a:r>
            <a:endParaRPr lang="en-CA" sz="800" dirty="0"/>
          </a:p>
        </p:txBody>
      </p:sp>
      <p:sp>
        <p:nvSpPr>
          <p:cNvPr id="17" name="Text Box 11"/>
          <p:cNvSpPr txBox="1">
            <a:spLocks noChangeArrowheads="1"/>
          </p:cNvSpPr>
          <p:nvPr/>
        </p:nvSpPr>
        <p:spPr bwMode="auto">
          <a:xfrm>
            <a:off x="6377854" y="4001840"/>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a:t>
            </a:r>
          </a:p>
          <a:p>
            <a:r>
              <a:rPr lang="en-CA" sz="800" dirty="0"/>
              <a:t>(</a:t>
            </a:r>
            <a:r>
              <a:rPr lang="en-CA" sz="800" dirty="0" smtClean="0"/>
              <a:t>n=50)</a:t>
            </a:r>
          </a:p>
          <a:p>
            <a:r>
              <a:rPr lang="en-CA" sz="1100" dirty="0" smtClean="0"/>
              <a:t>2013: 6%</a:t>
            </a:r>
            <a:r>
              <a:rPr lang="en-CA" sz="400" dirty="0" smtClean="0"/>
              <a:t>     </a:t>
            </a:r>
            <a:r>
              <a:rPr lang="en-CA" sz="700" dirty="0"/>
              <a:t>(</a:t>
            </a:r>
            <a:r>
              <a:rPr lang="en-CA" sz="700" dirty="0" smtClean="0"/>
              <a:t>n=29)</a:t>
            </a:r>
            <a:endParaRPr lang="en-CA" sz="700" dirty="0"/>
          </a:p>
        </p:txBody>
      </p:sp>
      <p:sp>
        <p:nvSpPr>
          <p:cNvPr id="18" name="Isosceles Triangle 17"/>
          <p:cNvSpPr/>
          <p:nvPr/>
        </p:nvSpPr>
        <p:spPr>
          <a:xfrm rot="10800000">
            <a:off x="1287109" y="4069915"/>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Content Placeholder 33"/>
          <p:cNvSpPr txBox="1">
            <a:spLocks/>
          </p:cNvSpPr>
          <p:nvPr/>
        </p:nvSpPr>
        <p:spPr>
          <a:xfrm>
            <a:off x="240913" y="745312"/>
            <a:ext cx="8691214"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Nine in ten students have at least a moderate level of knowledge concerning organizational responsibilities of activities/ procedures relating to the engineering </a:t>
            </a:r>
            <a:r>
              <a:rPr lang="en-US" sz="1400" b="0" dirty="0" smtClean="0">
                <a:solidFill>
                  <a:schemeClr val="tx1"/>
                </a:solidFill>
                <a:latin typeface="+mj-lt"/>
              </a:rPr>
              <a:t>profession, of which four in ten were correct on all four measures, lower than in 2013.  </a:t>
            </a:r>
            <a:r>
              <a:rPr lang="en-US" sz="1400" b="0" dirty="0">
                <a:solidFill>
                  <a:schemeClr val="tx1"/>
                </a:solidFill>
                <a:latin typeface="+mj-lt"/>
              </a:rPr>
              <a:t>One in ten have either low </a:t>
            </a:r>
            <a:r>
              <a:rPr lang="en-US" sz="1400" b="0" dirty="0" smtClean="0">
                <a:solidFill>
                  <a:schemeClr val="tx1"/>
                </a:solidFill>
                <a:latin typeface="+mj-lt"/>
              </a:rPr>
              <a:t>level or </a:t>
            </a:r>
            <a:r>
              <a:rPr lang="en-US" sz="1400" b="0" dirty="0">
                <a:solidFill>
                  <a:schemeClr val="tx1"/>
                </a:solidFill>
                <a:latin typeface="+mj-lt"/>
              </a:rPr>
              <a:t>no </a:t>
            </a:r>
            <a:r>
              <a:rPr lang="en-US" sz="1400" b="0" dirty="0" smtClean="0">
                <a:solidFill>
                  <a:schemeClr val="tx1"/>
                </a:solidFill>
                <a:latin typeface="+mj-lt"/>
              </a:rPr>
              <a:t>knowledge </a:t>
            </a:r>
            <a:r>
              <a:rPr lang="en-US" sz="1400" b="0" dirty="0">
                <a:solidFill>
                  <a:schemeClr val="tx1"/>
                </a:solidFill>
                <a:latin typeface="+mj-lt"/>
              </a:rPr>
              <a:t>on the subject</a:t>
            </a:r>
            <a:r>
              <a:rPr lang="en-US" sz="1400" b="0" dirty="0" smtClean="0">
                <a:solidFill>
                  <a:schemeClr val="tx1"/>
                </a:solidFill>
                <a:latin typeface="+mj-lt"/>
              </a:rPr>
              <a:t>. </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nvPr>
        </p:nvSpPr>
        <p:spPr>
          <a:xfrm>
            <a:off x="0" y="2956092"/>
            <a:ext cx="4416425" cy="886397"/>
          </a:xfrm>
        </p:spPr>
        <p:txBody>
          <a:bodyPr/>
          <a:lstStyle/>
          <a:p>
            <a:pPr fontAlgn="auto">
              <a:spcAft>
                <a:spcPts val="0"/>
              </a:spcAft>
              <a:defRPr/>
            </a:pPr>
            <a:r>
              <a:rPr lang="en-US" sz="3200" dirty="0" smtClean="0">
                <a:solidFill>
                  <a:schemeClr val="accent6"/>
                </a:solidFill>
              </a:rPr>
              <a:t>Provincial Engineering Association</a:t>
            </a:r>
          </a:p>
        </p:txBody>
      </p:sp>
      <p:sp>
        <p:nvSpPr>
          <p:cNvPr id="8909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CD5ABE8A-86A7-4A17-B610-4D42783C174A}" type="slidenum">
              <a:rPr lang="en-US"/>
              <a:pPr/>
              <a:t>37</a:t>
            </a:fld>
            <a:endParaRPr lang="en-US" dirty="0"/>
          </a:p>
        </p:txBody>
      </p:sp>
      <p:sp>
        <p:nvSpPr>
          <p:cNvPr id="4" name="Subtitle 4"/>
          <p:cNvSpPr>
            <a:spLocks noGrp="1"/>
          </p:cNvSpPr>
          <p:nvPr>
            <p:ph type="subTitle" idx="1"/>
          </p:nvPr>
        </p:nvSpPr>
        <p:spPr>
          <a:xfrm>
            <a:off x="4579200" y="4680000"/>
            <a:ext cx="4430833" cy="664797"/>
          </a:xfrm>
        </p:spPr>
        <p:txBody>
          <a:bodyPr/>
          <a:lstStyle/>
          <a:p>
            <a:r>
              <a:rPr lang="en-CA" sz="2400" i="1" dirty="0" smtClean="0"/>
              <a:t>Attendance at seminar(s) and awareness of SMP program</a:t>
            </a:r>
            <a:endParaRPr lang="en-US" sz="2400" i="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Attendance of Provincial Engineering Association Seminar</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2886131486"/>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5261C7B-B858-4ED0-9EB1-54B577B79F27}" type="slidenum">
              <a:rPr lang="en-US"/>
              <a:pPr/>
              <a:t>38</a:t>
            </a:fld>
            <a:endParaRPr lang="en-US" dirty="0"/>
          </a:p>
        </p:txBody>
      </p:sp>
      <p:sp>
        <p:nvSpPr>
          <p:cNvPr id="24581" name="Text Box 3"/>
          <p:cNvSpPr txBox="1">
            <a:spLocks noChangeArrowheads="1"/>
          </p:cNvSpPr>
          <p:nvPr/>
        </p:nvSpPr>
        <p:spPr bwMode="auto">
          <a:xfrm>
            <a:off x="401444" y="6383299"/>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Have you ever attended a workshop/ seminar/ talk given by a </a:t>
            </a:r>
            <a:r>
              <a:rPr lang="en-US" sz="800" dirty="0" smtClean="0">
                <a:solidFill>
                  <a:schemeClr val="tx1"/>
                </a:solidFill>
                <a:latin typeface="+mj-lt"/>
              </a:rPr>
              <a:t>[APEGBC/ APEGA/ APEGM/ APEGS] </a:t>
            </a:r>
            <a:r>
              <a:rPr lang="en-US" sz="800" dirty="0">
                <a:solidFill>
                  <a:schemeClr val="tx1"/>
                </a:solidFill>
                <a:latin typeface="+mj-lt"/>
              </a:rPr>
              <a:t>representative?  Base: All respondents </a:t>
            </a:r>
            <a:r>
              <a:rPr lang="en-US" sz="800" dirty="0" smtClean="0">
                <a:solidFill>
                  <a:schemeClr val="tx1"/>
                </a:solidFill>
                <a:latin typeface="+mj-lt"/>
              </a:rPr>
              <a:t>2013 (n=484); 2014 (n=606)</a:t>
            </a:r>
            <a:endParaRPr lang="en-US" sz="800" dirty="0">
              <a:solidFill>
                <a:schemeClr val="tx1"/>
              </a:solidFill>
              <a:latin typeface="+mj-lt"/>
            </a:endParaRPr>
          </a:p>
        </p:txBody>
      </p:sp>
      <p:sp>
        <p:nvSpPr>
          <p:cNvPr id="24588" name="Text Box 14"/>
          <p:cNvSpPr txBox="1">
            <a:spLocks noChangeArrowheads="1"/>
          </p:cNvSpPr>
          <p:nvPr/>
        </p:nvSpPr>
        <p:spPr bwMode="auto">
          <a:xfrm>
            <a:off x="1060063" y="1511455"/>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Ever Attend a </a:t>
            </a:r>
            <a:r>
              <a:rPr lang="en-CA" sz="1400" dirty="0" smtClean="0">
                <a:solidFill>
                  <a:srgbClr val="003399"/>
                </a:solidFill>
                <a:latin typeface="+mj-lt"/>
              </a:rPr>
              <a:t>[APEGBC/ APEGA/ APEGM/ APEGS] </a:t>
            </a:r>
            <a:r>
              <a:rPr lang="en-CA" sz="1400" dirty="0">
                <a:solidFill>
                  <a:srgbClr val="003399"/>
                </a:solidFill>
                <a:latin typeface="+mj-lt"/>
              </a:rPr>
              <a:t>Seminar?</a:t>
            </a:r>
          </a:p>
        </p:txBody>
      </p:sp>
      <p:graphicFrame>
        <p:nvGraphicFramePr>
          <p:cNvPr id="12" name="Table 11"/>
          <p:cNvGraphicFramePr>
            <a:graphicFrameLocks noGrp="1"/>
          </p:cNvGraphicFramePr>
          <p:nvPr>
            <p:extLst>
              <p:ext uri="{D42A27DB-BD31-4B8C-83A1-F6EECF244321}">
                <p14:modId xmlns:p14="http://schemas.microsoft.com/office/powerpoint/2010/main" val="799774876"/>
              </p:ext>
            </p:extLst>
          </p:nvPr>
        </p:nvGraphicFramePr>
        <p:xfrm>
          <a:off x="228600" y="5518988"/>
          <a:ext cx="8470686" cy="59626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(n=314)                        (n=217)</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(n=274)                       (n=247)</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(n=18)                        (n=20)</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a:off x="4172813" y="3508601"/>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1443470" y="3238912"/>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nvSpPr>
        <p:spPr>
          <a:xfrm>
            <a:off x="352425" y="789917"/>
            <a:ext cx="8546248"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Half report having attended a provincial engineering association seminar, higher than in 2013.</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Association with SMP</a:t>
            </a:r>
          </a:p>
        </p:txBody>
      </p:sp>
      <p:graphicFrame>
        <p:nvGraphicFramePr>
          <p:cNvPr id="32" name="Object 5"/>
          <p:cNvGraphicFramePr>
            <a:graphicFrameLocks noGrp="1" noChangeAspect="1"/>
          </p:cNvGraphicFramePr>
          <p:nvPr>
            <p:ph idx="1"/>
            <p:extLst>
              <p:ext uri="{D42A27DB-BD31-4B8C-83A1-F6EECF244321}">
                <p14:modId xmlns:p14="http://schemas.microsoft.com/office/powerpoint/2010/main" val="1636542255"/>
              </p:ext>
            </p:extLst>
          </p:nvPr>
        </p:nvGraphicFramePr>
        <p:xfrm>
          <a:off x="1219200" y="1641706"/>
          <a:ext cx="7639050" cy="4222750"/>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40CEC21-44FD-4DA6-8E8B-2B7CEEE8419E}" type="slidenum">
              <a:rPr lang="en-US"/>
              <a:pPr/>
              <a:t>39</a:t>
            </a:fld>
            <a:endParaRPr lang="en-US" dirty="0"/>
          </a:p>
        </p:txBody>
      </p:sp>
      <p:sp>
        <p:nvSpPr>
          <p:cNvPr id="25605" name="Text Box 3"/>
          <p:cNvSpPr txBox="1">
            <a:spLocks noChangeArrowheads="1"/>
          </p:cNvSpPr>
          <p:nvPr/>
        </p:nvSpPr>
        <p:spPr bwMode="auto">
          <a:xfrm>
            <a:off x="289931" y="6237675"/>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Which of the following best describes your association with the </a:t>
            </a:r>
            <a:r>
              <a:rPr lang="en-US" sz="800" dirty="0" smtClean="0">
                <a:solidFill>
                  <a:schemeClr val="tx1"/>
                </a:solidFill>
                <a:latin typeface="+mj-lt"/>
              </a:rPr>
              <a:t>[APEGBC/ APEGA/ APEGM/ APEGS]’s Student </a:t>
            </a:r>
            <a:r>
              <a:rPr lang="en-US" sz="800" dirty="0">
                <a:solidFill>
                  <a:schemeClr val="tx1"/>
                </a:solidFill>
                <a:latin typeface="+mj-lt"/>
              </a:rPr>
              <a:t>Membership Program (SMP)? 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25617" name="Text Box 18"/>
          <p:cNvSpPr txBox="1">
            <a:spLocks noChangeArrowheads="1"/>
          </p:cNvSpPr>
          <p:nvPr/>
        </p:nvSpPr>
        <p:spPr bwMode="auto">
          <a:xfrm>
            <a:off x="6686853" y="2509465"/>
            <a:ext cx="1195388" cy="396875"/>
          </a:xfrm>
          <a:prstGeom prst="rect">
            <a:avLst/>
          </a:prstGeom>
          <a:noFill/>
          <a:ln w="25400" algn="ctr">
            <a:noFill/>
            <a:miter lim="800000"/>
            <a:headEnd/>
            <a:tailEnd/>
          </a:ln>
        </p:spPr>
        <p:txBody>
          <a:bodyPr>
            <a:spAutoFit/>
          </a:bodyPr>
          <a:lstStyle/>
          <a:p>
            <a:r>
              <a:rPr lang="en-CA" sz="1300" dirty="0"/>
              <a:t>Aware</a:t>
            </a:r>
            <a:br>
              <a:rPr lang="en-CA" sz="1300" dirty="0"/>
            </a:br>
            <a:r>
              <a:rPr lang="en-CA" sz="700" dirty="0"/>
              <a:t>(Top 3 Box)</a:t>
            </a:r>
          </a:p>
        </p:txBody>
      </p:sp>
      <p:sp>
        <p:nvSpPr>
          <p:cNvPr id="34" name="AutoShape 10"/>
          <p:cNvSpPr>
            <a:spLocks/>
          </p:cNvSpPr>
          <p:nvPr/>
        </p:nvSpPr>
        <p:spPr bwMode="auto">
          <a:xfrm rot="10800000">
            <a:off x="6537239" y="1803735"/>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888939290"/>
              </p:ext>
            </p:extLst>
          </p:nvPr>
        </p:nvGraphicFramePr>
        <p:xfrm>
          <a:off x="1257300" y="1767840"/>
          <a:ext cx="2238374" cy="4047744"/>
        </p:xfrm>
        <a:graphic>
          <a:graphicData uri="http://schemas.openxmlformats.org/drawingml/2006/table">
            <a:tbl>
              <a:tblPr/>
              <a:tblGrid>
                <a:gridCol w="2238374"/>
              </a:tblGrid>
              <a:tr h="938784">
                <a:tc>
                  <a:txBody>
                    <a:bodyPr/>
                    <a:lstStyle/>
                    <a:p>
                      <a:pPr algn="r" fontAlgn="b"/>
                      <a:r>
                        <a:rPr lang="en-US" sz="1200" b="1" i="0" u="none" strike="noStrike" dirty="0">
                          <a:latin typeface="+mn-lt"/>
                        </a:rPr>
                        <a:t>I am currently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(n=245)</a:t>
                      </a:r>
                    </a:p>
                    <a:p>
                      <a:pPr algn="r" fontAlgn="b"/>
                      <a:r>
                        <a:rPr lang="en-US" sz="1050" b="0" i="0" u="none" strike="noStrike" kern="1200" dirty="0" smtClean="0">
                          <a:solidFill>
                            <a:schemeClr val="tx2"/>
                          </a:solidFill>
                          <a:latin typeface="Arial Narrow" pitchFamily="34" charset="0"/>
                          <a:ea typeface="+mn-ea"/>
                          <a:cs typeface="+mn-cs"/>
                        </a:rPr>
                        <a:t>(n=237)</a:t>
                      </a:r>
                    </a:p>
                  </a:txBody>
                  <a:tcPr marL="9525" marR="9525" marT="9525" marB="0" anchor="ctr">
                    <a:lnL>
                      <a:noFill/>
                    </a:lnL>
                    <a:lnR>
                      <a:noFill/>
                    </a:lnR>
                    <a:lnT>
                      <a:noFill/>
                    </a:lnT>
                    <a:lnB>
                      <a:noFill/>
                    </a:lnB>
                  </a:tcPr>
                </a:tc>
              </a:tr>
              <a:tr h="902208">
                <a:tc>
                  <a:txBody>
                    <a:bodyPr/>
                    <a:lstStyle/>
                    <a:p>
                      <a:pPr marL="0" algn="r" defTabSz="914400" rtl="0" eaLnBrk="1" fontAlgn="b" latinLnBrk="0" hangingPunct="1"/>
                      <a:r>
                        <a:rPr lang="en-US" sz="1200" b="1" i="0" u="none" strike="noStrike" dirty="0">
                          <a:latin typeface="+mn-lt"/>
                        </a:rPr>
                        <a:t>I've heard of it and am interested in becoming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(n=83)</a:t>
                      </a:r>
                    </a:p>
                    <a:p>
                      <a:pPr marL="0" algn="r" defTabSz="914400" rtl="0" eaLnBrk="1" fontAlgn="b" latinLnBrk="0" hangingPunct="1"/>
                      <a:r>
                        <a:rPr lang="en-US" sz="1050" b="0" i="0" u="none" strike="noStrike" kern="1200" dirty="0" smtClean="0">
                          <a:solidFill>
                            <a:schemeClr val="tx2"/>
                          </a:solidFill>
                          <a:latin typeface="Arial Narrow" pitchFamily="34" charset="0"/>
                          <a:ea typeface="+mn-ea"/>
                          <a:cs typeface="+mn-cs"/>
                        </a:rPr>
                        <a:t>(n=64)</a:t>
                      </a:r>
                    </a:p>
                  </a:txBody>
                  <a:tcPr marL="9525" marR="9525" marT="9525" marB="0" anchor="b">
                    <a:lnL>
                      <a:noFill/>
                    </a:lnL>
                    <a:lnR>
                      <a:noFill/>
                    </a:lnR>
                    <a:lnT>
                      <a:noFill/>
                    </a:lnT>
                    <a:lnB>
                      <a:noFill/>
                    </a:lnB>
                  </a:tcPr>
                </a:tc>
              </a:tr>
              <a:tr h="1292352">
                <a:tc>
                  <a:txBody>
                    <a:bodyPr/>
                    <a:lstStyle/>
                    <a:p>
                      <a:pPr marL="0" algn="r" defTabSz="914400" rtl="0" eaLnBrk="1" fontAlgn="b" latinLnBrk="0" hangingPunct="1"/>
                      <a:r>
                        <a:rPr lang="en-US" sz="1200" b="1" i="0" u="none" strike="noStrike" dirty="0">
                          <a:latin typeface="+mn-lt"/>
                        </a:rPr>
                        <a:t>I've heard of it but am not interested in becoming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(n=63)</a:t>
                      </a:r>
                    </a:p>
                    <a:p>
                      <a:pPr marL="0" algn="r" defTabSz="914400" rtl="0" eaLnBrk="1" fontAlgn="b" latinLnBrk="0" hangingPunct="1"/>
                      <a:r>
                        <a:rPr lang="en-US" sz="1050" b="0" i="0" u="none" strike="noStrike" kern="1200" dirty="0" smtClean="0">
                          <a:solidFill>
                            <a:schemeClr val="tx2"/>
                          </a:solidFill>
                          <a:latin typeface="Arial Narrow" pitchFamily="34" charset="0"/>
                          <a:ea typeface="+mn-ea"/>
                          <a:cs typeface="+mn-cs"/>
                        </a:rPr>
                        <a:t>(n=31)</a:t>
                      </a:r>
                    </a:p>
                  </a:txBody>
                  <a:tcPr marL="9525" marR="9525" marT="9525" marB="0" anchor="ctr">
                    <a:lnL>
                      <a:noFill/>
                    </a:lnL>
                    <a:lnR>
                      <a:noFill/>
                    </a:lnR>
                    <a:lnT>
                      <a:noFill/>
                    </a:lnT>
                    <a:lnB>
                      <a:noFill/>
                    </a:lnB>
                  </a:tcPr>
                </a:tc>
              </a:tr>
              <a:tr h="914400">
                <a:tc>
                  <a:txBody>
                    <a:bodyPr/>
                    <a:lstStyle/>
                    <a:p>
                      <a:pPr marL="0" algn="r" defTabSz="914400" rtl="0" eaLnBrk="1" fontAlgn="b" latinLnBrk="0" hangingPunct="1"/>
                      <a:r>
                        <a:rPr lang="en-US" sz="1200" b="1" i="0" u="none" strike="noStrike" dirty="0">
                          <a:latin typeface="+mn-lt"/>
                        </a:rPr>
                        <a:t>I have never heard of </a:t>
                      </a:r>
                      <a:r>
                        <a:rPr lang="en-US" sz="1200" b="1" i="0" u="none" strike="noStrike" dirty="0" smtClean="0">
                          <a:latin typeface="+mn-lt"/>
                        </a:rPr>
                        <a:t>it</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(n=215)</a:t>
                      </a:r>
                    </a:p>
                    <a:p>
                      <a:pPr marL="0" algn="r" defTabSz="914400" rtl="0" eaLnBrk="1" fontAlgn="b" latinLnBrk="0" hangingPunct="1"/>
                      <a:r>
                        <a:rPr lang="en-US" sz="1050" b="0" i="0" u="none" strike="noStrike" kern="1200" dirty="0" smtClean="0">
                          <a:solidFill>
                            <a:schemeClr val="tx2"/>
                          </a:solidFill>
                          <a:latin typeface="Arial Narrow" pitchFamily="34" charset="0"/>
                          <a:ea typeface="+mn-ea"/>
                          <a:cs typeface="+mn-cs"/>
                        </a:rPr>
                        <a:t>(n=152)</a:t>
                      </a:r>
                    </a:p>
                  </a:txBody>
                  <a:tcPr marL="9525" marR="9525" marT="9525" marB="0" anchor="ctr">
                    <a:lnL>
                      <a:noFill/>
                    </a:lnL>
                    <a:lnR>
                      <a:noFill/>
                    </a:lnR>
                    <a:lnT>
                      <a:noFill/>
                    </a:lnT>
                    <a:lnB>
                      <a:noFill/>
                    </a:lnB>
                  </a:tcPr>
                </a:tc>
              </a:tr>
            </a:tbl>
          </a:graphicData>
        </a:graphic>
      </p:graphicFrame>
      <p:sp>
        <p:nvSpPr>
          <p:cNvPr id="13" name="Isosceles Triangle 12"/>
          <p:cNvSpPr/>
          <p:nvPr/>
        </p:nvSpPr>
        <p:spPr>
          <a:xfrm rot="10800000">
            <a:off x="6043302" y="1956797"/>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4479366" y="4024034"/>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33"/>
          <p:cNvSpPr txBox="1">
            <a:spLocks/>
          </p:cNvSpPr>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two-thirds, the majority of students are aware of provincial </a:t>
            </a:r>
            <a:r>
              <a:rPr lang="en-US" sz="1400" b="0" dirty="0">
                <a:solidFill>
                  <a:schemeClr val="tx1"/>
                </a:solidFill>
                <a:latin typeface="+mj-lt"/>
              </a:rPr>
              <a:t>engineering association Student Membership Programs (SMP), of which </a:t>
            </a:r>
            <a:r>
              <a:rPr lang="en-US" sz="1400" b="0" dirty="0" smtClean="0">
                <a:solidFill>
                  <a:schemeClr val="tx1"/>
                </a:solidFill>
                <a:latin typeface="+mj-lt"/>
              </a:rPr>
              <a:t>four </a:t>
            </a:r>
            <a:r>
              <a:rPr lang="en-US" sz="1400" b="0" dirty="0">
                <a:solidFill>
                  <a:schemeClr val="tx1"/>
                </a:solidFill>
                <a:latin typeface="+mj-lt"/>
              </a:rPr>
              <a:t>in ten are currently </a:t>
            </a:r>
            <a:r>
              <a:rPr lang="en-US" sz="1400" b="0" dirty="0" smtClean="0">
                <a:solidFill>
                  <a:schemeClr val="tx1"/>
                </a:solidFill>
                <a:latin typeface="+mj-lt"/>
              </a:rPr>
              <a:t>a </a:t>
            </a:r>
            <a:r>
              <a:rPr lang="en-US" sz="1400" b="0" dirty="0">
                <a:solidFill>
                  <a:schemeClr val="tx1"/>
                </a:solidFill>
                <a:latin typeface="+mj-lt"/>
              </a:rPr>
              <a:t>member, </a:t>
            </a:r>
            <a:r>
              <a:rPr lang="en-US" sz="1400" b="0" dirty="0" smtClean="0">
                <a:solidFill>
                  <a:schemeClr val="tx1"/>
                </a:solidFill>
                <a:latin typeface="+mj-lt"/>
              </a:rPr>
              <a:t>more than one in ten are </a:t>
            </a:r>
            <a:r>
              <a:rPr lang="en-US" sz="1400" b="0" dirty="0">
                <a:solidFill>
                  <a:schemeClr val="tx1"/>
                </a:solidFill>
                <a:latin typeface="+mj-lt"/>
              </a:rPr>
              <a:t>interested in becoming a member while one in ten have heard of it but are not </a:t>
            </a:r>
            <a:r>
              <a:rPr lang="en-US" sz="1400" b="0" dirty="0" smtClean="0">
                <a:solidFill>
                  <a:schemeClr val="tx1"/>
                </a:solidFill>
                <a:latin typeface="+mj-lt"/>
              </a:rPr>
              <a:t>interested.</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Methodology</a:t>
            </a:r>
          </a:p>
        </p:txBody>
      </p:sp>
      <p:sp>
        <p:nvSpPr>
          <p:cNvPr id="78851" name="Rectangle 3"/>
          <p:cNvSpPr>
            <a:spLocks noGrp="1" noChangeArrowheads="1"/>
          </p:cNvSpPr>
          <p:nvPr>
            <p:ph idx="1"/>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The online survey was conducted between January 27 to March 14, 2014 with final year engineering students. </a:t>
            </a:r>
          </a:p>
          <a:p>
            <a:pPr>
              <a:lnSpc>
                <a:spcPct val="100000"/>
              </a:lnSpc>
              <a:spcBef>
                <a:spcPts val="600"/>
              </a:spcBef>
              <a:spcAft>
                <a:spcPts val="600"/>
              </a:spcAft>
            </a:pPr>
            <a:r>
              <a:rPr lang="en-CA" dirty="0" smtClean="0"/>
              <a:t> All university Faculties of Engineering with CEAB accredited programs were invited to participate in the study and were asked to send the online survey to all final year engineering students registered in their Engineering program. </a:t>
            </a:r>
          </a:p>
          <a:p>
            <a:pPr>
              <a:lnSpc>
                <a:spcPct val="100000"/>
              </a:lnSpc>
              <a:spcBef>
                <a:spcPts val="600"/>
              </a:spcBef>
              <a:spcAft>
                <a:spcPts val="600"/>
              </a:spcAft>
            </a:pPr>
            <a:r>
              <a:rPr lang="en-CA" dirty="0" smtClean="0"/>
              <a:t>The link to the online survey was sent to the universities and each school was requested to send the survey link to all qualified students on January 27, 2014.  </a:t>
            </a:r>
          </a:p>
          <a:p>
            <a:pPr>
              <a:lnSpc>
                <a:spcPct val="100000"/>
              </a:lnSpc>
              <a:spcBef>
                <a:spcPts val="600"/>
              </a:spcBef>
              <a:spcAft>
                <a:spcPts val="600"/>
              </a:spcAft>
            </a:pPr>
            <a:r>
              <a:rPr lang="en-CA" dirty="0" smtClean="0"/>
              <a:t>The survey was offered in both English and French.</a:t>
            </a:r>
          </a:p>
          <a:p>
            <a:pPr>
              <a:lnSpc>
                <a:spcPct val="100000"/>
              </a:lnSpc>
              <a:spcBef>
                <a:spcPts val="600"/>
              </a:spcBef>
              <a:spcAft>
                <a:spcPts val="600"/>
              </a:spcAft>
            </a:pPr>
            <a:r>
              <a:rPr lang="en-CA" dirty="0" smtClean="0"/>
              <a:t>A total of 39 universities participated in the research and 2,046 students completed the survey. </a:t>
            </a:r>
            <a:r>
              <a:rPr lang="en-CA" dirty="0"/>
              <a:t>Within </a:t>
            </a:r>
            <a:r>
              <a:rPr lang="en-CA" dirty="0" smtClean="0"/>
              <a:t>Western provinces specifically</a:t>
            </a:r>
            <a:r>
              <a:rPr lang="en-CA" dirty="0"/>
              <a:t>, </a:t>
            </a:r>
            <a:r>
              <a:rPr lang="en-CA" dirty="0" smtClean="0"/>
              <a:t>11 </a:t>
            </a:r>
            <a:r>
              <a:rPr lang="en-CA" dirty="0"/>
              <a:t>schools participated and a total of </a:t>
            </a:r>
            <a:r>
              <a:rPr lang="en-CA" dirty="0" smtClean="0"/>
              <a:t>n=606 </a:t>
            </a:r>
            <a:r>
              <a:rPr lang="en-CA" dirty="0"/>
              <a:t>students completed the survey.</a:t>
            </a:r>
          </a:p>
          <a:p>
            <a:pPr>
              <a:lnSpc>
                <a:spcPct val="100000"/>
              </a:lnSpc>
              <a:spcBef>
                <a:spcPts val="600"/>
              </a:spcBef>
              <a:spcAft>
                <a:spcPts val="600"/>
              </a:spcAft>
            </a:pPr>
            <a:r>
              <a:rPr lang="en-CA" dirty="0" smtClean="0"/>
              <a:t>The margin of error for this study on the overall data (n=606) is ± 4.0%, 19 times out of 20.</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21410122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144463" y="2941321"/>
            <a:ext cx="4416425" cy="984885"/>
          </a:xfrm>
        </p:spPr>
        <p:txBody>
          <a:bodyPr/>
          <a:lstStyle/>
          <a:p>
            <a:pPr fontAlgn="auto">
              <a:lnSpc>
                <a:spcPct val="100000"/>
              </a:lnSpc>
              <a:spcAft>
                <a:spcPts val="0"/>
              </a:spcAft>
              <a:defRPr/>
            </a:pPr>
            <a:r>
              <a:rPr lang="en-US" sz="3200" dirty="0" smtClean="0">
                <a:solidFill>
                  <a:schemeClr val="accent6"/>
                </a:solidFill>
              </a:rPr>
              <a:t>Professional Engineers</a:t>
            </a:r>
            <a:br>
              <a:rPr lang="en-US" sz="3200" dirty="0" smtClean="0">
                <a:solidFill>
                  <a:schemeClr val="accent6"/>
                </a:solidFill>
              </a:rPr>
            </a:br>
            <a:r>
              <a:rPr lang="en-US" sz="3200" dirty="0" smtClean="0">
                <a:solidFill>
                  <a:schemeClr val="accent6"/>
                </a:solidFill>
              </a:rPr>
              <a:t>Act</a:t>
            </a:r>
            <a:endParaRPr lang="en-US" sz="2800" dirty="0" smtClean="0">
              <a:solidFill>
                <a:schemeClr val="accent6"/>
              </a:solidFill>
            </a:endParaRP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a:t>
            </a:r>
          </a:p>
        </p:txBody>
      </p:sp>
      <p:graphicFrame>
        <p:nvGraphicFramePr>
          <p:cNvPr id="43" name="Object 5"/>
          <p:cNvGraphicFramePr>
            <a:graphicFrameLocks noGrp="1" noChangeAspect="1"/>
          </p:cNvGraphicFramePr>
          <p:nvPr>
            <p:ph idx="1"/>
            <p:extLst>
              <p:ext uri="{D42A27DB-BD31-4B8C-83A1-F6EECF244321}">
                <p14:modId xmlns:p14="http://schemas.microsoft.com/office/powerpoint/2010/main" val="3089648785"/>
              </p:ext>
            </p:extLst>
          </p:nvPr>
        </p:nvGraphicFramePr>
        <p:xfrm>
          <a:off x="336550" y="1681625"/>
          <a:ext cx="8294726" cy="4371975"/>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88FD9B5-F60F-4749-9D34-AD8763FF8074}" type="slidenum">
              <a:rPr lang="en-US"/>
              <a:pPr/>
              <a:t>41</a:t>
            </a:fld>
            <a:endParaRPr lang="en-US" dirty="0"/>
          </a:p>
        </p:txBody>
      </p:sp>
      <p:sp>
        <p:nvSpPr>
          <p:cNvPr id="26629" name="Text Box 3"/>
          <p:cNvSpPr txBox="1">
            <a:spLocks noChangeArrowheads="1"/>
          </p:cNvSpPr>
          <p:nvPr/>
        </p:nvSpPr>
        <p:spPr bwMode="auto">
          <a:xfrm>
            <a:off x="301083" y="6205731"/>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The practice of engineering is regulated by the Professional Engineers Act of </a:t>
            </a:r>
            <a:r>
              <a:rPr lang="en-CA" sz="800" dirty="0" smtClean="0">
                <a:solidFill>
                  <a:schemeClr val="tx1"/>
                </a:solidFill>
                <a:latin typeface="+mj-lt"/>
              </a:rPr>
              <a:t>[Alberta/Saskatchewan/British Columbia/Manitoba]</a:t>
            </a:r>
            <a:r>
              <a:rPr lang="en-US" sz="800" dirty="0" smtClean="0">
                <a:solidFill>
                  <a:schemeClr val="tx1"/>
                </a:solidFill>
                <a:latin typeface="+mj-lt"/>
              </a:rPr>
              <a:t>. </a:t>
            </a:r>
            <a:r>
              <a:rPr lang="en-US" sz="800" dirty="0">
                <a:solidFill>
                  <a:schemeClr val="tx1"/>
                </a:solidFill>
                <a:latin typeface="+mj-lt"/>
              </a:rPr>
              <a:t>Which of the following best describes how much you know about the Professional Engineers Act of </a:t>
            </a:r>
            <a:r>
              <a:rPr lang="en-CA" sz="800" dirty="0" smtClean="0">
                <a:solidFill>
                  <a:schemeClr val="tx1"/>
                </a:solidFill>
                <a:latin typeface="+mj-lt"/>
              </a:rPr>
              <a:t>[Alberta/Saskatchewan/British Columbia/Manitoba]</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respondents 2013 (n=484); 2014 (n=606)</a:t>
            </a:r>
            <a:endParaRPr lang="en-US" sz="800" dirty="0">
              <a:solidFill>
                <a:schemeClr val="tx1"/>
              </a:solidFill>
              <a:latin typeface="+mj-lt"/>
            </a:endParaRPr>
          </a:p>
        </p:txBody>
      </p:sp>
      <p:sp>
        <p:nvSpPr>
          <p:cNvPr id="26641" name="Text Box 19"/>
          <p:cNvSpPr txBox="1">
            <a:spLocks noChangeArrowheads="1"/>
          </p:cNvSpPr>
          <p:nvPr/>
        </p:nvSpPr>
        <p:spPr bwMode="auto">
          <a:xfrm>
            <a:off x="2546542" y="1944313"/>
            <a:ext cx="1085850" cy="411163"/>
          </a:xfrm>
          <a:prstGeom prst="rect">
            <a:avLst/>
          </a:prstGeom>
          <a:noFill/>
          <a:ln w="25400" algn="ctr">
            <a:noFill/>
            <a:miter lim="800000"/>
            <a:headEnd/>
            <a:tailEnd/>
          </a:ln>
        </p:spPr>
        <p:txBody>
          <a:bodyPr>
            <a:spAutoFit/>
          </a:bodyPr>
          <a:lstStyle/>
          <a:p>
            <a:r>
              <a:rPr lang="en-CA" sz="1400" i="1" dirty="0"/>
              <a:t>Familiar</a:t>
            </a:r>
            <a:r>
              <a:rPr lang="en-CA" sz="1400" dirty="0"/>
              <a:t/>
            </a:r>
            <a:br>
              <a:rPr lang="en-CA" sz="1400" dirty="0"/>
            </a:br>
            <a:r>
              <a:rPr lang="en-CA" sz="700" dirty="0"/>
              <a:t>(Top 3 Box)</a:t>
            </a:r>
          </a:p>
        </p:txBody>
      </p:sp>
      <p:sp>
        <p:nvSpPr>
          <p:cNvPr id="26644" name="Text Box 27"/>
          <p:cNvSpPr txBox="1">
            <a:spLocks noChangeArrowheads="1"/>
          </p:cNvSpPr>
          <p:nvPr/>
        </p:nvSpPr>
        <p:spPr bwMode="auto">
          <a:xfrm>
            <a:off x="1104553" y="1526349"/>
            <a:ext cx="6992937" cy="523220"/>
          </a:xfrm>
          <a:prstGeom prst="rect">
            <a:avLst/>
          </a:prstGeom>
          <a:noFill/>
          <a:ln w="25400" algn="ctr">
            <a:noFill/>
            <a:miter lim="800000"/>
            <a:headEnd/>
            <a:tailEnd/>
          </a:ln>
        </p:spPr>
        <p:txBody>
          <a:bodyPr>
            <a:spAutoFit/>
          </a:bodyPr>
          <a:lstStyle/>
          <a:p>
            <a:r>
              <a:rPr lang="en-CA" sz="1400" dirty="0">
                <a:solidFill>
                  <a:srgbClr val="003399"/>
                </a:solidFill>
                <a:latin typeface="+mj-lt"/>
              </a:rPr>
              <a:t>How Much Do You Know About the Professional Engineers Act of </a:t>
            </a:r>
            <a:r>
              <a:rPr lang="en-CA" sz="1400" dirty="0" smtClean="0">
                <a:solidFill>
                  <a:srgbClr val="003399"/>
                </a:solidFill>
                <a:latin typeface="+mj-lt"/>
              </a:rPr>
              <a:t>[Alberta/Saskatchewan/British Columbia/Manitoba]?</a:t>
            </a:r>
            <a:endParaRPr lang="en-CA" sz="1400" dirty="0">
              <a:solidFill>
                <a:srgbClr val="003399"/>
              </a:solidFill>
              <a:latin typeface="+mj-lt"/>
            </a:endParaRPr>
          </a:p>
        </p:txBody>
      </p:sp>
      <p:sp>
        <p:nvSpPr>
          <p:cNvPr id="47" name="AutoShape 10"/>
          <p:cNvSpPr>
            <a:spLocks/>
          </p:cNvSpPr>
          <p:nvPr/>
        </p:nvSpPr>
        <p:spPr bwMode="auto">
          <a:xfrm rot="5400000">
            <a:off x="2735000" y="92344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791533881"/>
              </p:ext>
            </p:extLst>
          </p:nvPr>
        </p:nvGraphicFramePr>
        <p:xfrm>
          <a:off x="235164" y="5518988"/>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smtClean="0">
                          <a:solidFill>
                            <a:schemeClr val="tx1"/>
                          </a:solidFill>
                          <a:latin typeface="+mn-lt"/>
                          <a:ea typeface="+mn-ea"/>
                          <a:cs typeface="+mn-cs"/>
                        </a:rPr>
                        <a:t>A lot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(n=13)            (n=8)</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A</a:t>
                      </a:r>
                      <a:r>
                        <a:rPr lang="en-US" sz="1200" b="1" i="0" u="none" strike="noStrike" kern="1200" baseline="0" dirty="0" smtClean="0">
                          <a:solidFill>
                            <a:schemeClr val="tx1"/>
                          </a:solidFill>
                          <a:latin typeface="+mn-lt"/>
                          <a:ea typeface="+mn-ea"/>
                          <a:cs typeface="+mn-cs"/>
                        </a:rPr>
                        <a:t> fair amount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(n=210)           (n=157)</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Just a little</a:t>
                      </a:r>
                    </a:p>
                    <a:p>
                      <a:pPr algn="l" fontAlgn="b"/>
                      <a:r>
                        <a:rPr lang="en-US" sz="1050" b="0" i="0" u="none" strike="noStrike" kern="1200" dirty="0" smtClean="0">
                          <a:solidFill>
                            <a:schemeClr val="tx2"/>
                          </a:solidFill>
                          <a:latin typeface="Arial Narrow" pitchFamily="34" charset="0"/>
                          <a:ea typeface="+mn-ea"/>
                          <a:cs typeface="+mn-cs"/>
                        </a:rPr>
                        <a:t>             (n=298)           (n=240)</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Heard of it, but</a:t>
                      </a:r>
                      <a:r>
                        <a:rPr lang="en-US" sz="1200" b="1" i="0" u="none" strike="noStrike" kern="1200" baseline="0" dirty="0" smtClean="0">
                          <a:solidFill>
                            <a:schemeClr val="tx1"/>
                          </a:solidFill>
                          <a:latin typeface="+mn-lt"/>
                          <a:ea typeface="+mn-ea"/>
                          <a:cs typeface="+mn-cs"/>
                        </a:rPr>
                        <a:t> know nothing about it</a:t>
                      </a:r>
                      <a:endParaRPr lang="en-US" sz="1200" b="1" i="0" u="none" strike="noStrike" kern="1200" dirty="0" smtClean="0">
                        <a:solidFill>
                          <a:schemeClr val="tx1"/>
                        </a:solidFill>
                        <a:latin typeface="+mn-lt"/>
                        <a:ea typeface="+mn-ea"/>
                        <a:cs typeface="+mn-cs"/>
                      </a:endParaRP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(n=63)          (n=52)</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Never heard of it</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(n=22)          (n=27)</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nvSpPr>
        <p:spPr bwMode="auto">
          <a:xfrm>
            <a:off x="2546542" y="234296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86%</a:t>
            </a:r>
            <a:endParaRPr lang="en-CA" sz="900" dirty="0" smtClean="0"/>
          </a:p>
          <a:p>
            <a:r>
              <a:rPr lang="en-CA" sz="900" dirty="0" smtClean="0"/>
              <a:t>(n=521)</a:t>
            </a:r>
          </a:p>
          <a:p>
            <a:r>
              <a:rPr lang="en-CA" sz="1100" dirty="0" smtClean="0"/>
              <a:t>2013: 84%</a:t>
            </a:r>
            <a:r>
              <a:rPr lang="en-CA" sz="400" dirty="0" smtClean="0"/>
              <a:t>    </a:t>
            </a:r>
            <a:r>
              <a:rPr lang="en-CA" sz="700" dirty="0" smtClean="0"/>
              <a:t>(n=405</a:t>
            </a:r>
            <a:r>
              <a:rPr lang="en-CA" sz="800" dirty="0" smtClean="0"/>
              <a:t>)</a:t>
            </a:r>
            <a:endParaRPr lang="en-CA" sz="800" dirty="0"/>
          </a:p>
        </p:txBody>
      </p:sp>
      <p:sp>
        <p:nvSpPr>
          <p:cNvPr id="13" name="Content Placeholder 33"/>
          <p:cNvSpPr txBox="1">
            <a:spLocks/>
          </p:cNvSpPr>
          <p:nvPr/>
        </p:nvSpPr>
        <p:spPr>
          <a:xfrm>
            <a:off x="352424" y="688897"/>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nearly nine in ten, the vast majority of students report being familiar with the Professional Engineers Act of their respective province.  One-third report having a </a:t>
            </a:r>
            <a:r>
              <a:rPr lang="en-US" sz="1400" b="0" dirty="0">
                <a:solidFill>
                  <a:schemeClr val="tx1"/>
                </a:solidFill>
                <a:latin typeface="+mj-lt"/>
              </a:rPr>
              <a:t>fair amount </a:t>
            </a:r>
            <a:r>
              <a:rPr lang="en-US" sz="1400" b="0" dirty="0" smtClean="0">
                <a:solidFill>
                  <a:schemeClr val="tx1"/>
                </a:solidFill>
                <a:latin typeface="+mj-lt"/>
              </a:rPr>
              <a:t>of knowledge, half say </a:t>
            </a:r>
            <a:r>
              <a:rPr lang="en-US" sz="1400" b="0" dirty="0">
                <a:solidFill>
                  <a:schemeClr val="tx1"/>
                </a:solidFill>
                <a:latin typeface="+mj-lt"/>
              </a:rPr>
              <a:t>they know just a little </a:t>
            </a:r>
            <a:r>
              <a:rPr lang="en-US" sz="1400" b="0" dirty="0" smtClean="0">
                <a:solidFill>
                  <a:schemeClr val="tx1"/>
                </a:solidFill>
                <a:latin typeface="+mj-lt"/>
              </a:rPr>
              <a:t>while </a:t>
            </a:r>
            <a:r>
              <a:rPr lang="en-US" sz="1400" b="0" dirty="0">
                <a:solidFill>
                  <a:schemeClr val="tx1"/>
                </a:solidFill>
                <a:latin typeface="+mj-lt"/>
              </a:rPr>
              <a:t>very few </a:t>
            </a:r>
            <a:r>
              <a:rPr lang="en-US" sz="1400" b="0" dirty="0" smtClean="0">
                <a:solidFill>
                  <a:schemeClr val="tx1"/>
                </a:solidFill>
                <a:latin typeface="+mj-lt"/>
              </a:rPr>
              <a:t>know a lot.  Around one in ten have heard of it, but know nothing about it and only 4% have </a:t>
            </a:r>
            <a:r>
              <a:rPr lang="en-US" sz="1400" b="0" dirty="0">
                <a:solidFill>
                  <a:schemeClr val="tx1"/>
                </a:solidFill>
                <a:latin typeface="+mj-lt"/>
              </a:rPr>
              <a:t>never heard of the </a:t>
            </a:r>
            <a:r>
              <a:rPr lang="en-US" sz="1400" b="0" dirty="0" smtClean="0">
                <a:solidFill>
                  <a:schemeClr val="tx1"/>
                </a:solidFill>
                <a:latin typeface="+mj-lt"/>
              </a:rPr>
              <a:t>Act. </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 (cont’d)</a:t>
            </a:r>
          </a:p>
        </p:txBody>
      </p:sp>
      <p:graphicFrame>
        <p:nvGraphicFramePr>
          <p:cNvPr id="41" name="Object 6"/>
          <p:cNvGraphicFramePr>
            <a:graphicFrameLocks noGrp="1" noChangeAspect="1"/>
          </p:cNvGraphicFramePr>
          <p:nvPr>
            <p:ph idx="1"/>
            <p:extLst>
              <p:ext uri="{D42A27DB-BD31-4B8C-83A1-F6EECF244321}">
                <p14:modId xmlns:p14="http://schemas.microsoft.com/office/powerpoint/2010/main" val="4247065826"/>
              </p:ext>
            </p:extLst>
          </p:nvPr>
        </p:nvGraphicFramePr>
        <p:xfrm>
          <a:off x="1374349" y="2094226"/>
          <a:ext cx="7102901" cy="4059044"/>
        </p:xfrm>
        <a:graphic>
          <a:graphicData uri="http://schemas.openxmlformats.org/drawingml/2006/chart">
            <c:chart xmlns:c="http://schemas.openxmlformats.org/drawingml/2006/chart" xmlns:r="http://schemas.openxmlformats.org/officeDocument/2006/relationships" r:id="rId2"/>
          </a:graphicData>
        </a:graphic>
      </p:graphicFrame>
      <p:sp>
        <p:nvSpPr>
          <p:cNvPr id="2766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DBB1008-21F2-4F45-B7C9-5F41B1B8289D}" type="slidenum">
              <a:rPr lang="en-US"/>
              <a:pPr/>
              <a:t>42</a:t>
            </a:fld>
            <a:endParaRPr lang="en-US" dirty="0"/>
          </a:p>
        </p:txBody>
      </p:sp>
      <p:sp>
        <p:nvSpPr>
          <p:cNvPr id="27661" name="Text Box 3"/>
          <p:cNvSpPr txBox="1">
            <a:spLocks noChangeArrowheads="1"/>
          </p:cNvSpPr>
          <p:nvPr/>
        </p:nvSpPr>
        <p:spPr bwMode="auto">
          <a:xfrm>
            <a:off x="345688" y="6271796"/>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latin typeface="+mj-lt"/>
              </a:rPr>
              <a:t>Q7</a:t>
            </a:r>
            <a:r>
              <a:rPr lang="en-US" sz="800" dirty="0">
                <a:solidFill>
                  <a:schemeClr val="tx1"/>
                </a:solidFill>
                <a:latin typeface="+mj-lt"/>
              </a:rPr>
              <a:t>. Where did you first hear about the </a:t>
            </a:r>
            <a:r>
              <a:rPr lang="en-US" sz="800" dirty="0" smtClean="0">
                <a:solidFill>
                  <a:schemeClr val="tx1"/>
                </a:solidFill>
                <a:latin typeface="+mj-lt"/>
              </a:rPr>
              <a:t>Professional </a:t>
            </a:r>
            <a:r>
              <a:rPr lang="en-US" sz="800" dirty="0">
                <a:solidFill>
                  <a:schemeClr val="tx1"/>
                </a:solidFill>
                <a:latin typeface="+mj-lt"/>
              </a:rPr>
              <a:t>Engineers Act of </a:t>
            </a:r>
            <a:r>
              <a:rPr lang="en-CA" sz="800" dirty="0" smtClean="0">
                <a:solidFill>
                  <a:schemeClr val="tx1"/>
                </a:solidFill>
                <a:latin typeface="+mj-lt"/>
              </a:rPr>
              <a:t>[Alberta/Saskatchewan/British Columbia/Manitoba]</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 Respondents </a:t>
            </a:r>
            <a:r>
              <a:rPr lang="en-US" sz="800" dirty="0">
                <a:solidFill>
                  <a:schemeClr val="tx1"/>
                </a:solidFill>
                <a:latin typeface="+mj-lt"/>
              </a:rPr>
              <a:t>who know about the Act </a:t>
            </a:r>
            <a:r>
              <a:rPr lang="en-US" sz="800" dirty="0" smtClean="0">
                <a:solidFill>
                  <a:schemeClr val="tx1"/>
                </a:solidFill>
                <a:latin typeface="+mj-lt"/>
              </a:rPr>
              <a:t>2013 (n=405); 2014 (n=521)</a:t>
            </a:r>
            <a:endParaRPr lang="en-US" sz="800" dirty="0">
              <a:solidFill>
                <a:schemeClr val="tx1"/>
              </a:solidFill>
              <a:latin typeface="+mj-lt"/>
            </a:endParaRPr>
          </a:p>
        </p:txBody>
      </p:sp>
      <p:sp>
        <p:nvSpPr>
          <p:cNvPr id="27666" name="Text Box 14"/>
          <p:cNvSpPr txBox="1">
            <a:spLocks noChangeArrowheads="1"/>
          </p:cNvSpPr>
          <p:nvPr/>
        </p:nvSpPr>
        <p:spPr bwMode="auto">
          <a:xfrm>
            <a:off x="1321885" y="1712681"/>
            <a:ext cx="6031415" cy="307777"/>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Where Did You First Hear About the Professional Engineers </a:t>
            </a:r>
            <a:r>
              <a:rPr lang="en-CA" sz="1400" dirty="0" smtClean="0">
                <a:solidFill>
                  <a:srgbClr val="003399"/>
                </a:solidFill>
                <a:latin typeface="+mj-lt"/>
              </a:rPr>
              <a:t>Act?</a:t>
            </a:r>
            <a:endParaRPr lang="en-CA" sz="1400" dirty="0">
              <a:solidFill>
                <a:srgbClr val="003399"/>
              </a:solidFill>
              <a:latin typeface="+mj-lt"/>
            </a:endParaRPr>
          </a:p>
        </p:txBody>
      </p:sp>
      <p:sp>
        <p:nvSpPr>
          <p:cNvPr id="27678" name="Text Box 40"/>
          <p:cNvSpPr txBox="1">
            <a:spLocks noChangeArrowheads="1"/>
          </p:cNvSpPr>
          <p:nvPr/>
        </p:nvSpPr>
        <p:spPr bwMode="auto">
          <a:xfrm>
            <a:off x="6089660" y="1918840"/>
            <a:ext cx="1085850" cy="549275"/>
          </a:xfrm>
          <a:prstGeom prst="rect">
            <a:avLst/>
          </a:prstGeom>
          <a:noFill/>
          <a:ln w="25400" algn="ctr">
            <a:noFill/>
            <a:miter lim="800000"/>
            <a:headEnd/>
            <a:tailEnd/>
          </a:ln>
        </p:spPr>
        <p:txBody>
          <a:bodyPr>
            <a:spAutoFit/>
          </a:bodyPr>
          <a:lstStyle/>
          <a:p>
            <a:r>
              <a:rPr lang="en-CA" sz="1000" dirty="0">
                <a:solidFill>
                  <a:schemeClr val="tx1"/>
                </a:solidFill>
              </a:rPr>
              <a:t/>
            </a:r>
            <a:br>
              <a:rPr lang="en-CA" sz="1000" dirty="0">
                <a:solidFill>
                  <a:schemeClr val="tx1"/>
                </a:solidFill>
              </a:rPr>
            </a:br>
            <a:r>
              <a:rPr lang="en-CA" sz="1000" dirty="0">
                <a:solidFill>
                  <a:schemeClr val="tx1"/>
                </a:solidFill>
              </a:rPr>
              <a:t>University prof or course</a:t>
            </a:r>
          </a:p>
        </p:txBody>
      </p:sp>
      <p:sp>
        <p:nvSpPr>
          <p:cNvPr id="43" name="AutoShape 10"/>
          <p:cNvSpPr>
            <a:spLocks/>
          </p:cNvSpPr>
          <p:nvPr/>
        </p:nvSpPr>
        <p:spPr bwMode="auto">
          <a:xfrm rot="10800000">
            <a:off x="5749147" y="2134846"/>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396058527"/>
              </p:ext>
            </p:extLst>
          </p:nvPr>
        </p:nvGraphicFramePr>
        <p:xfrm>
          <a:off x="304801" y="1990890"/>
          <a:ext cx="2800350" cy="4047198"/>
        </p:xfrm>
        <a:graphic>
          <a:graphicData uri="http://schemas.openxmlformats.org/drawingml/2006/table">
            <a:tbl>
              <a:tblPr/>
              <a:tblGrid>
                <a:gridCol w="2800350"/>
              </a:tblGrid>
              <a:tr h="4121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From a University professor /administrator</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34235">
                <a:tc>
                  <a:txBody>
                    <a:bodyPr/>
                    <a:lstStyle/>
                    <a:p>
                      <a:pPr algn="r" fontAlgn="b"/>
                      <a:r>
                        <a:rPr lang="en-US" sz="800" b="0" i="0" u="none" strike="noStrike" dirty="0" smtClean="0">
                          <a:solidFill>
                            <a:schemeClr val="tx2"/>
                          </a:solidFill>
                          <a:latin typeface="Arial Narrow" pitchFamily="34" charset="0"/>
                        </a:rPr>
                        <a:t>(n=188)</a:t>
                      </a:r>
                    </a:p>
                    <a:p>
                      <a:pPr algn="r" fontAlgn="b"/>
                      <a:r>
                        <a:rPr lang="en-US" sz="800" b="0" i="0" u="none" strike="noStrike" dirty="0" smtClean="0">
                          <a:solidFill>
                            <a:schemeClr val="tx2"/>
                          </a:solidFill>
                          <a:latin typeface="Arial Narrow" pitchFamily="34" charset="0"/>
                        </a:rPr>
                        <a:t>(n=167)</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819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From a University Law &amp; Ethics Course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en-US" sz="800" b="0" i="0" u="none" strike="noStrike" dirty="0">
                          <a:latin typeface="Arial Narrow" pitchFamily="34" charset="0"/>
                        </a:rPr>
                        <a:t> </a:t>
                      </a:r>
                      <a:r>
                        <a:rPr lang="en-US" sz="800" b="0" i="0" u="none" strike="noStrike" dirty="0" smtClean="0">
                          <a:latin typeface="Arial Narrow" pitchFamily="34" charset="0"/>
                        </a:rPr>
                        <a:t>(n=202)</a:t>
                      </a:r>
                    </a:p>
                    <a:p>
                      <a:pPr algn="r" fontAlgn="b"/>
                      <a:r>
                        <a:rPr lang="en-US" sz="800" b="0" i="0" u="none" strike="noStrike" dirty="0" smtClean="0">
                          <a:solidFill>
                            <a:schemeClr val="tx2"/>
                          </a:solidFill>
                          <a:latin typeface="Arial Narrow" pitchFamily="34" charset="0"/>
                        </a:rPr>
                        <a:t>(n=142)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617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From a provincial engineers</a:t>
                      </a:r>
                      <a:r>
                        <a:rPr lang="en-US" sz="1200" b="1" i="0" u="none" strike="noStrike" kern="1200" baseline="0" dirty="0" smtClean="0">
                          <a:solidFill>
                            <a:schemeClr val="tx1"/>
                          </a:solidFill>
                          <a:latin typeface="+mn-lt"/>
                          <a:ea typeface="+mn-ea"/>
                          <a:cs typeface="+mn-cs"/>
                        </a:rPr>
                        <a:t> association</a:t>
                      </a:r>
                      <a:r>
                        <a:rPr lang="en-US" sz="1200" b="1" i="0" u="none" strike="noStrike" kern="1200" dirty="0" smtClean="0">
                          <a:solidFill>
                            <a:schemeClr val="tx1"/>
                          </a:solidFill>
                          <a:latin typeface="+mn-lt"/>
                          <a:ea typeface="+mn-ea"/>
                          <a:cs typeface="+mn-cs"/>
                        </a:rPr>
                        <a:t> representative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(n=63)</a:t>
                      </a:r>
                    </a:p>
                    <a:p>
                      <a:pPr algn="r" fontAlgn="b"/>
                      <a:r>
                        <a:rPr lang="en-US" sz="800" b="0" i="0" u="none" strike="noStrike" dirty="0" smtClean="0">
                          <a:solidFill>
                            <a:schemeClr val="tx2"/>
                          </a:solidFill>
                          <a:latin typeface="Arial Narrow" pitchFamily="34" charset="0"/>
                        </a:rPr>
                        <a:t>(n=34)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47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From a professional engineer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en-US" sz="800" b="0" i="0" u="none" strike="noStrike" dirty="0" smtClean="0">
                          <a:solidFill>
                            <a:schemeClr val="tx2"/>
                          </a:solidFill>
                          <a:latin typeface="Arial Narrow" pitchFamily="34" charset="0"/>
                        </a:rPr>
                        <a:t>(n=30)</a:t>
                      </a:r>
                    </a:p>
                    <a:p>
                      <a:pPr algn="r" fontAlgn="b"/>
                      <a:r>
                        <a:rPr lang="en-US" sz="800" b="0" i="0" u="none" strike="noStrike" dirty="0" smtClean="0">
                          <a:solidFill>
                            <a:schemeClr val="tx2"/>
                          </a:solidFill>
                          <a:latin typeface="Arial Narrow" pitchFamily="34" charset="0"/>
                        </a:rPr>
                        <a:t>(n=23)</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88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From a family member or friend</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27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(n=28)</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nvSpPr>
        <p:spPr bwMode="auto">
          <a:xfrm>
            <a:off x="5974554" y="2446849"/>
            <a:ext cx="1314947"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75%</a:t>
            </a:r>
          </a:p>
          <a:p>
            <a:r>
              <a:rPr lang="en-CA" sz="800" dirty="0"/>
              <a:t>(</a:t>
            </a:r>
            <a:r>
              <a:rPr lang="en-CA" sz="800" dirty="0" smtClean="0"/>
              <a:t>n=390)</a:t>
            </a:r>
          </a:p>
          <a:p>
            <a:r>
              <a:rPr lang="en-CA" sz="1100" dirty="0" smtClean="0"/>
              <a:t>2013: 76%</a:t>
            </a:r>
            <a:r>
              <a:rPr lang="en-CA" sz="400" dirty="0" smtClean="0"/>
              <a:t>    </a:t>
            </a:r>
          </a:p>
          <a:p>
            <a:r>
              <a:rPr lang="en-CA" sz="400" dirty="0" smtClean="0"/>
              <a:t> </a:t>
            </a:r>
            <a:r>
              <a:rPr lang="en-CA" sz="700" dirty="0"/>
              <a:t>(</a:t>
            </a:r>
            <a:r>
              <a:rPr lang="en-CA" sz="700" dirty="0" smtClean="0"/>
              <a:t>n=309)</a:t>
            </a:r>
            <a:endParaRPr lang="en-CA" sz="700" dirty="0"/>
          </a:p>
        </p:txBody>
      </p:sp>
      <p:sp>
        <p:nvSpPr>
          <p:cNvPr id="15" name="Text Box 10"/>
          <p:cNvSpPr txBox="1">
            <a:spLocks noChangeArrowheads="1"/>
          </p:cNvSpPr>
          <p:nvPr/>
        </p:nvSpPr>
        <p:spPr bwMode="auto">
          <a:xfrm>
            <a:off x="6031765" y="6115420"/>
            <a:ext cx="2925762" cy="228600"/>
          </a:xfrm>
          <a:prstGeom prst="rect">
            <a:avLst/>
          </a:prstGeom>
          <a:noFill/>
          <a:ln w="25400" algn="ctr">
            <a:noFill/>
            <a:miter lim="800000"/>
            <a:headEnd/>
            <a:tailEnd/>
          </a:ln>
        </p:spPr>
        <p:txBody>
          <a:bodyPr>
            <a:spAutoFit/>
          </a:bodyPr>
          <a:lstStyle/>
          <a:p>
            <a:pPr algn="r"/>
            <a:r>
              <a:rPr lang="en-CA" sz="900" i="1" dirty="0"/>
              <a:t>Mentions </a:t>
            </a:r>
            <a:r>
              <a:rPr lang="en-CA" sz="900" i="1" dirty="0" smtClean="0"/>
              <a:t>&lt;2% </a:t>
            </a:r>
            <a:r>
              <a:rPr lang="en-CA" sz="900" i="1" dirty="0"/>
              <a:t>are not shown</a:t>
            </a:r>
          </a:p>
        </p:txBody>
      </p:sp>
      <p:sp>
        <p:nvSpPr>
          <p:cNvPr id="16" name="Isosceles Triangle 15"/>
          <p:cNvSpPr/>
          <p:nvPr/>
        </p:nvSpPr>
        <p:spPr>
          <a:xfrm rot="10800000">
            <a:off x="3626549" y="5536218"/>
            <a:ext cx="133352"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flipV="1">
            <a:off x="4161442" y="3886744"/>
            <a:ext cx="152400"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nvSpPr>
        <p:spPr>
          <a:xfrm>
            <a:off x="330122" y="700707"/>
            <a:ext cx="8635458"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Most </a:t>
            </a:r>
            <a:r>
              <a:rPr lang="en-US" sz="1400" b="0" dirty="0" smtClean="0">
                <a:solidFill>
                  <a:schemeClr val="tx1"/>
                </a:solidFill>
                <a:latin typeface="+mj-lt"/>
              </a:rPr>
              <a:t>students continue to report having heard </a:t>
            </a:r>
            <a:r>
              <a:rPr lang="en-US" sz="1400" b="0" dirty="0">
                <a:solidFill>
                  <a:schemeClr val="tx1"/>
                </a:solidFill>
                <a:latin typeface="+mj-lt"/>
              </a:rPr>
              <a:t>about the Professional Engineers Act of </a:t>
            </a:r>
            <a:r>
              <a:rPr lang="en-US" sz="1400" b="0" dirty="0" smtClean="0">
                <a:solidFill>
                  <a:schemeClr val="tx1"/>
                </a:solidFill>
                <a:latin typeface="+mj-lt"/>
              </a:rPr>
              <a:t>their province </a:t>
            </a:r>
            <a:r>
              <a:rPr lang="en-US" sz="1400" b="0" dirty="0">
                <a:solidFill>
                  <a:schemeClr val="tx1"/>
                </a:solidFill>
                <a:latin typeface="+mj-lt"/>
              </a:rPr>
              <a:t>through </a:t>
            </a:r>
            <a:r>
              <a:rPr lang="en-US" sz="1400" b="0" dirty="0" smtClean="0">
                <a:solidFill>
                  <a:schemeClr val="tx1"/>
                </a:solidFill>
                <a:latin typeface="+mj-lt"/>
              </a:rPr>
              <a:t>a university professor or administrator or university law and ethics course.</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there has been an increase in those who heard about it through a provincial engineers association rep and a decline in those who heard about it from a family member.</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144463" y="3187542"/>
            <a:ext cx="4416425" cy="492443"/>
          </a:xfrm>
        </p:spPr>
        <p:txBody>
          <a:bodyPr/>
          <a:lstStyle/>
          <a:p>
            <a:pPr fontAlgn="auto">
              <a:lnSpc>
                <a:spcPct val="100000"/>
              </a:lnSpc>
              <a:spcAft>
                <a:spcPts val="0"/>
              </a:spcAft>
              <a:defRPr/>
            </a:pPr>
            <a:r>
              <a:rPr lang="en-US" sz="3200" dirty="0" smtClean="0">
                <a:solidFill>
                  <a:schemeClr val="accent6"/>
                </a:solidFill>
              </a:rPr>
              <a:t>Career Assessment Tool</a:t>
            </a:r>
            <a:endParaRPr lang="en-US" sz="2800" dirty="0" smtClean="0">
              <a:solidFill>
                <a:schemeClr val="accent6"/>
              </a:solidFill>
            </a:endParaRP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43</a:t>
            </a:fld>
            <a:endParaRPr lang="en-US" dirty="0"/>
          </a:p>
        </p:txBody>
      </p:sp>
    </p:spTree>
    <p:extLst>
      <p:ext uri="{BB962C8B-B14F-4D97-AF65-F5344CB8AC3E}">
        <p14:creationId xmlns:p14="http://schemas.microsoft.com/office/powerpoint/2010/main" val="10739349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44</a:t>
            </a:fld>
            <a:endParaRPr lang="en-US" dirty="0"/>
          </a:p>
        </p:txBody>
      </p:sp>
      <p:sp>
        <p:nvSpPr>
          <p:cNvPr id="28681" name="Text Box 5"/>
          <p:cNvSpPr txBox="1">
            <a:spLocks noChangeArrowheads="1"/>
          </p:cNvSpPr>
          <p:nvPr/>
        </p:nvSpPr>
        <p:spPr bwMode="auto">
          <a:xfrm>
            <a:off x="259588" y="6088559"/>
            <a:ext cx="8597592" cy="40011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en-CA" sz="800" dirty="0">
                <a:solidFill>
                  <a:schemeClr val="tx1"/>
                </a:solidFill>
                <a:latin typeface="+mj-lt"/>
              </a:rPr>
              <a:t>Would it have been helpful in high school to have had a tool to help determine if you would be a good fit for engineering studies and for a successful career in engineering? </a:t>
            </a:r>
            <a:r>
              <a:rPr lang="en-CA" sz="800" dirty="0" smtClean="0">
                <a:solidFill>
                  <a:schemeClr val="tx1"/>
                </a:solidFill>
                <a:latin typeface="+mj-lt"/>
              </a:rPr>
              <a:t>Base: 2014 n=606</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extLst>
              <p:ext uri="{D42A27DB-BD31-4B8C-83A1-F6EECF244321}">
                <p14:modId xmlns:p14="http://schemas.microsoft.com/office/powerpoint/2010/main" val="651536169"/>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14595" y="5840909"/>
            <a:ext cx="685800" cy="215444"/>
          </a:xfrm>
          <a:prstGeom prst="rect">
            <a:avLst/>
          </a:prstGeom>
          <a:noFill/>
        </p:spPr>
        <p:txBody>
          <a:bodyPr wrap="square" rtlCol="0">
            <a:spAutoFit/>
          </a:bodyPr>
          <a:lstStyle/>
          <a:p>
            <a:r>
              <a:rPr lang="en-US" sz="800" dirty="0" smtClean="0"/>
              <a:t>(n=175)</a:t>
            </a:r>
            <a:endParaRPr lang="en-US" sz="800" dirty="0"/>
          </a:p>
        </p:txBody>
      </p:sp>
      <p:sp>
        <p:nvSpPr>
          <p:cNvPr id="9" name="TextBox 8"/>
          <p:cNvSpPr txBox="1"/>
          <p:nvPr/>
        </p:nvSpPr>
        <p:spPr>
          <a:xfrm>
            <a:off x="3095770" y="5840909"/>
            <a:ext cx="685800" cy="215444"/>
          </a:xfrm>
          <a:prstGeom prst="rect">
            <a:avLst/>
          </a:prstGeom>
          <a:noFill/>
        </p:spPr>
        <p:txBody>
          <a:bodyPr wrap="square" rtlCol="0">
            <a:spAutoFit/>
          </a:bodyPr>
          <a:lstStyle/>
          <a:p>
            <a:r>
              <a:rPr lang="en-US" sz="800" dirty="0" smtClean="0"/>
              <a:t>(n=108)</a:t>
            </a:r>
            <a:endParaRPr lang="en-US" sz="800" dirty="0"/>
          </a:p>
        </p:txBody>
      </p:sp>
      <p:sp>
        <p:nvSpPr>
          <p:cNvPr id="10" name="TextBox 9"/>
          <p:cNvSpPr txBox="1"/>
          <p:nvPr/>
        </p:nvSpPr>
        <p:spPr>
          <a:xfrm>
            <a:off x="5048395" y="5840909"/>
            <a:ext cx="685800" cy="215444"/>
          </a:xfrm>
          <a:prstGeom prst="rect">
            <a:avLst/>
          </a:prstGeom>
          <a:noFill/>
        </p:spPr>
        <p:txBody>
          <a:bodyPr wrap="square" rtlCol="0">
            <a:spAutoFit/>
          </a:bodyPr>
          <a:lstStyle/>
          <a:p>
            <a:r>
              <a:rPr lang="en-US" sz="800" dirty="0" smtClean="0"/>
              <a:t>(n=26)</a:t>
            </a:r>
            <a:endParaRPr lang="en-US" sz="800" dirty="0"/>
          </a:p>
        </p:txBody>
      </p:sp>
      <p:sp>
        <p:nvSpPr>
          <p:cNvPr id="11" name="TextBox 10"/>
          <p:cNvSpPr txBox="1"/>
          <p:nvPr/>
        </p:nvSpPr>
        <p:spPr>
          <a:xfrm>
            <a:off x="6905770" y="5840909"/>
            <a:ext cx="685800" cy="215444"/>
          </a:xfrm>
          <a:prstGeom prst="rect">
            <a:avLst/>
          </a:prstGeom>
          <a:noFill/>
        </p:spPr>
        <p:txBody>
          <a:bodyPr wrap="square" rtlCol="0">
            <a:spAutoFit/>
          </a:bodyPr>
          <a:lstStyle/>
          <a:p>
            <a:r>
              <a:rPr lang="en-US" sz="800" dirty="0" smtClean="0"/>
              <a:t>(n=19)</a:t>
            </a:r>
            <a:endParaRPr lang="en-US" sz="800" dirty="0"/>
          </a:p>
        </p:txBody>
      </p:sp>
      <p:sp>
        <p:nvSpPr>
          <p:cNvPr id="13" name="Right Brace 12"/>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nvSpPr>
        <p:spPr bwMode="auto">
          <a:xfrm>
            <a:off x="2381078" y="2148253"/>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5"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16%</a:t>
            </a:r>
            <a:endParaRPr lang="en-CA" sz="900" dirty="0" smtClean="0"/>
          </a:p>
          <a:p>
            <a:r>
              <a:rPr lang="en-CA" sz="900" dirty="0" smtClean="0"/>
              <a:t>(n=96)</a:t>
            </a:r>
          </a:p>
        </p:txBody>
      </p:sp>
      <p:sp>
        <p:nvSpPr>
          <p:cNvPr id="16" name="Right Brace 15"/>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
        <p:nvSpPr>
          <p:cNvPr id="18" name="Text Box 11"/>
          <p:cNvSpPr txBox="1">
            <a:spLocks noChangeArrowheads="1"/>
          </p:cNvSpPr>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84%</a:t>
            </a:r>
            <a:endParaRPr lang="en-CA" sz="900" dirty="0" smtClean="0"/>
          </a:p>
          <a:p>
            <a:r>
              <a:rPr lang="en-CA" sz="900" dirty="0" smtClean="0"/>
              <a:t>(n=510)</a:t>
            </a:r>
          </a:p>
        </p:txBody>
      </p:sp>
      <p:sp>
        <p:nvSpPr>
          <p:cNvPr id="20"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smtClean="0"/>
              <a:t>Helpfulness of Engineering Fit Tool During High School</a:t>
            </a:r>
          </a:p>
        </p:txBody>
      </p:sp>
      <p:sp>
        <p:nvSpPr>
          <p:cNvPr id="21" name="Content Placeholder 33"/>
          <p:cNvSpPr txBox="1">
            <a:spLocks/>
          </p:cNvSpPr>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more than eight in ten, the vast majority of students think it would have been helpful to have had a tool in high school that would help determine if they would have been a good fit for engineering studies.</a:t>
            </a:r>
            <a:endParaRPr lang="en-US" sz="1400" b="0" dirty="0">
              <a:solidFill>
                <a:srgbClr val="1F497D"/>
              </a:solidFill>
              <a:latin typeface="Calibri"/>
            </a:endParaRPr>
          </a:p>
        </p:txBody>
      </p:sp>
    </p:spTree>
    <p:extLst>
      <p:ext uri="{BB962C8B-B14F-4D97-AF65-F5344CB8AC3E}">
        <p14:creationId xmlns:p14="http://schemas.microsoft.com/office/powerpoint/2010/main" val="9005451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Helpfulness of Career Assessment Tool During University</a:t>
            </a:r>
            <a:endParaRPr lang="en-CA" dirty="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45</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en-CA" sz="800" dirty="0">
                <a:solidFill>
                  <a:schemeClr val="tx1"/>
                </a:solidFill>
                <a:latin typeface="+mj-lt"/>
              </a:rPr>
              <a:t>Would a tool to help you decide if you should pursue a career in consulting, technical engineering, sales engineering, project management, academe, etc., be helpful to you?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n=606)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606274024"/>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09823" y="5699051"/>
            <a:ext cx="925033" cy="230832"/>
          </a:xfrm>
          <a:prstGeom prst="rect">
            <a:avLst/>
          </a:prstGeom>
          <a:noFill/>
        </p:spPr>
        <p:txBody>
          <a:bodyPr wrap="square" rtlCol="0">
            <a:spAutoFit/>
          </a:bodyPr>
          <a:lstStyle/>
          <a:p>
            <a:r>
              <a:rPr lang="en-US" sz="900" dirty="0" smtClean="0"/>
              <a:t>(n=172)</a:t>
            </a:r>
            <a:endParaRPr lang="en-US" sz="900" dirty="0"/>
          </a:p>
        </p:txBody>
      </p:sp>
      <p:sp>
        <p:nvSpPr>
          <p:cNvPr id="8" name="TextBox 7"/>
          <p:cNvSpPr txBox="1"/>
          <p:nvPr/>
        </p:nvSpPr>
        <p:spPr>
          <a:xfrm>
            <a:off x="3331535" y="5699051"/>
            <a:ext cx="925033" cy="230832"/>
          </a:xfrm>
          <a:prstGeom prst="rect">
            <a:avLst/>
          </a:prstGeom>
          <a:noFill/>
        </p:spPr>
        <p:txBody>
          <a:bodyPr wrap="square" rtlCol="0">
            <a:spAutoFit/>
          </a:bodyPr>
          <a:lstStyle/>
          <a:p>
            <a:r>
              <a:rPr lang="en-US" sz="900" dirty="0" smtClean="0"/>
              <a:t>(n=110)</a:t>
            </a:r>
            <a:endParaRPr lang="en-US" sz="900" dirty="0"/>
          </a:p>
        </p:txBody>
      </p:sp>
      <p:sp>
        <p:nvSpPr>
          <p:cNvPr id="9" name="TextBox 8"/>
          <p:cNvSpPr txBox="1"/>
          <p:nvPr/>
        </p:nvSpPr>
        <p:spPr>
          <a:xfrm>
            <a:off x="5153247" y="5699051"/>
            <a:ext cx="925033" cy="230832"/>
          </a:xfrm>
          <a:prstGeom prst="rect">
            <a:avLst/>
          </a:prstGeom>
          <a:noFill/>
        </p:spPr>
        <p:txBody>
          <a:bodyPr wrap="square" rtlCol="0">
            <a:spAutoFit/>
          </a:bodyPr>
          <a:lstStyle/>
          <a:p>
            <a:r>
              <a:rPr lang="en-US" sz="900" dirty="0" smtClean="0"/>
              <a:t>(n=36)</a:t>
            </a:r>
            <a:endParaRPr lang="en-US" sz="900" dirty="0"/>
          </a:p>
        </p:txBody>
      </p:sp>
      <p:sp>
        <p:nvSpPr>
          <p:cNvPr id="10" name="TextBox 9"/>
          <p:cNvSpPr txBox="1"/>
          <p:nvPr/>
        </p:nvSpPr>
        <p:spPr>
          <a:xfrm>
            <a:off x="6974959" y="5699051"/>
            <a:ext cx="925033" cy="230832"/>
          </a:xfrm>
          <a:prstGeom prst="rect">
            <a:avLst/>
          </a:prstGeom>
          <a:noFill/>
        </p:spPr>
        <p:txBody>
          <a:bodyPr wrap="square" rtlCol="0">
            <a:spAutoFit/>
          </a:bodyPr>
          <a:lstStyle/>
          <a:p>
            <a:r>
              <a:rPr lang="en-US" sz="900" dirty="0" smtClean="0"/>
              <a:t>(n=10)</a:t>
            </a:r>
            <a:endParaRPr lang="en-US" sz="900" dirty="0"/>
          </a:p>
        </p:txBody>
      </p:sp>
      <p:sp>
        <p:nvSpPr>
          <p:cNvPr id="11"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More than eight in ten feel that a career assessment tool would be helpful, of which four in ten indicate it would be very helpful. </a:t>
            </a:r>
            <a:endParaRPr lang="en-US" sz="1400" b="0" dirty="0">
              <a:solidFill>
                <a:srgbClr val="1F497D"/>
              </a:solidFill>
              <a:latin typeface="Calibri"/>
            </a:endParaRPr>
          </a:p>
        </p:txBody>
      </p:sp>
      <p:sp>
        <p:nvSpPr>
          <p:cNvPr id="12" name="Right Brace 11"/>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nvSpPr>
        <p:spPr bwMode="auto">
          <a:xfrm>
            <a:off x="2381078" y="2155214"/>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5"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
        <p:nvSpPr>
          <p:cNvPr id="16" name="Text Box 11"/>
          <p:cNvSpPr txBox="1">
            <a:spLocks noChangeArrowheads="1"/>
          </p:cNvSpPr>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83%</a:t>
            </a:r>
            <a:endParaRPr lang="en-CA" sz="900" dirty="0" smtClean="0"/>
          </a:p>
          <a:p>
            <a:r>
              <a:rPr lang="en-CA" sz="900" dirty="0" smtClean="0"/>
              <a:t>(n=505)</a:t>
            </a:r>
          </a:p>
        </p:txBody>
      </p:sp>
      <p:sp>
        <p:nvSpPr>
          <p:cNvPr id="17"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17%</a:t>
            </a:r>
            <a:endParaRPr lang="en-CA" sz="900" dirty="0" smtClean="0"/>
          </a:p>
          <a:p>
            <a:r>
              <a:rPr lang="en-CA" sz="900" dirty="0" smtClean="0"/>
              <a:t>(n=101)</a:t>
            </a:r>
          </a:p>
        </p:txBody>
      </p:sp>
    </p:spTree>
    <p:extLst>
      <p:ext uri="{BB962C8B-B14F-4D97-AF65-F5344CB8AC3E}">
        <p14:creationId xmlns:p14="http://schemas.microsoft.com/office/powerpoint/2010/main" val="21842691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Career Assessment </a:t>
            </a:r>
            <a:r>
              <a:rPr lang="en-CA" dirty="0"/>
              <a:t>Tool- Ideal </a:t>
            </a:r>
            <a:r>
              <a:rPr lang="en-CA" dirty="0" smtClean="0"/>
              <a:t>Stage of Education</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en-CA" sz="800" dirty="0">
                <a:solidFill>
                  <a:schemeClr val="tx1"/>
                </a:solidFill>
                <a:latin typeface="+mj-lt"/>
              </a:rPr>
              <a:t>At what stage in the engineering education process do you feel this career assessment tool would be most helpful?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n=606)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4116378245"/>
              </p:ext>
            </p:extLst>
          </p:nvPr>
        </p:nvGraphicFramePr>
        <p:xfrm>
          <a:off x="858101" y="1265047"/>
          <a:ext cx="7424929" cy="4383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0991678"/>
              </p:ext>
            </p:extLst>
          </p:nvPr>
        </p:nvGraphicFramePr>
        <p:xfrm>
          <a:off x="333373" y="5657850"/>
          <a:ext cx="8268944" cy="386566"/>
        </p:xfrm>
        <a:graphic>
          <a:graphicData uri="http://schemas.openxmlformats.org/drawingml/2006/table">
            <a:tbl>
              <a:tblPr/>
              <a:tblGrid>
                <a:gridCol w="2067236"/>
                <a:gridCol w="2076141"/>
                <a:gridCol w="2058331"/>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(n=53)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(n=131)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(n=255)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(n=167)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Content Placeholder 25"/>
          <p:cNvSpPr txBox="1">
            <a:spLocks/>
          </p:cNvSpPr>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four in ten, most students feel that a career assessment tool would be most helpful in their 3</a:t>
            </a:r>
            <a:r>
              <a:rPr lang="en-US" sz="1400" b="0" baseline="30000" dirty="0" smtClean="0">
                <a:solidFill>
                  <a:srgbClr val="1F497D"/>
                </a:solidFill>
                <a:latin typeface="Calibri"/>
              </a:rPr>
              <a:t>rd</a:t>
            </a:r>
            <a:r>
              <a:rPr lang="en-US" sz="1400" b="0" dirty="0" smtClean="0">
                <a:solidFill>
                  <a:srgbClr val="1F497D"/>
                </a:solidFill>
                <a:latin typeface="Calibri"/>
              </a:rPr>
              <a:t> year of school, followed by three in ten who mention 4</a:t>
            </a:r>
            <a:r>
              <a:rPr lang="en-US" sz="1400" b="0" baseline="30000" dirty="0" smtClean="0">
                <a:solidFill>
                  <a:srgbClr val="1F497D"/>
                </a:solidFill>
                <a:latin typeface="Calibri"/>
              </a:rPr>
              <a:t>th</a:t>
            </a:r>
            <a:r>
              <a:rPr lang="en-US" sz="1400" b="0" dirty="0" smtClean="0">
                <a:solidFill>
                  <a:srgbClr val="1F497D"/>
                </a:solidFill>
                <a:latin typeface="Calibri"/>
              </a:rPr>
              <a:t> year, two in ten who mention their 2</a:t>
            </a:r>
            <a:r>
              <a:rPr lang="en-US" sz="1400" b="0" baseline="30000" dirty="0" smtClean="0">
                <a:solidFill>
                  <a:srgbClr val="1F497D"/>
                </a:solidFill>
                <a:latin typeface="Calibri"/>
              </a:rPr>
              <a:t>nd</a:t>
            </a:r>
            <a:r>
              <a:rPr lang="en-US" sz="1400" b="0" dirty="0" smtClean="0">
                <a:solidFill>
                  <a:srgbClr val="1F497D"/>
                </a:solidFill>
                <a:latin typeface="Calibri"/>
              </a:rPr>
              <a:t> year, and only one in ten who mention 1</a:t>
            </a:r>
            <a:r>
              <a:rPr lang="en-US" sz="1400" b="0" baseline="30000" dirty="0" smtClean="0">
                <a:solidFill>
                  <a:srgbClr val="1F497D"/>
                </a:solidFill>
                <a:latin typeface="Calibri"/>
              </a:rPr>
              <a:t>st</a:t>
            </a:r>
            <a:r>
              <a:rPr lang="en-US" sz="1400" b="0" dirty="0" smtClean="0">
                <a:solidFill>
                  <a:srgbClr val="1F497D"/>
                </a:solidFill>
                <a:latin typeface="Calibri"/>
              </a:rPr>
              <a:t> year.</a:t>
            </a:r>
            <a:endParaRPr lang="en-US" sz="1400" b="0" dirty="0">
              <a:solidFill>
                <a:srgbClr val="1F497D"/>
              </a:solidFill>
              <a:latin typeface="Calibri"/>
            </a:endParaRPr>
          </a:p>
        </p:txBody>
      </p:sp>
    </p:spTree>
    <p:extLst>
      <p:ext uri="{BB962C8B-B14F-4D97-AF65-F5344CB8AC3E}">
        <p14:creationId xmlns:p14="http://schemas.microsoft.com/office/powerpoint/2010/main" val="65549924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Awareness of Career Focus Program</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47</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en-CA" sz="800" dirty="0">
                <a:solidFill>
                  <a:schemeClr val="tx1"/>
                </a:solidFill>
                <a:latin typeface="+mn-lt"/>
              </a:rPr>
              <a:t>Are you aware that Engineers Canada has developed a new program called Career Focus which includes a tool that can assess your chances of success in engineering? </a:t>
            </a:r>
            <a:r>
              <a:rPr lang="en-US" sz="800" dirty="0">
                <a:solidFill>
                  <a:schemeClr val="tx1"/>
                </a:solidFill>
                <a:latin typeface="+mn-lt"/>
              </a:rPr>
              <a:t>Base: All  respondents 2014 (</a:t>
            </a:r>
            <a:r>
              <a:rPr lang="en-US" sz="800" dirty="0" smtClean="0">
                <a:solidFill>
                  <a:schemeClr val="tx1"/>
                </a:solidFill>
                <a:latin typeface="+mn-lt"/>
              </a:rPr>
              <a:t>n=606)</a:t>
            </a:r>
            <a:endParaRPr lang="en-US" sz="800" dirty="0">
              <a:solidFill>
                <a:schemeClr val="tx1"/>
              </a:solidFill>
              <a:latin typeface="+mn-lt"/>
            </a:endParaRPr>
          </a:p>
        </p:txBody>
      </p:sp>
      <p:graphicFrame>
        <p:nvGraphicFramePr>
          <p:cNvPr id="8" name="Chart 7"/>
          <p:cNvGraphicFramePr/>
          <p:nvPr>
            <p:extLst>
              <p:ext uri="{D42A27DB-BD31-4B8C-83A1-F6EECF244321}">
                <p14:modId xmlns:p14="http://schemas.microsoft.com/office/powerpoint/2010/main" val="1083175695"/>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Only 3% report being aware of Engineers Canada’s Career Focus program.</a:t>
            </a:r>
            <a:endParaRPr lang="en-US" sz="1400" b="0" dirty="0">
              <a:solidFill>
                <a:srgbClr val="1F497D"/>
              </a:solidFill>
              <a:latin typeface="Calibri"/>
            </a:endParaRPr>
          </a:p>
        </p:txBody>
      </p:sp>
    </p:spTree>
    <p:extLst>
      <p:ext uri="{BB962C8B-B14F-4D97-AF65-F5344CB8AC3E}">
        <p14:creationId xmlns:p14="http://schemas.microsoft.com/office/powerpoint/2010/main" val="169445331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Demographics</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Pre-Graduation Work Experience</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49</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en-CA" sz="800" dirty="0" smtClean="0">
                <a:solidFill>
                  <a:schemeClr val="tx1"/>
                </a:solidFill>
                <a:latin typeface="+mn-lt"/>
              </a:rPr>
              <a:t>Have </a:t>
            </a:r>
            <a:r>
              <a:rPr lang="en-CA" sz="800" dirty="0">
                <a:solidFill>
                  <a:schemeClr val="tx1"/>
                </a:solidFill>
                <a:latin typeface="+mn-lt"/>
              </a:rPr>
              <a:t>you been able to obtain pre-graduation engineering work </a:t>
            </a:r>
            <a:r>
              <a:rPr lang="en-CA" sz="800" dirty="0" smtClean="0">
                <a:solidFill>
                  <a:schemeClr val="tx1"/>
                </a:solidFill>
                <a:latin typeface="+mn-lt"/>
              </a:rPr>
              <a:t>experience? </a:t>
            </a:r>
            <a:r>
              <a:rPr lang="en-US" sz="800" dirty="0">
                <a:solidFill>
                  <a:schemeClr val="tx1"/>
                </a:solidFill>
                <a:latin typeface="+mn-lt"/>
              </a:rPr>
              <a:t>Base: Respondents applied for license or Don't know/ Unsure </a:t>
            </a:r>
            <a:r>
              <a:rPr lang="en-US" sz="800" dirty="0" smtClean="0">
                <a:solidFill>
                  <a:schemeClr val="tx1"/>
                </a:solidFill>
                <a:latin typeface="+mn-lt"/>
              </a:rPr>
              <a:t>:2014 (n=55)</a:t>
            </a:r>
            <a:endParaRPr lang="en-US" sz="800" dirty="0">
              <a:solidFill>
                <a:schemeClr val="tx1"/>
              </a:solidFill>
              <a:latin typeface="+mn-lt"/>
            </a:endParaRPr>
          </a:p>
        </p:txBody>
      </p:sp>
      <p:graphicFrame>
        <p:nvGraphicFramePr>
          <p:cNvPr id="8" name="Chart 7"/>
          <p:cNvGraphicFramePr/>
          <p:nvPr>
            <p:extLst>
              <p:ext uri="{D42A27DB-BD31-4B8C-83A1-F6EECF244321}">
                <p14:modId xmlns:p14="http://schemas.microsoft.com/office/powerpoint/2010/main" val="3191660916"/>
              </p:ext>
            </p:extLst>
          </p:nvPr>
        </p:nvGraphicFramePr>
        <p:xfrm>
          <a:off x="365124" y="1679945"/>
          <a:ext cx="7995684" cy="3687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15223592"/>
              </p:ext>
            </p:extLst>
          </p:nvPr>
        </p:nvGraphicFramePr>
        <p:xfrm>
          <a:off x="384175" y="5348180"/>
          <a:ext cx="8470686" cy="318977"/>
        </p:xfrm>
        <a:graphic>
          <a:graphicData uri="http://schemas.openxmlformats.org/drawingml/2006/table">
            <a:tbl>
              <a:tblPr/>
              <a:tblGrid>
                <a:gridCol w="2823562"/>
                <a:gridCol w="2823562"/>
                <a:gridCol w="2823562"/>
              </a:tblGrid>
              <a:tr h="3189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(n=35)</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(n=7)</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kern="1200" dirty="0" smtClean="0">
                          <a:solidFill>
                            <a:schemeClr val="tx2"/>
                          </a:solidFill>
                          <a:latin typeface="Arial Narrow" pitchFamily="34" charset="0"/>
                          <a:ea typeface="+mn-ea"/>
                          <a:cs typeface="+mn-cs"/>
                        </a:rPr>
                        <a:t>                   (n=13)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Two-thirds report having been able to obtain pre-graduation work experience, while one-quarter are not sure what qualifies and just over one in ten have not. </a:t>
            </a:r>
            <a:endParaRPr lang="en-US" sz="1400" b="0" dirty="0">
              <a:solidFill>
                <a:srgbClr val="1F497D"/>
              </a:solidFill>
              <a:latin typeface="Calibri"/>
            </a:endParaRPr>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a:t>Key Highlights</a:t>
            </a:r>
          </a:p>
        </p:txBody>
      </p:sp>
      <p:sp>
        <p:nvSpPr>
          <p:cNvPr id="36868" name="Rectangle 3"/>
          <p:cNvSpPr>
            <a:spLocks noGrp="1" noChangeArrowheads="1"/>
          </p:cNvSpPr>
          <p:nvPr>
            <p:ph idx="1"/>
          </p:nvPr>
        </p:nvSpPr>
        <p:spPr>
          <a:xfrm>
            <a:off x="417436" y="877090"/>
            <a:ext cx="8213946" cy="5489575"/>
          </a:xfrm>
        </p:spPr>
        <p:txBody>
          <a:bodyPr/>
          <a:lstStyle/>
          <a:p>
            <a:pPr marL="0" indent="0" fontAlgn="auto">
              <a:lnSpc>
                <a:spcPct val="100000"/>
              </a:lnSpc>
              <a:spcBef>
                <a:spcPts val="600"/>
              </a:spcBef>
              <a:spcAft>
                <a:spcPts val="0"/>
              </a:spcAft>
              <a:buFontTx/>
              <a:buNone/>
              <a:defRPr/>
            </a:pPr>
            <a:r>
              <a:rPr lang="en-US" sz="1600" dirty="0" smtClean="0"/>
              <a:t>Compared to last year, we have observed declines in terms of students’ intentions to pursue a career in engineering and their intention to apply for licensure.  While overall intentions on these measures remain strong, the softening of intentions is worth noting and something which should be monitored moving forward. </a:t>
            </a:r>
          </a:p>
          <a:p>
            <a:pPr fontAlgn="auto">
              <a:lnSpc>
                <a:spcPct val="100000"/>
              </a:lnSpc>
              <a:spcBef>
                <a:spcPts val="600"/>
              </a:spcBef>
              <a:spcAft>
                <a:spcPts val="0"/>
              </a:spcAft>
              <a:defRPr/>
            </a:pPr>
            <a:r>
              <a:rPr lang="en-US" sz="1600" dirty="0" smtClean="0"/>
              <a:t>While the vast majority of students continue to report they are likely (definitely/ probably) to pursue a career in engineering (94% vs. 97%), this is lower than in 2013.  The proportion of students who </a:t>
            </a:r>
            <a:r>
              <a:rPr lang="en-US" sz="1600" i="1" dirty="0" smtClean="0"/>
              <a:t>definitely</a:t>
            </a:r>
            <a:r>
              <a:rPr lang="en-US" sz="1600" dirty="0" smtClean="0"/>
              <a:t> will pursue a career in engineering has declined directionally year over year (70% vs. 75%).</a:t>
            </a:r>
          </a:p>
          <a:p>
            <a:pPr>
              <a:lnSpc>
                <a:spcPct val="100000"/>
              </a:lnSpc>
              <a:spcBef>
                <a:spcPts val="600"/>
              </a:spcBef>
            </a:pPr>
            <a:r>
              <a:rPr lang="en-US" sz="1600" dirty="0" smtClean="0"/>
              <a:t>Eight in ten (82%) final year engineering students intend to go into the workforce immediately after graduating with their bachelors degree in Engineering, down from last year (87%).   </a:t>
            </a:r>
          </a:p>
          <a:p>
            <a:pPr fontAlgn="auto">
              <a:lnSpc>
                <a:spcPct val="100000"/>
              </a:lnSpc>
              <a:spcBef>
                <a:spcPts val="600"/>
              </a:spcBef>
              <a:spcAft>
                <a:spcPts val="0"/>
              </a:spcAft>
              <a:defRPr/>
            </a:pPr>
            <a:r>
              <a:rPr lang="en-US" sz="1600" dirty="0" smtClean="0"/>
              <a:t>While more than eight in ten of </a:t>
            </a:r>
            <a:r>
              <a:rPr lang="en-US" sz="1600" u="sng" dirty="0" smtClean="0"/>
              <a:t>all</a:t>
            </a:r>
            <a:r>
              <a:rPr lang="en-US" sz="1600" dirty="0" smtClean="0"/>
              <a:t> students indicate they are likely</a:t>
            </a:r>
            <a:r>
              <a:rPr lang="en-US" sz="1600" dirty="0"/>
              <a:t> (definitely/ probably</a:t>
            </a:r>
            <a:r>
              <a:rPr lang="en-US" sz="1600" dirty="0" smtClean="0"/>
              <a:t>) to apply for licensure (83% vs. 90% in 2013), this figure has dropped since last year, specifically those who </a:t>
            </a:r>
            <a:r>
              <a:rPr lang="en-US" sz="1600" i="1" dirty="0" smtClean="0"/>
              <a:t>definitely</a:t>
            </a:r>
            <a:r>
              <a:rPr lang="en-US" sz="1600" dirty="0" smtClean="0"/>
              <a:t> will pursue their </a:t>
            </a:r>
            <a:r>
              <a:rPr lang="en-US" sz="1600" dirty="0" err="1" smtClean="0"/>
              <a:t>P.Eng</a:t>
            </a:r>
            <a:r>
              <a:rPr lang="en-US" sz="1600" dirty="0" smtClean="0"/>
              <a:t>. </a:t>
            </a:r>
            <a:r>
              <a:rPr lang="en-US" sz="1600" dirty="0" err="1" smtClean="0"/>
              <a:t>Licence</a:t>
            </a:r>
            <a:r>
              <a:rPr lang="en-US" sz="1600" dirty="0" smtClean="0"/>
              <a:t> (53% vs. 66%), while there has been a directional increase in those who </a:t>
            </a:r>
            <a:r>
              <a:rPr lang="en-US" sz="1600" i="1" dirty="0" smtClean="0"/>
              <a:t>probably</a:t>
            </a:r>
            <a:r>
              <a:rPr lang="en-US" sz="1600" dirty="0" smtClean="0"/>
              <a:t> will (30% vs. 24%).   </a:t>
            </a:r>
          </a:p>
          <a:p>
            <a:pPr fontAlgn="auto">
              <a:lnSpc>
                <a:spcPct val="100000"/>
              </a:lnSpc>
              <a:spcBef>
                <a:spcPts val="600"/>
              </a:spcBef>
              <a:spcAft>
                <a:spcPts val="0"/>
              </a:spcAft>
              <a:defRPr/>
            </a:pPr>
            <a:r>
              <a:rPr lang="en-US" sz="1600" dirty="0" smtClean="0"/>
              <a:t>The proportion of students who </a:t>
            </a:r>
            <a:r>
              <a:rPr lang="en-US" sz="1600" dirty="0"/>
              <a:t>indicate </a:t>
            </a:r>
            <a:r>
              <a:rPr lang="en-US" sz="1600" dirty="0" smtClean="0"/>
              <a:t>that when </a:t>
            </a:r>
            <a:r>
              <a:rPr lang="en-US" sz="1600" dirty="0"/>
              <a:t>they began their </a:t>
            </a:r>
            <a:r>
              <a:rPr lang="en-US" sz="1600" dirty="0" smtClean="0"/>
              <a:t>studies </a:t>
            </a:r>
            <a:r>
              <a:rPr lang="en-US" sz="1600" dirty="0"/>
              <a:t>they </a:t>
            </a:r>
            <a:r>
              <a:rPr lang="en-US" sz="1600" i="1" dirty="0" smtClean="0"/>
              <a:t>definitely </a:t>
            </a:r>
            <a:r>
              <a:rPr lang="en-US" sz="1600" dirty="0" smtClean="0"/>
              <a:t>intended on pursuing a career in engineering has declined year over year (62% vs. 71%), </a:t>
            </a:r>
            <a:r>
              <a:rPr lang="en-US" sz="1600" dirty="0"/>
              <a:t>while those </a:t>
            </a:r>
            <a:r>
              <a:rPr lang="en-US" sz="1600" dirty="0" smtClean="0"/>
              <a:t>who were </a:t>
            </a:r>
            <a:r>
              <a:rPr lang="en-US" sz="1600" i="1" dirty="0" smtClean="0"/>
              <a:t>likely</a:t>
            </a:r>
            <a:r>
              <a:rPr lang="en-US" sz="1600" dirty="0" smtClean="0"/>
              <a:t> to do so </a:t>
            </a:r>
            <a:r>
              <a:rPr lang="en-US" sz="1600" dirty="0"/>
              <a:t>has increased (</a:t>
            </a:r>
            <a:r>
              <a:rPr lang="en-US" sz="1600" dirty="0" smtClean="0"/>
              <a:t>34% </a:t>
            </a:r>
            <a:r>
              <a:rPr lang="en-US" sz="1600" dirty="0"/>
              <a:t>vs. </a:t>
            </a:r>
            <a:r>
              <a:rPr lang="en-US" sz="1600" dirty="0" smtClean="0"/>
              <a:t>25%).</a:t>
            </a:r>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5</a:t>
            </a:fld>
            <a:endParaRPr lang="en-US" dirty="0"/>
          </a:p>
        </p:txBody>
      </p:sp>
    </p:spTree>
    <p:extLst>
      <p:ext uri="{BB962C8B-B14F-4D97-AF65-F5344CB8AC3E}">
        <p14:creationId xmlns:p14="http://schemas.microsoft.com/office/powerpoint/2010/main" val="26740543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848813786"/>
              </p:ext>
            </p:extLst>
          </p:nvPr>
        </p:nvGraphicFramePr>
        <p:xfrm>
          <a:off x="3864863" y="2235259"/>
          <a:ext cx="1067223" cy="3502333"/>
        </p:xfrm>
        <a:graphic>
          <a:graphicData uri="http://schemas.openxmlformats.org/drawingml/2006/table">
            <a:tbl>
              <a:tblPr/>
              <a:tblGrid>
                <a:gridCol w="1067223"/>
              </a:tblGrid>
              <a:tr h="368635">
                <a:tc>
                  <a:txBody>
                    <a:bodyPr/>
                    <a:lstStyle/>
                    <a:p>
                      <a:pPr algn="r" fontAlgn="b"/>
                      <a:r>
                        <a:rPr lang="en-US" sz="1050" b="1" i="0" u="none" strike="noStrike" kern="120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298958">
                <a:tc>
                  <a:txBody>
                    <a:bodyPr/>
                    <a:lstStyle/>
                    <a:p>
                      <a:pPr algn="r" fontAlgn="b"/>
                      <a:r>
                        <a:rPr lang="en-US" sz="800" b="0" i="0" u="none" strike="noStrike" dirty="0" smtClean="0">
                          <a:solidFill>
                            <a:schemeClr val="tx2"/>
                          </a:solidFill>
                          <a:latin typeface="Arial Narrow" pitchFamily="34" charset="0"/>
                        </a:rPr>
                        <a:t>(n=115)</a:t>
                      </a:r>
                    </a:p>
                    <a:p>
                      <a:pPr algn="r" fontAlgn="b"/>
                      <a:r>
                        <a:rPr lang="en-US" sz="800" b="0" i="0" u="none" strike="noStrike" dirty="0" smtClean="0">
                          <a:solidFill>
                            <a:schemeClr val="tx2"/>
                          </a:solidFill>
                          <a:latin typeface="Arial Narrow" pitchFamily="34" charset="0"/>
                        </a:rPr>
                        <a:t>(n=99)</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5582">
                <a:tc>
                  <a:txBody>
                    <a:bodyPr/>
                    <a:lstStyle/>
                    <a:p>
                      <a:pPr marL="0" algn="r" defTabSz="914400" rtl="0" eaLnBrk="1" fontAlgn="b" latinLnBrk="0" hangingPunct="1"/>
                      <a:r>
                        <a:rPr lang="en-US" sz="1100" b="1" i="0" u="none" strike="noStrike" kern="1200" dirty="0" smtClean="0">
                          <a:solidFill>
                            <a:schemeClr val="tx1"/>
                          </a:solidFill>
                          <a:latin typeface="+mn-lt"/>
                          <a:ea typeface="+mn-ea"/>
                          <a:cs typeface="+mn-cs"/>
                        </a:rPr>
                        <a:t>Other</a:t>
                      </a:r>
                      <a:r>
                        <a:rPr lang="en-US" sz="1100" b="1" i="0" u="none" strike="noStrike" kern="1200" baseline="0" dirty="0" smtClean="0">
                          <a:solidFill>
                            <a:schemeClr val="tx1"/>
                          </a:solidFill>
                          <a:latin typeface="+mn-lt"/>
                          <a:ea typeface="+mn-ea"/>
                          <a:cs typeface="+mn-cs"/>
                        </a:rPr>
                        <a:t> </a:t>
                      </a:r>
                      <a:r>
                        <a:rPr lang="en-US" sz="1050" b="1" i="0" u="none" strike="noStrike" kern="1200" baseline="0" dirty="0" smtClean="0">
                          <a:solidFill>
                            <a:schemeClr val="tx1"/>
                          </a:solidFill>
                          <a:latin typeface="+mn-lt"/>
                          <a:ea typeface="+mn-ea"/>
                          <a:cs typeface="+mn-cs"/>
                        </a:rPr>
                        <a:t>family</a:t>
                      </a:r>
                      <a:r>
                        <a:rPr lang="en-US" sz="1100" b="1" i="0" u="none" strike="noStrike" kern="1200" baseline="0" dirty="0" smtClean="0">
                          <a:solidFill>
                            <a:schemeClr val="tx1"/>
                          </a:solidFill>
                          <a:latin typeface="+mn-lt"/>
                          <a:ea typeface="+mn-ea"/>
                          <a:cs typeface="+mn-cs"/>
                        </a:rPr>
                        <a:t> member</a:t>
                      </a:r>
                      <a:endParaRPr lang="en-US" sz="1100" b="1" i="0" u="none" strike="noStrike" kern="120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8958">
                <a:tc>
                  <a:txBody>
                    <a:bodyPr/>
                    <a:lstStyle/>
                    <a:p>
                      <a:pPr algn="r" fontAlgn="b"/>
                      <a:r>
                        <a:rPr lang="en-US" sz="800" b="0" i="0" u="none" strike="noStrike" dirty="0" smtClean="0">
                          <a:latin typeface="Arial Narrow" pitchFamily="34" charset="0"/>
                        </a:rPr>
                        <a:t>(n=77) </a:t>
                      </a:r>
                    </a:p>
                    <a:p>
                      <a:pPr algn="r" fontAlgn="b"/>
                      <a:r>
                        <a:rPr lang="en-US" sz="800" b="0" i="0" u="none" strike="noStrike" dirty="0" smtClean="0">
                          <a:solidFill>
                            <a:schemeClr val="tx2"/>
                          </a:solidFill>
                          <a:latin typeface="Arial Narrow" pitchFamily="34" charset="0"/>
                        </a:rPr>
                        <a:t>(n=55)</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5920">
                <a:tc>
                  <a:txBody>
                    <a:bodyPr/>
                    <a:lstStyle/>
                    <a:p>
                      <a:pPr marL="0" algn="r" defTabSz="914400" rtl="0" eaLnBrk="1" fontAlgn="b" latinLnBrk="0" hangingPunct="1"/>
                      <a:r>
                        <a:rPr lang="en-US" sz="1100" b="1" i="0" u="none" strike="noStrike" kern="1200" dirty="0" smtClean="0">
                          <a:solidFill>
                            <a:schemeClr val="tx1"/>
                          </a:solidFill>
                          <a:latin typeface="+mn-lt"/>
                          <a:ea typeface="+mn-ea"/>
                          <a:cs typeface="+mn-cs"/>
                        </a:rPr>
                        <a:t>Friend/ Acquaintance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8958">
                <a:tc>
                  <a:txBody>
                    <a:bodyPr/>
                    <a:lstStyle/>
                    <a:p>
                      <a:pPr marL="0" algn="r" defTabSz="914400" rtl="0" eaLnBrk="1" fontAlgn="b" latinLnBrk="0" hangingPunct="1"/>
                      <a:r>
                        <a:rPr lang="en-US" sz="800" b="0" i="0" u="none" strike="noStrike" kern="1200" dirty="0" smtClean="0">
                          <a:solidFill>
                            <a:schemeClr val="tx1"/>
                          </a:solidFill>
                          <a:latin typeface="Arial Narrow" pitchFamily="34" charset="0"/>
                          <a:ea typeface="+mn-ea"/>
                          <a:cs typeface="+mn-cs"/>
                        </a:rPr>
                        <a:t>(n=76) </a:t>
                      </a:r>
                    </a:p>
                    <a:p>
                      <a:pPr marL="0" algn="r" defTabSz="914400" rtl="0" eaLnBrk="1" fontAlgn="b" latinLnBrk="0" hangingPunct="1"/>
                      <a:r>
                        <a:rPr lang="en-US" sz="800" b="0" i="0" u="none" strike="noStrike" kern="1200" dirty="0" smtClean="0">
                          <a:solidFill>
                            <a:schemeClr val="tx1"/>
                          </a:solidFill>
                          <a:latin typeface="Arial Narrow" pitchFamily="34" charset="0"/>
                          <a:ea typeface="+mn-ea"/>
                          <a:cs typeface="+mn-cs"/>
                        </a:rPr>
                        <a:t>(n=43)</a:t>
                      </a:r>
                      <a:endParaRPr lang="en-US" sz="800" b="0" i="0" u="none" strike="noStrike" kern="1200" dirty="0">
                        <a:solidFill>
                          <a:schemeClr val="tx1"/>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3179">
                <a:tc>
                  <a:txBody>
                    <a:bodyPr/>
                    <a:lstStyle/>
                    <a:p>
                      <a:pPr marL="0" algn="r" defTabSz="914400" rtl="0" eaLnBrk="1" fontAlgn="b" latinLnBrk="0" hangingPunct="1"/>
                      <a:r>
                        <a:rPr lang="en-US" sz="1050" b="1" i="0" u="none" strike="noStrike" kern="1200" dirty="0" smtClean="0">
                          <a:solidFill>
                            <a:schemeClr val="tx1"/>
                          </a:solidFill>
                          <a:latin typeface="+mn-lt"/>
                          <a:ea typeface="+mn-ea"/>
                          <a:cs typeface="+mn-cs"/>
                        </a:rPr>
                        <a:t>Teacher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8958">
                <a:tc>
                  <a:txBody>
                    <a:bodyPr/>
                    <a:lstStyle/>
                    <a:p>
                      <a:pPr marL="0" algn="r" defTabSz="914400" rtl="0" eaLnBrk="1" fontAlgn="b" latinLnBrk="0" hangingPunct="1"/>
                      <a:r>
                        <a:rPr lang="en-US" sz="800" b="0" i="0" u="none" strike="noStrike" kern="1200" dirty="0" smtClean="0">
                          <a:solidFill>
                            <a:schemeClr val="tx1"/>
                          </a:solidFill>
                          <a:latin typeface="Arial Narrow" pitchFamily="34" charset="0"/>
                          <a:ea typeface="+mn-ea"/>
                          <a:cs typeface="+mn-cs"/>
                        </a:rPr>
                        <a:t>(n=70)</a:t>
                      </a:r>
                    </a:p>
                    <a:p>
                      <a:pPr marL="0" algn="r" defTabSz="914400" rtl="0" eaLnBrk="1" fontAlgn="b" latinLnBrk="0" hangingPunct="1"/>
                      <a:r>
                        <a:rPr lang="en-US" sz="800" b="0" i="0" u="none" strike="noStrike" kern="1200" dirty="0" smtClean="0">
                          <a:solidFill>
                            <a:schemeClr val="tx1"/>
                          </a:solidFill>
                          <a:latin typeface="Arial Narrow" pitchFamily="34" charset="0"/>
                          <a:ea typeface="+mn-ea"/>
                          <a:cs typeface="+mn-cs"/>
                        </a:rPr>
                        <a:t>(n=35)</a:t>
                      </a:r>
                      <a:endParaRPr lang="en-US" sz="800" b="0" i="0" u="none" strike="noStrike" kern="1200" dirty="0">
                        <a:solidFill>
                          <a:schemeClr val="tx1"/>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8660">
                <a:tc>
                  <a:txBody>
                    <a:bodyPr/>
                    <a:lstStyle/>
                    <a:p>
                      <a:pPr algn="r" fontAlgn="b"/>
                      <a:r>
                        <a:rPr lang="en-US" sz="1050" b="1" i="0" u="none" strike="noStrike" kern="1200" dirty="0" smtClean="0">
                          <a:solidFill>
                            <a:schemeClr val="tx1"/>
                          </a:solidFill>
                          <a:latin typeface="+mn-lt"/>
                          <a:ea typeface="+mn-ea"/>
                          <a:cs typeface="+mn-cs"/>
                        </a:rPr>
                        <a:t>Guidance</a:t>
                      </a:r>
                      <a:r>
                        <a:rPr lang="en-US" sz="1050" b="1" i="0" u="none" strike="noStrike" kern="1200" baseline="0" dirty="0" smtClean="0">
                          <a:solidFill>
                            <a:schemeClr val="tx1"/>
                          </a:solidFill>
                          <a:latin typeface="+mn-lt"/>
                          <a:ea typeface="+mn-ea"/>
                          <a:cs typeface="+mn-cs"/>
                        </a:rPr>
                        <a:t> Counselor</a:t>
                      </a:r>
                      <a:endParaRPr lang="en-US" sz="1050" b="1" i="0" u="none" strike="noStrike" kern="1200" dirty="0" smtClean="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53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1"/>
                          </a:solidFill>
                          <a:latin typeface="Arial Narrow" pitchFamily="34" charset="0"/>
                          <a:ea typeface="+mn-ea"/>
                          <a:cs typeface="+mn-cs"/>
                        </a:rPr>
                        <a:t>(n=9)</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1"/>
                          </a:solidFill>
                          <a:latin typeface="Arial Narrow" pitchFamily="34" charset="0"/>
                          <a:ea typeface="+mn-ea"/>
                          <a:cs typeface="+mn-cs"/>
                        </a:rPr>
                        <a:t>(n=8)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8" name="Pentagon 67"/>
          <p:cNvSpPr/>
          <p:nvPr/>
        </p:nvSpPr>
        <p:spPr>
          <a:xfrm>
            <a:off x="5025611" y="3088930"/>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Pentagon 68"/>
          <p:cNvSpPr/>
          <p:nvPr/>
        </p:nvSpPr>
        <p:spPr>
          <a:xfrm>
            <a:off x="5025611" y="2435802"/>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Pentagon 69"/>
          <p:cNvSpPr/>
          <p:nvPr/>
        </p:nvSpPr>
        <p:spPr>
          <a:xfrm>
            <a:off x="5025611" y="375609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Pentagon 70"/>
          <p:cNvSpPr/>
          <p:nvPr/>
        </p:nvSpPr>
        <p:spPr>
          <a:xfrm>
            <a:off x="5025611" y="440293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Pentagon 72"/>
          <p:cNvSpPr/>
          <p:nvPr/>
        </p:nvSpPr>
        <p:spPr>
          <a:xfrm>
            <a:off x="5025611" y="509277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Inspiration for Pursuing Engineering </a:t>
            </a:r>
          </a:p>
        </p:txBody>
      </p:sp>
      <p:sp>
        <p:nvSpPr>
          <p:cNvPr id="28681" name="Text Box 5"/>
          <p:cNvSpPr txBox="1">
            <a:spLocks noChangeArrowheads="1"/>
          </p:cNvSpPr>
          <p:nvPr/>
        </p:nvSpPr>
        <p:spPr bwMode="auto">
          <a:xfrm>
            <a:off x="323384" y="6110598"/>
            <a:ext cx="8508381"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Thinking back to before you began your current undergraduate program, would you say there was a particular individual(s) or role model(s) who inspired you to study engineering specifically? Base</a:t>
            </a:r>
            <a:r>
              <a:rPr lang="en-US" sz="800" dirty="0">
                <a:solidFill>
                  <a:schemeClr val="tx1"/>
                </a:solidFill>
                <a:latin typeface="+mj-lt"/>
              </a:rPr>
              <a:t>: </a:t>
            </a:r>
            <a:r>
              <a:rPr lang="en-US" sz="800" dirty="0" smtClean="0">
                <a:solidFill>
                  <a:schemeClr val="tx1"/>
                </a:solidFill>
                <a:latin typeface="+mj-lt"/>
              </a:rPr>
              <a:t>All respondents</a:t>
            </a:r>
            <a:r>
              <a:rPr lang="en-US" sz="800" dirty="0">
                <a:solidFill>
                  <a:schemeClr val="tx1"/>
                </a:solidFill>
                <a:latin typeface="+mj-lt"/>
              </a:rPr>
              <a:t>, </a:t>
            </a:r>
            <a:r>
              <a:rPr lang="en-US" sz="800" dirty="0" smtClean="0">
                <a:solidFill>
                  <a:schemeClr val="tx1"/>
                </a:solidFill>
                <a:latin typeface="+mj-lt"/>
              </a:rPr>
              <a:t>2013 (n=484) 2014 </a:t>
            </a:r>
            <a:r>
              <a:rPr lang="en-US" sz="800" dirty="0">
                <a:solidFill>
                  <a:schemeClr val="tx1"/>
                </a:solidFill>
                <a:latin typeface="+mj-lt"/>
              </a:rPr>
              <a:t>(</a:t>
            </a:r>
            <a:r>
              <a:rPr lang="en-US" sz="800" dirty="0" smtClean="0">
                <a:solidFill>
                  <a:schemeClr val="tx1"/>
                </a:solidFill>
                <a:latin typeface="+mj-lt"/>
              </a:rPr>
              <a:t>n=606). Q33C.  What was your relation to this person(s)?  Base</a:t>
            </a:r>
            <a:r>
              <a:rPr lang="en-US" sz="800" dirty="0">
                <a:solidFill>
                  <a:schemeClr val="tx1"/>
                </a:solidFill>
                <a:latin typeface="+mj-lt"/>
              </a:rPr>
              <a:t>: </a:t>
            </a:r>
            <a:r>
              <a:rPr lang="en-US" sz="800" dirty="0" smtClean="0">
                <a:solidFill>
                  <a:schemeClr val="tx1"/>
                </a:solidFill>
                <a:latin typeface="+mj-lt"/>
              </a:rPr>
              <a:t>Respondents </a:t>
            </a:r>
            <a:r>
              <a:rPr lang="en-US" sz="800" dirty="0">
                <a:solidFill>
                  <a:schemeClr val="tx1"/>
                </a:solidFill>
                <a:latin typeface="+mj-lt"/>
              </a:rPr>
              <a:t>who </a:t>
            </a:r>
            <a:r>
              <a:rPr lang="en-US" sz="800" dirty="0" smtClean="0">
                <a:solidFill>
                  <a:schemeClr val="tx1"/>
                </a:solidFill>
                <a:latin typeface="+mj-lt"/>
              </a:rPr>
              <a:t>were inspired by someone to pursue engineering. 2013 (n=191)           2014 (n=265). Q33D.  Please indicate the gender of each individual you selected.</a:t>
            </a:r>
            <a:r>
              <a:rPr lang="en-US" sz="800" dirty="0" smtClean="0">
                <a:solidFill>
                  <a:srgbClr val="1F497D"/>
                </a:solidFill>
                <a:latin typeface="+mj-lt"/>
              </a:rPr>
              <a:t> Base: Respondents who were inspired by someone to pursue engineering. </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nvSpPr>
        <p:spPr>
          <a:xfrm>
            <a:off x="1995302" y="3595997"/>
            <a:ext cx="653143" cy="246221"/>
          </a:xfrm>
          <a:prstGeom prst="rect">
            <a:avLst/>
          </a:prstGeom>
          <a:noFill/>
        </p:spPr>
        <p:txBody>
          <a:bodyPr wrap="square" rtlCol="0">
            <a:spAutoFit/>
          </a:bodyPr>
          <a:lstStyle>
            <a:defPPr>
              <a:defRPr lang="fr-FR"/>
            </a:defPPr>
            <a:lvl1pPr>
              <a:defRPr sz="1000">
                <a:solidFill>
                  <a:schemeClr val="bg1"/>
                </a:solidFill>
                <a:latin typeface="+mn-lt"/>
              </a:defRPr>
            </a:lvl1pPr>
          </a:lstStyle>
          <a:p>
            <a:r>
              <a:rPr lang="en-US" dirty="0"/>
              <a:t>(</a:t>
            </a:r>
            <a:r>
              <a:rPr lang="en-US" dirty="0" smtClean="0"/>
              <a:t>n=265)</a:t>
            </a:r>
            <a:endParaRPr lang="en-US" dirty="0"/>
          </a:p>
        </p:txBody>
      </p:sp>
      <p:sp>
        <p:nvSpPr>
          <p:cNvPr id="29" name="TextBox 28"/>
          <p:cNvSpPr txBox="1"/>
          <p:nvPr/>
        </p:nvSpPr>
        <p:spPr>
          <a:xfrm>
            <a:off x="789462" y="3879849"/>
            <a:ext cx="653143" cy="246221"/>
          </a:xfrm>
          <a:prstGeom prst="rect">
            <a:avLst/>
          </a:prstGeom>
          <a:noFill/>
        </p:spPr>
        <p:txBody>
          <a:bodyPr wrap="square" rtlCol="0">
            <a:spAutoFit/>
          </a:bodyPr>
          <a:lstStyle/>
          <a:p>
            <a:r>
              <a:rPr lang="en-US" sz="1000" dirty="0" smtClean="0">
                <a:solidFill>
                  <a:schemeClr val="bg1"/>
                </a:solidFill>
                <a:latin typeface="+mn-lt"/>
              </a:rPr>
              <a:t>(n=341)</a:t>
            </a:r>
            <a:endParaRPr lang="en-US" sz="1000" dirty="0">
              <a:solidFill>
                <a:schemeClr val="bg1"/>
              </a:solidFill>
              <a:latin typeface="+mn-lt"/>
            </a:endParaRPr>
          </a:p>
        </p:txBody>
      </p:sp>
      <p:graphicFrame>
        <p:nvGraphicFramePr>
          <p:cNvPr id="20" name="Chart 19"/>
          <p:cNvGraphicFramePr/>
          <p:nvPr>
            <p:extLst>
              <p:ext uri="{D42A27DB-BD31-4B8C-83A1-F6EECF244321}">
                <p14:modId xmlns:p14="http://schemas.microsoft.com/office/powerpoint/2010/main" val="1111220083"/>
              </p:ext>
            </p:extLst>
          </p:nvPr>
        </p:nvGraphicFramePr>
        <p:xfrm>
          <a:off x="166356" y="1737695"/>
          <a:ext cx="32861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21" name="Pentagon 20"/>
          <p:cNvSpPr/>
          <p:nvPr/>
        </p:nvSpPr>
        <p:spPr>
          <a:xfrm>
            <a:off x="548308" y="2290470"/>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22" name="Chart 21"/>
          <p:cNvGraphicFramePr/>
          <p:nvPr>
            <p:extLst>
              <p:ext uri="{D42A27DB-BD31-4B8C-83A1-F6EECF244321}">
                <p14:modId xmlns:p14="http://schemas.microsoft.com/office/powerpoint/2010/main" val="752755632"/>
              </p:ext>
            </p:extLst>
          </p:nvPr>
        </p:nvGraphicFramePr>
        <p:xfrm>
          <a:off x="614030" y="2660843"/>
          <a:ext cx="2683382" cy="274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bject 7"/>
          <p:cNvGraphicFramePr>
            <a:graphicFrameLocks noGrp="1" noChangeAspect="1"/>
          </p:cNvGraphicFramePr>
          <p:nvPr>
            <p:ph sz="half" idx="4294967295"/>
            <p:extLst>
              <p:ext uri="{D42A27DB-BD31-4B8C-83A1-F6EECF244321}">
                <p14:modId xmlns:p14="http://schemas.microsoft.com/office/powerpoint/2010/main" val="1514992571"/>
              </p:ext>
            </p:extLst>
          </p:nvPr>
        </p:nvGraphicFramePr>
        <p:xfrm>
          <a:off x="6580690" y="2155678"/>
          <a:ext cx="2251075" cy="3561349"/>
        </p:xfrm>
        <a:graphic>
          <a:graphicData uri="http://schemas.openxmlformats.org/drawingml/2006/chart">
            <c:chart xmlns:c="http://schemas.openxmlformats.org/drawingml/2006/chart" xmlns:r="http://schemas.openxmlformats.org/officeDocument/2006/relationships" r:id="rId4"/>
          </a:graphicData>
        </a:graphic>
      </p:graphicFrame>
      <p:sp>
        <p:nvSpPr>
          <p:cNvPr id="25" name="Isosceles Triangle 24"/>
          <p:cNvSpPr/>
          <p:nvPr/>
        </p:nvSpPr>
        <p:spPr>
          <a:xfrm rot="10800000" flipV="1">
            <a:off x="5742053" y="4492538"/>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Content Placeholder 33"/>
          <p:cNvSpPr txBox="1">
            <a:spLocks/>
          </p:cNvSpPr>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More than four in ten students feel </a:t>
            </a:r>
            <a:r>
              <a:rPr lang="en-US" sz="1400" b="0" dirty="0">
                <a:solidFill>
                  <a:schemeClr val="tx1"/>
                </a:solidFill>
                <a:latin typeface="+mj-lt"/>
              </a:rPr>
              <a:t>a particular individual inspired them to enter engineering specifically.   </a:t>
            </a:r>
            <a:endParaRPr lang="en-US" sz="1400" b="0" dirty="0" smtClean="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a:t>
            </a:r>
            <a:r>
              <a:rPr lang="en-US" sz="1400" b="0" dirty="0">
                <a:solidFill>
                  <a:schemeClr val="tx1"/>
                </a:solidFill>
                <a:latin typeface="+mj-lt"/>
              </a:rPr>
              <a:t>those who </a:t>
            </a:r>
            <a:r>
              <a:rPr lang="en-US" sz="1400" b="0" dirty="0" smtClean="0">
                <a:solidFill>
                  <a:schemeClr val="tx1"/>
                </a:solidFill>
                <a:latin typeface="+mj-lt"/>
              </a:rPr>
              <a:t>felt inspired, more than four in ten cite </a:t>
            </a:r>
            <a:r>
              <a:rPr lang="en-US" sz="1400" b="0" dirty="0">
                <a:solidFill>
                  <a:schemeClr val="tx1"/>
                </a:solidFill>
                <a:latin typeface="+mj-lt"/>
              </a:rPr>
              <a:t>a parent as that individual who motivated them while </a:t>
            </a:r>
            <a:r>
              <a:rPr lang="en-US" sz="1400" b="0" dirty="0" smtClean="0">
                <a:solidFill>
                  <a:schemeClr val="tx1"/>
                </a:solidFill>
                <a:latin typeface="+mj-lt"/>
              </a:rPr>
              <a:t>about three in ten mention </a:t>
            </a:r>
            <a:r>
              <a:rPr lang="en-US" sz="1400" b="0" dirty="0">
                <a:solidFill>
                  <a:schemeClr val="tx1"/>
                </a:solidFill>
                <a:latin typeface="+mj-lt"/>
              </a:rPr>
              <a:t>another family </a:t>
            </a:r>
            <a:r>
              <a:rPr lang="en-US" sz="1400" b="0" dirty="0" smtClean="0">
                <a:solidFill>
                  <a:schemeClr val="tx1"/>
                </a:solidFill>
                <a:latin typeface="+mj-lt"/>
              </a:rPr>
              <a:t>member, a friend/acquaintance or a teacher. </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In </a:t>
            </a:r>
            <a:r>
              <a:rPr lang="en-US" sz="1400" b="0" dirty="0">
                <a:solidFill>
                  <a:schemeClr val="tx1"/>
                </a:solidFill>
                <a:latin typeface="+mj-lt"/>
              </a:rPr>
              <a:t>terms of gender, the vast majority indicate that it was a male who inspired them. </a:t>
            </a:r>
          </a:p>
        </p:txBody>
      </p:sp>
      <p:sp>
        <p:nvSpPr>
          <p:cNvPr id="27" name="Slide Number Placeholder 3"/>
          <p:cNvSpPr>
            <a:spLocks noGrp="1"/>
          </p:cNvSpPr>
          <p:nvPr>
            <p:ph type="sldNum" sz="quarter" idx="11"/>
          </p:nvPr>
        </p:nvSpPr>
        <p:spPr bwMode="auto">
          <a:xfrm>
            <a:off x="8689975" y="6565900"/>
            <a:ext cx="290513" cy="185738"/>
          </a:xfrm>
          <a:noFill/>
          <a:ln>
            <a:miter lim="800000"/>
            <a:headEnd/>
            <a:tailEnd/>
          </a:ln>
        </p:spPr>
        <p:txBody>
          <a:bodyPr vert="horz" numCol="1" compatLnSpc="1">
            <a:prstTxWarp prst="textNoShape">
              <a:avLst/>
            </a:prstTxWarp>
          </a:bodyPr>
          <a:lstStyle/>
          <a:p>
            <a:fld id="{212596CE-3726-44FE-AA23-3D2BD64A8BAE}" type="slidenum">
              <a:rPr lang="en-US"/>
              <a:pPr/>
              <a:t>50</a:t>
            </a:fld>
            <a:endParaRPr lang="en-US" dirty="0"/>
          </a:p>
        </p:txBody>
      </p:sp>
      <p:graphicFrame>
        <p:nvGraphicFramePr>
          <p:cNvPr id="19" name="Object 7"/>
          <p:cNvGraphicFramePr>
            <a:graphicFrameLocks noGrp="1" noChangeAspect="1"/>
          </p:cNvGraphicFramePr>
          <p:nvPr>
            <p:ph sz="half" idx="4294967295"/>
            <p:extLst>
              <p:ext uri="{D42A27DB-BD31-4B8C-83A1-F6EECF244321}">
                <p14:modId xmlns:p14="http://schemas.microsoft.com/office/powerpoint/2010/main" val="1585668547"/>
              </p:ext>
            </p:extLst>
          </p:nvPr>
        </p:nvGraphicFramePr>
        <p:xfrm>
          <a:off x="5088134" y="1936239"/>
          <a:ext cx="1595479"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68835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2944172373"/>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Permanent Residency</a:t>
            </a:r>
          </a:p>
        </p:txBody>
      </p:sp>
      <p:graphicFrame>
        <p:nvGraphicFramePr>
          <p:cNvPr id="56" name="Object 26"/>
          <p:cNvGraphicFramePr>
            <a:graphicFrameLocks noGrp="1" noChangeAspect="1"/>
          </p:cNvGraphicFramePr>
          <p:nvPr>
            <p:ph idx="1"/>
            <p:extLst>
              <p:ext uri="{D42A27DB-BD31-4B8C-83A1-F6EECF244321}">
                <p14:modId xmlns:p14="http://schemas.microsoft.com/office/powerpoint/2010/main" val="2448127837"/>
              </p:ext>
            </p:extLst>
          </p:nvPr>
        </p:nvGraphicFramePr>
        <p:xfrm>
          <a:off x="290938" y="1670304"/>
          <a:ext cx="5756293" cy="3993663"/>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nvSpPr>
        <p:spPr bwMode="auto">
          <a:xfrm>
            <a:off x="323384" y="60724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For statistical purposes, we would like to know the location of your permanent residence. Please select the statement that most appropriately describes your current residency status: ? Base: All </a:t>
            </a:r>
            <a:r>
              <a:rPr lang="en-US" sz="800" dirty="0" smtClean="0">
                <a:solidFill>
                  <a:schemeClr val="tx1"/>
                </a:solidFill>
                <a:latin typeface="+mj-lt"/>
              </a:rPr>
              <a:t>respondents</a:t>
            </a:r>
            <a:r>
              <a:rPr lang="en-US" sz="800" dirty="0">
                <a:solidFill>
                  <a:schemeClr val="tx1"/>
                </a:solidFill>
                <a:latin typeface="+mj-lt"/>
              </a:rPr>
              <a:t>, </a:t>
            </a:r>
            <a:r>
              <a:rPr lang="en-US" sz="800" dirty="0" smtClean="0">
                <a:solidFill>
                  <a:schemeClr val="tx1"/>
                </a:solidFill>
                <a:latin typeface="+mj-lt"/>
              </a:rPr>
              <a:t>2013 (n=484); 2014 (n=606); Q35</a:t>
            </a:r>
            <a:r>
              <a:rPr lang="en-US" sz="800" dirty="0">
                <a:solidFill>
                  <a:schemeClr val="tx1"/>
                </a:solidFill>
                <a:latin typeface="+mj-lt"/>
              </a:rPr>
              <a:t>. You indicated that you are attending university in </a:t>
            </a:r>
            <a:r>
              <a:rPr lang="en-US" sz="800" dirty="0" smtClean="0">
                <a:solidFill>
                  <a:schemeClr val="tx1"/>
                </a:solidFill>
                <a:latin typeface="+mj-lt"/>
              </a:rPr>
              <a:t>[Alberta/Saskatchewan/British Columbia/Manitoba] </a:t>
            </a:r>
            <a:r>
              <a:rPr lang="en-US" sz="800" dirty="0">
                <a:solidFill>
                  <a:schemeClr val="tx1"/>
                </a:solidFill>
                <a:latin typeface="+mj-lt"/>
              </a:rPr>
              <a:t>but are a permanent resident of another province/territory. Please select the province or territory in which you are a permanent resident.   Base: </a:t>
            </a:r>
            <a:r>
              <a:rPr lang="en-US" sz="800" dirty="0" smtClean="0">
                <a:solidFill>
                  <a:schemeClr val="tx1"/>
                </a:solidFill>
                <a:latin typeface="+mj-lt"/>
              </a:rPr>
              <a:t>Respondents </a:t>
            </a:r>
            <a:r>
              <a:rPr lang="en-US" sz="800" dirty="0">
                <a:solidFill>
                  <a:schemeClr val="tx1"/>
                </a:solidFill>
                <a:latin typeface="+mj-lt"/>
              </a:rPr>
              <a:t>who are not permanent residents of </a:t>
            </a:r>
            <a:r>
              <a:rPr lang="en-US" sz="800" dirty="0" smtClean="0">
                <a:solidFill>
                  <a:schemeClr val="tx1"/>
                </a:solidFill>
                <a:latin typeface="+mj-lt"/>
              </a:rPr>
              <a:t>[Alberta/Saskatchewan/British Columbia/Manitoba], 2013 (n=24); 2014 (n=50)</a:t>
            </a:r>
            <a:endParaRPr lang="en-US" sz="800" dirty="0">
              <a:solidFill>
                <a:schemeClr val="tx1"/>
              </a:solidFill>
              <a:latin typeface="+mj-lt"/>
            </a:endParaRPr>
          </a:p>
        </p:txBody>
      </p:sp>
      <p:sp>
        <p:nvSpPr>
          <p:cNvPr id="59" name="Rectangle 58"/>
          <p:cNvSpPr/>
          <p:nvPr/>
        </p:nvSpPr>
        <p:spPr>
          <a:xfrm>
            <a:off x="2053682" y="3848100"/>
            <a:ext cx="1544541" cy="143107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a:off x="2981325" y="3848514"/>
            <a:ext cx="2609850"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97152" y="3316326"/>
            <a:ext cx="2865864" cy="276999"/>
          </a:xfrm>
          <a:prstGeom prst="rect">
            <a:avLst/>
          </a:prstGeom>
          <a:noFill/>
        </p:spPr>
        <p:txBody>
          <a:bodyPr wrap="square" rtlCol="0">
            <a:spAutoFit/>
          </a:bodyPr>
          <a:lstStyle/>
          <a:p>
            <a:pPr algn="r"/>
            <a:r>
              <a:rPr lang="en-US" sz="1200" i="1" dirty="0" smtClean="0">
                <a:latin typeface="+mn-lt"/>
              </a:rPr>
              <a:t>Resident of Another Province/Territory:</a:t>
            </a:r>
            <a:endParaRPr lang="en-US" sz="1200" i="1" dirty="0">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369687484"/>
              </p:ext>
            </p:extLst>
          </p:nvPr>
        </p:nvGraphicFramePr>
        <p:xfrm>
          <a:off x="571500" y="5292725"/>
          <a:ext cx="4543425" cy="741045"/>
        </p:xfrm>
        <a:graphic>
          <a:graphicData uri="http://schemas.openxmlformats.org/drawingml/2006/table">
            <a:tbl>
              <a:tblPr/>
              <a:tblGrid>
                <a:gridCol w="1343025"/>
                <a:gridCol w="1828800"/>
                <a:gridCol w="1371600"/>
              </a:tblGrid>
              <a:tr h="596062">
                <a:tc>
                  <a:txBody>
                    <a:bodyPr/>
                    <a:lstStyle/>
                    <a:p>
                      <a:pPr algn="ctr" fontAlgn="ctr"/>
                      <a:r>
                        <a:rPr lang="en-US" sz="1000" b="1" i="0" u="none" strike="noStrike" kern="1200" dirty="0" smtClean="0">
                          <a:solidFill>
                            <a:schemeClr val="tx1"/>
                          </a:solidFill>
                          <a:latin typeface="+mn-lt"/>
                          <a:ea typeface="+mn-ea"/>
                          <a:cs typeface="+mn-cs"/>
                        </a:rPr>
                        <a:t>Permanent Resident of Alberta/Saskatchewan/ British</a:t>
                      </a:r>
                      <a:r>
                        <a:rPr lang="en-US" sz="1000" b="1" i="0" u="none" strike="noStrike" kern="1200" baseline="0" dirty="0" smtClean="0">
                          <a:solidFill>
                            <a:schemeClr val="tx1"/>
                          </a:solidFill>
                          <a:latin typeface="+mn-lt"/>
                          <a:ea typeface="+mn-ea"/>
                          <a:cs typeface="+mn-cs"/>
                        </a:rPr>
                        <a:t> Columbia/ Manitoba</a:t>
                      </a:r>
                      <a:endParaRPr lang="en-US" sz="1000" b="1" i="0" u="none" strike="noStrike" kern="1200" dirty="0" smtClean="0">
                        <a:solidFill>
                          <a:schemeClr val="tx1"/>
                        </a:solidFill>
                        <a:latin typeface="+mn-lt"/>
                        <a:ea typeface="+mn-ea"/>
                        <a:cs typeface="+mn-cs"/>
                      </a:endParaRPr>
                    </a:p>
                    <a:p>
                      <a:pPr algn="l" fontAlgn="ctr"/>
                      <a:r>
                        <a:rPr lang="en-US" sz="800" b="0" i="0" u="none" strike="noStrike" kern="1200" dirty="0" smtClean="0">
                          <a:solidFill>
                            <a:schemeClr val="tx2"/>
                          </a:solidFill>
                          <a:latin typeface="Arial Narrow" pitchFamily="34" charset="0"/>
                          <a:ea typeface="+mn-ea"/>
                          <a:cs typeface="+mn-cs"/>
                        </a:rPr>
                        <a:t>      (n=506)                (n=446)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smtClean="0">
                          <a:solidFill>
                            <a:schemeClr val="tx1"/>
                          </a:solidFill>
                          <a:latin typeface="+mn-lt"/>
                          <a:ea typeface="+mn-ea"/>
                          <a:cs typeface="+mn-cs"/>
                        </a:rPr>
                        <a:t>Resident of another Province/territory</a:t>
                      </a:r>
                      <a:endParaRPr lang="en-US" sz="1050" b="1" i="0" u="none" strike="noStrike"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(n=50)                   (n=24)</a:t>
                      </a:r>
                      <a:endParaRPr lang="en-US" sz="900" b="0" i="0" u="none" strike="noStrike" kern="1200" dirty="0" smtClean="0">
                        <a:solidFill>
                          <a:schemeClr val="tx2"/>
                        </a:solidFill>
                        <a:latin typeface="Arial Narrow" pitchFamily="34" charset="0"/>
                        <a:ea typeface="+mn-ea"/>
                        <a:cs typeface="+mn-cs"/>
                      </a:endParaRP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kern="1200" dirty="0" smtClean="0">
                          <a:solidFill>
                            <a:schemeClr val="tx1"/>
                          </a:solidFill>
                          <a:latin typeface="+mn-lt"/>
                          <a:ea typeface="+mn-ea"/>
                          <a:cs typeface="+mn-cs"/>
                        </a:rPr>
                        <a:t>International</a:t>
                      </a:r>
                      <a:r>
                        <a:rPr lang="en-US" sz="1000" b="1" i="0" u="none" strike="noStrike" kern="1200" baseline="0" dirty="0" smtClean="0">
                          <a:solidFill>
                            <a:schemeClr val="tx1"/>
                          </a:solidFill>
                          <a:latin typeface="+mn-lt"/>
                          <a:ea typeface="+mn-ea"/>
                          <a:cs typeface="+mn-cs"/>
                        </a:rPr>
                        <a:t> Student</a:t>
                      </a:r>
                      <a:endParaRPr lang="en-US" sz="1000" b="1" i="0" u="none" strike="noStrike"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(n=50)                (n=14)</a:t>
                      </a: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20550496"/>
              </p:ext>
            </p:extLst>
          </p:nvPr>
        </p:nvGraphicFramePr>
        <p:xfrm>
          <a:off x="5419725" y="1924046"/>
          <a:ext cx="1600200" cy="3898415"/>
        </p:xfrm>
        <a:graphic>
          <a:graphicData uri="http://schemas.openxmlformats.org/drawingml/2006/table">
            <a:tbl>
              <a:tblPr/>
              <a:tblGrid>
                <a:gridCol w="1600200"/>
              </a:tblGrid>
              <a:tr h="779683">
                <a:tc>
                  <a:txBody>
                    <a:bodyPr/>
                    <a:lstStyle/>
                    <a:p>
                      <a:pPr marL="0" algn="r" defTabSz="914400" rtl="0" eaLnBrk="1" fontAlgn="ctr" latinLnBrk="0" hangingPunct="1"/>
                      <a:r>
                        <a:rPr lang="en-US" sz="1100" b="1" i="0" u="none" strike="noStrike" dirty="0" smtClean="0">
                          <a:latin typeface="+mn-lt"/>
                        </a:rPr>
                        <a:t>Alberta</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(n=35)</a:t>
                      </a:r>
                    </a:p>
                    <a:p>
                      <a:pPr marL="0" algn="r" defTabSz="914400" rtl="0" eaLnBrk="1" fontAlgn="ctr" latinLnBrk="0" hangingPunct="1"/>
                      <a:r>
                        <a:rPr lang="en-US" sz="800" b="0" i="0" u="none" strike="noStrike" kern="1200" dirty="0" smtClean="0">
                          <a:solidFill>
                            <a:schemeClr val="tx2"/>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en-US" sz="1100" b="1" i="0" u="none" strike="noStrike" dirty="0">
                          <a:latin typeface="+mn-lt"/>
                        </a:rPr>
                        <a:t>British </a:t>
                      </a:r>
                      <a:r>
                        <a:rPr lang="en-US" sz="1100" b="1" i="0" u="none" strike="noStrike" dirty="0" smtClean="0">
                          <a:latin typeface="+mn-lt"/>
                        </a:rPr>
                        <a:t>Columbia</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(n=5)</a:t>
                      </a:r>
                    </a:p>
                    <a:p>
                      <a:pPr marL="0" algn="r" defTabSz="914400" rtl="0" eaLnBrk="1" fontAlgn="ctr" latinLnBrk="0" hangingPunct="1"/>
                      <a:r>
                        <a:rPr lang="en-US" sz="8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en-US" sz="1100" b="1" i="0" u="none" strike="noStrike" dirty="0" smtClean="0">
                          <a:latin typeface="+mn-lt"/>
                        </a:rPr>
                        <a:t>Ontario</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(n=5)</a:t>
                      </a:r>
                    </a:p>
                    <a:p>
                      <a:pPr marL="0" algn="r" defTabSz="914400" rtl="0" eaLnBrk="1" fontAlgn="ctr" latinLnBrk="0" hangingPunct="1"/>
                      <a:r>
                        <a:rPr lang="en-US" sz="8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en-US" sz="1100" b="1" i="0" u="none" strike="noStrike" dirty="0" smtClean="0">
                          <a:latin typeface="+mn-lt"/>
                        </a:rPr>
                        <a:t>Manitoba</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(n=4)</a:t>
                      </a:r>
                    </a:p>
                    <a:p>
                      <a:pPr marL="0" algn="r" defTabSz="914400" rtl="0" eaLnBrk="1" fontAlgn="ctr" latinLnBrk="0" hangingPunct="1"/>
                      <a:r>
                        <a:rPr lang="en-US" sz="800" b="0" i="0" u="none" strike="noStrike" kern="120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en-US" sz="1100" b="1" i="0" u="none" strike="noStrike" dirty="0">
                          <a:latin typeface="+mn-lt"/>
                        </a:rPr>
                        <a:t>Northwest </a:t>
                      </a:r>
                      <a:r>
                        <a:rPr lang="en-US" sz="1100" b="1" i="0" u="none" strike="noStrike" dirty="0" smtClean="0">
                          <a:latin typeface="+mn-lt"/>
                        </a:rPr>
                        <a:t>Territories</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(n=1)</a:t>
                      </a:r>
                    </a:p>
                    <a:p>
                      <a:pPr marL="0" algn="r" defTabSz="914400" rtl="0" eaLnBrk="1" fontAlgn="ctr" latinLnBrk="0" hangingPunct="1"/>
                      <a:r>
                        <a:rPr lang="en-US" sz="800" b="0" i="0" u="none" strike="noStrike" kern="120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a:off x="954298" y="2354050"/>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2577489" y="4777903"/>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flipV="1">
            <a:off x="4254137" y="4806603"/>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8728151" y="2080267"/>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nvSpPr>
        <p:spPr>
          <a:xfrm>
            <a:off x="221628" y="743440"/>
            <a:ext cx="8699347"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More than eight in </a:t>
            </a:r>
            <a:r>
              <a:rPr lang="en-US" sz="1400" b="0" dirty="0">
                <a:solidFill>
                  <a:schemeClr val="tx1"/>
                </a:solidFill>
                <a:latin typeface="+mj-lt"/>
              </a:rPr>
              <a:t>ten </a:t>
            </a:r>
            <a:r>
              <a:rPr lang="en-US" sz="1400" b="0" dirty="0" smtClean="0">
                <a:solidFill>
                  <a:schemeClr val="tx1"/>
                </a:solidFill>
                <a:latin typeface="+mj-lt"/>
              </a:rPr>
              <a:t>students are </a:t>
            </a:r>
            <a:r>
              <a:rPr lang="en-US" sz="1400" b="0" dirty="0">
                <a:solidFill>
                  <a:schemeClr val="tx1"/>
                </a:solidFill>
                <a:latin typeface="+mj-lt"/>
              </a:rPr>
              <a:t>permanent residents of the province they are studying in, </a:t>
            </a:r>
            <a:r>
              <a:rPr lang="en-US" sz="1400" b="0" dirty="0" smtClean="0">
                <a:solidFill>
                  <a:schemeClr val="tx1"/>
                </a:solidFill>
                <a:latin typeface="+mj-lt"/>
              </a:rPr>
              <a:t>lower </a:t>
            </a:r>
            <a:r>
              <a:rPr lang="en-US" sz="1400" b="0" dirty="0">
                <a:solidFill>
                  <a:schemeClr val="tx1"/>
                </a:solidFill>
                <a:latin typeface="+mj-lt"/>
              </a:rPr>
              <a:t>than in 2013,  while one in ten are a resident of another province/ territory or an international </a:t>
            </a:r>
            <a:r>
              <a:rPr lang="en-US" sz="1400" b="0" dirty="0" smtClean="0">
                <a:solidFill>
                  <a:schemeClr val="tx1"/>
                </a:solidFill>
                <a:latin typeface="+mj-lt"/>
              </a:rPr>
              <a:t>student.</a:t>
            </a:r>
            <a:endParaRPr lang="en-US" sz="1400" b="0" dirty="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Of those who are a permanent resident of another province, the majority are from </a:t>
            </a:r>
            <a:r>
              <a:rPr lang="en-US" sz="1400" b="0" dirty="0" smtClean="0">
                <a:solidFill>
                  <a:schemeClr val="tx1"/>
                </a:solidFill>
                <a:latin typeface="+mj-lt"/>
              </a:rPr>
              <a:t>Alberta, followed by British Columbia, Ontario and Manitoba. Compared to 2013, students attending school in another province/territory are more likely to be from Alberta.</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extLst>
              <p:ext uri="{D42A27DB-BD31-4B8C-83A1-F6EECF244321}">
                <p14:modId xmlns:p14="http://schemas.microsoft.com/office/powerpoint/2010/main" val="3551213239"/>
              </p:ext>
            </p:extLst>
          </p:nvPr>
        </p:nvGraphicFramePr>
        <p:xfrm>
          <a:off x="1996126" y="1245300"/>
          <a:ext cx="7639050" cy="4699542"/>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21"/>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Disciplines </a:t>
            </a:r>
          </a:p>
        </p:txBody>
      </p:sp>
      <p:sp>
        <p:nvSpPr>
          <p:cNvPr id="297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5DEC4A3A-46B0-4309-8933-7D5160487096}" type="slidenum">
              <a:rPr lang="en-US"/>
              <a:pPr/>
              <a:t>52</a:t>
            </a:fld>
            <a:endParaRPr lang="en-US" dirty="0"/>
          </a:p>
        </p:txBody>
      </p:sp>
      <p:sp>
        <p:nvSpPr>
          <p:cNvPr id="29713" name="Text Box 22"/>
          <p:cNvSpPr txBox="1">
            <a:spLocks noChangeArrowheads="1"/>
          </p:cNvSpPr>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Please indicate the engineering discipline in which you are currently studying by selecting one of the following options.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respondents</a:t>
            </a:r>
            <a:r>
              <a:rPr lang="en-US" sz="800" dirty="0">
                <a:solidFill>
                  <a:schemeClr val="tx1"/>
                </a:solidFill>
                <a:latin typeface="+mj-lt"/>
              </a:rPr>
              <a:t>, </a:t>
            </a:r>
            <a:r>
              <a:rPr lang="en-US" sz="800" dirty="0" smtClean="0">
                <a:solidFill>
                  <a:schemeClr val="tx1"/>
                </a:solidFill>
                <a:latin typeface="+mj-lt"/>
              </a:rPr>
              <a:t>2013 (n=484); 2014 (n=606)</a:t>
            </a:r>
            <a:endParaRPr lang="en-US" sz="800" dirty="0">
              <a:solidFill>
                <a:schemeClr val="tx1"/>
              </a:solidFill>
              <a:latin typeface="+mj-lt"/>
            </a:endParaRPr>
          </a:p>
        </p:txBody>
      </p:sp>
      <p:sp>
        <p:nvSpPr>
          <p:cNvPr id="29714" name="Text Box 24"/>
          <p:cNvSpPr txBox="1">
            <a:spLocks noChangeArrowheads="1"/>
          </p:cNvSpPr>
          <p:nvPr/>
        </p:nvSpPr>
        <p:spPr bwMode="auto">
          <a:xfrm>
            <a:off x="342552" y="6027931"/>
            <a:ext cx="6289287" cy="215444"/>
          </a:xfrm>
          <a:prstGeom prst="rect">
            <a:avLst/>
          </a:prstGeom>
          <a:noFill/>
          <a:ln w="25400" algn="ctr">
            <a:noFill/>
            <a:miter lim="800000"/>
            <a:headEnd/>
            <a:tailEnd/>
          </a:ln>
        </p:spPr>
        <p:txBody>
          <a:bodyPr wrap="square">
            <a:spAutoFit/>
          </a:bodyPr>
          <a:lstStyle/>
          <a:p>
            <a:pPr algn="l">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29715" name="Text Box 25"/>
          <p:cNvSpPr txBox="1">
            <a:spLocks noChangeArrowheads="1"/>
          </p:cNvSpPr>
          <p:nvPr/>
        </p:nvSpPr>
        <p:spPr bwMode="auto">
          <a:xfrm>
            <a:off x="3540329" y="5735607"/>
            <a:ext cx="2925762" cy="215900"/>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&lt;5% are </a:t>
            </a:r>
            <a:r>
              <a:rPr lang="en-CA" sz="800" i="1" dirty="0">
                <a:solidFill>
                  <a:schemeClr val="tx1"/>
                </a:solidFill>
                <a:latin typeface="+mj-lt"/>
              </a:rPr>
              <a:t>not shown</a:t>
            </a:r>
          </a:p>
        </p:txBody>
      </p:sp>
      <p:sp>
        <p:nvSpPr>
          <p:cNvPr id="35" name="Content Placeholder 33"/>
          <p:cNvSpPr txBox="1">
            <a:spLocks/>
          </p:cNvSpPr>
          <p:nvPr/>
        </p:nvSpPr>
        <p:spPr>
          <a:xfrm>
            <a:off x="352425" y="739272"/>
            <a:ext cx="854624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The most </a:t>
            </a:r>
            <a:r>
              <a:rPr lang="en-US" sz="1400" b="0" dirty="0">
                <a:solidFill>
                  <a:schemeClr val="tx1"/>
                </a:solidFill>
                <a:latin typeface="+mj-lt"/>
              </a:rPr>
              <a:t>popular disciplines </a:t>
            </a:r>
            <a:r>
              <a:rPr lang="en-US" sz="1400" b="0" dirty="0" smtClean="0">
                <a:solidFill>
                  <a:schemeClr val="tx1"/>
                </a:solidFill>
                <a:latin typeface="+mj-lt"/>
              </a:rPr>
              <a:t>continue to be  </a:t>
            </a:r>
            <a:r>
              <a:rPr lang="en-US" sz="1400" b="0" dirty="0">
                <a:solidFill>
                  <a:schemeClr val="tx1"/>
                </a:solidFill>
                <a:latin typeface="+mj-lt"/>
              </a:rPr>
              <a:t>mechanical engineering </a:t>
            </a:r>
            <a:r>
              <a:rPr lang="en-US" sz="1400" b="0" dirty="0" smtClean="0">
                <a:solidFill>
                  <a:schemeClr val="tx1"/>
                </a:solidFill>
                <a:latin typeface="+mj-lt"/>
              </a:rPr>
              <a:t>followed by civil engineering, electrical engineering, and chemical engineering.</a:t>
            </a:r>
          </a:p>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Compared to 2013, students are </a:t>
            </a:r>
            <a:r>
              <a:rPr lang="en-US" sz="1400" b="0" dirty="0" smtClean="0">
                <a:solidFill>
                  <a:schemeClr val="tx1"/>
                </a:solidFill>
                <a:latin typeface="+mj-lt"/>
              </a:rPr>
              <a:t>less likely </a:t>
            </a:r>
            <a:r>
              <a:rPr lang="en-US" sz="1400" b="0" dirty="0">
                <a:solidFill>
                  <a:schemeClr val="tx1"/>
                </a:solidFill>
                <a:latin typeface="+mj-lt"/>
              </a:rPr>
              <a:t>to be in </a:t>
            </a:r>
            <a:r>
              <a:rPr lang="en-US" sz="1400" b="0" dirty="0" smtClean="0">
                <a:solidFill>
                  <a:schemeClr val="tx1"/>
                </a:solidFill>
                <a:latin typeface="+mj-lt"/>
              </a:rPr>
              <a:t>mechanical, civil or chemical engineering.</a:t>
            </a:r>
            <a:endParaRPr lang="en-US" sz="1400" b="0" dirty="0">
              <a:solidFill>
                <a:schemeClr val="tx1"/>
              </a:solidFill>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3947999001"/>
              </p:ext>
            </p:extLst>
          </p:nvPr>
        </p:nvGraphicFramePr>
        <p:xfrm>
          <a:off x="888300" y="1306169"/>
          <a:ext cx="2876550" cy="4537388"/>
        </p:xfrm>
        <a:graphic>
          <a:graphicData uri="http://schemas.openxmlformats.org/drawingml/2006/table">
            <a:tbl>
              <a:tblPr/>
              <a:tblGrid>
                <a:gridCol w="2876550"/>
              </a:tblGrid>
              <a:tr h="1134347">
                <a:tc>
                  <a:txBody>
                    <a:bodyPr/>
                    <a:lstStyle/>
                    <a:p>
                      <a:pPr algn="r" fontAlgn="b"/>
                      <a:r>
                        <a:rPr lang="en-US" sz="1100" b="1" i="0" u="none" strike="noStrike" dirty="0">
                          <a:latin typeface="+mn-lt"/>
                        </a:rPr>
                        <a:t>Mechanical </a:t>
                      </a:r>
                      <a:r>
                        <a:rPr lang="en-US" sz="1100" b="1" i="0" u="none" strike="noStrike" dirty="0" smtClean="0">
                          <a:latin typeface="+mn-lt"/>
                        </a:rPr>
                        <a:t>Engineering</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(n=113)</a:t>
                      </a:r>
                    </a:p>
                    <a:p>
                      <a:pPr algn="r" fontAlgn="b"/>
                      <a:r>
                        <a:rPr lang="en-US" sz="800" b="0" i="0" u="none" strike="noStrike" kern="1200" dirty="0" smtClean="0">
                          <a:solidFill>
                            <a:schemeClr val="tx2"/>
                          </a:solidFill>
                          <a:latin typeface="Arial Narrow" pitchFamily="34" charset="0"/>
                          <a:ea typeface="+mn-ea"/>
                          <a:cs typeface="+mn-cs"/>
                        </a:rPr>
                        <a:t>(n=129)</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en-US" sz="1100" b="1" i="0" u="none" strike="noStrike" dirty="0">
                          <a:latin typeface="+mn-lt"/>
                        </a:rPr>
                        <a:t>Civil </a:t>
                      </a:r>
                      <a:r>
                        <a:rPr lang="en-US" sz="1100" b="1" i="0" u="none" strike="noStrike" dirty="0" smtClean="0">
                          <a:latin typeface="+mn-lt"/>
                        </a:rPr>
                        <a:t>Engineering</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(n=91)</a:t>
                      </a:r>
                    </a:p>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(n=111)</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en-US" sz="1100" b="1" i="0" u="none" strike="noStrike" dirty="0">
                          <a:latin typeface="+mn-lt"/>
                        </a:rPr>
                        <a:t>Electrical </a:t>
                      </a:r>
                      <a:r>
                        <a:rPr lang="en-US" sz="1100" b="1" i="0" u="none" strike="noStrike" dirty="0" smtClean="0">
                          <a:latin typeface="+mn-lt"/>
                        </a:rPr>
                        <a:t>Engineering</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(n=92)</a:t>
                      </a:r>
                    </a:p>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(n=72)</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en-US" sz="1100" b="1" i="0" u="none" strike="noStrike" dirty="0">
                          <a:latin typeface="+mn-lt"/>
                        </a:rPr>
                        <a:t>Chemical </a:t>
                      </a:r>
                      <a:r>
                        <a:rPr lang="en-US" sz="1100" b="1" i="0" u="none" strike="noStrike" dirty="0" smtClean="0">
                          <a:latin typeface="+mn-lt"/>
                        </a:rPr>
                        <a:t>Engineering</a:t>
                      </a:r>
                      <a:br>
                        <a:rPr lang="en-US" sz="1100" b="1" i="0" u="none" strike="noStrike" dirty="0" smtClean="0">
                          <a:latin typeface="+mn-lt"/>
                        </a:rPr>
                      </a:br>
                      <a:r>
                        <a:rPr lang="en-US" sz="800" b="0" i="0" u="none" strike="noStrike" kern="1200" dirty="0" smtClean="0">
                          <a:solidFill>
                            <a:schemeClr val="tx2"/>
                          </a:solidFill>
                          <a:latin typeface="Arial Narrow" pitchFamily="34" charset="0"/>
                          <a:ea typeface="+mn-ea"/>
                          <a:cs typeface="+mn-cs"/>
                        </a:rPr>
                        <a:t>(n=39)</a:t>
                      </a:r>
                    </a:p>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(n=49)</a:t>
                      </a:r>
                    </a:p>
                  </a:txBody>
                  <a:tcPr marL="9525" marR="9525" marT="9525" marB="0" anchor="ctr">
                    <a:lnL>
                      <a:noFill/>
                    </a:lnL>
                    <a:lnR>
                      <a:noFill/>
                    </a:lnR>
                    <a:lnT>
                      <a:noFill/>
                    </a:lnT>
                    <a:lnB>
                      <a:noFill/>
                    </a:lnB>
                  </a:tcPr>
                </a:tc>
              </a:tr>
            </a:tbl>
          </a:graphicData>
        </a:graphic>
      </p:graphicFrame>
      <p:sp>
        <p:nvSpPr>
          <p:cNvPr id="10" name="Isosceles Triangle 9"/>
          <p:cNvSpPr/>
          <p:nvPr/>
        </p:nvSpPr>
        <p:spPr>
          <a:xfrm rot="10800000">
            <a:off x="5253468" y="1654010"/>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a:off x="5003210" y="2792060"/>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a:off x="4418237" y="5093896"/>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nvPr>
        </p:nvSpPr>
        <p:spPr>
          <a:xfrm>
            <a:off x="144463" y="3002876"/>
            <a:ext cx="4416425" cy="861774"/>
          </a:xfrm>
        </p:spPr>
        <p:txBody>
          <a:bodyPr/>
          <a:lstStyle/>
          <a:p>
            <a:pPr fontAlgn="auto">
              <a:lnSpc>
                <a:spcPct val="100000"/>
              </a:lnSpc>
              <a:spcAft>
                <a:spcPts val="0"/>
              </a:spcAft>
              <a:defRPr/>
            </a:pPr>
            <a:r>
              <a:rPr lang="en-US" sz="2800" dirty="0" smtClean="0">
                <a:solidFill>
                  <a:schemeClr val="accent6"/>
                </a:solidFill>
              </a:rPr>
              <a:t>Impact of Seminar/ Workshop Attendance</a:t>
            </a:r>
          </a:p>
        </p:txBody>
      </p:sp>
      <p:sp>
        <p:nvSpPr>
          <p:cNvPr id="9523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B292123-3730-4447-925E-23964817212C}" type="slidenum">
              <a:rPr lang="en-US"/>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Workshop/Seminar Attendance </a:t>
            </a:r>
            <a:br>
              <a:rPr lang="en-CA" sz="2400" dirty="0" smtClean="0"/>
            </a:br>
            <a:r>
              <a:rPr lang="en-CA" sz="2400" dirty="0" smtClean="0"/>
              <a:t>&amp; Intention to Pursue Engineering Career</a:t>
            </a:r>
            <a:endParaRPr lang="en-US" sz="2400" dirty="0" smtClean="0"/>
          </a:p>
        </p:txBody>
      </p:sp>
      <p:sp>
        <p:nvSpPr>
          <p:cNvPr id="9626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42EA3C5F-D7D7-4600-A92A-51AE72AC6B3A}" type="slidenum">
              <a:rPr lang="en-US"/>
              <a:pPr/>
              <a:t>54</a:t>
            </a:fld>
            <a:endParaRPr lang="en-US" dirty="0"/>
          </a:p>
        </p:txBody>
      </p:sp>
      <p:graphicFrame>
        <p:nvGraphicFramePr>
          <p:cNvPr id="1570955" name="Group 139"/>
          <p:cNvGraphicFramePr>
            <a:graphicFrameLocks noGrp="1"/>
          </p:cNvGraphicFramePr>
          <p:nvPr>
            <p:extLst>
              <p:ext uri="{D42A27DB-BD31-4B8C-83A1-F6EECF244321}">
                <p14:modId xmlns:p14="http://schemas.microsoft.com/office/powerpoint/2010/main" val="3294315267"/>
              </p:ext>
            </p:extLst>
          </p:nvPr>
        </p:nvGraphicFramePr>
        <p:xfrm>
          <a:off x="526775" y="1753715"/>
          <a:ext cx="8164583" cy="4389120"/>
        </p:xfrm>
        <a:graphic>
          <a:graphicData uri="http://schemas.openxmlformats.org/drawingml/2006/table">
            <a:tbl>
              <a:tblPr/>
              <a:tblGrid>
                <a:gridCol w="3432239"/>
                <a:gridCol w="1183086"/>
                <a:gridCol w="1183086"/>
                <a:gridCol w="1183086"/>
                <a:gridCol w="1183086"/>
              </a:tblGrid>
              <a:tr h="43200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 </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20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mj-lt"/>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201">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201">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n=314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nvSpPr>
        <p:spPr bwMode="auto">
          <a:xfrm>
            <a:off x="-23604" y="6141351"/>
            <a:ext cx="9058275" cy="246221"/>
          </a:xfrm>
          <a:prstGeom prst="rect">
            <a:avLst/>
          </a:prstGeom>
          <a:noFill/>
          <a:ln w="25400" algn="ctr">
            <a:noFill/>
            <a:miter lim="800000"/>
            <a:headEnd/>
            <a:tailEnd/>
          </a:ln>
        </p:spPr>
        <p:txBody>
          <a:bodyPr>
            <a:spAutoFit/>
          </a:bodyPr>
          <a:lstStyle/>
          <a:p>
            <a:r>
              <a:rPr lang="en-CA" sz="1000" dirty="0" smtClean="0">
                <a:solidFill>
                  <a:schemeClr val="tx1"/>
                </a:solidFill>
              </a:rPr>
              <a:t>Intentions to Pursue Career within the Engineering Field</a:t>
            </a:r>
            <a:endParaRPr lang="en-CA" sz="1000" dirty="0">
              <a:solidFill>
                <a:schemeClr val="tx1"/>
              </a:solidFill>
            </a:endParaRPr>
          </a:p>
        </p:txBody>
      </p:sp>
      <p:sp>
        <p:nvSpPr>
          <p:cNvPr id="11" name="Isosceles Triangle 10"/>
          <p:cNvSpPr/>
          <p:nvPr/>
        </p:nvSpPr>
        <p:spPr>
          <a:xfrm rot="10800000">
            <a:off x="8247284" y="5182981"/>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8229968" y="5686874"/>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5882985" y="3102821"/>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8217909" y="4129229"/>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Content Placeholder 6"/>
          <p:cNvSpPr>
            <a:spLocks noGrp="1"/>
          </p:cNvSpPr>
          <p:nvPr>
            <p:ph idx="1"/>
          </p:nvPr>
        </p:nvSpPr>
        <p:spPr bwMode="auto">
          <a:xfrm>
            <a:off x="352424" y="838159"/>
            <a:ext cx="850164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intentions to pursue a career within the Engineering field are the same regardless if a student has attended a workshop/seminar.  </a:t>
            </a:r>
          </a:p>
          <a:p>
            <a:pPr>
              <a:lnSpc>
                <a:spcPct val="100000"/>
              </a:lnSpc>
              <a:spcBef>
                <a:spcPts val="0"/>
              </a:spcBef>
            </a:pPr>
            <a:r>
              <a:rPr lang="en-US" sz="1400" dirty="0" smtClean="0"/>
              <a:t>Compared to 2013, students who have attended are less likely to definitely be likely to pursue a career in engineering.</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Workshop/Seminar Attendance </a:t>
            </a:r>
            <a:br>
              <a:rPr lang="en-CA" sz="2400" dirty="0" smtClean="0"/>
            </a:br>
            <a:r>
              <a:rPr lang="en-CA" sz="2400" dirty="0" smtClean="0"/>
              <a:t>&amp; Intention to Apply for Licensure</a:t>
            </a:r>
            <a:endParaRPr lang="en-US" sz="2400" dirty="0" smtClean="0"/>
          </a:p>
        </p:txBody>
      </p:sp>
      <p:sp>
        <p:nvSpPr>
          <p:cNvPr id="9728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0FF391C-2842-4AE0-872C-C07E324D6FB4}" type="slidenum">
              <a:rPr lang="en-US"/>
              <a:pPr/>
              <a:t>55</a:t>
            </a:fld>
            <a:endParaRPr lang="en-US" dirty="0"/>
          </a:p>
        </p:txBody>
      </p:sp>
      <p:graphicFrame>
        <p:nvGraphicFramePr>
          <p:cNvPr id="55441" name="Group 145"/>
          <p:cNvGraphicFramePr>
            <a:graphicFrameLocks noGrp="1"/>
          </p:cNvGraphicFramePr>
          <p:nvPr>
            <p:extLst>
              <p:ext uri="{D42A27DB-BD31-4B8C-83A1-F6EECF244321}">
                <p14:modId xmlns:p14="http://schemas.microsoft.com/office/powerpoint/2010/main" val="4155516873"/>
              </p:ext>
            </p:extLst>
          </p:nvPr>
        </p:nvGraphicFramePr>
        <p:xfrm>
          <a:off x="479503" y="1817368"/>
          <a:ext cx="8283499" cy="4341924"/>
        </p:xfrm>
        <a:graphic>
          <a:graphicData uri="http://schemas.openxmlformats.org/drawingml/2006/table">
            <a:tbl>
              <a:tblPr/>
              <a:tblGrid>
                <a:gridCol w="3750455"/>
                <a:gridCol w="1133261"/>
                <a:gridCol w="1133261"/>
                <a:gridCol w="1133261"/>
                <a:gridCol w="1133261"/>
              </a:tblGrid>
              <a:tr h="68141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AN [APEGBC/ APEGA/ APEGM/ APEGS] </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AN [APEGBC/ APEGA/ APEGM/ APEGS] 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61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53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53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n=314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cs typeface="Arial" pitchFamily="34" charset="0"/>
                        </a:rPr>
                        <a:t>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cs typeface="Arial" pitchFamily="34" charset="0"/>
                        </a:rPr>
                        <a:t>53%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092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DK/Not Sure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223</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nvSpPr>
        <p:spPr bwMode="auto">
          <a:xfrm>
            <a:off x="0" y="624652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
        <p:nvSpPr>
          <p:cNvPr id="11" name="Isosceles Triangle 10"/>
          <p:cNvSpPr/>
          <p:nvPr/>
        </p:nvSpPr>
        <p:spPr>
          <a:xfrm rot="10800000">
            <a:off x="8338771" y="3374877"/>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8336624" y="4165889"/>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nvSpPr>
        <p:spPr>
          <a:xfrm rot="10800000">
            <a:off x="6092356" y="3374877"/>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flipV="1">
            <a:off x="6095999" y="4995182"/>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a:off x="6080481" y="5401599"/>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8362039" y="5793581"/>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a:off x="8344873" y="5402644"/>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Content Placeholder 6"/>
          <p:cNvSpPr>
            <a:spLocks noGrp="1"/>
          </p:cNvSpPr>
          <p:nvPr>
            <p:ph idx="1"/>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en-CA" sz="1400" dirty="0" smtClean="0"/>
              <a:t>There is no difference in students’ level of intention to apply for licensure between those who have attended a workshop/ seminar and those who have not.  </a:t>
            </a:r>
            <a:endParaRPr lang="en-CA" sz="1400" dirty="0"/>
          </a:p>
          <a:p>
            <a:pPr>
              <a:lnSpc>
                <a:spcPct val="100000"/>
              </a:lnSpc>
              <a:spcBef>
                <a:spcPts val="0"/>
              </a:spcBef>
            </a:pPr>
            <a:r>
              <a:rPr lang="en-US" sz="1400" dirty="0"/>
              <a:t>Compared to 2013, </a:t>
            </a:r>
            <a:r>
              <a:rPr lang="en-US" sz="1400" dirty="0" smtClean="0"/>
              <a:t>overall likelihood to apply for licensure has declined but more so among students who have not attended a seminar.</a:t>
            </a:r>
            <a:endParaRPr lang="en-US" sz="14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nvPr>
        </p:nvSpPr>
        <p:spPr>
          <a:xfrm>
            <a:off x="144463" y="2695099"/>
            <a:ext cx="4129363" cy="1477328"/>
          </a:xfrm>
        </p:spPr>
        <p:txBody>
          <a:bodyPr/>
          <a:lstStyle/>
          <a:p>
            <a:pPr fontAlgn="auto">
              <a:lnSpc>
                <a:spcPct val="100000"/>
              </a:lnSpc>
              <a:spcAft>
                <a:spcPts val="0"/>
              </a:spcAft>
              <a:defRPr/>
            </a:pPr>
            <a:r>
              <a:rPr lang="en-US" sz="3200" dirty="0" smtClean="0">
                <a:solidFill>
                  <a:schemeClr val="accent6"/>
                </a:solidFill>
              </a:rPr>
              <a:t>Impact of Knowledge of the Professional Engineers Act</a:t>
            </a:r>
            <a:endParaRPr lang="en-US" dirty="0" smtClean="0">
              <a:solidFill>
                <a:schemeClr val="accent6"/>
              </a:solidFill>
            </a:endParaRPr>
          </a:p>
        </p:txBody>
      </p:sp>
      <p:sp>
        <p:nvSpPr>
          <p:cNvPr id="98307"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7E3B2C33-862B-4595-A215-E28E1E7C673A}" type="slidenum">
              <a:rPr lang="en-US"/>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838200" y="146783"/>
            <a:ext cx="8162925" cy="498598"/>
          </a:xfrm>
          <a:noFill/>
          <a:ln>
            <a:miter lim="800000"/>
            <a:headEnd/>
            <a:tailEnd/>
          </a:ln>
        </p:spPr>
        <p:txBody>
          <a:bodyPr vert="horz" numCol="1" compatLnSpc="1">
            <a:prstTxWarp prst="textNoShape">
              <a:avLst/>
            </a:prstTxWarp>
          </a:bodyPr>
          <a:lstStyle/>
          <a:p>
            <a:r>
              <a:rPr lang="en-CA" sz="1800" dirty="0" smtClean="0"/>
              <a:t>Knowledge of </a:t>
            </a:r>
            <a:r>
              <a:rPr lang="en-CA" sz="1800" i="1" dirty="0" smtClean="0"/>
              <a:t>Professional Engineers Act </a:t>
            </a:r>
            <a:br>
              <a:rPr lang="en-CA" sz="1800" i="1" dirty="0" smtClean="0"/>
            </a:br>
            <a:r>
              <a:rPr lang="en-CA" sz="1800" dirty="0" smtClean="0"/>
              <a:t>&amp; Intention to Pursue Engineering Career</a:t>
            </a:r>
            <a:endParaRPr lang="en-US" sz="1800" dirty="0" smtClean="0"/>
          </a:p>
        </p:txBody>
      </p:sp>
      <p:graphicFrame>
        <p:nvGraphicFramePr>
          <p:cNvPr id="57507" name="Group 163"/>
          <p:cNvGraphicFramePr>
            <a:graphicFrameLocks noGrp="1"/>
          </p:cNvGraphicFramePr>
          <p:nvPr>
            <p:ph idx="1"/>
            <p:extLst>
              <p:ext uri="{D42A27DB-BD31-4B8C-83A1-F6EECF244321}">
                <p14:modId xmlns:p14="http://schemas.microsoft.com/office/powerpoint/2010/main" val="1018798949"/>
              </p:ext>
            </p:extLst>
          </p:nvPr>
        </p:nvGraphicFramePr>
        <p:xfrm>
          <a:off x="261700" y="1947429"/>
          <a:ext cx="8540164" cy="3992574"/>
        </p:xfrm>
        <a:graphic>
          <a:graphicData uri="http://schemas.openxmlformats.org/drawingml/2006/table">
            <a:tbl>
              <a:tblPr/>
              <a:tblGrid>
                <a:gridCol w="2922350"/>
                <a:gridCol w="903619"/>
                <a:gridCol w="903619"/>
                <a:gridCol w="952644"/>
                <a:gridCol w="952644"/>
                <a:gridCol w="952644"/>
                <a:gridCol w="952644"/>
              </a:tblGrid>
              <a:tr h="57456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 A LOT / FAIR AMOUNT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JUST A LITTLE</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KNOW NOTHING/ </a:t>
                      </a:r>
                      <a:br>
                        <a:rPr kumimoji="0" lang="en-US" sz="1400" b="1" i="0" u="none" strike="noStrike" cap="none" normalizeH="0" baseline="0" dirty="0" smtClean="0">
                          <a:ln>
                            <a:noFill/>
                          </a:ln>
                          <a:solidFill>
                            <a:schemeClr val="bg2">
                              <a:lumMod val="50000"/>
                            </a:schemeClr>
                          </a:solidFill>
                          <a:effectLst/>
                          <a:latin typeface="+mj-lt"/>
                        </a:rPr>
                      </a:br>
                      <a:r>
                        <a:rPr kumimoji="0" lang="en-US" sz="1400" b="1" i="0" u="none" strike="noStrike" cap="none" normalizeH="0" baseline="0" dirty="0" smtClean="0">
                          <a:ln>
                            <a:noFill/>
                          </a:ln>
                          <a:solidFill>
                            <a:schemeClr val="bg2">
                              <a:lumMod val="50000"/>
                            </a:schemeClr>
                          </a:solidFill>
                          <a:effectLst/>
                          <a:latin typeface="+mj-lt"/>
                        </a:rPr>
                        <a:t>NEVER HEARD OF</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956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Arial" pitchFamily="34" charset="0"/>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Arial" pitchFamily="34" charset="0"/>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Arial" pitchFamily="34" charset="0"/>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827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827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n=240</a:t>
                      </a:r>
                      <a:endParaRPr kumimoji="0" lang="en-US" sz="105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n=298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130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203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26%A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32%A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463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32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52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Top 2 Box Yes</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231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Low 2 Box No</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28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7</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C00F832-EEDD-4AAD-B852-E63CB560EAF4}" type="slidenum">
              <a:rPr lang="en-US"/>
              <a:pPr/>
              <a:t>57</a:t>
            </a:fld>
            <a:endParaRPr lang="en-US" dirty="0"/>
          </a:p>
        </p:txBody>
      </p:sp>
      <p:sp>
        <p:nvSpPr>
          <p:cNvPr id="99487" name="Text Box 133"/>
          <p:cNvSpPr txBox="1">
            <a:spLocks noChangeArrowheads="1"/>
          </p:cNvSpPr>
          <p:nvPr/>
        </p:nvSpPr>
        <p:spPr bwMode="auto">
          <a:xfrm>
            <a:off x="0" y="6002839"/>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11" name="Isosceles Triangle 10"/>
          <p:cNvSpPr/>
          <p:nvPr/>
        </p:nvSpPr>
        <p:spPr>
          <a:xfrm rot="10800000" flipV="1">
            <a:off x="8466891" y="5506936"/>
            <a:ext cx="104091"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8464726" y="4176900"/>
            <a:ext cx="104091"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Content Placeholder 6"/>
          <p:cNvSpPr txBox="1">
            <a:spLocks/>
          </p:cNvSpPr>
          <p:nvPr/>
        </p:nvSpPr>
        <p:spPr>
          <a:xfrm>
            <a:off x="352425" y="902591"/>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The higher the level of knowledge regarding the Professional Engineers Act, the more likely the student is to be definitely likely to pursue a career in engineering.  </a:t>
            </a:r>
            <a:endParaRPr lang="en-US"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838200" y="146783"/>
            <a:ext cx="8162925" cy="498598"/>
          </a:xfrm>
          <a:noFill/>
          <a:ln>
            <a:miter lim="800000"/>
            <a:headEnd/>
            <a:tailEnd/>
          </a:ln>
        </p:spPr>
        <p:txBody>
          <a:bodyPr vert="horz" numCol="1" compatLnSpc="1">
            <a:prstTxWarp prst="textNoShape">
              <a:avLst/>
            </a:prstTxWarp>
          </a:bodyPr>
          <a:lstStyle/>
          <a:p>
            <a:r>
              <a:rPr lang="en-CA" sz="1800" dirty="0" smtClean="0"/>
              <a:t>Knowledge of </a:t>
            </a:r>
            <a:r>
              <a:rPr lang="en-CA" sz="1800" i="1" dirty="0" smtClean="0"/>
              <a:t>Professional Engineers Act </a:t>
            </a:r>
            <a:r>
              <a:rPr lang="en-CA" sz="1800" dirty="0" smtClean="0"/>
              <a:t/>
            </a:r>
            <a:br>
              <a:rPr lang="en-CA" sz="1800" dirty="0" smtClean="0"/>
            </a:br>
            <a:r>
              <a:rPr lang="en-US" sz="1800" dirty="0" smtClean="0"/>
              <a:t>&amp; Intention to Apply for Licensure</a:t>
            </a:r>
          </a:p>
        </p:txBody>
      </p:sp>
      <p:sp>
        <p:nvSpPr>
          <p:cNvPr id="100355" name="Content Placeholder 6"/>
          <p:cNvSpPr>
            <a:spLocks noGrp="1"/>
          </p:cNvSpPr>
          <p:nvPr>
            <p:ph idx="1"/>
          </p:nvPr>
        </p:nvSpPr>
        <p:spPr bwMode="auto">
          <a:xfrm>
            <a:off x="381224" y="619794"/>
            <a:ext cx="8390131"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latin typeface="+mj-lt"/>
              </a:rPr>
              <a:t>Students with at least a little knowledge about the Professional Engineers Act are more likely to intend to definitely apply for licensure compared to those with no knowledge. However, the majority of students regardless of their knowledge intend to apply after graduation. </a:t>
            </a:r>
          </a:p>
          <a:p>
            <a:pPr>
              <a:lnSpc>
                <a:spcPct val="100000"/>
              </a:lnSpc>
              <a:spcBef>
                <a:spcPts val="0"/>
              </a:spcBef>
            </a:pPr>
            <a:r>
              <a:rPr lang="en-US" sz="1400" dirty="0" smtClean="0">
                <a:latin typeface="+mj-lt"/>
              </a:rPr>
              <a:t>Compared to 2013, those with a high level of knowledge are less likely to intend to apply for licensure.</a:t>
            </a:r>
            <a:endParaRPr lang="en-US" dirty="0" smtClean="0">
              <a:latin typeface="+mj-lt"/>
            </a:endParaRPr>
          </a:p>
        </p:txBody>
      </p:sp>
      <p:sp>
        <p:nvSpPr>
          <p:cNvPr id="10035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1700D48-50E6-4A78-8D4A-6C2E0EFBD5BD}" type="slidenum">
              <a:rPr lang="en-US"/>
              <a:pPr/>
              <a:t>58</a:t>
            </a:fld>
            <a:endParaRPr lang="en-US" dirty="0"/>
          </a:p>
        </p:txBody>
      </p:sp>
      <p:graphicFrame>
        <p:nvGraphicFramePr>
          <p:cNvPr id="58550" name="Group 182"/>
          <p:cNvGraphicFramePr>
            <a:graphicFrameLocks noGrp="1"/>
          </p:cNvGraphicFramePr>
          <p:nvPr>
            <p:extLst>
              <p:ext uri="{D42A27DB-BD31-4B8C-83A1-F6EECF244321}">
                <p14:modId xmlns:p14="http://schemas.microsoft.com/office/powerpoint/2010/main" val="1668754272"/>
              </p:ext>
            </p:extLst>
          </p:nvPr>
        </p:nvGraphicFramePr>
        <p:xfrm>
          <a:off x="450348" y="1466101"/>
          <a:ext cx="7839078" cy="4907280"/>
        </p:xfrm>
        <a:graphic>
          <a:graphicData uri="http://schemas.openxmlformats.org/drawingml/2006/table">
            <a:tbl>
              <a:tblPr/>
              <a:tblGrid>
                <a:gridCol w="2540116"/>
                <a:gridCol w="923101"/>
                <a:gridCol w="923101"/>
                <a:gridCol w="863190"/>
                <a:gridCol w="863190"/>
                <a:gridCol w="863190"/>
                <a:gridCol w="863190"/>
              </a:tblGrid>
              <a:tr h="3983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A LOT / FAIR AMOUNT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JUST A LITTLE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KNOW NOTHING / NEVER HEARD 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2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mj-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269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69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n=240</a:t>
                      </a:r>
                      <a:endParaRPr kumimoji="0" lang="en-US" sz="105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n=298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54%C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DK /Not Sure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10%AB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93%C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0" lang="en-US" sz="1100" b="1" i="0" u="none" strike="noStrike" cap="none" normalizeH="0" baseline="0" dirty="0" smtClean="0">
                          <a:ln>
                            <a:noFill/>
                          </a:ln>
                          <a:solidFill>
                            <a:schemeClr val="tx1"/>
                          </a:solidFill>
                          <a:effectLst/>
                          <a:latin typeface="+mn-lt"/>
                          <a:cs typeface="Arial" pitchFamily="34" charset="0"/>
                        </a:rPr>
                        <a:t>82%</a:t>
                      </a:r>
                      <a:endParaRPr lang="en-US" sz="1100" b="1" dirty="0">
                        <a:solidFill>
                          <a:schemeClr val="tx1"/>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100" b="1" dirty="0" smtClean="0">
                          <a:solidFill>
                            <a:schemeClr val="tx1"/>
                          </a:solidFill>
                          <a:latin typeface="+mn-lt"/>
                          <a:cs typeface="Arial" pitchFamily="34" charset="0"/>
                        </a:rPr>
                        <a:t>77%</a:t>
                      </a:r>
                      <a:endParaRPr lang="en-US" sz="1100" b="1" dirty="0">
                        <a:solidFill>
                          <a:schemeClr val="tx1"/>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214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17%A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a:t>
                      </a:r>
                      <a:endParaRPr lang="en-US" sz="1100" b="0" dirty="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14</a:t>
                      </a:r>
                      <a:endParaRPr lang="en-US" sz="1100" b="0" dirty="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nvSpPr>
        <p:spPr bwMode="auto">
          <a:xfrm>
            <a:off x="677344" y="6350752"/>
            <a:ext cx="7612083" cy="246221"/>
          </a:xfrm>
          <a:prstGeom prst="rect">
            <a:avLst/>
          </a:prstGeom>
          <a:noFill/>
          <a:ln w="25400" algn="ctr">
            <a:noFill/>
            <a:miter lim="800000"/>
            <a:headEnd/>
            <a:tailEnd/>
          </a:ln>
        </p:spPr>
        <p:txBody>
          <a:bodyPr wrap="square">
            <a:spAutoFit/>
          </a:bodyPr>
          <a:lstStyle/>
          <a:p>
            <a:r>
              <a:rPr lang="en-CA" sz="1000" dirty="0" smtClean="0">
                <a:solidFill>
                  <a:schemeClr val="tx1"/>
                </a:solidFill>
              </a:rPr>
              <a:t>Intention to Apply for the Professional Engineers Licensure</a:t>
            </a:r>
            <a:endParaRPr lang="en-CA" sz="1000" dirty="0">
              <a:solidFill>
                <a:schemeClr val="tx1"/>
              </a:solidFill>
            </a:endParaRPr>
          </a:p>
        </p:txBody>
      </p:sp>
      <p:sp>
        <p:nvSpPr>
          <p:cNvPr id="7" name="Isosceles Triangle 6"/>
          <p:cNvSpPr/>
          <p:nvPr/>
        </p:nvSpPr>
        <p:spPr>
          <a:xfrm rot="10800000">
            <a:off x="8069614" y="2829581"/>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nvSpPr>
        <p:spPr>
          <a:xfrm rot="10800000" flipV="1">
            <a:off x="8069614" y="3331429"/>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a:off x="6324975" y="283249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4576291" y="4892262"/>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a:off x="4574913" y="541141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4553142" y="333142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a:off x="4563038" y="283249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nvPr>
        </p:nvSpPr>
        <p:spPr>
          <a:xfrm>
            <a:off x="144463" y="3064431"/>
            <a:ext cx="4416425" cy="738664"/>
          </a:xfrm>
        </p:spPr>
        <p:txBody>
          <a:bodyPr/>
          <a:lstStyle/>
          <a:p>
            <a:pPr fontAlgn="auto">
              <a:lnSpc>
                <a:spcPct val="100000"/>
              </a:lnSpc>
              <a:spcAft>
                <a:spcPts val="0"/>
              </a:spcAft>
              <a:defRPr/>
            </a:pPr>
            <a:r>
              <a:rPr lang="en-US" sz="2400" dirty="0" smtClean="0">
                <a:solidFill>
                  <a:schemeClr val="accent6"/>
                </a:solidFill>
              </a:rPr>
              <a:t>Impact of</a:t>
            </a:r>
            <a:br>
              <a:rPr lang="en-US" sz="2400" dirty="0" smtClean="0">
                <a:solidFill>
                  <a:schemeClr val="accent6"/>
                </a:solidFill>
              </a:rPr>
            </a:br>
            <a:r>
              <a:rPr lang="en-US" sz="2400" dirty="0" smtClean="0">
                <a:solidFill>
                  <a:schemeClr val="accent6"/>
                </a:solidFill>
              </a:rPr>
              <a:t>Knowledge of Licensing and Roles</a:t>
            </a:r>
            <a:endParaRPr lang="en-US" sz="2000" dirty="0" smtClean="0">
              <a:solidFill>
                <a:schemeClr val="accent6"/>
              </a:solidFill>
            </a:endParaRPr>
          </a:p>
        </p:txBody>
      </p:sp>
      <p:sp>
        <p:nvSpPr>
          <p:cNvPr id="10137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98F2EAB-44B4-45A2-A426-F66DB4D10C73}"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a:t>Key Highlights (cont’d)</a:t>
            </a:r>
          </a:p>
        </p:txBody>
      </p:sp>
      <p:sp>
        <p:nvSpPr>
          <p:cNvPr id="36868" name="Rectangle 3"/>
          <p:cNvSpPr>
            <a:spLocks noGrp="1" noChangeArrowheads="1"/>
          </p:cNvSpPr>
          <p:nvPr>
            <p:ph idx="1"/>
          </p:nvPr>
        </p:nvSpPr>
        <p:spPr>
          <a:xfrm>
            <a:off x="497899" y="976192"/>
            <a:ext cx="8240856" cy="2206396"/>
          </a:xfrm>
        </p:spPr>
        <p:txBody>
          <a:bodyPr/>
          <a:lstStyle/>
          <a:p>
            <a:pPr marL="0" fontAlgn="auto">
              <a:lnSpc>
                <a:spcPct val="100000"/>
              </a:lnSpc>
              <a:spcBef>
                <a:spcPts val="600"/>
              </a:spcBef>
              <a:spcAft>
                <a:spcPts val="0"/>
              </a:spcAft>
              <a:buNone/>
              <a:defRPr/>
            </a:pPr>
            <a:r>
              <a:rPr lang="en-US" sz="1600" dirty="0" smtClean="0"/>
              <a:t>There have also been some negative shifts in terms of students’ knowledge regarding the engineering profession year over year.  Compared to 2013, we notice declines in students’ knowledge about certain aspects of the engineering profession, including:</a:t>
            </a:r>
          </a:p>
          <a:p>
            <a:pPr>
              <a:lnSpc>
                <a:spcPct val="100000"/>
              </a:lnSpc>
              <a:spcBef>
                <a:spcPts val="600"/>
              </a:spcBef>
            </a:pPr>
            <a:r>
              <a:rPr lang="en-US" sz="1600" dirty="0" smtClean="0"/>
              <a:t>Students are less likely to be aware that a license is required to use the title ‘Engineer’ (67% vs. 73%).</a:t>
            </a:r>
            <a:endParaRPr lang="en-CA" sz="1600" dirty="0" smtClean="0"/>
          </a:p>
          <a:p>
            <a:pPr>
              <a:lnSpc>
                <a:spcPct val="100000"/>
              </a:lnSpc>
              <a:spcBef>
                <a:spcPts val="600"/>
              </a:spcBef>
            </a:pPr>
            <a:r>
              <a:rPr lang="en-US" sz="1600" dirty="0" smtClean="0"/>
              <a:t>In terms of organizational responsibility,  students are less likely to think that </a:t>
            </a:r>
            <a:r>
              <a:rPr lang="en-US" sz="1600" dirty="0"/>
              <a:t>the respective provincial engineering </a:t>
            </a:r>
            <a:r>
              <a:rPr lang="en-US" sz="1600" dirty="0" smtClean="0"/>
              <a:t>association licenses </a:t>
            </a:r>
            <a:r>
              <a:rPr lang="en-US" sz="1600" dirty="0"/>
              <a:t>companies offering engineering </a:t>
            </a:r>
            <a:r>
              <a:rPr lang="en-US" sz="1600" dirty="0" smtClean="0"/>
              <a:t>services (55% vs. 63%).</a:t>
            </a:r>
            <a:endParaRPr lang="en-US" sz="1400" dirty="0" smtClean="0"/>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139334866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Knowledge of Licensing and Roles </a:t>
            </a:r>
            <a:br>
              <a:rPr lang="en-US" dirty="0" smtClean="0"/>
            </a:br>
            <a:r>
              <a:rPr lang="en-US" dirty="0" smtClean="0"/>
              <a:t>&amp; Intention to Pursue Engineering Career</a:t>
            </a:r>
          </a:p>
        </p:txBody>
      </p:sp>
      <p:sp>
        <p:nvSpPr>
          <p:cNvPr id="10240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20632F7-63B8-4053-85E3-B0825035A091}" type="slidenum">
              <a:rPr lang="en-US"/>
              <a:pPr/>
              <a:t>60</a:t>
            </a:fld>
            <a:endParaRPr lang="en-US" dirty="0"/>
          </a:p>
        </p:txBody>
      </p:sp>
      <p:graphicFrame>
        <p:nvGraphicFramePr>
          <p:cNvPr id="60622" name="Group 206"/>
          <p:cNvGraphicFramePr>
            <a:graphicFrameLocks noGrp="1"/>
          </p:cNvGraphicFramePr>
          <p:nvPr>
            <p:extLst>
              <p:ext uri="{D42A27DB-BD31-4B8C-83A1-F6EECF244321}">
                <p14:modId xmlns:p14="http://schemas.microsoft.com/office/powerpoint/2010/main" val="3025940080"/>
              </p:ext>
            </p:extLst>
          </p:nvPr>
        </p:nvGraphicFramePr>
        <p:xfrm>
          <a:off x="621616" y="1865499"/>
          <a:ext cx="8123861" cy="4060860"/>
        </p:xfrm>
        <a:graphic>
          <a:graphicData uri="http://schemas.openxmlformats.org/drawingml/2006/table">
            <a:tbl>
              <a:tblPr/>
              <a:tblGrid>
                <a:gridCol w="2217731"/>
                <a:gridCol w="791145"/>
                <a:gridCol w="791145"/>
                <a:gridCol w="720640"/>
                <a:gridCol w="720640"/>
                <a:gridCol w="720640"/>
                <a:gridCol w="720640"/>
                <a:gridCol w="720640"/>
                <a:gridCol w="720640"/>
              </a:tblGrid>
              <a:tr h="50137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068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0696">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696">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19%</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801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158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nvSpPr>
        <p:spPr bwMode="auto">
          <a:xfrm>
            <a:off x="0" y="5984430"/>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17" name="Isosceles Triangle 16"/>
          <p:cNvSpPr/>
          <p:nvPr/>
        </p:nvSpPr>
        <p:spPr>
          <a:xfrm rot="10800000" flipV="1">
            <a:off x="4167571" y="5488873"/>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a:off x="4181572" y="5041398"/>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4163157" y="4128375"/>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nvSpPr>
        <p:spPr>
          <a:xfrm rot="10800000">
            <a:off x="4191041" y="321061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 Box 9"/>
          <p:cNvSpPr txBox="1">
            <a:spLocks noChangeArrowheads="1"/>
          </p:cNvSpPr>
          <p:nvPr/>
        </p:nvSpPr>
        <p:spPr bwMode="auto">
          <a:xfrm>
            <a:off x="710370" y="1908869"/>
            <a:ext cx="20193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latin typeface="+mj-lt"/>
              </a:rPr>
              <a:t>Knowledge </a:t>
            </a:r>
            <a:r>
              <a:rPr lang="en-CA" sz="1000" u="sng" dirty="0">
                <a:latin typeface="+mj-lt"/>
              </a:rPr>
              <a:t>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3" name="Content Placeholder 6"/>
          <p:cNvSpPr>
            <a:spLocks noGrp="1"/>
          </p:cNvSpPr>
          <p:nvPr>
            <p:ph idx="1"/>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knowledge in terms of roles and licensing requirements does not influence intent to pursue a career in the engineering field.   </a:t>
            </a:r>
            <a:endParaRPr lang="en-US" sz="1400" dirty="0"/>
          </a:p>
          <a:p>
            <a:pPr>
              <a:lnSpc>
                <a:spcPct val="100000"/>
              </a:lnSpc>
              <a:spcBef>
                <a:spcPts val="0"/>
              </a:spcBef>
            </a:pPr>
            <a:r>
              <a:rPr lang="en-US" sz="1400" dirty="0" smtClean="0"/>
              <a:t>Compared to 2013, those with a high level of knowledge are less likely to be definitely likely to pursue a career in engineering.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 </a:t>
            </a:r>
            <a:br>
              <a:rPr lang="en-CA" dirty="0" smtClean="0"/>
            </a:br>
            <a:r>
              <a:rPr lang="en-CA" dirty="0" smtClean="0"/>
              <a:t>&amp; Intention to Apply for Licensure</a:t>
            </a:r>
            <a:endParaRPr lang="en-US" dirty="0" smtClean="0"/>
          </a:p>
        </p:txBody>
      </p:sp>
      <p:sp>
        <p:nvSpPr>
          <p:cNvPr id="10342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44B58A-C114-4529-B954-5DAA2B4CD963}" type="slidenum">
              <a:rPr lang="en-US"/>
              <a:pPr/>
              <a:t>61</a:t>
            </a:fld>
            <a:endParaRPr lang="en-US" dirty="0"/>
          </a:p>
        </p:txBody>
      </p:sp>
      <p:sp>
        <p:nvSpPr>
          <p:cNvPr id="103654" name="Text Box 168"/>
          <p:cNvSpPr txBox="1">
            <a:spLocks noChangeArrowheads="1"/>
          </p:cNvSpPr>
          <p:nvPr/>
        </p:nvSpPr>
        <p:spPr bwMode="auto">
          <a:xfrm>
            <a:off x="0" y="6156326"/>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3184889873"/>
              </p:ext>
            </p:extLst>
          </p:nvPr>
        </p:nvGraphicFramePr>
        <p:xfrm>
          <a:off x="385060" y="2013069"/>
          <a:ext cx="8123861" cy="4111755"/>
        </p:xfrm>
        <a:graphic>
          <a:graphicData uri="http://schemas.openxmlformats.org/drawingml/2006/table">
            <a:tbl>
              <a:tblPr/>
              <a:tblGrid>
                <a:gridCol w="2217731"/>
                <a:gridCol w="791145"/>
                <a:gridCol w="791145"/>
                <a:gridCol w="720640"/>
                <a:gridCol w="720640"/>
                <a:gridCol w="720640"/>
                <a:gridCol w="720640"/>
                <a:gridCol w="720640"/>
                <a:gridCol w="720640"/>
              </a:tblGrid>
              <a:tr h="43447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723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72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2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56%</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47%AB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19%</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292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34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34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491">
                <a:tc vMerge="1">
                  <a:txBody>
                    <a:bodyPr/>
                    <a:lstStyle/>
                    <a:p>
                      <a:endParaRPr lang="en-US"/>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Don’t Know / Unsure </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13%AB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Isosceles Triangle 6"/>
          <p:cNvSpPr/>
          <p:nvPr/>
        </p:nvSpPr>
        <p:spPr>
          <a:xfrm rot="10800000" flipV="1">
            <a:off x="5407661" y="4878501"/>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a:off x="5436441" y="326321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3965691" y="4878500"/>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3992035" y="4087585"/>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3953534" y="532640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3965409" y="5719668"/>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nvSpPr>
        <p:spPr>
          <a:xfrm rot="10800000">
            <a:off x="3953535" y="3258120"/>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9"/>
          <p:cNvSpPr txBox="1">
            <a:spLocks noChangeArrowheads="1"/>
          </p:cNvSpPr>
          <p:nvPr/>
        </p:nvSpPr>
        <p:spPr bwMode="auto">
          <a:xfrm>
            <a:off x="520370" y="2086994"/>
            <a:ext cx="20193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latin typeface="+mj-lt"/>
              </a:rPr>
              <a:t>Knowledge </a:t>
            </a:r>
            <a:r>
              <a:rPr lang="en-CA" sz="1000" u="sng" dirty="0">
                <a:latin typeface="+mj-lt"/>
              </a:rPr>
              <a:t>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7" name="Content Placeholder 6"/>
          <p:cNvSpPr>
            <a:spLocks noGrp="1"/>
          </p:cNvSpPr>
          <p:nvPr>
            <p:ph idx="1"/>
          </p:nvPr>
        </p:nvSpPr>
        <p:spPr bwMode="auto">
          <a:xfrm>
            <a:off x="263215" y="715343"/>
            <a:ext cx="8691213"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in </a:t>
            </a:r>
            <a:r>
              <a:rPr lang="en-US" sz="1400" dirty="0"/>
              <a:t>terms of roles and licensing requirements does not influence intent to </a:t>
            </a:r>
            <a:r>
              <a:rPr lang="en-US" sz="1400" dirty="0" smtClean="0"/>
              <a:t>apply for licensure.</a:t>
            </a:r>
            <a:endParaRPr lang="en-US" sz="1400" dirty="0"/>
          </a:p>
          <a:p>
            <a:pPr>
              <a:lnSpc>
                <a:spcPct val="100000"/>
              </a:lnSpc>
              <a:spcBef>
                <a:spcPts val="0"/>
              </a:spcBef>
            </a:pPr>
            <a:r>
              <a:rPr lang="en-US" sz="1400" dirty="0" smtClean="0"/>
              <a:t>Compared to 2013, those with a moderate or high level of knowledge are less likely to be definitely likely to apply for licensure.</a:t>
            </a:r>
            <a:endParaRPr lang="en-US"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Knowledge of Organizational Responsibility</a:t>
            </a:r>
          </a:p>
        </p:txBody>
      </p:sp>
      <p:sp>
        <p:nvSpPr>
          <p:cNvPr id="10445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607B9BD-C907-4667-9B00-5B510A272E8F}" type="slidenum">
              <a:rPr lang="en-US"/>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Organizational Responsibility </a:t>
            </a:r>
            <a:br>
              <a:rPr lang="en-CA" dirty="0" smtClean="0"/>
            </a:br>
            <a:r>
              <a:rPr lang="en-CA" dirty="0" smtClean="0"/>
              <a:t>&amp; Intention to Pursue Engineering Career</a:t>
            </a:r>
            <a:endParaRPr lang="en-US" dirty="0" smtClean="0"/>
          </a:p>
        </p:txBody>
      </p:sp>
      <p:sp>
        <p:nvSpPr>
          <p:cNvPr id="10547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BED8C0A-E867-4520-A9A2-97079A3B6546}" type="slidenum">
              <a:rPr lang="en-US"/>
              <a:pPr/>
              <a:t>63</a:t>
            </a:fld>
            <a:endParaRPr lang="en-US" dirty="0"/>
          </a:p>
        </p:txBody>
      </p:sp>
      <p:sp>
        <p:nvSpPr>
          <p:cNvPr id="105689" name="Text Box 165"/>
          <p:cNvSpPr txBox="1">
            <a:spLocks noChangeArrowheads="1"/>
          </p:cNvSpPr>
          <p:nvPr/>
        </p:nvSpPr>
        <p:spPr bwMode="auto">
          <a:xfrm>
            <a:off x="0" y="5991969"/>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graphicFrame>
        <p:nvGraphicFramePr>
          <p:cNvPr id="8" name="Group 206"/>
          <p:cNvGraphicFramePr>
            <a:graphicFrameLocks noGrp="1"/>
          </p:cNvGraphicFramePr>
          <p:nvPr>
            <p:extLst>
              <p:ext uri="{D42A27DB-BD31-4B8C-83A1-F6EECF244321}">
                <p14:modId xmlns:p14="http://schemas.microsoft.com/office/powerpoint/2010/main" val="1015727197"/>
              </p:ext>
            </p:extLst>
          </p:nvPr>
        </p:nvGraphicFramePr>
        <p:xfrm>
          <a:off x="646000" y="2121530"/>
          <a:ext cx="8123861" cy="3819179"/>
        </p:xfrm>
        <a:graphic>
          <a:graphicData uri="http://schemas.openxmlformats.org/drawingml/2006/table">
            <a:tbl>
              <a:tblPr/>
              <a:tblGrid>
                <a:gridCol w="2217731"/>
                <a:gridCol w="791145"/>
                <a:gridCol w="791145"/>
                <a:gridCol w="720640"/>
                <a:gridCol w="720640"/>
                <a:gridCol w="720640"/>
                <a:gridCol w="720640"/>
                <a:gridCol w="720640"/>
                <a:gridCol w="720640"/>
              </a:tblGrid>
              <a:tr h="4594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971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971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71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81%BCD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50%AB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42%AB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60%AB</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228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5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05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nvSpPr>
        <p:spPr>
          <a:xfrm rot="10800000" flipV="1">
            <a:off x="4243542" y="5528801"/>
            <a:ext cx="114500"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4250699" y="5100773"/>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4226842" y="4263735"/>
            <a:ext cx="104091"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nvSpPr>
        <p:spPr>
          <a:xfrm rot="10800000">
            <a:off x="4250418" y="3400624"/>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 Box 10"/>
          <p:cNvSpPr txBox="1">
            <a:spLocks noChangeArrowheads="1"/>
          </p:cNvSpPr>
          <p:nvPr/>
        </p:nvSpPr>
        <p:spPr bwMode="auto">
          <a:xfrm>
            <a:off x="691547" y="2127731"/>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 </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6" name="Content Placeholder 6"/>
          <p:cNvSpPr>
            <a:spLocks noGrp="1"/>
          </p:cNvSpPr>
          <p:nvPr>
            <p:ph idx="1"/>
          </p:nvPr>
        </p:nvSpPr>
        <p:spPr bwMode="auto">
          <a:xfrm>
            <a:off x="218610" y="767615"/>
            <a:ext cx="8702366"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Overall, knowledge of organizational responsibility has no significant impact on intention to pursue an engineering career. </a:t>
            </a:r>
          </a:p>
          <a:p>
            <a:pPr>
              <a:lnSpc>
                <a:spcPct val="100000"/>
              </a:lnSpc>
              <a:spcBef>
                <a:spcPts val="0"/>
              </a:spcBef>
            </a:pPr>
            <a:r>
              <a:rPr lang="en-US" sz="1400" dirty="0" smtClean="0"/>
              <a:t>Compared to 2013, students with a high level of knowledge are less likely to be definitely likely to pursue a career in engineering.</a:t>
            </a:r>
            <a:endParaRPr lang="en-US" dirty="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838200" y="119082"/>
            <a:ext cx="8162925" cy="553998"/>
          </a:xfrm>
          <a:noFill/>
          <a:ln>
            <a:miter lim="800000"/>
            <a:headEnd/>
            <a:tailEnd/>
          </a:ln>
        </p:spPr>
        <p:txBody>
          <a:bodyPr vert="horz" numCol="1" compatLnSpc="1">
            <a:prstTxWarp prst="textNoShape">
              <a:avLst/>
            </a:prstTxWarp>
          </a:bodyPr>
          <a:lstStyle/>
          <a:p>
            <a:r>
              <a:rPr lang="en-US" dirty="0" smtClean="0"/>
              <a:t>Knowledge of Organizational Responsibility</a:t>
            </a:r>
            <a:br>
              <a:rPr lang="en-US" dirty="0" smtClean="0"/>
            </a:br>
            <a:r>
              <a:rPr lang="en-US" dirty="0" smtClean="0"/>
              <a:t>&amp; Intention to Apply for Licensure</a:t>
            </a:r>
            <a:endParaRPr lang="en-US" sz="1800" dirty="0" smtClean="0"/>
          </a:p>
        </p:txBody>
      </p:sp>
      <p:sp>
        <p:nvSpPr>
          <p:cNvPr id="10650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3C6F4BD-BC60-40B0-93FA-4739289F3D9D}" type="slidenum">
              <a:rPr lang="en-US"/>
              <a:pPr/>
              <a:t>64</a:t>
            </a:fld>
            <a:endParaRPr lang="en-US" dirty="0"/>
          </a:p>
        </p:txBody>
      </p:sp>
      <p:sp>
        <p:nvSpPr>
          <p:cNvPr id="106700" name="Text Box 182"/>
          <p:cNvSpPr txBox="1">
            <a:spLocks noChangeArrowheads="1"/>
          </p:cNvSpPr>
          <p:nvPr/>
        </p:nvSpPr>
        <p:spPr bwMode="auto">
          <a:xfrm>
            <a:off x="0" y="6061551"/>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1729159261"/>
              </p:ext>
            </p:extLst>
          </p:nvPr>
        </p:nvGraphicFramePr>
        <p:xfrm>
          <a:off x="658192" y="2060571"/>
          <a:ext cx="8123861" cy="3894953"/>
        </p:xfrm>
        <a:graphic>
          <a:graphicData uri="http://schemas.openxmlformats.org/drawingml/2006/table">
            <a:tbl>
              <a:tblPr/>
              <a:tblGrid>
                <a:gridCol w="2217731"/>
                <a:gridCol w="791145"/>
                <a:gridCol w="791145"/>
                <a:gridCol w="720640"/>
                <a:gridCol w="720640"/>
                <a:gridCol w="720640"/>
                <a:gridCol w="720640"/>
                <a:gridCol w="720640"/>
                <a:gridCol w="720640"/>
              </a:tblGrid>
              <a:tr h="46642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321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14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14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69%D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13%</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490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6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64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rgbClr val="203944"/>
                          </a:solidFill>
                          <a:effectLst/>
                          <a:latin typeface="+mn-lt"/>
                          <a:ea typeface="+mn-ea"/>
                          <a:cs typeface="+mn-cs"/>
                        </a:rPr>
                        <a:t>No, Definitely</a:t>
                      </a:r>
                      <a:endParaRPr kumimoji="0" lang="en-US" sz="1100" b="1" i="0" u="none" strike="noStrike" cap="none" normalizeH="0" baseline="0" dirty="0" smtClean="0">
                        <a:ln>
                          <a:noFill/>
                        </a:ln>
                        <a:solidFill>
                          <a:srgbClr val="203944"/>
                        </a:solidFill>
                        <a:effectLst/>
                        <a:latin typeface="+mj-lt"/>
                      </a:endParaRP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601">
                <a:tc vMerge="1">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65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90%D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Isosceles Triangle 12"/>
          <p:cNvSpPr/>
          <p:nvPr/>
        </p:nvSpPr>
        <p:spPr>
          <a:xfrm rot="10800000">
            <a:off x="5690955" y="3358292"/>
            <a:ext cx="100189"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nvSpPr>
        <p:spPr>
          <a:xfrm rot="10800000">
            <a:off x="5711082" y="5114951"/>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a:off x="4255270" y="5122547"/>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4231694" y="4226130"/>
            <a:ext cx="104091"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a:off x="4200936" y="3351143"/>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 Box 10"/>
          <p:cNvSpPr txBox="1">
            <a:spLocks noChangeArrowheads="1"/>
          </p:cNvSpPr>
          <p:nvPr/>
        </p:nvSpPr>
        <p:spPr bwMode="auto">
          <a:xfrm>
            <a:off x="691547" y="2127731"/>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 </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4" name="Content Placeholder 6"/>
          <p:cNvSpPr>
            <a:spLocks noGrp="1"/>
          </p:cNvSpPr>
          <p:nvPr>
            <p:ph idx="1"/>
          </p:nvPr>
        </p:nvSpPr>
        <p:spPr bwMode="auto">
          <a:xfrm>
            <a:off x="229761" y="778766"/>
            <a:ext cx="8758122"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a:t>Overall, knowledge of organizational responsibility has no significant impact on intention to </a:t>
            </a:r>
            <a:r>
              <a:rPr lang="en-US" sz="1400" dirty="0" smtClean="0"/>
              <a:t>apply for licensure.</a:t>
            </a:r>
          </a:p>
          <a:p>
            <a:pPr>
              <a:lnSpc>
                <a:spcPct val="100000"/>
              </a:lnSpc>
              <a:spcBef>
                <a:spcPts val="0"/>
              </a:spcBef>
            </a:pPr>
            <a:r>
              <a:rPr lang="en-US" sz="1400" dirty="0" smtClean="0"/>
              <a:t>Compared to 2013, those with a high or moderate knowledge are less likely to definitely intend to apply for licensure.</a:t>
            </a:r>
            <a:endParaRPr lang="en-US" sz="14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
        <p:nvSpPr>
          <p:cNvPr id="9" name="Content Placeholder 8"/>
          <p:cNvSpPr txBox="1">
            <a:spLocks/>
          </p:cNvSpPr>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300 -160 Bloor Street East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Sandra Guiry, Vice President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Michael Howell, Senior Research Manager</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a:t>
            </a:r>
          </a:p>
        </p:txBody>
      </p:sp>
      <p:sp>
        <p:nvSpPr>
          <p:cNvPr id="80899" name="Rectangle 3"/>
          <p:cNvSpPr>
            <a:spLocks noGrp="1" noChangeArrowheads="1"/>
          </p:cNvSpPr>
          <p:nvPr>
            <p:ph idx="1"/>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Continuing Education Versus Entering Workforce</a:t>
            </a:r>
          </a:p>
          <a:p>
            <a:pPr>
              <a:lnSpc>
                <a:spcPct val="100000"/>
              </a:lnSpc>
              <a:spcBef>
                <a:spcPts val="600"/>
              </a:spcBef>
            </a:pPr>
            <a:r>
              <a:rPr lang="en-US" sz="1400" dirty="0" smtClean="0"/>
              <a:t>Eight in ten (82%) final year engineering students say they intend to go into the workforce after graduating with their bachelors degree in Engineering, while one in ten (10%) students intend to pursue more education.  </a:t>
            </a:r>
          </a:p>
          <a:p>
            <a:pPr>
              <a:lnSpc>
                <a:spcPct val="100000"/>
              </a:lnSpc>
              <a:spcBef>
                <a:spcPts val="600"/>
              </a:spcBef>
            </a:pPr>
            <a:r>
              <a:rPr lang="en-US" sz="1400" dirty="0" smtClean="0"/>
              <a:t>Of those who plan to pursue more education, a majority intend to get their graduate degree in Engineering (64%),</a:t>
            </a:r>
            <a:r>
              <a:rPr lang="en-US" sz="1400" dirty="0">
                <a:solidFill>
                  <a:srgbClr val="1F497D"/>
                </a:solidFill>
              </a:rPr>
              <a:t> while </a:t>
            </a:r>
            <a:r>
              <a:rPr lang="en-US" sz="1400" dirty="0" smtClean="0">
                <a:solidFill>
                  <a:srgbClr val="1F497D"/>
                </a:solidFill>
              </a:rPr>
              <a:t>two in </a:t>
            </a:r>
            <a:r>
              <a:rPr lang="en-US" sz="1400" dirty="0">
                <a:solidFill>
                  <a:srgbClr val="1F497D"/>
                </a:solidFill>
              </a:rPr>
              <a:t>ten plan to pursue another professional </a:t>
            </a:r>
            <a:r>
              <a:rPr lang="en-US" sz="1400" dirty="0" smtClean="0">
                <a:solidFill>
                  <a:srgbClr val="1F497D"/>
                </a:solidFill>
              </a:rPr>
              <a:t>degree (19%) and fewer than one in ten plan to pursue a </a:t>
            </a:r>
            <a:r>
              <a:rPr lang="en-US" sz="1400" dirty="0">
                <a:solidFill>
                  <a:srgbClr val="1F497D"/>
                </a:solidFill>
              </a:rPr>
              <a:t>graduate degree in another area </a:t>
            </a:r>
            <a:r>
              <a:rPr lang="en-US" sz="1400" dirty="0" smtClean="0">
                <a:solidFill>
                  <a:srgbClr val="1F497D"/>
                </a:solidFill>
              </a:rPr>
              <a:t>(6%) or </a:t>
            </a:r>
            <a:r>
              <a:rPr lang="en-US" sz="1400" dirty="0">
                <a:solidFill>
                  <a:srgbClr val="1F497D"/>
                </a:solidFill>
              </a:rPr>
              <a:t>an </a:t>
            </a:r>
            <a:r>
              <a:rPr lang="en-US" sz="1400" dirty="0" smtClean="0">
                <a:solidFill>
                  <a:srgbClr val="1F497D"/>
                </a:solidFill>
              </a:rPr>
              <a:t>MBA (5%). </a:t>
            </a:r>
          </a:p>
          <a:p>
            <a:pPr>
              <a:lnSpc>
                <a:spcPct val="100000"/>
              </a:lnSpc>
              <a:spcBef>
                <a:spcPts val="600"/>
              </a:spcBef>
            </a:pPr>
            <a:r>
              <a:rPr lang="en-US" sz="1400" dirty="0">
                <a:solidFill>
                  <a:srgbClr val="1F497D"/>
                </a:solidFill>
              </a:rPr>
              <a:t>Among those students who plan to pursue more education, </a:t>
            </a:r>
            <a:r>
              <a:rPr lang="en-US" sz="1400" dirty="0" smtClean="0">
                <a:solidFill>
                  <a:srgbClr val="1F497D"/>
                </a:solidFill>
              </a:rPr>
              <a:t>nearly three in ten intend </a:t>
            </a:r>
            <a:r>
              <a:rPr lang="en-US" sz="1400" dirty="0">
                <a:solidFill>
                  <a:srgbClr val="1F497D"/>
                </a:solidFill>
              </a:rPr>
              <a:t>to study in </a:t>
            </a:r>
            <a:r>
              <a:rPr lang="en-US" sz="1400" dirty="0" smtClean="0">
                <a:solidFill>
                  <a:srgbClr val="1F497D"/>
                </a:solidFill>
              </a:rPr>
              <a:t>British Columbia (27%), followed by two in ten who plan to go to Alberta (21%). </a:t>
            </a:r>
            <a:endParaRPr lang="en-US" sz="1400" dirty="0">
              <a:solidFill>
                <a:srgbClr val="1F497D"/>
              </a:solidFill>
            </a:endParaRPr>
          </a:p>
          <a:p>
            <a:pPr>
              <a:lnSpc>
                <a:spcPct val="100000"/>
              </a:lnSpc>
              <a:spcBef>
                <a:spcPts val="600"/>
              </a:spcBef>
            </a:pPr>
            <a:endParaRPr lang="en-US" sz="1400" dirty="0" smtClean="0"/>
          </a:p>
          <a:p>
            <a:pPr>
              <a:lnSpc>
                <a:spcPct val="100000"/>
              </a:lnSpc>
              <a:spcBef>
                <a:spcPts val="600"/>
              </a:spcBef>
              <a:buFontTx/>
              <a:buNone/>
            </a:pPr>
            <a:r>
              <a:rPr lang="en-US" sz="1600" b="1" dirty="0" smtClean="0"/>
              <a:t>Future Intentions: Engineering Career</a:t>
            </a:r>
          </a:p>
          <a:p>
            <a:pPr>
              <a:lnSpc>
                <a:spcPct val="100000"/>
              </a:lnSpc>
              <a:spcBef>
                <a:spcPts val="600"/>
              </a:spcBef>
            </a:pPr>
            <a:r>
              <a:rPr lang="en-US" sz="1400" dirty="0" smtClean="0"/>
              <a:t>Over nine in ten (94%) students say they are likely to pursue a career in engineering, of which seven in ten </a:t>
            </a:r>
            <a:r>
              <a:rPr lang="en-US" sz="1400" i="1" dirty="0" smtClean="0"/>
              <a:t>definitely</a:t>
            </a:r>
            <a:r>
              <a:rPr lang="en-US" sz="1400" dirty="0" smtClean="0"/>
              <a:t> will (70%) while one quarter </a:t>
            </a:r>
            <a:r>
              <a:rPr lang="en-US" sz="1400" i="1" dirty="0" smtClean="0"/>
              <a:t>probably</a:t>
            </a:r>
            <a:r>
              <a:rPr lang="en-US" sz="1400" dirty="0" smtClean="0"/>
              <a:t> will (24%).   Fewer than one in ten students </a:t>
            </a:r>
            <a:r>
              <a:rPr lang="en-US" sz="1400" i="1" dirty="0" smtClean="0"/>
              <a:t>probably</a:t>
            </a:r>
            <a:r>
              <a:rPr lang="en-US" sz="1400" dirty="0" smtClean="0"/>
              <a:t> (5%) –or- </a:t>
            </a:r>
            <a:r>
              <a:rPr lang="en-US" sz="1400" i="1" dirty="0" smtClean="0"/>
              <a:t>definitely</a:t>
            </a:r>
            <a:r>
              <a:rPr lang="en-US" sz="1400" dirty="0" smtClean="0"/>
              <a:t> (1%) </a:t>
            </a:r>
            <a:r>
              <a:rPr lang="en-US" sz="1400" i="1" dirty="0" smtClean="0"/>
              <a:t>will </a:t>
            </a:r>
            <a:r>
              <a:rPr lang="en-US" sz="1400" i="1" u="sng" dirty="0" smtClean="0"/>
              <a:t>not</a:t>
            </a:r>
            <a:r>
              <a:rPr lang="en-US" sz="1400" dirty="0"/>
              <a:t> pursue a career in engineering. </a:t>
            </a:r>
            <a:endParaRPr lang="en-US" sz="1400" dirty="0" smtClean="0"/>
          </a:p>
          <a:p>
            <a:pPr>
              <a:lnSpc>
                <a:spcPct val="100000"/>
              </a:lnSpc>
              <a:spcBef>
                <a:spcPts val="600"/>
              </a:spcBef>
            </a:pPr>
            <a:r>
              <a:rPr lang="en-US" sz="1400" dirty="0" smtClean="0"/>
              <a:t>The </a:t>
            </a:r>
            <a:r>
              <a:rPr lang="en-US" sz="1400" dirty="0"/>
              <a:t>top reason for not pursuing a career in engineering continues to be that engineering is not what they thought it would </a:t>
            </a:r>
            <a:r>
              <a:rPr lang="en-US" sz="1400" dirty="0" smtClean="0"/>
              <a:t>be (37%).  Other </a:t>
            </a:r>
            <a:r>
              <a:rPr lang="en-US" sz="1400" dirty="0"/>
              <a:t>common mentions include that there are better employment opportunities </a:t>
            </a:r>
            <a:r>
              <a:rPr lang="en-US" sz="1400" dirty="0" smtClean="0"/>
              <a:t>elsewhere (16%), </a:t>
            </a:r>
            <a:r>
              <a:rPr lang="en-US" sz="1400" dirty="0"/>
              <a:t>that they never intended to pursue a career in engineering </a:t>
            </a:r>
            <a:r>
              <a:rPr lang="en-US" sz="1400" dirty="0" smtClean="0"/>
              <a:t>(11%) or </a:t>
            </a:r>
            <a:r>
              <a:rPr lang="en-US" sz="1400" dirty="0"/>
              <a:t>that there are opportunities to earn more money </a:t>
            </a:r>
            <a:r>
              <a:rPr lang="en-US" sz="1400" dirty="0" smtClean="0"/>
              <a:t>elsewhere (11%).</a:t>
            </a:r>
            <a:endParaRPr lang="en-US" sz="1400" dirty="0"/>
          </a:p>
          <a:p>
            <a:pPr>
              <a:lnSpc>
                <a:spcPct val="100000"/>
              </a:lnSpc>
              <a:spcBef>
                <a:spcPts val="600"/>
              </a:spcBef>
            </a:pPr>
            <a:r>
              <a:rPr lang="en-US" sz="1400" dirty="0" smtClean="0"/>
              <a:t>Almost all (96%) students say that when they began their studies they planned to practice engineering upon completion of their program.  Six in ten students began their undergraduate studies with a </a:t>
            </a:r>
            <a:r>
              <a:rPr lang="en-US" sz="1400" i="1" dirty="0" smtClean="0"/>
              <a:t>definite</a:t>
            </a:r>
            <a:r>
              <a:rPr lang="en-US" sz="1400" dirty="0" smtClean="0"/>
              <a:t> intention to pursue an engineering career (62%), while one-third said it was </a:t>
            </a:r>
            <a:r>
              <a:rPr lang="en-US" sz="1400" i="1" dirty="0" smtClean="0"/>
              <a:t>likely</a:t>
            </a:r>
            <a:r>
              <a:rPr lang="en-US" sz="1400" dirty="0" smtClean="0"/>
              <a:t> (34%).    </a:t>
            </a:r>
          </a:p>
          <a:p>
            <a:pPr>
              <a:lnSpc>
                <a:spcPct val="100000"/>
              </a:lnSpc>
              <a:spcBef>
                <a:spcPts val="600"/>
              </a:spcBef>
            </a:pPr>
            <a:endParaRPr lang="en-US" sz="1400" dirty="0" smtClean="0"/>
          </a:p>
          <a:p>
            <a:pPr>
              <a:lnSpc>
                <a:spcPct val="100000"/>
              </a:lnSpc>
              <a:spcBef>
                <a:spcPts val="600"/>
              </a:spcBef>
              <a:buFontTx/>
              <a:buNone/>
            </a:pPr>
            <a:endParaRPr lang="en-US" sz="1400" dirty="0" smtClean="0"/>
          </a:p>
        </p:txBody>
      </p:sp>
      <p:sp>
        <p:nvSpPr>
          <p:cNvPr id="809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E7D3903-9EDD-4C13-9FEF-5C30E627DE5A}" type="slidenum">
              <a:rPr lang="en-US"/>
              <a:pPr/>
              <a:t>7</a:t>
            </a:fld>
            <a:endParaRPr lang="en-US" dirty="0"/>
          </a:p>
        </p:txBody>
      </p:sp>
    </p:spTree>
    <p:extLst>
      <p:ext uri="{BB962C8B-B14F-4D97-AF65-F5344CB8AC3E}">
        <p14:creationId xmlns:p14="http://schemas.microsoft.com/office/powerpoint/2010/main" val="4904497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1923" name="Rectangle 3"/>
          <p:cNvSpPr>
            <a:spLocks noGrp="1" noChangeArrowheads="1"/>
          </p:cNvSpPr>
          <p:nvPr>
            <p:ph idx="1"/>
          </p:nvPr>
        </p:nvSpPr>
        <p:spPr bwMode="auto">
          <a:xfrm>
            <a:off x="456335" y="901407"/>
            <a:ext cx="8136948"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Engineering Career </a:t>
            </a:r>
            <a:r>
              <a:rPr lang="en-US" sz="1600" dirty="0" smtClean="0"/>
              <a:t>(continued)</a:t>
            </a:r>
          </a:p>
          <a:p>
            <a:pPr>
              <a:lnSpc>
                <a:spcPct val="100000"/>
              </a:lnSpc>
              <a:spcBef>
                <a:spcPts val="600"/>
              </a:spcBef>
              <a:buSzPct val="90000"/>
            </a:pPr>
            <a:r>
              <a:rPr lang="en-US" sz="1400" dirty="0" smtClean="0"/>
              <a:t>Virtually all students (97%) </a:t>
            </a:r>
            <a:r>
              <a:rPr lang="en-US" sz="1400" dirty="0"/>
              <a:t>who intend to pursue a career in </a:t>
            </a:r>
            <a:r>
              <a:rPr lang="en-US" sz="1400" dirty="0" smtClean="0"/>
              <a:t>engineering after graduating </a:t>
            </a:r>
            <a:r>
              <a:rPr lang="en-US" sz="1400" dirty="0"/>
              <a:t>say they were </a:t>
            </a:r>
            <a:r>
              <a:rPr lang="en-US" sz="1400" i="1" dirty="0"/>
              <a:t>definitely</a:t>
            </a:r>
            <a:r>
              <a:rPr lang="en-US" sz="1400" dirty="0"/>
              <a:t> </a:t>
            </a:r>
            <a:r>
              <a:rPr lang="en-US" sz="1400" dirty="0" smtClean="0"/>
              <a:t>(65%) or </a:t>
            </a:r>
            <a:r>
              <a:rPr lang="en-US" sz="1400" i="1" dirty="0" smtClean="0"/>
              <a:t>likely </a:t>
            </a:r>
            <a:r>
              <a:rPr lang="en-US" sz="1400" dirty="0" smtClean="0"/>
              <a:t>(33%) to intend to pursue a </a:t>
            </a:r>
            <a:r>
              <a:rPr lang="en-US" sz="1400" dirty="0"/>
              <a:t>career in the engineering field </a:t>
            </a:r>
            <a:r>
              <a:rPr lang="en-US" sz="1400" dirty="0" smtClean="0"/>
              <a:t>when </a:t>
            </a:r>
            <a:r>
              <a:rPr lang="en-US" sz="1400" dirty="0"/>
              <a:t>they began their studies. </a:t>
            </a:r>
            <a:endParaRPr lang="en-US" sz="1400" dirty="0" smtClean="0"/>
          </a:p>
          <a:p>
            <a:pPr>
              <a:lnSpc>
                <a:spcPct val="100000"/>
              </a:lnSpc>
              <a:spcBef>
                <a:spcPts val="600"/>
              </a:spcBef>
              <a:buSzPct val="90000"/>
            </a:pPr>
            <a:r>
              <a:rPr lang="en-US" sz="1400" dirty="0" smtClean="0"/>
              <a:t>Of the small number </a:t>
            </a:r>
            <a:r>
              <a:rPr lang="en-US" sz="1400" dirty="0"/>
              <a:t>who </a:t>
            </a:r>
            <a:r>
              <a:rPr lang="en-US" sz="1400" dirty="0" smtClean="0"/>
              <a:t>do </a:t>
            </a:r>
            <a:r>
              <a:rPr lang="en-US" sz="1400" u="sng" dirty="0"/>
              <a:t>not</a:t>
            </a:r>
            <a:r>
              <a:rPr lang="en-US" sz="1400" dirty="0"/>
              <a:t> intend to pursue a career in the engineering field, </a:t>
            </a:r>
            <a:r>
              <a:rPr lang="en-US" sz="1400" dirty="0" smtClean="0"/>
              <a:t>three quarters (74%) </a:t>
            </a:r>
            <a:r>
              <a:rPr lang="en-US" sz="1400" dirty="0"/>
              <a:t>indicate they were </a:t>
            </a:r>
            <a:r>
              <a:rPr lang="en-US" sz="1400" i="1" dirty="0" smtClean="0"/>
              <a:t>definitely (26%)</a:t>
            </a:r>
            <a:r>
              <a:rPr lang="en-US" sz="1400" dirty="0" smtClean="0"/>
              <a:t> </a:t>
            </a:r>
            <a:r>
              <a:rPr lang="en-US" sz="1400" dirty="0"/>
              <a:t>or </a:t>
            </a:r>
            <a:r>
              <a:rPr lang="en-US" sz="1400" i="1" dirty="0" smtClean="0"/>
              <a:t>likely (47%)</a:t>
            </a:r>
            <a:r>
              <a:rPr lang="en-US" sz="1400" dirty="0" smtClean="0"/>
              <a:t> </a:t>
            </a:r>
            <a:r>
              <a:rPr lang="en-US" sz="1400" dirty="0"/>
              <a:t>to plan on pursuing a career in engineering when they began their studies, while </a:t>
            </a:r>
            <a:r>
              <a:rPr lang="en-US" sz="1400" dirty="0" smtClean="0"/>
              <a:t>one quarter </a:t>
            </a:r>
            <a:r>
              <a:rPr lang="en-US" sz="1400" dirty="0"/>
              <a:t>say that was </a:t>
            </a:r>
            <a:r>
              <a:rPr lang="en-US" sz="1400" dirty="0" smtClean="0"/>
              <a:t>never </a:t>
            </a:r>
            <a:r>
              <a:rPr lang="en-US" sz="1400" dirty="0"/>
              <a:t>their </a:t>
            </a:r>
            <a:r>
              <a:rPr lang="en-US" sz="1400" dirty="0" smtClean="0"/>
              <a:t>intention (26%). </a:t>
            </a:r>
            <a:endParaRPr lang="en-US" sz="1400" dirty="0"/>
          </a:p>
          <a:p>
            <a:pPr lvl="1">
              <a:lnSpc>
                <a:spcPct val="100000"/>
              </a:lnSpc>
              <a:spcBef>
                <a:spcPts val="600"/>
              </a:spcBef>
            </a:pPr>
            <a:endParaRPr lang="en-US" sz="1400" dirty="0" smtClean="0"/>
          </a:p>
          <a:p>
            <a:pPr>
              <a:lnSpc>
                <a:spcPct val="100000"/>
              </a:lnSpc>
              <a:spcBef>
                <a:spcPts val="600"/>
              </a:spcBef>
              <a:buFontTx/>
              <a:buNone/>
            </a:pPr>
            <a:r>
              <a:rPr lang="en-US" sz="1600" b="1" dirty="0" smtClean="0"/>
              <a:t>Future Intentions: Pursue Licensure</a:t>
            </a:r>
          </a:p>
          <a:p>
            <a:pPr>
              <a:lnSpc>
                <a:spcPct val="100000"/>
              </a:lnSpc>
              <a:spcBef>
                <a:spcPts val="600"/>
              </a:spcBef>
            </a:pPr>
            <a:r>
              <a:rPr lang="en-US" sz="1400" dirty="0" smtClean="0"/>
              <a:t>More than half of </a:t>
            </a:r>
            <a:r>
              <a:rPr lang="en-US" sz="1400" u="sng" dirty="0" smtClean="0"/>
              <a:t>all</a:t>
            </a:r>
            <a:r>
              <a:rPr lang="en-US" sz="1400" dirty="0" smtClean="0"/>
              <a:t> students (53%) indicate that they </a:t>
            </a:r>
            <a:r>
              <a:rPr lang="en-US" sz="1400" i="1" dirty="0" smtClean="0"/>
              <a:t>definitely</a:t>
            </a:r>
            <a:r>
              <a:rPr lang="en-US" sz="1400" dirty="0" smtClean="0"/>
              <a:t> intend to apply for licensure, while a further three in ten (30%) say they </a:t>
            </a:r>
            <a:r>
              <a:rPr lang="en-US" sz="1400" i="1" dirty="0" smtClean="0"/>
              <a:t>probably</a:t>
            </a:r>
            <a:r>
              <a:rPr lang="en-US" sz="1400" dirty="0" smtClean="0"/>
              <a:t> will.  Around one in ten </a:t>
            </a:r>
            <a:r>
              <a:rPr lang="en-US" sz="1400" i="1" dirty="0" smtClean="0"/>
              <a:t>probably/ definitely won’t </a:t>
            </a:r>
            <a:r>
              <a:rPr lang="en-US" sz="1400" dirty="0" smtClean="0"/>
              <a:t>apply (10%) or don’t know (7%)</a:t>
            </a:r>
          </a:p>
          <a:p>
            <a:pPr lvl="1">
              <a:lnSpc>
                <a:spcPct val="100000"/>
              </a:lnSpc>
              <a:spcBef>
                <a:spcPts val="600"/>
              </a:spcBef>
              <a:buFont typeface="Wingdings" pitchFamily="2" charset="2"/>
              <a:buChar char="Ø"/>
            </a:pPr>
            <a:r>
              <a:rPr lang="en-US" sz="1400" dirty="0" smtClean="0"/>
              <a:t>Among those students who specifically plan to pursue an engineering career, nearly six in ten (56%) indicate they </a:t>
            </a:r>
            <a:r>
              <a:rPr lang="en-US" sz="1400" i="1" dirty="0" smtClean="0"/>
              <a:t>definitely will </a:t>
            </a:r>
            <a:r>
              <a:rPr lang="en-US" sz="1400" dirty="0" smtClean="0"/>
              <a:t>and 31% </a:t>
            </a:r>
            <a:r>
              <a:rPr lang="en-US" sz="1400" i="1" dirty="0" smtClean="0"/>
              <a:t>probably will </a:t>
            </a:r>
            <a:r>
              <a:rPr lang="en-US" sz="1400" dirty="0" smtClean="0"/>
              <a:t>pursue their </a:t>
            </a:r>
            <a:r>
              <a:rPr lang="en-US" sz="1400" dirty="0" err="1" smtClean="0"/>
              <a:t>licence</a:t>
            </a:r>
            <a:r>
              <a:rPr lang="en-US" sz="1400" dirty="0" smtClean="0"/>
              <a:t>.</a:t>
            </a:r>
          </a:p>
          <a:p>
            <a:pPr>
              <a:lnSpc>
                <a:spcPct val="100000"/>
              </a:lnSpc>
              <a:spcBef>
                <a:spcPts val="600"/>
              </a:spcBef>
            </a:pPr>
            <a:r>
              <a:rPr lang="en-US" sz="1400" dirty="0" smtClean="0"/>
              <a:t>Of those who do </a:t>
            </a:r>
            <a:r>
              <a:rPr lang="en-US" sz="1400" u="sng" dirty="0" smtClean="0"/>
              <a:t>not</a:t>
            </a:r>
            <a:r>
              <a:rPr lang="en-US" sz="1400" dirty="0" smtClean="0"/>
              <a:t> intend to immediately pursue their license, two in ten indicate that they </a:t>
            </a:r>
            <a:r>
              <a:rPr lang="en-US" sz="1400" i="1" dirty="0" smtClean="0"/>
              <a:t>probably</a:t>
            </a:r>
            <a:r>
              <a:rPr lang="en-US" sz="1400" dirty="0" smtClean="0"/>
              <a:t> or </a:t>
            </a:r>
            <a:r>
              <a:rPr lang="en-US" sz="1400" i="1" dirty="0" smtClean="0"/>
              <a:t>definitely</a:t>
            </a:r>
            <a:r>
              <a:rPr lang="en-US" sz="1400" dirty="0" smtClean="0"/>
              <a:t> will apply for licensure sometime down the road (22%), while two thirds do not foresee themselves applying in the future</a:t>
            </a:r>
            <a:r>
              <a:rPr lang="en-US" sz="1400" dirty="0" smtClean="0">
                <a:solidFill>
                  <a:srgbClr val="1F497D"/>
                </a:solidFill>
              </a:rPr>
              <a:t> (66%)</a:t>
            </a:r>
            <a:r>
              <a:rPr lang="en-US" sz="1400" dirty="0" smtClean="0"/>
              <a:t>.</a:t>
            </a:r>
            <a:endParaRPr lang="en-US" dirty="0" smtClean="0"/>
          </a:p>
          <a:p>
            <a:pPr>
              <a:lnSpc>
                <a:spcPct val="100000"/>
              </a:lnSpc>
              <a:spcBef>
                <a:spcPts val="600"/>
              </a:spcBef>
            </a:pPr>
            <a:r>
              <a:rPr lang="en-US" sz="1400" dirty="0" smtClean="0"/>
              <a:t>The most commonly cited reasons for </a:t>
            </a:r>
            <a:r>
              <a:rPr lang="en-US" sz="1400" u="sng" dirty="0" smtClean="0"/>
              <a:t>not ever</a:t>
            </a:r>
            <a:r>
              <a:rPr lang="en-US" sz="1400" i="1" dirty="0" smtClean="0"/>
              <a:t> </a:t>
            </a:r>
            <a:r>
              <a:rPr lang="en-US" sz="1400" dirty="0" smtClean="0"/>
              <a:t>pursuing their license are lack of interest (40%), </a:t>
            </a:r>
            <a:r>
              <a:rPr lang="en-US" sz="1400" dirty="0"/>
              <a:t>that it is not necessary for their career </a:t>
            </a:r>
            <a:r>
              <a:rPr lang="en-US" sz="1400" dirty="0" smtClean="0"/>
              <a:t>plans (26%) </a:t>
            </a:r>
            <a:r>
              <a:rPr lang="en-US" sz="1400" dirty="0"/>
              <a:t>or </a:t>
            </a:r>
            <a:r>
              <a:rPr lang="en-US" sz="1400" dirty="0" smtClean="0"/>
              <a:t>that they have plans </a:t>
            </a:r>
            <a:r>
              <a:rPr lang="en-US" sz="1400" dirty="0"/>
              <a:t>to pursue a different career path altogether </a:t>
            </a:r>
            <a:r>
              <a:rPr lang="en-US" sz="1400" dirty="0" smtClean="0"/>
              <a:t>(21%).</a:t>
            </a:r>
          </a:p>
          <a:p>
            <a:pPr>
              <a:lnSpc>
                <a:spcPct val="100000"/>
              </a:lnSpc>
              <a:spcBef>
                <a:spcPts val="600"/>
              </a:spcBef>
            </a:pPr>
            <a:r>
              <a:rPr lang="en-US" sz="1400" dirty="0" smtClean="0"/>
              <a:t>Once </a:t>
            </a:r>
            <a:r>
              <a:rPr lang="en-US" sz="1400" dirty="0"/>
              <a:t>informed that a P. </a:t>
            </a:r>
            <a:r>
              <a:rPr lang="en-US" sz="1400" dirty="0" err="1"/>
              <a:t>Eng</a:t>
            </a:r>
            <a:r>
              <a:rPr lang="en-US" sz="1400" dirty="0"/>
              <a:t> is required to practice engineering, </a:t>
            </a:r>
            <a:r>
              <a:rPr lang="en-US" sz="1400" dirty="0" smtClean="0"/>
              <a:t>three in ten (29%) students who did </a:t>
            </a:r>
            <a:r>
              <a:rPr lang="en-US" sz="1400" u="sng" dirty="0" smtClean="0"/>
              <a:t>not</a:t>
            </a:r>
            <a:r>
              <a:rPr lang="en-US" sz="1400" dirty="0" smtClean="0"/>
              <a:t> intend to pursue their </a:t>
            </a:r>
            <a:r>
              <a:rPr lang="en-US" sz="1400" dirty="0" err="1" smtClean="0"/>
              <a:t>licence</a:t>
            </a:r>
            <a:r>
              <a:rPr lang="en-US" sz="1400" dirty="0" smtClean="0"/>
              <a:t> change their mind and indicate they are</a:t>
            </a:r>
            <a:r>
              <a:rPr lang="en-US" sz="1400" i="1" dirty="0"/>
              <a:t> probably</a:t>
            </a:r>
            <a:r>
              <a:rPr lang="en-US" sz="1400" dirty="0"/>
              <a:t> or </a:t>
            </a:r>
            <a:r>
              <a:rPr lang="en-US" sz="1400" i="1" dirty="0" smtClean="0"/>
              <a:t>definitely likely</a:t>
            </a:r>
            <a:r>
              <a:rPr lang="en-US" sz="1400" dirty="0" smtClean="0"/>
              <a:t> to do so. </a:t>
            </a:r>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buFontTx/>
              <a:buNone/>
            </a:pPr>
            <a:endParaRPr lang="en-US" sz="1600" dirty="0" smtClean="0"/>
          </a:p>
        </p:txBody>
      </p:sp>
      <p:sp>
        <p:nvSpPr>
          <p:cNvPr id="8192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54C0BE-1E28-446A-8F46-BC0E6F694244}" type="slidenum">
              <a:rPr lang="en-US"/>
              <a:pPr/>
              <a:t>8</a:t>
            </a:fld>
            <a:endParaRPr lang="en-US" dirty="0"/>
          </a:p>
        </p:txBody>
      </p:sp>
    </p:spTree>
    <p:extLst>
      <p:ext uri="{BB962C8B-B14F-4D97-AF65-F5344CB8AC3E}">
        <p14:creationId xmlns:p14="http://schemas.microsoft.com/office/powerpoint/2010/main" val="25091008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Pursue Licensure </a:t>
            </a:r>
            <a:r>
              <a:rPr lang="en-US" sz="1600" dirty="0" smtClean="0"/>
              <a:t>(continued)</a:t>
            </a:r>
          </a:p>
          <a:p>
            <a:pPr>
              <a:lnSpc>
                <a:spcPct val="100000"/>
              </a:lnSpc>
              <a:spcBef>
                <a:spcPts val="600"/>
              </a:spcBef>
            </a:pPr>
            <a:r>
              <a:rPr lang="en-US" sz="1400" dirty="0" smtClean="0"/>
              <a:t>Of those who intend to pursue their licence, the majority plan to do so within one year (59%), of which four in ten will do so within six months (42%).  Two in ten plan to apply after a year (20%) or remain undecided (21%).</a:t>
            </a:r>
          </a:p>
          <a:p>
            <a:pPr>
              <a:lnSpc>
                <a:spcPct val="100000"/>
              </a:lnSpc>
              <a:spcBef>
                <a:spcPts val="600"/>
              </a:spcBef>
            </a:pPr>
            <a:r>
              <a:rPr lang="en-US" sz="1400" dirty="0" smtClean="0"/>
              <a:t>Among those students who plan to wait more than a year to apply for licensure or are unsure, the vast majority (85%) cite the desire to get more required work experience before applying for licensure.</a:t>
            </a:r>
          </a:p>
          <a:p>
            <a:pPr>
              <a:lnSpc>
                <a:spcPct val="100000"/>
              </a:lnSpc>
              <a:spcBef>
                <a:spcPts val="600"/>
              </a:spcBef>
            </a:pPr>
            <a:r>
              <a:rPr lang="en-US" sz="1400" dirty="0" smtClean="0"/>
              <a:t>Upon learning that the fee for the first year of the Engineering-in-Training [EIT] program can be waived if they apply within six months of graduation, more than nine in ten (94%) </a:t>
            </a:r>
            <a:r>
              <a:rPr lang="en-US" sz="1400" dirty="0"/>
              <a:t>students who originally intended on waiting more than six months to apply are now </a:t>
            </a:r>
            <a:r>
              <a:rPr lang="en-US" sz="1400" i="1" dirty="0" smtClean="0"/>
              <a:t>very </a:t>
            </a:r>
            <a:r>
              <a:rPr lang="en-US" sz="1400" dirty="0" smtClean="0"/>
              <a:t>(64%) </a:t>
            </a:r>
            <a:r>
              <a:rPr lang="en-US" sz="1400" dirty="0"/>
              <a:t>or </a:t>
            </a:r>
            <a:r>
              <a:rPr lang="en-US" sz="1400" i="1" dirty="0"/>
              <a:t>somewhat </a:t>
            </a:r>
            <a:r>
              <a:rPr lang="en-US" sz="1400" dirty="0" smtClean="0"/>
              <a:t>(30%) </a:t>
            </a:r>
            <a:r>
              <a:rPr lang="en-US" sz="1400" i="1" dirty="0"/>
              <a:t>likely</a:t>
            </a:r>
            <a:r>
              <a:rPr lang="en-US" sz="1400" dirty="0" smtClean="0"/>
              <a:t> to </a:t>
            </a:r>
            <a:r>
              <a:rPr lang="en-US" sz="1400" dirty="0"/>
              <a:t>do so within that timeframe.</a:t>
            </a:r>
          </a:p>
          <a:p>
            <a:pPr lvl="1">
              <a:lnSpc>
                <a:spcPct val="100000"/>
              </a:lnSpc>
              <a:spcBef>
                <a:spcPts val="600"/>
              </a:spcBef>
              <a:buFont typeface="Wingdings" pitchFamily="2" charset="2"/>
              <a:buChar char="Ø"/>
            </a:pPr>
            <a:endParaRPr lang="en-US" sz="1400" dirty="0" smtClean="0"/>
          </a:p>
          <a:p>
            <a:pPr>
              <a:lnSpc>
                <a:spcPct val="100000"/>
              </a:lnSpc>
              <a:spcBef>
                <a:spcPts val="600"/>
              </a:spcBef>
              <a:buFontTx/>
              <a:buNone/>
            </a:pPr>
            <a:r>
              <a:rPr lang="en-US" sz="1600" b="1" dirty="0" smtClean="0"/>
              <a:t>Knowledge of Engineering Profession </a:t>
            </a:r>
          </a:p>
          <a:p>
            <a:pPr>
              <a:lnSpc>
                <a:spcPct val="100000"/>
              </a:lnSpc>
              <a:spcBef>
                <a:spcPts val="600"/>
              </a:spcBef>
            </a:pPr>
            <a:r>
              <a:rPr lang="en-US" sz="1400" dirty="0" smtClean="0"/>
              <a:t>Over eight in ten students (84%) know that engineering is regulated by legislation.   Around one in ten students are unsure (7%) or believe the profession is not regulated (9%).  </a:t>
            </a:r>
          </a:p>
          <a:p>
            <a:pPr>
              <a:lnSpc>
                <a:spcPct val="100000"/>
              </a:lnSpc>
              <a:spcBef>
                <a:spcPts val="600"/>
              </a:spcBef>
            </a:pPr>
            <a:r>
              <a:rPr lang="en-US" sz="1400" dirty="0"/>
              <a:t>Students’ knowledge of the Professional Engineers Act of their respective province is varied, </a:t>
            </a:r>
            <a:r>
              <a:rPr lang="en-US" sz="1400" dirty="0" smtClean="0"/>
              <a:t>one third </a:t>
            </a:r>
            <a:r>
              <a:rPr lang="en-US" sz="1400" dirty="0"/>
              <a:t>report having a fair amount of </a:t>
            </a:r>
            <a:r>
              <a:rPr lang="en-US" sz="1400" dirty="0" smtClean="0"/>
              <a:t>knowledge (35%), half </a:t>
            </a:r>
            <a:r>
              <a:rPr lang="en-US" sz="1400" dirty="0"/>
              <a:t>say they know just a little </a:t>
            </a:r>
            <a:r>
              <a:rPr lang="en-US" sz="1400" dirty="0" smtClean="0"/>
              <a:t>(49%) while </a:t>
            </a:r>
            <a:r>
              <a:rPr lang="en-US" sz="1400" dirty="0"/>
              <a:t>very few know a </a:t>
            </a:r>
            <a:r>
              <a:rPr lang="en-US" sz="1400" dirty="0" smtClean="0"/>
              <a:t>lot (2%).  One in </a:t>
            </a:r>
            <a:r>
              <a:rPr lang="en-US" sz="1400" dirty="0"/>
              <a:t>ten have heard of </a:t>
            </a:r>
            <a:r>
              <a:rPr lang="en-US" sz="1400" dirty="0" smtClean="0"/>
              <a:t>it, </a:t>
            </a:r>
            <a:r>
              <a:rPr lang="en-US" sz="1400" dirty="0"/>
              <a:t>but know nothing about </a:t>
            </a:r>
            <a:r>
              <a:rPr lang="en-US" sz="1400" dirty="0" smtClean="0"/>
              <a:t>it</a:t>
            </a:r>
            <a:r>
              <a:rPr lang="en-US" sz="1400" dirty="0"/>
              <a:t> (</a:t>
            </a:r>
            <a:r>
              <a:rPr lang="en-US" sz="1400" dirty="0" smtClean="0"/>
              <a:t>10%) </a:t>
            </a:r>
            <a:r>
              <a:rPr lang="en-US" sz="1400" dirty="0"/>
              <a:t>and only </a:t>
            </a:r>
            <a:r>
              <a:rPr lang="en-US" sz="1400" dirty="0" smtClean="0"/>
              <a:t>4% </a:t>
            </a:r>
            <a:r>
              <a:rPr lang="en-US" sz="1400" dirty="0"/>
              <a:t>have never heard of the Act. </a:t>
            </a:r>
          </a:p>
          <a:p>
            <a:pPr>
              <a:lnSpc>
                <a:spcPct val="100000"/>
              </a:lnSpc>
              <a:spcBef>
                <a:spcPts val="600"/>
              </a:spcBef>
            </a:pPr>
            <a:r>
              <a:rPr lang="en-US" sz="1400" dirty="0" smtClean="0"/>
              <a:t>The vast majority of students know that a </a:t>
            </a:r>
            <a:r>
              <a:rPr lang="en-US" sz="1400" dirty="0" err="1" smtClean="0"/>
              <a:t>licence</a:t>
            </a:r>
            <a:r>
              <a:rPr lang="en-US" sz="1400" dirty="0" smtClean="0"/>
              <a:t> is required to perform engineering work independently (86%), while two thirds are correct that a </a:t>
            </a:r>
            <a:r>
              <a:rPr lang="en-US" sz="1400" dirty="0" err="1" smtClean="0"/>
              <a:t>licence</a:t>
            </a:r>
            <a:r>
              <a:rPr lang="en-US" sz="1400" dirty="0" smtClean="0"/>
              <a:t> is required to use the title ‘Engineer’ (67%). Eight in ten know that a license is </a:t>
            </a:r>
            <a:r>
              <a:rPr lang="en-US" sz="1400" u="sng" dirty="0" smtClean="0"/>
              <a:t>not</a:t>
            </a:r>
            <a:r>
              <a:rPr lang="en-US" sz="1400" dirty="0" smtClean="0"/>
              <a:t> required to practice engineering work under the supervision of a </a:t>
            </a:r>
            <a:r>
              <a:rPr lang="en-US" sz="1400" dirty="0" err="1" smtClean="0"/>
              <a:t>P.Eng</a:t>
            </a:r>
            <a:r>
              <a:rPr lang="en-US" sz="1400" dirty="0" smtClean="0"/>
              <a:t> (78%).</a:t>
            </a:r>
          </a:p>
          <a:p>
            <a:pPr>
              <a:lnSpc>
                <a:spcPct val="100000"/>
              </a:lnSpc>
              <a:spcBef>
                <a:spcPts val="600"/>
              </a:spcBef>
            </a:pPr>
            <a:endParaRPr lang="en-US" sz="1400"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16732033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Props1.xml><?xml version="1.0" encoding="utf-8"?>
<ds:datastoreItem xmlns:ds="http://schemas.openxmlformats.org/officeDocument/2006/customXml" ds:itemID="{B5B57D76-D53B-4671-848D-920CC700B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9577BB-A64B-417D-AFFF-3484B2A90673}">
  <ds:schemaRefs>
    <ds:schemaRef ds:uri="http://schemas.microsoft.com/sharepoint/v3/contenttype/forms"/>
  </ds:schemaRefs>
</ds:datastoreItem>
</file>

<file path=customXml/itemProps3.xml><?xml version="1.0" encoding="utf-8"?>
<ds:datastoreItem xmlns:ds="http://schemas.openxmlformats.org/officeDocument/2006/customXml" ds:itemID="{235CE3A5-3065-473F-8F66-BA0F085B8990}">
  <ds:schemaRefs>
    <ds:schemaRef ds:uri="http://purl.org/dc/elements/1.1/"/>
    <ds:schemaRef ds:uri="http://purl.org/dc/terms/"/>
    <ds:schemaRef ds:uri="http://purl.org/dc/dcmitype/"/>
    <ds:schemaRef ds:uri="http://www.w3.org/XML/1998/namespace"/>
    <ds:schemaRef ds:uri="http://schemas.microsoft.com/office/2006/documentManagement/types"/>
    <ds:schemaRef ds:uri="5106176d-df31-4215-906b-feee93fdf1b0"/>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47079</TotalTime>
  <Words>9169</Words>
  <Application>Microsoft Office PowerPoint</Application>
  <PresentationFormat>On-screen Show (4:3)</PresentationFormat>
  <Paragraphs>1709</Paragraphs>
  <Slides>65</Slides>
  <Notes>5</Notes>
  <HiddenSlides>0</HiddenSlides>
  <MMClips>0</MMClips>
  <ScaleCrop>false</ScaleCrop>
  <HeadingPairs>
    <vt:vector size="4" baseType="variant">
      <vt:variant>
        <vt:lpstr>Theme</vt:lpstr>
      </vt:variant>
      <vt:variant>
        <vt:i4>8</vt:i4>
      </vt:variant>
      <vt:variant>
        <vt:lpstr>Slide Titles</vt:lpstr>
      </vt:variant>
      <vt:variant>
        <vt:i4>65</vt:i4>
      </vt:variant>
    </vt:vector>
  </HeadingPairs>
  <TitlesOfParts>
    <vt:vector size="73" baseType="lpstr">
      <vt:lpstr>Ipsos Template 2012</vt:lpstr>
      <vt:lpstr>8_blank</vt:lpstr>
      <vt:lpstr>9_blank</vt:lpstr>
      <vt:lpstr>10_blank</vt:lpstr>
      <vt:lpstr>11_blank</vt:lpstr>
      <vt:lpstr>12_blank</vt:lpstr>
      <vt:lpstr>13_blank</vt:lpstr>
      <vt:lpstr>14_blank</vt:lpstr>
      <vt:lpstr>2014 Final Year Engineering Student Survey – Western Canada Report Conducted by Ipsos Reid on behalf of Engineers Canada</vt:lpstr>
      <vt:lpstr>Table of Contents</vt:lpstr>
      <vt:lpstr>Research Objectives</vt:lpstr>
      <vt:lpstr>Methodology</vt:lpstr>
      <vt:lpstr>Key Highlights</vt:lpstr>
      <vt:lpstr>Key Highlights (cont’d)</vt:lpstr>
      <vt:lpstr>Executive Summary</vt:lpstr>
      <vt:lpstr>Executive Summary (continued)</vt:lpstr>
      <vt:lpstr>Executive Summary (continued)</vt:lpstr>
      <vt:lpstr>Executive Summary (continued)</vt:lpstr>
      <vt:lpstr>Future Plans</vt:lpstr>
      <vt:lpstr>Plans After Graduation</vt:lpstr>
      <vt:lpstr>Location of Anticipated Graduate Education</vt:lpstr>
      <vt:lpstr>Intention to Pursue Engineering Career </vt:lpstr>
      <vt:lpstr>Reasons for Not Pursuing Engineering</vt:lpstr>
      <vt:lpstr>Intended Career Outside of Engineering</vt:lpstr>
      <vt:lpstr>Career Plans When Studies Commenced </vt:lpstr>
      <vt:lpstr>Current and Prior Career Intentions   (among students who intend to pursue a career in engineering)</vt:lpstr>
      <vt:lpstr>Current and Prior Career Intentions  (among students who do not intend to pursue a career in engineering)</vt:lpstr>
      <vt:lpstr>Application Intentions for Professional Engineering Licensure</vt:lpstr>
      <vt:lpstr>Intention to Apply for Licensure</vt:lpstr>
      <vt:lpstr>Intention to Apply for Licensure - Pursuing Engineering Career </vt:lpstr>
      <vt:lpstr>Foresee Applying in Future P.Eng.</vt:lpstr>
      <vt:lpstr>Reasons for Not Applying for Licensure</vt:lpstr>
      <vt:lpstr>Interest Once Told P.Eng. Licence is Required to Practice</vt:lpstr>
      <vt:lpstr>Application Timeframe</vt:lpstr>
      <vt:lpstr>Reasons for Waiting to Apply</vt:lpstr>
      <vt:lpstr>Impact of Waiving EIT Fees on Likelihood to Apply within Six Months</vt:lpstr>
      <vt:lpstr>Intended Country of Application</vt:lpstr>
      <vt:lpstr>Province of Intended Licensure</vt:lpstr>
      <vt:lpstr>Licensing Knowledge</vt:lpstr>
      <vt:lpstr>Engineering Regulated by Legislation</vt:lpstr>
      <vt:lpstr>Licensing for Roles within Engineering</vt:lpstr>
      <vt:lpstr>Knowledge of Licensing and Roles</vt:lpstr>
      <vt:lpstr>Organizational Responsibilities</vt:lpstr>
      <vt:lpstr>Knowledge of Organizational Responsibility</vt:lpstr>
      <vt:lpstr>Provincial Engineering Association</vt:lpstr>
      <vt:lpstr>Attendance of Provincial Engineering Association Seminar</vt:lpstr>
      <vt:lpstr>Association with SMP</vt:lpstr>
      <vt:lpstr>Professional Engineers Act</vt:lpstr>
      <vt:lpstr>Professional Engineers Act</vt:lpstr>
      <vt:lpstr>Professional Engineers Act (cont’d)</vt:lpstr>
      <vt:lpstr>Career Assessment Tool</vt:lpstr>
      <vt:lpstr>Helpfulness of Engineering Fit Tool During High School</vt:lpstr>
      <vt:lpstr>Helpfulness of Career Assessment Tool During University</vt:lpstr>
      <vt:lpstr>Career Assessment Tool- Ideal Stage of Education</vt:lpstr>
      <vt:lpstr>Awareness of Career Focus Program</vt:lpstr>
      <vt:lpstr>Demographics</vt:lpstr>
      <vt:lpstr>Pre-Graduation Work Experience</vt:lpstr>
      <vt:lpstr>Inspiration for Pursuing Engineering </vt:lpstr>
      <vt:lpstr>Permanent Residency</vt:lpstr>
      <vt:lpstr>Engineering Disciplines </vt:lpstr>
      <vt:lpstr>Impact of Seminar/ Workshop Attendance</vt:lpstr>
      <vt:lpstr>Workshop/Seminar Attendance  &amp; Intention to Pursue Engineering Career</vt:lpstr>
      <vt:lpstr>Workshop/Seminar Attendance  &amp; Intention to Apply for Licensure</vt:lpstr>
      <vt:lpstr>Impact of Knowledge of the Professional Engineers Act</vt:lpstr>
      <vt:lpstr>Knowledge of Professional Engineers Act  &amp; Intention to Pursue Engineering Career</vt:lpstr>
      <vt:lpstr>Knowledge of Professional Engineers Act  &amp; Intention to Apply for Licensure</vt:lpstr>
      <vt:lpstr>Impact of Knowledge of Licensing and Roles</vt:lpstr>
      <vt:lpstr>Knowledge of Licensing and Roles  &amp; Intention to Pursue Engineering Career</vt:lpstr>
      <vt:lpstr>Knowledge of Licensing and Roles  &amp; Intention to Apply for Licensure</vt:lpstr>
      <vt:lpstr>Impact of Knowledge of Organizational Responsibility</vt:lpstr>
      <vt:lpstr>Knowledge of Organizational Responsibility  &amp; Intention to Pursue Engineering Career</vt:lpstr>
      <vt:lpstr>Knowledge of Organizational Responsibility &amp; Intention to Apply for Licensure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Final Year Engineering Student Survey – Western Canada Report Conducted by Ipsos Reid on behalf of Engineers Canada</dc:title>
  <dc:creator>Ana Dursun</dc:creator>
  <cp:lastModifiedBy>Will Meyer</cp:lastModifiedBy>
  <cp:revision>2523</cp:revision>
  <cp:lastPrinted>2014-05-09T18:40:25Z</cp:lastPrinted>
  <dcterms:modified xsi:type="dcterms:W3CDTF">2014-07-18T14:00:12Z</dcterms:modified>
  <cp:category>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