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0" r:id="rId5"/>
    <p:sldMasterId id="2147483756" r:id="rId6"/>
    <p:sldMasterId id="2147483762" r:id="rId7"/>
    <p:sldMasterId id="2147483768" r:id="rId8"/>
    <p:sldMasterId id="2147483774" r:id="rId9"/>
    <p:sldMasterId id="2147483780" r:id="rId10"/>
    <p:sldMasterId id="2147483786" r:id="rId11"/>
  </p:sldMasterIdLst>
  <p:notesMasterIdLst>
    <p:notesMasterId r:id="rId73"/>
  </p:notesMasterIdLst>
  <p:handoutMasterIdLst>
    <p:handoutMasterId r:id="rId74"/>
  </p:handoutMasterIdLst>
  <p:sldIdLst>
    <p:sldId id="412" r:id="rId12"/>
    <p:sldId id="513" r:id="rId13"/>
    <p:sldId id="672" r:id="rId14"/>
    <p:sldId id="673" r:id="rId15"/>
    <p:sldId id="679" r:id="rId16"/>
    <p:sldId id="709" r:id="rId17"/>
    <p:sldId id="705" r:id="rId18"/>
    <p:sldId id="706" r:id="rId19"/>
    <p:sldId id="707" r:id="rId20"/>
    <p:sldId id="708" r:id="rId21"/>
    <p:sldId id="567" r:id="rId22"/>
    <p:sldId id="580" r:id="rId23"/>
    <p:sldId id="668" r:id="rId24"/>
    <p:sldId id="583" r:id="rId25"/>
    <p:sldId id="657" r:id="rId26"/>
    <p:sldId id="651" r:id="rId27"/>
    <p:sldId id="566" r:id="rId28"/>
    <p:sldId id="649" r:id="rId29"/>
    <p:sldId id="678" r:id="rId30"/>
    <p:sldId id="661" r:id="rId31"/>
    <p:sldId id="663" r:id="rId32"/>
    <p:sldId id="700" r:id="rId33"/>
    <p:sldId id="596" r:id="rId34"/>
    <p:sldId id="597" r:id="rId35"/>
    <p:sldId id="598" r:id="rId36"/>
    <p:sldId id="599" r:id="rId37"/>
    <p:sldId id="600" r:id="rId38"/>
    <p:sldId id="568" r:id="rId39"/>
    <p:sldId id="601" r:id="rId40"/>
    <p:sldId id="664" r:id="rId41"/>
    <p:sldId id="644" r:id="rId42"/>
    <p:sldId id="680" r:id="rId43"/>
    <p:sldId id="605" r:id="rId44"/>
    <p:sldId id="569" r:id="rId45"/>
    <p:sldId id="607" r:id="rId46"/>
    <p:sldId id="608" r:id="rId47"/>
    <p:sldId id="570" r:id="rId48"/>
    <p:sldId id="611" r:id="rId49"/>
    <p:sldId id="665" r:id="rId50"/>
    <p:sldId id="695" r:id="rId51"/>
    <p:sldId id="699" r:id="rId52"/>
    <p:sldId id="696" r:id="rId53"/>
    <p:sldId id="697" r:id="rId54"/>
    <p:sldId id="698" r:id="rId55"/>
    <p:sldId id="571" r:id="rId56"/>
    <p:sldId id="689" r:id="rId57"/>
    <p:sldId id="613" r:id="rId58"/>
    <p:sldId id="614" r:id="rId59"/>
    <p:sldId id="574" r:id="rId60"/>
    <p:sldId id="634" r:id="rId61"/>
    <p:sldId id="635" r:id="rId62"/>
    <p:sldId id="645" r:id="rId63"/>
    <p:sldId id="646" r:id="rId64"/>
    <p:sldId id="647" r:id="rId65"/>
    <p:sldId id="577" r:id="rId66"/>
    <p:sldId id="640" r:id="rId67"/>
    <p:sldId id="641" r:id="rId68"/>
    <p:sldId id="578" r:id="rId69"/>
    <p:sldId id="642" r:id="rId70"/>
    <p:sldId id="643" r:id="rId71"/>
    <p:sldId id="666" r:id="rId72"/>
  </p:sldIdLst>
  <p:sldSz cx="9144000" cy="6858000" type="screen4x3"/>
  <p:notesSz cx="7010400" cy="9372600"/>
  <p:defaultTextStyle>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erguson"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a:srgbClr val="10253F"/>
    <a:srgbClr val="969696"/>
    <a:srgbClr val="9966FF"/>
    <a:srgbClr val="003336"/>
    <a:srgbClr val="07101B"/>
    <a:srgbClr val="000000"/>
    <a:srgbClr val="E7EEE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9328" autoAdjust="0"/>
  </p:normalViewPr>
  <p:slideViewPr>
    <p:cSldViewPr snapToGrid="0">
      <p:cViewPr varScale="1">
        <p:scale>
          <a:sx n="116" d="100"/>
          <a:sy n="116" d="100"/>
        </p:scale>
        <p:origin x="-1506" y="-108"/>
      </p:cViewPr>
      <p:guideLst>
        <p:guide orient="horz" pos="12"/>
        <p:guide orient="horz"/>
        <p:guide orient="horz" pos="899"/>
        <p:guide orient="horz" pos="10"/>
        <p:guide pos="2880"/>
        <p:guide pos="9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6" d="100"/>
          <a:sy n="86" d="100"/>
        </p:scale>
        <p:origin x="-2244" y="-90"/>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5.xlsx"/><Relationship Id="rId1" Type="http://schemas.openxmlformats.org/officeDocument/2006/relationships/themeOverride" Target="../theme/themeOverride1.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60689247450626049"/>
          <c:y val="3.9943301002462427E-2"/>
          <c:w val="0.30515965921976956"/>
          <c:h val="0.9600566989975375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a:solidFill>
                <a:schemeClr val="bg1"/>
              </a:solidFill>
            </a:ln>
          </c:spPr>
          <c:invertIfNegative val="0"/>
          <c:dLbls>
            <c:dLbl>
              <c:idx val="0"/>
              <c:layout>
                <c:manualLayout>
                  <c:x val="-3.6647782522057633E-3"/>
                  <c:y val="-1.9011530176796378E-2"/>
                </c:manualLayout>
              </c:layout>
              <c:showLegendKey val="0"/>
              <c:showVal val="1"/>
              <c:showCatName val="0"/>
              <c:showSerName val="0"/>
              <c:showPercent val="0"/>
              <c:showBubbleSize val="0"/>
            </c:dLbl>
            <c:txPr>
              <a:bodyPr/>
              <a:lstStyle/>
              <a:p>
                <a:pPr>
                  <a:defRPr sz="1000" b="1" i="0" baseline="0">
                    <a:solidFill>
                      <a:schemeClr val="tx1"/>
                    </a:solidFill>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Pursue a graduate degree in engineering</c:v>
                </c:pt>
                <c:pt idx="1">
                  <c:v>Pursue an MBA</c:v>
                </c:pt>
                <c:pt idx="2">
                  <c:v>Pursue another professional degree</c:v>
                </c:pt>
              </c:strCache>
            </c:strRef>
          </c:cat>
          <c:val>
            <c:numRef>
              <c:f>Sheet1!$B$2:$B$4</c:f>
              <c:numCache>
                <c:formatCode>0%</c:formatCode>
                <c:ptCount val="3"/>
                <c:pt idx="0">
                  <c:v>0.86</c:v>
                </c:pt>
                <c:pt idx="1">
                  <c:v>7.0000000000000007E-2</c:v>
                </c:pt>
                <c:pt idx="2">
                  <c:v>7.0000000000000007E-2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dLbl>
              <c:idx val="0"/>
              <c:layout>
                <c:manualLayout>
                  <c:x val="0"/>
                  <c:y val="3.169045800583907E-3"/>
                </c:manualLayout>
              </c:layout>
              <c:showLegendKey val="0"/>
              <c:showVal val="1"/>
              <c:showCatName val="0"/>
              <c:showSerName val="0"/>
              <c:showPercent val="0"/>
              <c:showBubbleSize val="0"/>
            </c:dLbl>
            <c:txPr>
              <a:bodyPr/>
              <a:lstStyle/>
              <a:p>
                <a:pPr algn="ctr">
                  <a:defRPr lang="en-US" sz="1000" b="1" i="0" u="none" strike="noStrike" kern="1200" baseline="0">
                    <a:solidFill>
                      <a:schemeClr val="tx1"/>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Sheet1!$A$2:$A$4</c:f>
              <c:strCache>
                <c:ptCount val="3"/>
                <c:pt idx="0">
                  <c:v>Pursue a graduate degree in engineering</c:v>
                </c:pt>
                <c:pt idx="1">
                  <c:v>Pursue an MBA</c:v>
                </c:pt>
                <c:pt idx="2">
                  <c:v>Pursue another professional degree</c:v>
                </c:pt>
              </c:strCache>
            </c:strRef>
          </c:cat>
          <c:val>
            <c:numRef>
              <c:f>Sheet1!$C$2:$C$4</c:f>
              <c:numCache>
                <c:formatCode>0%</c:formatCode>
                <c:ptCount val="3"/>
                <c:pt idx="0">
                  <c:v>0.83</c:v>
                </c:pt>
                <c:pt idx="1">
                  <c:v>0.08</c:v>
                </c:pt>
                <c:pt idx="2">
                  <c:v>0.08</c:v>
                </c:pt>
              </c:numCache>
            </c:numRef>
          </c:val>
        </c:ser>
        <c:dLbls>
          <c:showLegendKey val="0"/>
          <c:showVal val="0"/>
          <c:showCatName val="0"/>
          <c:showSerName val="0"/>
          <c:showPercent val="0"/>
          <c:showBubbleSize val="0"/>
        </c:dLbls>
        <c:gapWidth val="70"/>
        <c:overlap val="-3"/>
        <c:axId val="36564352"/>
        <c:axId val="36902016"/>
      </c:barChart>
      <c:catAx>
        <c:axId val="36564352"/>
        <c:scaling>
          <c:orientation val="maxMin"/>
        </c:scaling>
        <c:delete val="1"/>
        <c:axPos val="l"/>
        <c:numFmt formatCode="General" sourceLinked="1"/>
        <c:majorTickMark val="out"/>
        <c:minorTickMark val="none"/>
        <c:tickLblPos val="none"/>
        <c:crossAx val="36902016"/>
        <c:crosses val="autoZero"/>
        <c:auto val="1"/>
        <c:lblAlgn val="ctr"/>
        <c:lblOffset val="100"/>
        <c:tickLblSkip val="1"/>
        <c:tickMarkSkip val="1"/>
        <c:noMultiLvlLbl val="0"/>
      </c:catAx>
      <c:valAx>
        <c:axId val="36902016"/>
        <c:scaling>
          <c:orientation val="minMax"/>
          <c:max val="1"/>
          <c:min val="0"/>
        </c:scaling>
        <c:delete val="1"/>
        <c:axPos val="t"/>
        <c:numFmt formatCode="0%" sourceLinked="1"/>
        <c:majorTickMark val="out"/>
        <c:minorTickMark val="none"/>
        <c:tickLblPos val="none"/>
        <c:crossAx val="36564352"/>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95121951219521E-3"/>
          <c:y val="0.22637106586166525"/>
          <c:w val="1"/>
          <c:h val="0.69456899520213045"/>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869">
              <a:solidFill>
                <a:schemeClr val="bg1"/>
              </a:solidFill>
            </a:ln>
          </c:spPr>
          <c:invertIfNegative val="0"/>
          <c:dLbls>
            <c:spPr>
              <a:noFill/>
              <a:ln w="24869">
                <a:noFill/>
              </a:ln>
            </c:spPr>
            <c:txPr>
              <a:bodyPr/>
              <a:lstStyle/>
              <a:p>
                <a:pPr>
                  <a:defRPr sz="1200" b="1" i="0" u="none" strike="noStrike" baseline="0">
                    <a:solidFill>
                      <a:schemeClr val="tx1"/>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0.55000000000000004</c:v>
                </c:pt>
                <c:pt idx="1">
                  <c:v>0.1</c:v>
                </c:pt>
                <c:pt idx="2">
                  <c:v>0.2</c:v>
                </c:pt>
                <c:pt idx="4">
                  <c:v>0.15</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0.5</c:v>
                </c:pt>
                <c:pt idx="1">
                  <c:v>0.17</c:v>
                </c:pt>
                <c:pt idx="2">
                  <c:v>0.17</c:v>
                </c:pt>
                <c:pt idx="3">
                  <c:v>0.08</c:v>
                </c:pt>
                <c:pt idx="4">
                  <c:v>0.08</c:v>
                </c:pt>
              </c:numCache>
            </c:numRef>
          </c:val>
        </c:ser>
        <c:dLbls>
          <c:showLegendKey val="0"/>
          <c:showVal val="0"/>
          <c:showCatName val="0"/>
          <c:showSerName val="0"/>
          <c:showPercent val="0"/>
          <c:showBubbleSize val="0"/>
        </c:dLbls>
        <c:gapWidth val="70"/>
        <c:overlap val="-3"/>
        <c:axId val="47748224"/>
        <c:axId val="47749760"/>
      </c:barChart>
      <c:catAx>
        <c:axId val="47748224"/>
        <c:scaling>
          <c:orientation val="minMax"/>
        </c:scaling>
        <c:delete val="1"/>
        <c:axPos val="b"/>
        <c:numFmt formatCode="General" sourceLinked="1"/>
        <c:majorTickMark val="out"/>
        <c:minorTickMark val="none"/>
        <c:tickLblPos val="none"/>
        <c:crossAx val="47749760"/>
        <c:crosses val="autoZero"/>
        <c:auto val="1"/>
        <c:lblAlgn val="ctr"/>
        <c:lblOffset val="100"/>
        <c:tickLblSkip val="1"/>
        <c:tickMarkSkip val="1"/>
        <c:noMultiLvlLbl val="0"/>
      </c:catAx>
      <c:valAx>
        <c:axId val="47749760"/>
        <c:scaling>
          <c:orientation val="minMax"/>
          <c:max val="1"/>
          <c:min val="0"/>
        </c:scaling>
        <c:delete val="1"/>
        <c:axPos val="l"/>
        <c:numFmt formatCode="0%" sourceLinked="1"/>
        <c:majorTickMark val="out"/>
        <c:minorTickMark val="none"/>
        <c:tickLblPos val="none"/>
        <c:crossAx val="47748224"/>
        <c:crosses val="autoZero"/>
        <c:crossBetween val="between"/>
        <c:majorUnit val="0.2"/>
        <c:minorUnit val="0.1"/>
      </c:valAx>
      <c:spPr>
        <a:noFill/>
        <a:ln w="24869">
          <a:noFill/>
        </a:ln>
      </c:spPr>
    </c:plotArea>
    <c:legend>
      <c:legendPos val="t"/>
      <c:layout>
        <c:manualLayout>
          <c:xMode val="edge"/>
          <c:yMode val="edge"/>
          <c:x val="0.39658030509267517"/>
          <c:y val="0.11661807580174927"/>
          <c:w val="0.16091238511131145"/>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4"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barChart>
        <c:barDir val="col"/>
        <c:grouping val="clustered"/>
        <c:varyColors val="0"/>
        <c:ser>
          <c:idx val="0"/>
          <c:order val="0"/>
          <c:tx>
            <c:strRef>
              <c:f>Sheet1!$B$1</c:f>
              <c:strCache>
                <c:ptCount val="1"/>
                <c:pt idx="0">
                  <c:v>2012</c:v>
                </c:pt>
              </c:strCache>
            </c:strRef>
          </c:tx>
          <c:spPr>
            <a:solidFill>
              <a:schemeClr val="tx1"/>
            </a:solidFill>
            <a:ln w="25400">
              <a:solidFill>
                <a:schemeClr val="tx1"/>
              </a:solidFill>
            </a:ln>
          </c:spPr>
          <c:invertIfNegative val="0"/>
          <c:dPt>
            <c:idx val="0"/>
            <c:invertIfNegative val="0"/>
            <c:bubble3D val="0"/>
          </c:dPt>
          <c:dPt>
            <c:idx val="1"/>
            <c:invertIfNegative val="0"/>
            <c:bubble3D val="0"/>
          </c:dPt>
          <c:dLbls>
            <c:dLbl>
              <c:idx val="0"/>
              <c:layout>
                <c:manualLayout>
                  <c:x val="-3.8647342995169437E-3"/>
                  <c:y val="6.3896953411473403E-3"/>
                </c:manualLayout>
              </c:layout>
              <c:tx>
                <c:rich>
                  <a:bodyPr/>
                  <a:lstStyle/>
                  <a:p>
                    <a:r>
                      <a:rPr lang="en-US" sz="1200" dirty="0" smtClean="0"/>
                      <a:t>44%</a:t>
                    </a:r>
                    <a:endParaRPr lang="en-US" dirty="0"/>
                  </a:p>
                </c:rich>
              </c:tx>
              <c:dLblPos val="outEnd"/>
              <c:showLegendKey val="0"/>
              <c:showVal val="1"/>
              <c:showCatName val="1"/>
              <c:showSerName val="0"/>
              <c:showPercent val="0"/>
              <c:showBubbleSize val="0"/>
            </c:dLbl>
            <c:dLbl>
              <c:idx val="1"/>
              <c:layout>
                <c:manualLayout>
                  <c:x val="0"/>
                  <c:y val="-8.0569983646829133E-3"/>
                </c:manualLayout>
              </c:layout>
              <c:tx>
                <c:rich>
                  <a:bodyPr/>
                  <a:lstStyle/>
                  <a:p>
                    <a:r>
                      <a:rPr lang="en-US" sz="1200" dirty="0" smtClean="0">
                        <a:solidFill>
                          <a:schemeClr val="tx1"/>
                        </a:solidFill>
                      </a:rPr>
                      <a:t>38%</a:t>
                    </a:r>
                    <a:endParaRPr lang="en-US" dirty="0">
                      <a:solidFill>
                        <a:schemeClr val="tx1"/>
                      </a:solidFill>
                    </a:endParaRPr>
                  </a:p>
                </c:rich>
              </c:tx>
              <c:dLblPos val="outEnd"/>
              <c:showLegendKey val="0"/>
              <c:showVal val="1"/>
              <c:showCatName val="1"/>
              <c:showSerName val="0"/>
              <c:showPercent val="0"/>
              <c:showBubbleSize val="0"/>
              <c:separator> </c:separator>
            </c:dLbl>
            <c:dLbl>
              <c:idx val="2"/>
              <c:layout>
                <c:manualLayout>
                  <c:x val="3.1767138371151236E-3"/>
                  <c:y val="-1.5582338575473193E-2"/>
                </c:manualLayout>
              </c:layout>
              <c:tx>
                <c:rich>
                  <a:bodyPr/>
                  <a:lstStyle/>
                  <a:p>
                    <a:r>
                      <a:rPr lang="en-US" sz="1200" dirty="0" smtClean="0"/>
                      <a:t>18%</a:t>
                    </a:r>
                    <a:endParaRPr lang="en-US" dirty="0"/>
                  </a:p>
                </c:rich>
              </c:tx>
              <c:dLblPos val="outEnd"/>
              <c:showLegendKey val="0"/>
              <c:showVal val="1"/>
              <c:showCatName val="1"/>
              <c:showSerName val="0"/>
              <c:showPercent val="0"/>
              <c:showBubbleSize val="0"/>
              <c:separator> </c:separator>
            </c:dLbl>
            <c:txPr>
              <a:bodyPr/>
              <a:lstStyle/>
              <a:p>
                <a:pPr>
                  <a:defRPr sz="1200" b="1">
                    <a:solidFill>
                      <a:schemeClr val="tx1"/>
                    </a:solidFill>
                  </a:defRPr>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Not sure if what I have done qualifies</c:v>
                </c:pt>
              </c:strCache>
            </c:strRef>
          </c:cat>
          <c:val>
            <c:numRef>
              <c:f>Sheet1!$B$2:$B$4</c:f>
              <c:numCache>
                <c:formatCode>0%</c:formatCode>
                <c:ptCount val="3"/>
                <c:pt idx="0">
                  <c:v>0.44</c:v>
                </c:pt>
                <c:pt idx="1">
                  <c:v>0.38</c:v>
                </c:pt>
                <c:pt idx="2">
                  <c:v>0.18</c:v>
                </c:pt>
              </c:numCache>
            </c:numRef>
          </c:val>
        </c:ser>
        <c:dLbls>
          <c:showLegendKey val="0"/>
          <c:showVal val="0"/>
          <c:showCatName val="0"/>
          <c:showSerName val="0"/>
          <c:showPercent val="0"/>
          <c:showBubbleSize val="0"/>
        </c:dLbls>
        <c:gapWidth val="100"/>
        <c:axId val="47597440"/>
        <c:axId val="47595904"/>
      </c:barChart>
      <c:valAx>
        <c:axId val="47595904"/>
        <c:scaling>
          <c:orientation val="minMax"/>
        </c:scaling>
        <c:delete val="1"/>
        <c:axPos val="l"/>
        <c:numFmt formatCode="0%" sourceLinked="1"/>
        <c:majorTickMark val="out"/>
        <c:minorTickMark val="none"/>
        <c:tickLblPos val="nextTo"/>
        <c:crossAx val="47597440"/>
        <c:crosses val="autoZero"/>
        <c:crossBetween val="between"/>
      </c:valAx>
      <c:catAx>
        <c:axId val="47597440"/>
        <c:scaling>
          <c:orientation val="minMax"/>
        </c:scaling>
        <c:delete val="0"/>
        <c:axPos val="b"/>
        <c:majorTickMark val="out"/>
        <c:minorTickMark val="none"/>
        <c:tickLblPos val="nextTo"/>
        <c:txPr>
          <a:bodyPr/>
          <a:lstStyle/>
          <a:p>
            <a:pPr>
              <a:defRPr sz="1200" b="1"/>
            </a:pPr>
            <a:endParaRPr lang="en-US"/>
          </a:p>
        </c:txPr>
        <c:crossAx val="47595904"/>
        <c:crosses val="autoZero"/>
        <c:auto val="1"/>
        <c:lblAlgn val="ctr"/>
        <c:lblOffset val="100"/>
        <c:noMultiLvlLbl val="0"/>
      </c:catAx>
      <c:spPr>
        <a:noFill/>
        <a:ln w="25400">
          <a:noFill/>
        </a:ln>
      </c:spPr>
    </c:plotArea>
    <c:plotVisOnly val="1"/>
    <c:dispBlanksAs val="gap"/>
    <c:showDLblsOverMax val="0"/>
  </c:chart>
  <c:spPr>
    <a:no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615031294165152"/>
          <c:w val="1"/>
          <c:h val="0.76180143347466167"/>
        </c:manualLayout>
      </c:layout>
      <c:barChart>
        <c:barDir val="col"/>
        <c:grouping val="clustered"/>
        <c:varyColors val="0"/>
        <c:ser>
          <c:idx val="4"/>
          <c:order val="0"/>
          <c:tx>
            <c:strRef>
              <c:f>Sheet1!$B$1</c:f>
              <c:strCache>
                <c:ptCount val="1"/>
                <c:pt idx="0">
                  <c:v>2014</c:v>
                </c:pt>
              </c:strCache>
            </c:strRef>
          </c:tx>
          <c:spPr>
            <a:solidFill>
              <a:schemeClr val="tx1">
                <a:lumMod val="50000"/>
              </a:schemeClr>
            </a:solidFill>
            <a:ln w="24399">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6 months</c:v>
                </c:pt>
                <c:pt idx="1">
                  <c:v>Within 1 year</c:v>
                </c:pt>
                <c:pt idx="2">
                  <c:v>&gt;1 year</c:v>
                </c:pt>
                <c:pt idx="3">
                  <c:v>Don't know/ unsure</c:v>
                </c:pt>
              </c:strCache>
            </c:strRef>
          </c:cat>
          <c:val>
            <c:numRef>
              <c:f>Sheet1!$B$2:$B$5</c:f>
              <c:numCache>
                <c:formatCode>0%</c:formatCode>
                <c:ptCount val="4"/>
                <c:pt idx="0">
                  <c:v>0.52</c:v>
                </c:pt>
                <c:pt idx="1">
                  <c:v>0.17</c:v>
                </c:pt>
                <c:pt idx="2">
                  <c:v>0.15</c:v>
                </c:pt>
                <c:pt idx="3">
                  <c:v>0.16</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6 months</c:v>
                </c:pt>
                <c:pt idx="1">
                  <c:v>Within 1 year</c:v>
                </c:pt>
                <c:pt idx="2">
                  <c:v>&gt;1 year</c:v>
                </c:pt>
                <c:pt idx="3">
                  <c:v>Don't know/ unsure</c:v>
                </c:pt>
              </c:strCache>
            </c:strRef>
          </c:cat>
          <c:val>
            <c:numRef>
              <c:f>Sheet1!$C$2:$C$5</c:f>
              <c:numCache>
                <c:formatCode>0%</c:formatCode>
                <c:ptCount val="4"/>
                <c:pt idx="0">
                  <c:v>0.5</c:v>
                </c:pt>
                <c:pt idx="1">
                  <c:v>0.17</c:v>
                </c:pt>
                <c:pt idx="2">
                  <c:v>0.14000000000000001</c:v>
                </c:pt>
                <c:pt idx="3">
                  <c:v>0.2</c:v>
                </c:pt>
              </c:numCache>
            </c:numRef>
          </c:val>
        </c:ser>
        <c:dLbls>
          <c:showLegendKey val="0"/>
          <c:showVal val="1"/>
          <c:showCatName val="0"/>
          <c:showSerName val="0"/>
          <c:showPercent val="0"/>
          <c:showBubbleSize val="0"/>
        </c:dLbls>
        <c:gapWidth val="70"/>
        <c:overlap val="-3"/>
        <c:axId val="47551616"/>
        <c:axId val="47553152"/>
      </c:barChart>
      <c:catAx>
        <c:axId val="47551616"/>
        <c:scaling>
          <c:orientation val="minMax"/>
        </c:scaling>
        <c:delete val="1"/>
        <c:axPos val="b"/>
        <c:numFmt formatCode="General" sourceLinked="1"/>
        <c:majorTickMark val="out"/>
        <c:minorTickMark val="none"/>
        <c:tickLblPos val="none"/>
        <c:crossAx val="47553152"/>
        <c:crosses val="autoZero"/>
        <c:auto val="0"/>
        <c:lblAlgn val="ctr"/>
        <c:lblOffset val="100"/>
        <c:tickLblSkip val="1"/>
        <c:tickMarkSkip val="1"/>
        <c:noMultiLvlLbl val="0"/>
      </c:catAx>
      <c:valAx>
        <c:axId val="47553152"/>
        <c:scaling>
          <c:orientation val="minMax"/>
          <c:max val="1"/>
          <c:min val="0"/>
        </c:scaling>
        <c:delete val="1"/>
        <c:axPos val="l"/>
        <c:numFmt formatCode="0%" sourceLinked="1"/>
        <c:majorTickMark val="out"/>
        <c:minorTickMark val="none"/>
        <c:tickLblPos val="none"/>
        <c:crossAx val="47551616"/>
        <c:crosses val="autoZero"/>
        <c:crossBetween val="between"/>
        <c:majorUnit val="0.2"/>
        <c:minorUnit val="0.1"/>
      </c:valAx>
      <c:spPr>
        <a:noFill/>
        <a:ln w="24399">
          <a:noFill/>
        </a:ln>
      </c:spPr>
    </c:plotArea>
    <c:legend>
      <c:legendPos val="t"/>
      <c:layout>
        <c:manualLayout>
          <c:xMode val="edge"/>
          <c:yMode val="edge"/>
          <c:x val="0.41310989116357993"/>
          <c:y val="5.4487179487179488E-2"/>
          <c:w val="0.16189378041187188"/>
          <c:h val="7.3458257621643444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85"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66986748607648"/>
          <c:y val="6.5332283109782549E-2"/>
          <c:w val="0.57778075187247935"/>
          <c:h val="0.91735184786665636"/>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2560">
              <a:solidFill>
                <a:schemeClr val="bg1"/>
              </a:solidFill>
            </a:ln>
          </c:spPr>
          <c:invertIfNegative val="0"/>
          <c:dLbls>
            <c:spPr>
              <a:noFill/>
              <a:ln w="2256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want to achieve the required experience before applying</c:v>
                </c:pt>
                <c:pt idx="1">
                  <c:v>Little to no employment opportunities</c:v>
                </c:pt>
                <c:pt idx="2">
                  <c:v>Need more information about program/about applying</c:v>
                </c:pt>
              </c:strCache>
            </c:strRef>
          </c:cat>
          <c:val>
            <c:numRef>
              <c:f>Sheet1!$B$2:$B$4</c:f>
              <c:numCache>
                <c:formatCode>0%</c:formatCode>
                <c:ptCount val="3"/>
                <c:pt idx="0">
                  <c:v>0.96</c:v>
                </c:pt>
                <c:pt idx="1">
                  <c:v>0.02</c:v>
                </c:pt>
                <c:pt idx="2">
                  <c:v>0.02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want to achieve the required experience before applying</c:v>
                </c:pt>
                <c:pt idx="1">
                  <c:v>Little to no employment opportunities</c:v>
                </c:pt>
                <c:pt idx="2">
                  <c:v>Need more information about program/about applying</c:v>
                </c:pt>
              </c:strCache>
            </c:strRef>
          </c:cat>
          <c:val>
            <c:numRef>
              <c:f>Sheet1!$C$2:$C$4</c:f>
              <c:numCache>
                <c:formatCode>General</c:formatCode>
                <c:ptCount val="3"/>
                <c:pt idx="0" formatCode="0%">
                  <c:v>0.82</c:v>
                </c:pt>
              </c:numCache>
            </c:numRef>
          </c:val>
        </c:ser>
        <c:dLbls>
          <c:showLegendKey val="0"/>
          <c:showVal val="0"/>
          <c:showCatName val="0"/>
          <c:showSerName val="0"/>
          <c:showPercent val="0"/>
          <c:showBubbleSize val="0"/>
        </c:dLbls>
        <c:gapWidth val="70"/>
        <c:overlap val="-3"/>
        <c:axId val="47702016"/>
        <c:axId val="47703552"/>
      </c:barChart>
      <c:catAx>
        <c:axId val="47702016"/>
        <c:scaling>
          <c:orientation val="maxMin"/>
        </c:scaling>
        <c:delete val="1"/>
        <c:axPos val="l"/>
        <c:numFmt formatCode="General" sourceLinked="1"/>
        <c:majorTickMark val="out"/>
        <c:minorTickMark val="none"/>
        <c:tickLblPos val="none"/>
        <c:crossAx val="47703552"/>
        <c:crosses val="autoZero"/>
        <c:auto val="1"/>
        <c:lblAlgn val="ctr"/>
        <c:lblOffset val="100"/>
        <c:tickLblSkip val="1"/>
        <c:tickMarkSkip val="1"/>
        <c:noMultiLvlLbl val="0"/>
      </c:catAx>
      <c:valAx>
        <c:axId val="47703552"/>
        <c:scaling>
          <c:orientation val="minMax"/>
          <c:max val="1.1499999999999915"/>
          <c:min val="0"/>
        </c:scaling>
        <c:delete val="1"/>
        <c:axPos val="t"/>
        <c:numFmt formatCode="0%" sourceLinked="1"/>
        <c:majorTickMark val="out"/>
        <c:minorTickMark val="none"/>
        <c:tickLblPos val="none"/>
        <c:crossAx val="47702016"/>
        <c:crosses val="autoZero"/>
        <c:crossBetween val="between"/>
        <c:majorUnit val="0.2"/>
        <c:minorUnit val="0.1"/>
      </c:valAx>
      <c:spPr>
        <a:noFill/>
        <a:ln w="22560">
          <a:noFill/>
        </a:ln>
      </c:spPr>
    </c:plotArea>
    <c:legend>
      <c:legendPos val="r"/>
      <c:layout>
        <c:manualLayout>
          <c:xMode val="edge"/>
          <c:yMode val="edge"/>
          <c:x val="0.9180471000576147"/>
          <c:y val="6.4528643530365184E-3"/>
          <c:w val="7.5855338966775501E-2"/>
          <c:h val="0.12234109624508653"/>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488"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0957205062892989"/>
          <c:w val="1"/>
          <c:h val="0.77417637467474554"/>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spPr>
              <a:noFill/>
              <a:ln w="24870">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Sheet1!$B$2:$B$6</c:f>
              <c:numCache>
                <c:formatCode>0%</c:formatCode>
                <c:ptCount val="5"/>
                <c:pt idx="0">
                  <c:v>0.57999999999999996</c:v>
                </c:pt>
                <c:pt idx="1">
                  <c:v>0.37</c:v>
                </c:pt>
                <c:pt idx="2">
                  <c:v>0.01</c:v>
                </c:pt>
                <c:pt idx="4">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1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Sheet1!$C$2:$C$6</c:f>
              <c:numCache>
                <c:formatCode>0%</c:formatCode>
                <c:ptCount val="5"/>
                <c:pt idx="0">
                  <c:v>0.61</c:v>
                </c:pt>
                <c:pt idx="1">
                  <c:v>0.24</c:v>
                </c:pt>
                <c:pt idx="2">
                  <c:v>0.04</c:v>
                </c:pt>
                <c:pt idx="3">
                  <c:v>0.04</c:v>
                </c:pt>
                <c:pt idx="4">
                  <c:v>0.08</c:v>
                </c:pt>
              </c:numCache>
            </c:numRef>
          </c:val>
        </c:ser>
        <c:dLbls>
          <c:showLegendKey val="0"/>
          <c:showVal val="0"/>
          <c:showCatName val="0"/>
          <c:showSerName val="0"/>
          <c:showPercent val="0"/>
          <c:showBubbleSize val="0"/>
        </c:dLbls>
        <c:gapWidth val="70"/>
        <c:overlap val="-3"/>
        <c:axId val="137783552"/>
        <c:axId val="137797632"/>
      </c:barChart>
      <c:catAx>
        <c:axId val="137783552"/>
        <c:scaling>
          <c:orientation val="minMax"/>
        </c:scaling>
        <c:delete val="1"/>
        <c:axPos val="b"/>
        <c:numFmt formatCode="General" sourceLinked="1"/>
        <c:majorTickMark val="out"/>
        <c:minorTickMark val="none"/>
        <c:tickLblPos val="none"/>
        <c:crossAx val="137797632"/>
        <c:crosses val="autoZero"/>
        <c:auto val="1"/>
        <c:lblAlgn val="ctr"/>
        <c:lblOffset val="100"/>
        <c:tickLblSkip val="1"/>
        <c:tickMarkSkip val="1"/>
        <c:noMultiLvlLbl val="0"/>
      </c:catAx>
      <c:valAx>
        <c:axId val="137797632"/>
        <c:scaling>
          <c:orientation val="minMax"/>
          <c:max val="1"/>
          <c:min val="0"/>
        </c:scaling>
        <c:delete val="1"/>
        <c:axPos val="l"/>
        <c:numFmt formatCode="0%" sourceLinked="1"/>
        <c:majorTickMark val="out"/>
        <c:minorTickMark val="none"/>
        <c:tickLblPos val="none"/>
        <c:crossAx val="137783552"/>
        <c:crosses val="autoZero"/>
        <c:crossBetween val="between"/>
        <c:majorUnit val="0.2"/>
        <c:minorUnit val="0.1"/>
      </c:valAx>
      <c:spPr>
        <a:noFill/>
        <a:ln w="24870">
          <a:noFill/>
        </a:ln>
      </c:spPr>
    </c:plotArea>
    <c:legend>
      <c:legendPos val="t"/>
      <c:layout>
        <c:manualLayout>
          <c:xMode val="edge"/>
          <c:yMode val="edge"/>
          <c:x val="0.40196436017856008"/>
          <c:y val="0.15379916989987549"/>
          <c:w val="0.14822129655501659"/>
          <c:h val="6.623981612125073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12881103028738"/>
          <c:y val="2.2471910112360064E-3"/>
          <c:w val="0.68673056045758663"/>
          <c:h val="1"/>
        </c:manualLayout>
      </c:layout>
      <c:barChart>
        <c:barDir val="bar"/>
        <c:grouping val="clustered"/>
        <c:varyColors val="0"/>
        <c:ser>
          <c:idx val="2"/>
          <c:order val="0"/>
          <c:tx>
            <c:strRef>
              <c:f>Sheet1!$B$1</c:f>
              <c:strCache>
                <c:ptCount val="1"/>
                <c:pt idx="0">
                  <c:v>2014</c:v>
                </c:pt>
              </c:strCache>
            </c:strRef>
          </c:tx>
          <c:spPr>
            <a:solidFill>
              <a:srgbClr val="10253F"/>
            </a:solidFill>
            <a:ln w="23493">
              <a:solidFill>
                <a:schemeClr val="bg1"/>
              </a:solidFill>
            </a:ln>
          </c:spPr>
          <c:invertIfNegative val="0"/>
          <c:dLbls>
            <c:spPr>
              <a:noFill/>
              <a:ln w="23493">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Sheet1!$B$2:$B$6</c:f>
              <c:numCache>
                <c:formatCode>0%</c:formatCode>
                <c:ptCount val="5"/>
                <c:pt idx="0">
                  <c:v>0.96</c:v>
                </c:pt>
                <c:pt idx="1">
                  <c:v>0.11</c:v>
                </c:pt>
                <c:pt idx="2">
                  <c:v>0.05</c:v>
                </c:pt>
                <c:pt idx="3">
                  <c:v>0.03</c:v>
                </c:pt>
                <c:pt idx="4">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Sheet1!$C$2:$C$6</c:f>
              <c:numCache>
                <c:formatCode>0%</c:formatCode>
                <c:ptCount val="5"/>
                <c:pt idx="0">
                  <c:v>0.96</c:v>
                </c:pt>
                <c:pt idx="1">
                  <c:v>7.0000000000000007E-2</c:v>
                </c:pt>
                <c:pt idx="2">
                  <c:v>0.04</c:v>
                </c:pt>
                <c:pt idx="3">
                  <c:v>0.01</c:v>
                </c:pt>
                <c:pt idx="4">
                  <c:v>0.06</c:v>
                </c:pt>
              </c:numCache>
            </c:numRef>
          </c:val>
        </c:ser>
        <c:dLbls>
          <c:showLegendKey val="0"/>
          <c:showVal val="0"/>
          <c:showCatName val="0"/>
          <c:showSerName val="0"/>
          <c:showPercent val="0"/>
          <c:showBubbleSize val="0"/>
        </c:dLbls>
        <c:gapWidth val="70"/>
        <c:overlap val="-3"/>
        <c:axId val="137722112"/>
        <c:axId val="137736192"/>
      </c:barChart>
      <c:catAx>
        <c:axId val="137722112"/>
        <c:scaling>
          <c:orientation val="maxMin"/>
        </c:scaling>
        <c:delete val="1"/>
        <c:axPos val="l"/>
        <c:numFmt formatCode="General" sourceLinked="1"/>
        <c:majorTickMark val="out"/>
        <c:minorTickMark val="none"/>
        <c:tickLblPos val="none"/>
        <c:crossAx val="137736192"/>
        <c:crosses val="autoZero"/>
        <c:auto val="1"/>
        <c:lblAlgn val="ctr"/>
        <c:lblOffset val="100"/>
        <c:tickLblSkip val="1"/>
        <c:tickMarkSkip val="1"/>
        <c:noMultiLvlLbl val="0"/>
      </c:catAx>
      <c:valAx>
        <c:axId val="137736192"/>
        <c:scaling>
          <c:orientation val="minMax"/>
          <c:max val="1.1499999999999915"/>
          <c:min val="0"/>
        </c:scaling>
        <c:delete val="1"/>
        <c:axPos val="t"/>
        <c:numFmt formatCode="0%" sourceLinked="1"/>
        <c:majorTickMark val="out"/>
        <c:minorTickMark val="none"/>
        <c:tickLblPos val="none"/>
        <c:crossAx val="137722112"/>
        <c:crosses val="autoZero"/>
        <c:crossBetween val="between"/>
        <c:majorUnit val="0.2"/>
        <c:minorUnit val="0.1"/>
      </c:valAx>
      <c:spPr>
        <a:noFill/>
        <a:ln w="23493">
          <a:noFill/>
        </a:ln>
      </c:spPr>
    </c:plotArea>
    <c:legend>
      <c:legendPos val="r"/>
      <c:layout>
        <c:manualLayout>
          <c:xMode val="edge"/>
          <c:yMode val="edge"/>
          <c:x val="0.68301003840322927"/>
          <c:y val="0.41666894166672352"/>
          <c:w val="7.5558951108815525E-2"/>
          <c:h val="0.14189711604742791"/>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72"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76317097525082"/>
          <c:y val="3.3190347259546012E-2"/>
          <c:w val="0.75491173298585212"/>
          <c:h val="0.9491719921886399"/>
        </c:manualLayout>
      </c:layout>
      <c:barChart>
        <c:barDir val="bar"/>
        <c:grouping val="clustered"/>
        <c:varyColors val="0"/>
        <c:ser>
          <c:idx val="2"/>
          <c:order val="0"/>
          <c:tx>
            <c:strRef>
              <c:f>Sheet1!$B$1</c:f>
              <c:strCache>
                <c:ptCount val="1"/>
                <c:pt idx="0">
                  <c:v>2014</c:v>
                </c:pt>
              </c:strCache>
            </c:strRef>
          </c:tx>
          <c:spPr>
            <a:solidFill>
              <a:srgbClr val="10253F"/>
            </a:solidFill>
            <a:ln w="23563">
              <a:solidFill>
                <a:schemeClr val="bg1"/>
              </a:solidFill>
            </a:ln>
          </c:spPr>
          <c:invertIfNegative val="0"/>
          <c:dLbls>
            <c:txPr>
              <a:bodyPr/>
              <a:lstStyle/>
              <a:p>
                <a:pPr>
                  <a:defRPr sz="900" b="1" i="0" baseline="0">
                    <a:latin typeface="Calibri" pitchFamily="34" charset="0"/>
                  </a:defRPr>
                </a:pPr>
                <a:endParaRPr lang="en-US"/>
              </a:p>
            </c:txPr>
            <c:showLegendKey val="0"/>
            <c:showVal val="1"/>
            <c:showCatName val="0"/>
            <c:showSerName val="0"/>
            <c:showPercent val="0"/>
            <c:showBubbleSize val="0"/>
            <c:showLeaderLines val="0"/>
          </c:dLbls>
          <c:cat>
            <c:strRef>
              <c:f>Sheet1!$A$2:$A$13</c:f>
              <c:strCache>
                <c:ptCount val="12"/>
                <c:pt idx="0">
                  <c:v>Alberta</c:v>
                </c:pt>
                <c:pt idx="1">
                  <c:v>New Brunswick</c:v>
                </c:pt>
                <c:pt idx="2">
                  <c:v>Nova Scotia</c:v>
                </c:pt>
                <c:pt idx="3">
                  <c:v>Ontario</c:v>
                </c:pt>
                <c:pt idx="4">
                  <c:v>Newfoundland/ Labrador</c:v>
                </c:pt>
                <c:pt idx="5">
                  <c:v>British Columbia</c:v>
                </c:pt>
                <c:pt idx="6">
                  <c:v>Quebec</c:v>
                </c:pt>
                <c:pt idx="7">
                  <c:v>Saskatchewan</c:v>
                </c:pt>
                <c:pt idx="8">
                  <c:v>Prince Edward Island</c:v>
                </c:pt>
                <c:pt idx="9">
                  <c:v>Yukon/ Northwest Territories/ Nunavut</c:v>
                </c:pt>
                <c:pt idx="10">
                  <c:v>Manitoba</c:v>
                </c:pt>
                <c:pt idx="11">
                  <c:v>Don't know/ Unsure</c:v>
                </c:pt>
              </c:strCache>
            </c:strRef>
          </c:cat>
          <c:val>
            <c:numRef>
              <c:f>Sheet1!$B$2:$B$13</c:f>
              <c:numCache>
                <c:formatCode>0%</c:formatCode>
                <c:ptCount val="12"/>
                <c:pt idx="0">
                  <c:v>0.46</c:v>
                </c:pt>
                <c:pt idx="1">
                  <c:v>0.38</c:v>
                </c:pt>
                <c:pt idx="2">
                  <c:v>0.28000000000000003</c:v>
                </c:pt>
                <c:pt idx="3">
                  <c:v>0.24</c:v>
                </c:pt>
                <c:pt idx="4">
                  <c:v>0.23</c:v>
                </c:pt>
                <c:pt idx="5">
                  <c:v>0.18</c:v>
                </c:pt>
                <c:pt idx="6">
                  <c:v>0.11</c:v>
                </c:pt>
                <c:pt idx="7">
                  <c:v>7.0000000000000007E-2</c:v>
                </c:pt>
                <c:pt idx="8">
                  <c:v>0.06</c:v>
                </c:pt>
                <c:pt idx="9">
                  <c:v>0.06</c:v>
                </c:pt>
                <c:pt idx="10">
                  <c:v>0.04</c:v>
                </c:pt>
                <c:pt idx="11">
                  <c:v>7.0000000000000007E-2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Sheet1!$A$2:$A$13</c:f>
              <c:strCache>
                <c:ptCount val="12"/>
                <c:pt idx="0">
                  <c:v>Alberta</c:v>
                </c:pt>
                <c:pt idx="1">
                  <c:v>New Brunswick</c:v>
                </c:pt>
                <c:pt idx="2">
                  <c:v>Nova Scotia</c:v>
                </c:pt>
                <c:pt idx="3">
                  <c:v>Ontario</c:v>
                </c:pt>
                <c:pt idx="4">
                  <c:v>Newfoundland/ Labrador</c:v>
                </c:pt>
                <c:pt idx="5">
                  <c:v>British Columbia</c:v>
                </c:pt>
                <c:pt idx="6">
                  <c:v>Quebec</c:v>
                </c:pt>
                <c:pt idx="7">
                  <c:v>Saskatchewan</c:v>
                </c:pt>
                <c:pt idx="8">
                  <c:v>Prince Edward Island</c:v>
                </c:pt>
                <c:pt idx="9">
                  <c:v>Yukon/ Northwest Territories/ Nunavut</c:v>
                </c:pt>
                <c:pt idx="10">
                  <c:v>Manitoba</c:v>
                </c:pt>
                <c:pt idx="11">
                  <c:v>Don't know/ Unsure</c:v>
                </c:pt>
              </c:strCache>
            </c:strRef>
          </c:cat>
          <c:val>
            <c:numRef>
              <c:f>Sheet1!$C$2:$C$13</c:f>
              <c:numCache>
                <c:formatCode>0%</c:formatCode>
                <c:ptCount val="12"/>
                <c:pt idx="0">
                  <c:v>0.35</c:v>
                </c:pt>
                <c:pt idx="1">
                  <c:v>0.5</c:v>
                </c:pt>
                <c:pt idx="2">
                  <c:v>0.11</c:v>
                </c:pt>
                <c:pt idx="3">
                  <c:v>0.1</c:v>
                </c:pt>
                <c:pt idx="4">
                  <c:v>0.23</c:v>
                </c:pt>
                <c:pt idx="5">
                  <c:v>0.14000000000000001</c:v>
                </c:pt>
                <c:pt idx="6">
                  <c:v>0.08</c:v>
                </c:pt>
                <c:pt idx="7">
                  <c:v>0.04</c:v>
                </c:pt>
                <c:pt idx="8">
                  <c:v>0.08</c:v>
                </c:pt>
                <c:pt idx="9">
                  <c:v>0.01</c:v>
                </c:pt>
                <c:pt idx="10">
                  <c:v>0.01</c:v>
                </c:pt>
                <c:pt idx="11">
                  <c:v>0.11</c:v>
                </c:pt>
              </c:numCache>
            </c:numRef>
          </c:val>
        </c:ser>
        <c:dLbls>
          <c:showLegendKey val="0"/>
          <c:showVal val="0"/>
          <c:showCatName val="0"/>
          <c:showSerName val="0"/>
          <c:showPercent val="0"/>
          <c:showBubbleSize val="0"/>
        </c:dLbls>
        <c:gapWidth val="70"/>
        <c:overlap val="-3"/>
        <c:axId val="137877376"/>
        <c:axId val="137878912"/>
      </c:barChart>
      <c:catAx>
        <c:axId val="137877376"/>
        <c:scaling>
          <c:orientation val="maxMin"/>
        </c:scaling>
        <c:delete val="1"/>
        <c:axPos val="l"/>
        <c:numFmt formatCode="General" sourceLinked="1"/>
        <c:majorTickMark val="out"/>
        <c:minorTickMark val="none"/>
        <c:tickLblPos val="none"/>
        <c:crossAx val="137878912"/>
        <c:crosses val="autoZero"/>
        <c:auto val="1"/>
        <c:lblAlgn val="ctr"/>
        <c:lblOffset val="100"/>
        <c:tickLblSkip val="1"/>
        <c:tickMarkSkip val="1"/>
        <c:noMultiLvlLbl val="0"/>
      </c:catAx>
      <c:valAx>
        <c:axId val="137878912"/>
        <c:scaling>
          <c:orientation val="minMax"/>
          <c:max val="1.1499999999999915"/>
          <c:min val="0"/>
        </c:scaling>
        <c:delete val="1"/>
        <c:axPos val="t"/>
        <c:numFmt formatCode="0%" sourceLinked="1"/>
        <c:majorTickMark val="out"/>
        <c:minorTickMark val="none"/>
        <c:tickLblPos val="none"/>
        <c:crossAx val="137877376"/>
        <c:crosses val="autoZero"/>
        <c:crossBetween val="between"/>
        <c:majorUnit val="0.2"/>
        <c:minorUnit val="0.1"/>
      </c:valAx>
      <c:spPr>
        <a:noFill/>
        <a:ln w="23563">
          <a:noFill/>
        </a:ln>
      </c:spPr>
    </c:plotArea>
    <c:legend>
      <c:legendPos val="r"/>
      <c:layout>
        <c:manualLayout>
          <c:xMode val="edge"/>
          <c:yMode val="edge"/>
          <c:x val="0.88333151577877411"/>
          <c:y val="2.5033970848458761E-2"/>
          <c:w val="8.1204124506504549E-2"/>
          <c:h val="0.10332415341709336"/>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670"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3099564698363714E-3"/>
          <c:w val="1"/>
          <c:h val="0.88560996491058863"/>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4898">
              <a:solidFill>
                <a:schemeClr val="bg1"/>
              </a:solidFill>
            </a:ln>
          </c:spPr>
          <c:invertIfNegative val="0"/>
          <c:dLbls>
            <c:spPr>
              <a:noFill/>
              <a:ln w="24898">
                <a:noFill/>
              </a:ln>
            </c:spPr>
            <c:txPr>
              <a:bodyPr/>
              <a:lstStyle/>
              <a:p>
                <a:pPr>
                  <a:defRPr sz="1200" b="1"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c:formatCode>
                <c:ptCount val="3"/>
                <c:pt idx="0">
                  <c:v>0.83</c:v>
                </c:pt>
                <c:pt idx="1">
                  <c:v>0.1</c:v>
                </c:pt>
                <c:pt idx="2">
                  <c:v>7.0000000000000007E-2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c:formatCode>
                <c:ptCount val="3"/>
                <c:pt idx="0">
                  <c:v>0.82</c:v>
                </c:pt>
                <c:pt idx="1">
                  <c:v>0.13</c:v>
                </c:pt>
                <c:pt idx="2">
                  <c:v>0.05</c:v>
                </c:pt>
              </c:numCache>
            </c:numRef>
          </c:val>
        </c:ser>
        <c:dLbls>
          <c:showLegendKey val="0"/>
          <c:showVal val="0"/>
          <c:showCatName val="0"/>
          <c:showSerName val="0"/>
          <c:showPercent val="0"/>
          <c:showBubbleSize val="0"/>
        </c:dLbls>
        <c:gapWidth val="201"/>
        <c:overlap val="-3"/>
        <c:axId val="141628928"/>
        <c:axId val="141630464"/>
      </c:barChart>
      <c:catAx>
        <c:axId val="141628928"/>
        <c:scaling>
          <c:orientation val="minMax"/>
        </c:scaling>
        <c:delete val="1"/>
        <c:axPos val="b"/>
        <c:numFmt formatCode="General" sourceLinked="1"/>
        <c:majorTickMark val="out"/>
        <c:minorTickMark val="none"/>
        <c:tickLblPos val="none"/>
        <c:crossAx val="141630464"/>
        <c:crosses val="autoZero"/>
        <c:auto val="1"/>
        <c:lblAlgn val="ctr"/>
        <c:lblOffset val="100"/>
        <c:tickLblSkip val="1"/>
        <c:tickMarkSkip val="1"/>
        <c:noMultiLvlLbl val="0"/>
      </c:catAx>
      <c:valAx>
        <c:axId val="141630464"/>
        <c:scaling>
          <c:orientation val="minMax"/>
          <c:max val="1"/>
          <c:min val="0"/>
        </c:scaling>
        <c:delete val="1"/>
        <c:axPos val="l"/>
        <c:numFmt formatCode="0%" sourceLinked="1"/>
        <c:majorTickMark val="out"/>
        <c:minorTickMark val="none"/>
        <c:tickLblPos val="none"/>
        <c:crossAx val="141628928"/>
        <c:crosses val="autoZero"/>
        <c:crossBetween val="between"/>
        <c:majorUnit val="0.2"/>
        <c:minorUnit val="0.1"/>
      </c:valAx>
      <c:spPr>
        <a:noFill/>
        <a:ln w="24898">
          <a:noFill/>
        </a:ln>
      </c:spPr>
    </c:plotArea>
    <c:legend>
      <c:legendPos val="t"/>
      <c:layout>
        <c:manualLayout>
          <c:xMode val="edge"/>
          <c:yMode val="edge"/>
          <c:x val="7.6102847373298602E-2"/>
          <c:y val="1.2251148545176111E-2"/>
          <c:w val="0.15985044617952379"/>
          <c:h val="7.0195946027420381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93842431623581"/>
          <c:y val="0.13101809988078494"/>
          <c:w val="0.60369052806071843"/>
          <c:h val="0.83287879253841846"/>
        </c:manualLayout>
      </c:layout>
      <c:barChart>
        <c:barDir val="bar"/>
        <c:grouping val="percentStacked"/>
        <c:varyColors val="0"/>
        <c:ser>
          <c:idx val="0"/>
          <c:order val="0"/>
          <c:tx>
            <c:strRef>
              <c:f>Sheet1!$D$1</c:f>
              <c:strCache>
                <c:ptCount val="1"/>
                <c:pt idx="0">
                  <c:v>Yes</c:v>
                </c:pt>
              </c:strCache>
            </c:strRef>
          </c:tx>
          <c:spPr>
            <a:solidFill>
              <a:schemeClr val="tx1">
                <a:lumMod val="75000"/>
              </a:schemeClr>
            </a:solidFill>
            <a:ln>
              <a:solidFill>
                <a:schemeClr val="bg1"/>
              </a:solidFill>
            </a:ln>
          </c:spPr>
          <c:invertIfNegative val="0"/>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Sheet1!$D$2:$D$7</c:f>
              <c:numCache>
                <c:formatCode>0%</c:formatCode>
                <c:ptCount val="6"/>
                <c:pt idx="0">
                  <c:v>0.87</c:v>
                </c:pt>
                <c:pt idx="1">
                  <c:v>0.92</c:v>
                </c:pt>
                <c:pt idx="2">
                  <c:v>0.71</c:v>
                </c:pt>
                <c:pt idx="3">
                  <c:v>0.72</c:v>
                </c:pt>
                <c:pt idx="4">
                  <c:v>0.16</c:v>
                </c:pt>
                <c:pt idx="5">
                  <c:v>0.14000000000000001</c:v>
                </c:pt>
              </c:numCache>
            </c:numRef>
          </c:val>
        </c:ser>
        <c:ser>
          <c:idx val="1"/>
          <c:order val="1"/>
          <c:tx>
            <c:strRef>
              <c:f>Sheet1!$E$1</c:f>
              <c:strCache>
                <c:ptCount val="1"/>
                <c:pt idx="0">
                  <c:v>No</c:v>
                </c:pt>
              </c:strCache>
            </c:strRef>
          </c:tx>
          <c:spPr>
            <a:solidFill>
              <a:schemeClr val="tx1">
                <a:lumMod val="60000"/>
                <a:lumOff val="40000"/>
              </a:schemeClr>
            </a:solidFill>
            <a:ln w="12700">
              <a:solidFill>
                <a:schemeClr val="bg1"/>
              </a:solidFill>
            </a:ln>
          </c:spPr>
          <c:invertIfNegative val="0"/>
          <c:dPt>
            <c:idx val="1"/>
            <c:invertIfNegative val="0"/>
            <c:bubble3D val="0"/>
          </c:dPt>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Sheet1!$E$2:$E$7</c:f>
              <c:numCache>
                <c:formatCode>0%</c:formatCode>
                <c:ptCount val="6"/>
                <c:pt idx="0">
                  <c:v>7.0000000000000007E-2</c:v>
                </c:pt>
                <c:pt idx="1">
                  <c:v>0.04</c:v>
                </c:pt>
                <c:pt idx="2">
                  <c:v>0.21</c:v>
                </c:pt>
                <c:pt idx="3">
                  <c:v>0.19</c:v>
                </c:pt>
                <c:pt idx="4">
                  <c:v>0.8</c:v>
                </c:pt>
                <c:pt idx="5">
                  <c:v>0.78</c:v>
                </c:pt>
              </c:numCache>
            </c:numRef>
          </c:val>
        </c:ser>
        <c:ser>
          <c:idx val="2"/>
          <c:order val="2"/>
          <c:tx>
            <c:strRef>
              <c:f>Sheet1!$F$1</c:f>
              <c:strCache>
                <c:ptCount val="1"/>
                <c:pt idx="0">
                  <c:v>Don't Know / Unsure</c:v>
                </c:pt>
              </c:strCache>
            </c:strRef>
          </c:tx>
          <c:spPr>
            <a:solidFill>
              <a:schemeClr val="tx1">
                <a:lumMod val="20000"/>
                <a:lumOff val="80000"/>
              </a:schemeClr>
            </a:solidFill>
            <a:ln w="12700">
              <a:solidFill>
                <a:schemeClr val="bg1"/>
              </a:solidFill>
            </a:ln>
          </c:spPr>
          <c:invertIfNegative val="0"/>
          <c:dLbls>
            <c:txPr>
              <a:bodyPr/>
              <a:lstStyle/>
              <a:p>
                <a:pPr>
                  <a:defRPr sz="1200" b="1" i="0" baseline="0">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Sheet1!$F$2:$F$7</c:f>
              <c:numCache>
                <c:formatCode>0%</c:formatCode>
                <c:ptCount val="6"/>
                <c:pt idx="0">
                  <c:v>7.0000000000000007E-2</c:v>
                </c:pt>
                <c:pt idx="1">
                  <c:v>0.05</c:v>
                </c:pt>
                <c:pt idx="2">
                  <c:v>0.08</c:v>
                </c:pt>
                <c:pt idx="3">
                  <c:v>0.09</c:v>
                </c:pt>
                <c:pt idx="4">
                  <c:v>0.05</c:v>
                </c:pt>
                <c:pt idx="5">
                  <c:v>0.08</c:v>
                </c:pt>
              </c:numCache>
            </c:numRef>
          </c:val>
        </c:ser>
        <c:dLbls>
          <c:showLegendKey val="0"/>
          <c:showVal val="0"/>
          <c:showCatName val="0"/>
          <c:showSerName val="0"/>
          <c:showPercent val="0"/>
          <c:showBubbleSize val="0"/>
        </c:dLbls>
        <c:gapWidth val="33"/>
        <c:overlap val="100"/>
        <c:axId val="141513472"/>
        <c:axId val="141515008"/>
      </c:barChart>
      <c:catAx>
        <c:axId val="141513472"/>
        <c:scaling>
          <c:orientation val="maxMin"/>
        </c:scaling>
        <c:delete val="0"/>
        <c:axPos val="l"/>
        <c:numFmt formatCode="General" sourceLinked="1"/>
        <c:majorTickMark val="out"/>
        <c:minorTickMark val="none"/>
        <c:tickLblPos val="nextTo"/>
        <c:txPr>
          <a:bodyPr/>
          <a:lstStyle/>
          <a:p>
            <a:pPr>
              <a:defRPr sz="1400" b="1"/>
            </a:pPr>
            <a:endParaRPr lang="en-US"/>
          </a:p>
        </c:txPr>
        <c:crossAx val="141515008"/>
        <c:crosses val="autoZero"/>
        <c:auto val="1"/>
        <c:lblAlgn val="ctr"/>
        <c:lblOffset val="100"/>
        <c:tickLblSkip val="1"/>
        <c:noMultiLvlLbl val="0"/>
      </c:catAx>
      <c:valAx>
        <c:axId val="141515008"/>
        <c:scaling>
          <c:orientation val="minMax"/>
        </c:scaling>
        <c:delete val="1"/>
        <c:axPos val="t"/>
        <c:numFmt formatCode="0%" sourceLinked="1"/>
        <c:majorTickMark val="out"/>
        <c:minorTickMark val="none"/>
        <c:tickLblPos val="none"/>
        <c:crossAx val="141513472"/>
        <c:crosses val="autoZero"/>
        <c:crossBetween val="between"/>
      </c:valAx>
    </c:plotArea>
    <c:legend>
      <c:legendPos val="t"/>
      <c:layout>
        <c:manualLayout>
          <c:xMode val="edge"/>
          <c:yMode val="edge"/>
          <c:x val="0.3697393088773448"/>
          <c:y val="3.9385208269963376E-2"/>
          <c:w val="0.5002287891007513"/>
          <c:h val="7.5222388165003359E-2"/>
        </c:manualLayout>
      </c:layout>
      <c:overlay val="0"/>
      <c:txPr>
        <a:bodyPr/>
        <a:lstStyle/>
        <a:p>
          <a:pPr>
            <a:defRPr sz="14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239326525232456"/>
          <c:w val="1"/>
          <c:h val="0.50641025641025639"/>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12450">
              <a:solidFill>
                <a:schemeClr val="bg1"/>
              </a:solidFill>
              <a:prstDash val="solid"/>
            </a:ln>
          </c:spPr>
          <c:invertIfNegative val="0"/>
          <c:dLbls>
            <c:spPr>
              <a:noFill/>
              <a:ln w="24900">
                <a:noFill/>
              </a:ln>
            </c:spPr>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c:formatCode>
                <c:ptCount val="4"/>
                <c:pt idx="0">
                  <c:v>0.51</c:v>
                </c:pt>
                <c:pt idx="1">
                  <c:v>0.39</c:v>
                </c:pt>
                <c:pt idx="2">
                  <c:v>0.08</c:v>
                </c:pt>
                <c:pt idx="3">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003399"/>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c:formatCode>
                <c:ptCount val="4"/>
                <c:pt idx="0">
                  <c:v>0.51</c:v>
                </c:pt>
                <c:pt idx="1">
                  <c:v>0.43</c:v>
                </c:pt>
                <c:pt idx="2">
                  <c:v>0.02</c:v>
                </c:pt>
                <c:pt idx="3">
                  <c:v>0.04</c:v>
                </c:pt>
              </c:numCache>
            </c:numRef>
          </c:val>
        </c:ser>
        <c:dLbls>
          <c:showLegendKey val="0"/>
          <c:showVal val="0"/>
          <c:showCatName val="0"/>
          <c:showSerName val="0"/>
          <c:showPercent val="0"/>
          <c:showBubbleSize val="0"/>
        </c:dLbls>
        <c:gapWidth val="70"/>
        <c:overlap val="-3"/>
        <c:axId val="141741056"/>
        <c:axId val="141746944"/>
      </c:barChart>
      <c:catAx>
        <c:axId val="141741056"/>
        <c:scaling>
          <c:orientation val="minMax"/>
        </c:scaling>
        <c:delete val="1"/>
        <c:axPos val="b"/>
        <c:numFmt formatCode="General" sourceLinked="1"/>
        <c:majorTickMark val="out"/>
        <c:minorTickMark val="none"/>
        <c:tickLblPos val="none"/>
        <c:crossAx val="141746944"/>
        <c:crosses val="autoZero"/>
        <c:auto val="1"/>
        <c:lblAlgn val="ctr"/>
        <c:lblOffset val="100"/>
        <c:tickLblSkip val="1"/>
        <c:tickMarkSkip val="1"/>
        <c:noMultiLvlLbl val="0"/>
      </c:catAx>
      <c:valAx>
        <c:axId val="141746944"/>
        <c:scaling>
          <c:orientation val="minMax"/>
          <c:max val="1"/>
          <c:min val="0"/>
        </c:scaling>
        <c:delete val="1"/>
        <c:axPos val="l"/>
        <c:numFmt formatCode="0%" sourceLinked="1"/>
        <c:majorTickMark val="out"/>
        <c:minorTickMark val="none"/>
        <c:tickLblPos val="none"/>
        <c:crossAx val="141741056"/>
        <c:crosses val="autoZero"/>
        <c:crossBetween val="between"/>
        <c:majorUnit val="0.2"/>
        <c:minorUnit val="0.1"/>
      </c:valAx>
      <c:spPr>
        <a:noFill/>
        <a:ln w="24900">
          <a:noFill/>
        </a:ln>
      </c:spPr>
    </c:plotArea>
    <c:legend>
      <c:legendPos val="t"/>
      <c:layout>
        <c:manualLayout>
          <c:xMode val="edge"/>
          <c:yMode val="edge"/>
          <c:x val="1.6379599624898961E-2"/>
          <c:y val="0.10771470160116449"/>
          <c:w val="0.15639035364692899"/>
          <c:h val="6.6721910852846456E-2"/>
        </c:manualLayout>
      </c:layout>
      <c:overlay val="0"/>
    </c:legend>
    <c:plotVisOnly val="1"/>
    <c:dispBlanksAs val="gap"/>
    <c:showDLblsOverMax val="0"/>
  </c:chart>
  <c:spPr>
    <a:noFill/>
    <a:ln>
      <a:noFill/>
    </a:ln>
  </c:spPr>
  <c:txPr>
    <a:bodyPr/>
    <a:lstStyle/>
    <a:p>
      <a:pPr algn="ctr" rtl="0" fontAlgn="base">
        <a:spcBef>
          <a:spcPct val="50000"/>
        </a:spcBef>
        <a:spcAft>
          <a:spcPct val="0"/>
        </a:spcAft>
        <a:defRPr lang="en-US" sz="1400" b="1" kern="1200" dirty="0">
          <a:solidFill>
            <a:srgbClr val="003399"/>
          </a:solidFill>
          <a:latin typeface="+mj-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73858921161826"/>
          <c:y val="0.11879176291271257"/>
          <c:w val="0.75933609958506221"/>
          <c:h val="0.88120823708728746"/>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5401">
              <a:solidFill>
                <a:schemeClr val="bg1"/>
              </a:solidFill>
            </a:ln>
          </c:spPr>
          <c:invertIfNegative val="0"/>
          <c:dLbls>
            <c:txPr>
              <a:bodyPr/>
              <a:lstStyle/>
              <a:p>
                <a:pPr>
                  <a:defRPr sz="1000" baseline="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know/Unsure</c:v>
                </c:pt>
              </c:strCache>
            </c:strRef>
          </c:cat>
          <c:val>
            <c:numRef>
              <c:f>Sheet1!$B$2:$B$4</c:f>
              <c:numCache>
                <c:formatCode>0%</c:formatCode>
                <c:ptCount val="3"/>
                <c:pt idx="0">
                  <c:v>0.85</c:v>
                </c:pt>
                <c:pt idx="1">
                  <c:v>0.09</c:v>
                </c:pt>
                <c:pt idx="2">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know/Unsure</c:v>
                </c:pt>
              </c:strCache>
            </c:strRef>
          </c:cat>
          <c:val>
            <c:numRef>
              <c:f>Sheet1!$C$2:$C$4</c:f>
              <c:numCache>
                <c:formatCode>0%</c:formatCode>
                <c:ptCount val="3"/>
                <c:pt idx="0">
                  <c:v>0.84</c:v>
                </c:pt>
                <c:pt idx="1">
                  <c:v>0.12</c:v>
                </c:pt>
                <c:pt idx="2">
                  <c:v>0.02</c:v>
                </c:pt>
              </c:numCache>
            </c:numRef>
          </c:val>
        </c:ser>
        <c:dLbls>
          <c:showLegendKey val="0"/>
          <c:showVal val="0"/>
          <c:showCatName val="0"/>
          <c:showSerName val="0"/>
          <c:showPercent val="0"/>
          <c:showBubbleSize val="0"/>
        </c:dLbls>
        <c:gapWidth val="70"/>
        <c:overlap val="-3"/>
        <c:axId val="47156224"/>
        <c:axId val="47166208"/>
      </c:barChart>
      <c:catAx>
        <c:axId val="47156224"/>
        <c:scaling>
          <c:orientation val="maxMin"/>
        </c:scaling>
        <c:delete val="1"/>
        <c:axPos val="l"/>
        <c:numFmt formatCode="General" sourceLinked="1"/>
        <c:majorTickMark val="out"/>
        <c:minorTickMark val="none"/>
        <c:tickLblPos val="none"/>
        <c:crossAx val="47166208"/>
        <c:crosses val="autoZero"/>
        <c:auto val="1"/>
        <c:lblAlgn val="ctr"/>
        <c:lblOffset val="100"/>
        <c:tickLblSkip val="1"/>
        <c:tickMarkSkip val="1"/>
        <c:noMultiLvlLbl val="0"/>
      </c:catAx>
      <c:valAx>
        <c:axId val="47166208"/>
        <c:scaling>
          <c:orientation val="minMax"/>
          <c:max val="1"/>
          <c:min val="0"/>
        </c:scaling>
        <c:delete val="1"/>
        <c:axPos val="t"/>
        <c:numFmt formatCode="0%" sourceLinked="1"/>
        <c:majorTickMark val="out"/>
        <c:minorTickMark val="none"/>
        <c:tickLblPos val="none"/>
        <c:crossAx val="47156224"/>
        <c:crosses val="autoZero"/>
        <c:crossBetween val="between"/>
        <c:majorUnit val="0.2"/>
        <c:minorUnit val="0.1"/>
      </c:valAx>
      <c:spPr>
        <a:noFill/>
        <a:ln w="25401">
          <a:noFill/>
        </a:ln>
      </c:spPr>
    </c:plotArea>
    <c:legend>
      <c:legendPos val="t"/>
      <c:layout>
        <c:manualLayout>
          <c:xMode val="edge"/>
          <c:yMode val="edge"/>
          <c:x val="0.3843296180775187"/>
          <c:y val="5.9680184698423573E-2"/>
          <c:w val="0.26181145985560667"/>
          <c:h val="5.0916830963395603E-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2087264417201724"/>
        </c:manualLayout>
      </c:layout>
      <c:barChart>
        <c:barDir val="col"/>
        <c:grouping val="percentStacked"/>
        <c:varyColors val="0"/>
        <c:ser>
          <c:idx val="0"/>
          <c:order val="0"/>
          <c:tx>
            <c:strRef>
              <c:f>Sheet1!$B$1</c:f>
              <c:strCache>
                <c:ptCount val="1"/>
                <c:pt idx="0">
                  <c:v>Respective Provincial Engineering Association</c:v>
                </c:pt>
              </c:strCache>
            </c:strRef>
          </c:tx>
          <c:spPr>
            <a:solidFill>
              <a:schemeClr val="tx1"/>
            </a:solidFill>
            <a:ln w="23670">
              <a:solidFill>
                <a:schemeClr val="bg1"/>
              </a:solidFill>
            </a:ln>
          </c:spPr>
          <c:invertIfNegative val="0"/>
          <c:dLbls>
            <c:dLbl>
              <c:idx val="0"/>
              <c:layout>
                <c:manualLayout>
                  <c:x val="-2.13337714305831E-4"/>
                  <c:y val="-5.0028312168549751E-3"/>
                </c:manualLayout>
              </c:layout>
              <c:showLegendKey val="0"/>
              <c:showVal val="1"/>
              <c:showCatName val="0"/>
              <c:showSerName val="0"/>
              <c:showPercent val="0"/>
              <c:showBubbleSize val="0"/>
            </c:dLbl>
            <c:dLbl>
              <c:idx val="1"/>
              <c:layout>
                <c:manualLayout>
                  <c:x val="3.0862386612999756E-5"/>
                  <c:y val="-3.3934011337044697E-3"/>
                </c:manualLayout>
              </c:layout>
              <c:showLegendKey val="0"/>
              <c:showVal val="1"/>
              <c:showCatName val="0"/>
              <c:showSerName val="0"/>
              <c:showPercent val="0"/>
              <c:showBubbleSize val="0"/>
            </c:dLbl>
            <c:dLbl>
              <c:idx val="2"/>
              <c:layout>
                <c:manualLayout>
                  <c:x val="2.7507638582897881E-4"/>
                  <c:y val="-1.9893280114917693E-2"/>
                </c:manualLayout>
              </c:layout>
              <c:showLegendKey val="0"/>
              <c:showVal val="1"/>
              <c:showCatName val="0"/>
              <c:showSerName val="0"/>
              <c:showPercent val="0"/>
              <c:showBubbleSize val="0"/>
            </c:dLbl>
            <c:dLbl>
              <c:idx val="3"/>
              <c:layout>
                <c:manualLayout>
                  <c:x val="-1.240362838400789E-3"/>
                  <c:y val="-3.9241324250088097E-3"/>
                </c:manualLayout>
              </c:layout>
              <c:showLegendKey val="0"/>
              <c:showVal val="1"/>
              <c:showCatName val="0"/>
              <c:showSerName val="0"/>
              <c:showPercent val="0"/>
              <c:showBubbleSize val="0"/>
            </c:dLbl>
            <c:dLbl>
              <c:idx val="4"/>
              <c:layout>
                <c:manualLayout>
                  <c:x val="-4.5752434677168169E-4"/>
                  <c:y val="-1.4926995522482127E-2"/>
                </c:manualLayout>
              </c:layout>
              <c:showLegendKey val="0"/>
              <c:showVal val="1"/>
              <c:showCatName val="0"/>
              <c:showSerName val="0"/>
              <c:showPercent val="0"/>
              <c:showBubbleSize val="0"/>
            </c:dLbl>
            <c:spPr>
              <a:noFill/>
              <a:ln w="23670">
                <a:noFill/>
              </a:ln>
            </c:spPr>
            <c:txPr>
              <a:bodyPr/>
              <a:lstStyle/>
              <a:p>
                <a:pPr>
                  <a:defRPr sz="1200" b="1" i="0" u="none" strike="noStrike" baseline="0">
                    <a:solidFill>
                      <a:schemeClr val="bg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Sheet1!$B$2:$B$11</c:f>
              <c:numCache>
                <c:formatCode>0%</c:formatCode>
                <c:ptCount val="10"/>
                <c:pt idx="0">
                  <c:v>0.08</c:v>
                </c:pt>
                <c:pt idx="1">
                  <c:v>0.09</c:v>
                </c:pt>
                <c:pt idx="2">
                  <c:v>0.48</c:v>
                </c:pt>
                <c:pt idx="3">
                  <c:v>0.52</c:v>
                </c:pt>
                <c:pt idx="4">
                  <c:v>0.64</c:v>
                </c:pt>
                <c:pt idx="5">
                  <c:v>0.69</c:v>
                </c:pt>
                <c:pt idx="6">
                  <c:v>0.69</c:v>
                </c:pt>
                <c:pt idx="7">
                  <c:v>0.74</c:v>
                </c:pt>
                <c:pt idx="8">
                  <c:v>0.84</c:v>
                </c:pt>
                <c:pt idx="9">
                  <c:v>0.82</c:v>
                </c:pt>
              </c:numCache>
            </c:numRef>
          </c:val>
        </c:ser>
        <c:ser>
          <c:idx val="1"/>
          <c:order val="1"/>
          <c:tx>
            <c:strRef>
              <c:f>Sheet1!$C$1</c:f>
              <c:strCache>
                <c:ptCount val="1"/>
                <c:pt idx="0">
                  <c:v>CEAB</c:v>
                </c:pt>
              </c:strCache>
            </c:strRef>
          </c:tx>
          <c:spPr>
            <a:solidFill>
              <a:schemeClr val="accent1">
                <a:lumMod val="75000"/>
              </a:schemeClr>
            </a:solidFill>
            <a:ln w="23670">
              <a:solidFill>
                <a:schemeClr val="bg1"/>
              </a:solidFill>
            </a:ln>
          </c:spPr>
          <c:invertIfNegative val="0"/>
          <c:dLbls>
            <c:txPr>
              <a:bodyPr/>
              <a:lstStyle/>
              <a:p>
                <a:pPr>
                  <a:defRPr sz="120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Sheet1!$C$2:$C$11</c:f>
              <c:numCache>
                <c:formatCode>0%</c:formatCode>
                <c:ptCount val="10"/>
                <c:pt idx="0">
                  <c:v>0.87</c:v>
                </c:pt>
                <c:pt idx="1">
                  <c:v>0.86</c:v>
                </c:pt>
                <c:pt idx="2">
                  <c:v>0.34</c:v>
                </c:pt>
                <c:pt idx="3">
                  <c:v>0.6</c:v>
                </c:pt>
                <c:pt idx="4">
                  <c:v>0.6</c:v>
                </c:pt>
                <c:pt idx="5">
                  <c:v>0.46</c:v>
                </c:pt>
                <c:pt idx="6">
                  <c:v>0.47</c:v>
                </c:pt>
                <c:pt idx="7">
                  <c:v>0.36</c:v>
                </c:pt>
                <c:pt idx="8">
                  <c:v>0.16</c:v>
                </c:pt>
                <c:pt idx="9">
                  <c:v>0.15</c:v>
                </c:pt>
              </c:numCache>
            </c:numRef>
          </c:val>
        </c:ser>
        <c:ser>
          <c:idx val="2"/>
          <c:order val="2"/>
          <c:tx>
            <c:strRef>
              <c:f>Sheet1!$D$1</c:f>
              <c:strCache>
                <c:ptCount val="1"/>
                <c:pt idx="0">
                  <c:v>Don't know/ Unsure</c:v>
                </c:pt>
              </c:strCache>
            </c:strRef>
          </c:tx>
          <c:spPr>
            <a:solidFill>
              <a:schemeClr val="accent1">
                <a:lumMod val="60000"/>
                <a:lumOff val="40000"/>
              </a:schemeClr>
            </a:solidFill>
            <a:ln w="2367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Sheet1!$D$2:$D$11</c:f>
              <c:numCache>
                <c:formatCode>0%</c:formatCode>
                <c:ptCount val="10"/>
                <c:pt idx="0">
                  <c:v>0.09</c:v>
                </c:pt>
                <c:pt idx="1">
                  <c:v>0.06</c:v>
                </c:pt>
                <c:pt idx="2">
                  <c:v>0.25</c:v>
                </c:pt>
                <c:pt idx="3">
                  <c:v>0.16</c:v>
                </c:pt>
                <c:pt idx="4">
                  <c:v>0.14000000000000001</c:v>
                </c:pt>
                <c:pt idx="5">
                  <c:v>0.12</c:v>
                </c:pt>
                <c:pt idx="6">
                  <c:v>0.05</c:v>
                </c:pt>
                <c:pt idx="7">
                  <c:v>0.08</c:v>
                </c:pt>
                <c:pt idx="8">
                  <c:v>0.06</c:v>
                </c:pt>
                <c:pt idx="9">
                  <c:v>0.05</c:v>
                </c:pt>
              </c:numCache>
            </c:numRef>
          </c:val>
        </c:ser>
        <c:dLbls>
          <c:showLegendKey val="0"/>
          <c:showVal val="0"/>
          <c:showCatName val="0"/>
          <c:showSerName val="0"/>
          <c:showPercent val="0"/>
          <c:showBubbleSize val="0"/>
        </c:dLbls>
        <c:gapWidth val="93"/>
        <c:overlap val="100"/>
        <c:axId val="142038912"/>
        <c:axId val="142040448"/>
      </c:barChart>
      <c:catAx>
        <c:axId val="142038912"/>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42040448"/>
        <c:crosses val="autoZero"/>
        <c:auto val="1"/>
        <c:lblAlgn val="ctr"/>
        <c:lblOffset val="100"/>
        <c:noMultiLvlLbl val="0"/>
      </c:catAx>
      <c:valAx>
        <c:axId val="142040448"/>
        <c:scaling>
          <c:orientation val="minMax"/>
          <c:max val="1.28"/>
          <c:min val="0"/>
        </c:scaling>
        <c:delete val="1"/>
        <c:axPos val="l"/>
        <c:numFmt formatCode="0%" sourceLinked="1"/>
        <c:majorTickMark val="out"/>
        <c:minorTickMark val="none"/>
        <c:tickLblPos val="none"/>
        <c:crossAx val="142038912"/>
        <c:crosses val="autoZero"/>
        <c:crossBetween val="between"/>
        <c:majorUnit val="0.2"/>
        <c:minorUnit val="0.1"/>
      </c:valAx>
      <c:spPr>
        <a:noFill/>
        <a:ln w="23670">
          <a:noFill/>
        </a:ln>
      </c:spPr>
    </c:plotArea>
    <c:legend>
      <c:legendPos val="t"/>
      <c:layout>
        <c:manualLayout>
          <c:xMode val="edge"/>
          <c:yMode val="edge"/>
          <c:x val="0.14307039675182182"/>
          <c:y val="5.7994295451760595E-2"/>
          <c:w val="0.70491732870201951"/>
          <c:h val="6.6060474908841649E-2"/>
        </c:manualLayout>
      </c:layout>
      <c:overlay val="0"/>
      <c:spPr>
        <a:noFill/>
        <a:ln w="23670">
          <a:noFill/>
        </a:ln>
      </c:spPr>
      <c:txPr>
        <a:bodyPr/>
        <a:lstStyle/>
        <a:p>
          <a:pPr>
            <a:defRPr sz="12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3543984791835379"/>
          <c:w val="1"/>
          <c:h val="0.65149778597150187"/>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903">
              <a:solidFill>
                <a:schemeClr val="bg1"/>
              </a:solid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c:formatCode>
                <c:ptCount val="4"/>
                <c:pt idx="0">
                  <c:v>0.32</c:v>
                </c:pt>
                <c:pt idx="1">
                  <c:v>0.59</c:v>
                </c:pt>
                <c:pt idx="2">
                  <c:v>0.05</c:v>
                </c:pt>
                <c:pt idx="3">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c:formatCode>
                <c:ptCount val="4"/>
                <c:pt idx="0">
                  <c:v>0.36</c:v>
                </c:pt>
                <c:pt idx="1">
                  <c:v>0.52</c:v>
                </c:pt>
                <c:pt idx="2">
                  <c:v>0.08</c:v>
                </c:pt>
                <c:pt idx="3">
                  <c:v>0.04</c:v>
                </c:pt>
              </c:numCache>
            </c:numRef>
          </c:val>
        </c:ser>
        <c:dLbls>
          <c:showLegendKey val="0"/>
          <c:showVal val="0"/>
          <c:showCatName val="0"/>
          <c:showSerName val="0"/>
          <c:showPercent val="0"/>
          <c:showBubbleSize val="0"/>
        </c:dLbls>
        <c:gapWidth val="70"/>
        <c:overlap val="-3"/>
        <c:axId val="47203840"/>
        <c:axId val="47205376"/>
      </c:barChart>
      <c:catAx>
        <c:axId val="47203840"/>
        <c:scaling>
          <c:orientation val="minMax"/>
        </c:scaling>
        <c:delete val="1"/>
        <c:axPos val="b"/>
        <c:numFmt formatCode="General" sourceLinked="1"/>
        <c:majorTickMark val="out"/>
        <c:minorTickMark val="none"/>
        <c:tickLblPos val="none"/>
        <c:crossAx val="47205376"/>
        <c:crosses val="autoZero"/>
        <c:auto val="1"/>
        <c:lblAlgn val="ctr"/>
        <c:lblOffset val="100"/>
        <c:tickLblSkip val="1"/>
        <c:tickMarkSkip val="1"/>
        <c:noMultiLvlLbl val="0"/>
      </c:catAx>
      <c:valAx>
        <c:axId val="47205376"/>
        <c:scaling>
          <c:orientation val="minMax"/>
          <c:max val="1"/>
          <c:min val="0"/>
        </c:scaling>
        <c:delete val="1"/>
        <c:axPos val="l"/>
        <c:numFmt formatCode="0%" sourceLinked="1"/>
        <c:majorTickMark val="out"/>
        <c:minorTickMark val="none"/>
        <c:tickLblPos val="none"/>
        <c:crossAx val="47203840"/>
        <c:crosses val="autoZero"/>
        <c:crossBetween val="between"/>
        <c:majorUnit val="0.2"/>
        <c:minorUnit val="0.1"/>
      </c:valAx>
      <c:spPr>
        <a:noFill/>
        <a:ln w="24903">
          <a:noFill/>
        </a:ln>
      </c:spPr>
    </c:plotArea>
    <c:legend>
      <c:legendPos val="t"/>
      <c:layout>
        <c:manualLayout>
          <c:xMode val="edge"/>
          <c:yMode val="edge"/>
          <c:x val="1.1813873118216391E-2"/>
          <c:y val="1.1670313639679067E-2"/>
          <c:w val="0.15795069255698993"/>
          <c:h val="6.686791065777608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22025622083463E-3"/>
          <c:w val="1"/>
          <c:h val="0.910313901345289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93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c:formatCode>
                <c:ptCount val="3"/>
                <c:pt idx="0">
                  <c:v>0.46</c:v>
                </c:pt>
                <c:pt idx="1">
                  <c:v>0.5</c:v>
                </c:pt>
                <c:pt idx="2">
                  <c:v>0.05</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c:formatCode>
                <c:ptCount val="3"/>
                <c:pt idx="0">
                  <c:v>0.57999999999999996</c:v>
                </c:pt>
                <c:pt idx="1">
                  <c:v>0.39</c:v>
                </c:pt>
                <c:pt idx="2">
                  <c:v>0.03</c:v>
                </c:pt>
              </c:numCache>
            </c:numRef>
          </c:val>
        </c:ser>
        <c:dLbls>
          <c:showLegendKey val="0"/>
          <c:showVal val="0"/>
          <c:showCatName val="0"/>
          <c:showSerName val="0"/>
          <c:showPercent val="0"/>
          <c:showBubbleSize val="0"/>
        </c:dLbls>
        <c:gapWidth val="70"/>
        <c:overlap val="-3"/>
        <c:axId val="47309568"/>
        <c:axId val="47311104"/>
      </c:barChart>
      <c:catAx>
        <c:axId val="47309568"/>
        <c:scaling>
          <c:orientation val="minMax"/>
        </c:scaling>
        <c:delete val="1"/>
        <c:axPos val="b"/>
        <c:numFmt formatCode="General" sourceLinked="1"/>
        <c:majorTickMark val="out"/>
        <c:minorTickMark val="none"/>
        <c:tickLblPos val="none"/>
        <c:crossAx val="47311104"/>
        <c:crosses val="autoZero"/>
        <c:auto val="1"/>
        <c:lblAlgn val="ctr"/>
        <c:lblOffset val="100"/>
        <c:tickLblSkip val="1"/>
        <c:tickMarkSkip val="1"/>
        <c:noMultiLvlLbl val="0"/>
      </c:catAx>
      <c:valAx>
        <c:axId val="47311104"/>
        <c:scaling>
          <c:orientation val="minMax"/>
          <c:max val="1"/>
          <c:min val="0"/>
        </c:scaling>
        <c:delete val="1"/>
        <c:axPos val="l"/>
        <c:numFmt formatCode="0%" sourceLinked="1"/>
        <c:majorTickMark val="out"/>
        <c:minorTickMark val="none"/>
        <c:tickLblPos val="none"/>
        <c:crossAx val="47309568"/>
        <c:crosses val="autoZero"/>
        <c:crossBetween val="between"/>
        <c:majorUnit val="0.2"/>
        <c:minorUnit val="0.1"/>
      </c:valAx>
      <c:spPr>
        <a:noFill/>
        <a:ln w="24930">
          <a:noFill/>
        </a:ln>
      </c:spPr>
    </c:plotArea>
    <c:legend>
      <c:legendPos val="t"/>
      <c:layout>
        <c:manualLayout>
          <c:xMode val="edge"/>
          <c:yMode val="edge"/>
          <c:x val="0.42460661402145339"/>
          <c:y val="0.10678871090770405"/>
          <c:w val="0.16321925075712215"/>
          <c:h val="6.992822693501984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9" b="1"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3341493268054"/>
          <c:y val="1.5486725663716974E-2"/>
          <c:w val="0.6940024479804161"/>
          <c:h val="0.9867256637168141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959">
              <a:solidFill>
                <a:schemeClr val="bg1"/>
              </a:solidFill>
            </a:ln>
          </c:spPr>
          <c:invertIfNegative val="0"/>
          <c:dLbls>
            <c:spPr>
              <a:noFill/>
              <a:ln w="2495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I am currently a member</c:v>
                </c:pt>
                <c:pt idx="1">
                  <c:v>I've heard of it and am interested in becoming a member</c:v>
                </c:pt>
                <c:pt idx="2">
                  <c:v>I've heard of it but am not interested in becoming a member</c:v>
                </c:pt>
                <c:pt idx="3">
                  <c:v>I have never heard of it</c:v>
                </c:pt>
              </c:strCache>
            </c:strRef>
          </c:cat>
          <c:val>
            <c:numRef>
              <c:f>Sheet1!$B$2:$B$5</c:f>
              <c:numCache>
                <c:formatCode>0%</c:formatCode>
                <c:ptCount val="4"/>
                <c:pt idx="0">
                  <c:v>7.0000000000000007E-2</c:v>
                </c:pt>
                <c:pt idx="1">
                  <c:v>0.23</c:v>
                </c:pt>
                <c:pt idx="2">
                  <c:v>0.08</c:v>
                </c:pt>
                <c:pt idx="3">
                  <c:v>0.63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I am currently a member</c:v>
                </c:pt>
                <c:pt idx="1">
                  <c:v>I've heard of it and am interested in becoming a member</c:v>
                </c:pt>
                <c:pt idx="2">
                  <c:v>I've heard of it but am not interested in becoming a member</c:v>
                </c:pt>
                <c:pt idx="3">
                  <c:v>I have never heard of it</c:v>
                </c:pt>
              </c:strCache>
            </c:strRef>
          </c:cat>
          <c:val>
            <c:numRef>
              <c:f>Sheet1!$C$2:$C$5</c:f>
              <c:numCache>
                <c:formatCode>0%</c:formatCode>
                <c:ptCount val="4"/>
                <c:pt idx="0">
                  <c:v>0.03</c:v>
                </c:pt>
                <c:pt idx="1">
                  <c:v>0.26</c:v>
                </c:pt>
                <c:pt idx="2">
                  <c:v>0.06</c:v>
                </c:pt>
                <c:pt idx="3">
                  <c:v>0.65</c:v>
                </c:pt>
              </c:numCache>
            </c:numRef>
          </c:val>
        </c:ser>
        <c:dLbls>
          <c:showLegendKey val="0"/>
          <c:showVal val="0"/>
          <c:showCatName val="0"/>
          <c:showSerName val="0"/>
          <c:showPercent val="0"/>
          <c:showBubbleSize val="0"/>
        </c:dLbls>
        <c:gapWidth val="70"/>
        <c:overlap val="-3"/>
        <c:axId val="47352832"/>
        <c:axId val="142115584"/>
      </c:barChart>
      <c:catAx>
        <c:axId val="47352832"/>
        <c:scaling>
          <c:orientation val="maxMin"/>
        </c:scaling>
        <c:delete val="1"/>
        <c:axPos val="l"/>
        <c:numFmt formatCode="General" sourceLinked="1"/>
        <c:majorTickMark val="out"/>
        <c:minorTickMark val="none"/>
        <c:tickLblPos val="none"/>
        <c:crossAx val="142115584"/>
        <c:crosses val="autoZero"/>
        <c:auto val="1"/>
        <c:lblAlgn val="ctr"/>
        <c:lblOffset val="100"/>
        <c:tickLblSkip val="1"/>
        <c:tickMarkSkip val="1"/>
        <c:noMultiLvlLbl val="0"/>
      </c:catAx>
      <c:valAx>
        <c:axId val="142115584"/>
        <c:scaling>
          <c:orientation val="minMax"/>
          <c:max val="1"/>
          <c:min val="0"/>
        </c:scaling>
        <c:delete val="1"/>
        <c:axPos val="t"/>
        <c:numFmt formatCode="0%" sourceLinked="1"/>
        <c:majorTickMark val="out"/>
        <c:minorTickMark val="none"/>
        <c:tickLblPos val="none"/>
        <c:crossAx val="47352832"/>
        <c:crosses val="autoZero"/>
        <c:crossBetween val="between"/>
        <c:majorUnit val="0.2"/>
        <c:minorUnit val="0.1"/>
      </c:valAx>
      <c:spPr>
        <a:noFill/>
        <a:ln w="24959">
          <a:noFill/>
        </a:ln>
      </c:spPr>
    </c:plotArea>
    <c:legend>
      <c:legendPos val="r"/>
      <c:layout>
        <c:manualLayout>
          <c:xMode val="edge"/>
          <c:yMode val="edge"/>
          <c:x val="0.82417106839201204"/>
          <c:y val="0.37693540938961578"/>
          <c:w val="8.2728349729351169E-2"/>
          <c:h val="0.13785850452903914"/>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71"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9040536599591733E-2"/>
          <c:w val="1"/>
          <c:h val="0.84882941919841837"/>
        </c:manualLayout>
      </c:layout>
      <c:barChart>
        <c:barDir val="col"/>
        <c:grouping val="clustered"/>
        <c:varyColors val="0"/>
        <c:ser>
          <c:idx val="5"/>
          <c:order val="0"/>
          <c:tx>
            <c:strRef>
              <c:f>Sheet1!$B$1</c:f>
              <c:strCache>
                <c:ptCount val="1"/>
                <c:pt idx="0">
                  <c:v>2009 n</c:v>
                </c:pt>
              </c:strCache>
            </c:strRef>
          </c:tx>
          <c:spPr>
            <a:gradFill rotWithShape="0">
              <a:gsLst>
                <a:gs pos="0">
                  <a:srgbClr val="0000FF">
                    <a:gamma/>
                    <a:shade val="46275"/>
                    <a:invGamma/>
                  </a:srgbClr>
                </a:gs>
                <a:gs pos="50000">
                  <a:srgbClr val="0000FF"/>
                </a:gs>
                <a:gs pos="100000">
                  <a:srgbClr val="0000FF">
                    <a:gamma/>
                    <a:shade val="46275"/>
                    <a:invGamma/>
                  </a:srgbClr>
                </a:gs>
              </a:gsLst>
              <a:lin ang="0" scaled="1"/>
            </a:gradFill>
            <a:ln w="24900">
              <a:noFill/>
            </a:ln>
          </c:spPr>
          <c:invertIfNegative val="0"/>
          <c:dLbls>
            <c:spPr>
              <a:noFill/>
              <a:ln w="24900">
                <a:noFill/>
              </a:ln>
            </c:spPr>
            <c:txPr>
              <a:bodyPr/>
              <a:lstStyle/>
              <a:p>
                <a:pPr>
                  <a:defRPr sz="166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Sheet1!$B$2:$B$6</c:f>
            </c:numRef>
          </c:val>
        </c:ser>
        <c:ser>
          <c:idx val="4"/>
          <c:order val="1"/>
          <c:tx>
            <c:strRef>
              <c:f>Sheet1!$C$1</c:f>
              <c:strCache>
                <c:ptCount val="1"/>
                <c:pt idx="0">
                  <c:v>2014</c:v>
                </c:pt>
              </c:strCache>
            </c:strRef>
          </c:tx>
          <c:spPr>
            <a:solidFill>
              <a:schemeClr val="tx1">
                <a:lumMod val="50000"/>
              </a:schemeClr>
            </a:solidFill>
            <a:ln w="24900">
              <a:solidFill>
                <a:schemeClr val="bg1"/>
              </a:solidFill>
            </a:ln>
          </c:spPr>
          <c:invertIfNegative val="0"/>
          <c:dLbls>
            <c:spPr>
              <a:noFill/>
              <a:ln w="2490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Sheet1!$C$2:$C$6</c:f>
              <c:numCache>
                <c:formatCode>0%</c:formatCode>
                <c:ptCount val="5"/>
                <c:pt idx="0">
                  <c:v>0.04</c:v>
                </c:pt>
                <c:pt idx="1">
                  <c:v>0.38</c:v>
                </c:pt>
                <c:pt idx="2">
                  <c:v>0.43</c:v>
                </c:pt>
                <c:pt idx="3">
                  <c:v>0.11</c:v>
                </c:pt>
                <c:pt idx="4">
                  <c:v>0.04</c:v>
                </c:pt>
              </c:numCache>
            </c:numRef>
          </c:val>
        </c:ser>
        <c:ser>
          <c:idx val="0"/>
          <c:order val="2"/>
          <c:tx>
            <c:strRef>
              <c:f>Sheet1!$D$1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Sheet1!$D$2:$D$6</c:f>
              <c:numCache>
                <c:formatCode>0%</c:formatCode>
                <c:ptCount val="5"/>
                <c:pt idx="0">
                  <c:v>0.03</c:v>
                </c:pt>
                <c:pt idx="1">
                  <c:v>0.43</c:v>
                </c:pt>
                <c:pt idx="2">
                  <c:v>0.45</c:v>
                </c:pt>
                <c:pt idx="3">
                  <c:v>7.0000000000000007E-2</c:v>
                </c:pt>
                <c:pt idx="4">
                  <c:v>0.02</c:v>
                </c:pt>
              </c:numCache>
            </c:numRef>
          </c:val>
        </c:ser>
        <c:dLbls>
          <c:showLegendKey val="0"/>
          <c:showVal val="0"/>
          <c:showCatName val="0"/>
          <c:showSerName val="0"/>
          <c:showPercent val="0"/>
          <c:showBubbleSize val="0"/>
        </c:dLbls>
        <c:gapWidth val="70"/>
        <c:overlap val="-3"/>
        <c:axId val="47439872"/>
        <c:axId val="47441408"/>
      </c:barChart>
      <c:catAx>
        <c:axId val="47439872"/>
        <c:scaling>
          <c:orientation val="minMax"/>
        </c:scaling>
        <c:delete val="1"/>
        <c:axPos val="b"/>
        <c:numFmt formatCode="General" sourceLinked="1"/>
        <c:majorTickMark val="out"/>
        <c:minorTickMark val="none"/>
        <c:tickLblPos val="none"/>
        <c:crossAx val="47441408"/>
        <c:crosses val="autoZero"/>
        <c:auto val="1"/>
        <c:lblAlgn val="ctr"/>
        <c:lblOffset val="100"/>
        <c:tickLblSkip val="1"/>
        <c:tickMarkSkip val="1"/>
        <c:noMultiLvlLbl val="0"/>
      </c:catAx>
      <c:valAx>
        <c:axId val="47441408"/>
        <c:scaling>
          <c:orientation val="minMax"/>
          <c:max val="1"/>
          <c:min val="0"/>
        </c:scaling>
        <c:delete val="1"/>
        <c:axPos val="l"/>
        <c:numFmt formatCode="0%" sourceLinked="1"/>
        <c:majorTickMark val="out"/>
        <c:minorTickMark val="none"/>
        <c:tickLblPos val="none"/>
        <c:crossAx val="47439872"/>
        <c:crosses val="autoZero"/>
        <c:crossBetween val="between"/>
        <c:majorUnit val="0.2"/>
        <c:minorUnit val="0.1"/>
      </c:valAx>
      <c:spPr>
        <a:noFill/>
        <a:ln w="24900">
          <a:noFill/>
        </a:ln>
      </c:spPr>
    </c:plotArea>
    <c:legend>
      <c:legendPos val="t"/>
      <c:layout>
        <c:manualLayout>
          <c:xMode val="edge"/>
          <c:yMode val="edge"/>
          <c:x val="0.41638542370175935"/>
          <c:y val="0.1074800290486565"/>
          <c:w val="0.16080555282959316"/>
          <c:h val="6.657654721264416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71695396007951"/>
          <c:y val="0"/>
          <c:w val="0.75228310502283058"/>
          <c:h val="1"/>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17722">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professional engineer</c:v>
                </c:pt>
                <c:pt idx="3">
                  <c:v>From a PEO representative</c:v>
                </c:pt>
                <c:pt idx="4">
                  <c:v>From a family member or friend</c:v>
                </c:pt>
              </c:strCache>
            </c:strRef>
          </c:cat>
          <c:val>
            <c:numRef>
              <c:f>Sheet1!$B$2:$B$6</c:f>
              <c:numCache>
                <c:formatCode>0%</c:formatCode>
                <c:ptCount val="5"/>
                <c:pt idx="0">
                  <c:v>0.54</c:v>
                </c:pt>
                <c:pt idx="1">
                  <c:v>0.27</c:v>
                </c:pt>
                <c:pt idx="2">
                  <c:v>0.08</c:v>
                </c:pt>
                <c:pt idx="3">
                  <c:v>0.05</c:v>
                </c:pt>
                <c:pt idx="4">
                  <c:v>0.05</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professional engineer</c:v>
                </c:pt>
                <c:pt idx="3">
                  <c:v>From a PEO representative</c:v>
                </c:pt>
                <c:pt idx="4">
                  <c:v>From a family member or friend</c:v>
                </c:pt>
              </c:strCache>
            </c:strRef>
          </c:cat>
          <c:val>
            <c:numRef>
              <c:f>Sheet1!$C$2:$C$6</c:f>
              <c:numCache>
                <c:formatCode>0%</c:formatCode>
                <c:ptCount val="5"/>
                <c:pt idx="0">
                  <c:v>0.53</c:v>
                </c:pt>
                <c:pt idx="1">
                  <c:v>0.24</c:v>
                </c:pt>
                <c:pt idx="2">
                  <c:v>0.11</c:v>
                </c:pt>
                <c:pt idx="3">
                  <c:v>0.04</c:v>
                </c:pt>
                <c:pt idx="4">
                  <c:v>0.04</c:v>
                </c:pt>
              </c:numCache>
            </c:numRef>
          </c:val>
        </c:ser>
        <c:dLbls>
          <c:showLegendKey val="0"/>
          <c:showVal val="0"/>
          <c:showCatName val="0"/>
          <c:showSerName val="0"/>
          <c:showPercent val="0"/>
          <c:showBubbleSize val="0"/>
        </c:dLbls>
        <c:gapWidth val="70"/>
        <c:overlap val="-3"/>
        <c:axId val="149785216"/>
        <c:axId val="149807488"/>
      </c:barChart>
      <c:catAx>
        <c:axId val="149785216"/>
        <c:scaling>
          <c:orientation val="maxMin"/>
        </c:scaling>
        <c:delete val="1"/>
        <c:axPos val="l"/>
        <c:numFmt formatCode="General" sourceLinked="1"/>
        <c:majorTickMark val="out"/>
        <c:minorTickMark val="none"/>
        <c:tickLblPos val="none"/>
        <c:crossAx val="149807488"/>
        <c:crosses val="autoZero"/>
        <c:auto val="1"/>
        <c:lblAlgn val="ctr"/>
        <c:lblOffset val="100"/>
        <c:tickLblSkip val="1"/>
        <c:tickMarkSkip val="1"/>
        <c:noMultiLvlLbl val="0"/>
      </c:catAx>
      <c:valAx>
        <c:axId val="149807488"/>
        <c:scaling>
          <c:orientation val="minMax"/>
          <c:max val="1"/>
          <c:min val="0"/>
        </c:scaling>
        <c:delete val="1"/>
        <c:axPos val="t"/>
        <c:numFmt formatCode="0%" sourceLinked="1"/>
        <c:majorTickMark val="out"/>
        <c:minorTickMark val="none"/>
        <c:tickLblPos val="none"/>
        <c:crossAx val="149785216"/>
        <c:crosses val="autoZero"/>
        <c:crossBetween val="between"/>
        <c:majorUnit val="0.2"/>
        <c:minorUnit val="0.1"/>
      </c:valAx>
      <c:spPr>
        <a:noFill/>
        <a:ln w="17722">
          <a:noFill/>
        </a:ln>
      </c:spPr>
    </c:plotArea>
    <c:legend>
      <c:legendPos val="r"/>
      <c:layout>
        <c:manualLayout>
          <c:xMode val="edge"/>
          <c:yMode val="edge"/>
          <c:x val="0.91102705781764381"/>
          <c:y val="1.2158281605225252E-2"/>
          <c:w val="8.8972942182356199E-2"/>
          <c:h val="0.14341849952846039"/>
        </c:manualLayout>
      </c:layout>
      <c:overlay val="1"/>
      <c:txPr>
        <a:bodyPr/>
        <a:lstStyle/>
        <a:p>
          <a:pPr>
            <a:defRPr sz="1400">
              <a:latin typeface="+mn-lt"/>
            </a:defRPr>
          </a:pPr>
          <a:endParaRPr lang="en-US"/>
        </a:p>
      </c:txPr>
    </c:legend>
    <c:plotVisOnly val="1"/>
    <c:dispBlanksAs val="gap"/>
    <c:showDLblsOverMax val="0"/>
  </c:chart>
  <c:spPr>
    <a:noFill/>
    <a:ln>
      <a:noFill/>
    </a:ln>
  </c:spPr>
  <c:txPr>
    <a:bodyPr/>
    <a:lstStyle/>
    <a:p>
      <a:pPr>
        <a:defRPr sz="1273"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5038477299480855"/>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Very helpful</c:v>
                </c:pt>
                <c:pt idx="1">
                  <c:v>Somewhat helpful</c:v>
                </c:pt>
                <c:pt idx="2">
                  <c:v>Not very helpful</c:v>
                </c:pt>
                <c:pt idx="3">
                  <c:v>Not at all helpful</c:v>
                </c:pt>
              </c:strCache>
            </c:strRef>
          </c:cat>
          <c:val>
            <c:numRef>
              <c:f>Sheet1!$B$2:$B$5</c:f>
              <c:numCache>
                <c:formatCode>0%</c:formatCode>
                <c:ptCount val="4"/>
                <c:pt idx="0">
                  <c:v>0.48</c:v>
                </c:pt>
                <c:pt idx="1">
                  <c:v>0.42</c:v>
                </c:pt>
                <c:pt idx="2">
                  <c:v>0.09</c:v>
                </c:pt>
                <c:pt idx="3">
                  <c:v>0.01</c:v>
                </c:pt>
              </c:numCache>
            </c:numRef>
          </c:val>
        </c:ser>
        <c:dLbls>
          <c:showLegendKey val="0"/>
          <c:showVal val="1"/>
          <c:showCatName val="0"/>
          <c:showSerName val="0"/>
          <c:showPercent val="0"/>
          <c:showBubbleSize val="0"/>
        </c:dLbls>
        <c:gapWidth val="70"/>
        <c:overlap val="-3"/>
        <c:axId val="142190080"/>
        <c:axId val="149832064"/>
      </c:barChart>
      <c:catAx>
        <c:axId val="142190080"/>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49832064"/>
        <c:crosses val="autoZero"/>
        <c:auto val="1"/>
        <c:lblAlgn val="ctr"/>
        <c:lblOffset val="100"/>
        <c:tickLblSkip val="1"/>
        <c:tickMarkSkip val="1"/>
        <c:noMultiLvlLbl val="0"/>
      </c:catAx>
      <c:valAx>
        <c:axId val="149832064"/>
        <c:scaling>
          <c:orientation val="minMax"/>
          <c:max val="1"/>
          <c:min val="0"/>
        </c:scaling>
        <c:delete val="1"/>
        <c:axPos val="l"/>
        <c:numFmt formatCode="0%" sourceLinked="1"/>
        <c:majorTickMark val="out"/>
        <c:minorTickMark val="none"/>
        <c:tickLblPos val="none"/>
        <c:crossAx val="142190080"/>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Very helpful</c:v>
                </c:pt>
                <c:pt idx="1">
                  <c:v>Somewhat helpful</c:v>
                </c:pt>
                <c:pt idx="2">
                  <c:v>Not very helpful</c:v>
                </c:pt>
                <c:pt idx="3">
                  <c:v>Not at all helpful</c:v>
                </c:pt>
              </c:strCache>
            </c:strRef>
          </c:cat>
          <c:val>
            <c:numRef>
              <c:f>Sheet1!$B$2:$B$5</c:f>
              <c:numCache>
                <c:formatCode>0%</c:formatCode>
                <c:ptCount val="4"/>
                <c:pt idx="0">
                  <c:v>0.49</c:v>
                </c:pt>
                <c:pt idx="1">
                  <c:v>0.41</c:v>
                </c:pt>
                <c:pt idx="2">
                  <c:v>0.09</c:v>
                </c:pt>
                <c:pt idx="3">
                  <c:v>0.01</c:v>
                </c:pt>
              </c:numCache>
            </c:numRef>
          </c:val>
        </c:ser>
        <c:dLbls>
          <c:showLegendKey val="0"/>
          <c:showVal val="1"/>
          <c:showCatName val="0"/>
          <c:showSerName val="0"/>
          <c:showPercent val="0"/>
          <c:showBubbleSize val="0"/>
        </c:dLbls>
        <c:gapWidth val="70"/>
        <c:overlap val="-3"/>
        <c:axId val="149733760"/>
        <c:axId val="149736448"/>
      </c:barChart>
      <c:catAx>
        <c:axId val="149733760"/>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49736448"/>
        <c:crosses val="autoZero"/>
        <c:auto val="1"/>
        <c:lblAlgn val="ctr"/>
        <c:lblOffset val="100"/>
        <c:tickLblSkip val="1"/>
        <c:tickMarkSkip val="1"/>
        <c:noMultiLvlLbl val="0"/>
      </c:catAx>
      <c:valAx>
        <c:axId val="149736448"/>
        <c:scaling>
          <c:orientation val="minMax"/>
          <c:max val="1"/>
          <c:min val="0"/>
        </c:scaling>
        <c:delete val="1"/>
        <c:axPos val="l"/>
        <c:numFmt formatCode="0%" sourceLinked="1"/>
        <c:majorTickMark val="out"/>
        <c:minorTickMark val="none"/>
        <c:tickLblPos val="none"/>
        <c:crossAx val="149733760"/>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2199248463735632"/>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1st year</c:v>
                </c:pt>
                <c:pt idx="1">
                  <c:v>2nd year</c:v>
                </c:pt>
                <c:pt idx="2">
                  <c:v>3rd year</c:v>
                </c:pt>
                <c:pt idx="3">
                  <c:v>4th year/graduation year</c:v>
                </c:pt>
              </c:strCache>
            </c:strRef>
          </c:cat>
          <c:val>
            <c:numRef>
              <c:f>Sheet1!$B$2:$B$5</c:f>
              <c:numCache>
                <c:formatCode>0%</c:formatCode>
                <c:ptCount val="4"/>
                <c:pt idx="0">
                  <c:v>0.08</c:v>
                </c:pt>
                <c:pt idx="1">
                  <c:v>0.25</c:v>
                </c:pt>
                <c:pt idx="2">
                  <c:v>0.41</c:v>
                </c:pt>
                <c:pt idx="3">
                  <c:v>0.26</c:v>
                </c:pt>
              </c:numCache>
            </c:numRef>
          </c:val>
        </c:ser>
        <c:dLbls>
          <c:showLegendKey val="0"/>
          <c:showVal val="1"/>
          <c:showCatName val="0"/>
          <c:showSerName val="0"/>
          <c:showPercent val="0"/>
          <c:showBubbleSize val="0"/>
        </c:dLbls>
        <c:gapWidth val="70"/>
        <c:overlap val="-3"/>
        <c:axId val="142256000"/>
        <c:axId val="142275328"/>
      </c:barChart>
      <c:catAx>
        <c:axId val="142256000"/>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42275328"/>
        <c:crosses val="autoZero"/>
        <c:auto val="1"/>
        <c:lblAlgn val="ctr"/>
        <c:lblOffset val="100"/>
        <c:tickLblSkip val="1"/>
        <c:tickMarkSkip val="1"/>
        <c:noMultiLvlLbl val="0"/>
      </c:catAx>
      <c:valAx>
        <c:axId val="142275328"/>
        <c:scaling>
          <c:orientation val="minMax"/>
          <c:max val="1"/>
          <c:min val="0"/>
        </c:scaling>
        <c:delete val="1"/>
        <c:axPos val="l"/>
        <c:numFmt formatCode="0%" sourceLinked="1"/>
        <c:majorTickMark val="out"/>
        <c:minorTickMark val="none"/>
        <c:tickLblPos val="none"/>
        <c:crossAx val="142256000"/>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ser>
          <c:idx val="0"/>
          <c:order val="0"/>
          <c:tx>
            <c:strRef>
              <c:f>Sheet1!$B$1</c:f>
              <c:strCache>
                <c:ptCount val="1"/>
                <c:pt idx="0">
                  <c:v>2012</c:v>
                </c:pt>
              </c:strCache>
            </c:strRef>
          </c:tx>
          <c:explosion val="25"/>
          <c:dPt>
            <c:idx val="0"/>
            <c:bubble3D val="0"/>
            <c:explosion val="11"/>
            <c:spPr>
              <a:solidFill>
                <a:schemeClr val="tx1">
                  <a:lumMod val="50000"/>
                </a:schemeClr>
              </a:solidFill>
            </c:spPr>
          </c:dPt>
          <c:dPt>
            <c:idx val="1"/>
            <c:bubble3D val="0"/>
            <c:explosion val="2"/>
            <c:spPr>
              <a:solidFill>
                <a:schemeClr val="tx1"/>
              </a:solidFill>
            </c:spPr>
          </c:dPt>
          <c:dLbls>
            <c:dLbl>
              <c:idx val="0"/>
              <c:layout>
                <c:manualLayout>
                  <c:x val="0.13154551333257256"/>
                  <c:y val="2.2415802782200241E-2"/>
                </c:manualLayout>
              </c:layout>
              <c:tx>
                <c:rich>
                  <a:bodyPr/>
                  <a:lstStyle/>
                  <a:p>
                    <a:r>
                      <a:rPr lang="en-US" b="1" dirty="0">
                        <a:solidFill>
                          <a:schemeClr val="tx1"/>
                        </a:solidFill>
                      </a:rPr>
                      <a:t>Yes 1%</a:t>
                    </a:r>
                    <a:endParaRPr lang="en-US" dirty="0">
                      <a:solidFill>
                        <a:schemeClr val="tx1"/>
                      </a:solidFill>
                    </a:endParaRPr>
                  </a:p>
                </c:rich>
              </c:tx>
              <c:dLblPos val="bestFit"/>
              <c:showLegendKey val="0"/>
              <c:showVal val="1"/>
              <c:showCatName val="1"/>
              <c:showSerName val="0"/>
              <c:showPercent val="0"/>
              <c:showBubbleSize val="0"/>
            </c:dLbl>
            <c:txPr>
              <a:bodyPr/>
              <a:lstStyle/>
              <a:p>
                <a:pPr>
                  <a:defRPr b="1">
                    <a:solidFill>
                      <a:schemeClr val="bg1"/>
                    </a:solidFill>
                  </a:defRPr>
                </a:pPr>
                <a:endParaRPr lang="en-US"/>
              </a:p>
            </c:txPr>
            <c:dLblPos val="ctr"/>
            <c:showLegendKey val="0"/>
            <c:showVal val="1"/>
            <c:showCatName val="1"/>
            <c:showSerName val="0"/>
            <c:showPercent val="0"/>
            <c:showBubbleSize val="0"/>
            <c:separator> </c:separator>
            <c:showLeaderLines val="1"/>
          </c:dLbls>
          <c:cat>
            <c:strRef>
              <c:f>Sheet1!$A$2:$A$3</c:f>
              <c:strCache>
                <c:ptCount val="2"/>
                <c:pt idx="0">
                  <c:v>Yes</c:v>
                </c:pt>
                <c:pt idx="1">
                  <c:v>No</c:v>
                </c:pt>
              </c:strCache>
            </c:strRef>
          </c:cat>
          <c:val>
            <c:numRef>
              <c:f>Sheet1!$B$2:$B$3</c:f>
              <c:numCache>
                <c:formatCode>0%</c:formatCode>
                <c:ptCount val="2"/>
                <c:pt idx="0">
                  <c:v>0.01</c:v>
                </c:pt>
                <c:pt idx="1">
                  <c:v>0.99</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7981868852931848"/>
          <c:y val="0.10418313992306125"/>
          <c:w val="0.82018131147068152"/>
          <c:h val="0.89581686007693873"/>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a:solidFill>
                <a:schemeClr val="bg1"/>
              </a:solidFill>
            </a:ln>
          </c:spPr>
          <c:invertIfNegative val="0"/>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New Brunswick</c:v>
                </c:pt>
                <c:pt idx="1">
                  <c:v>Nova Scotia</c:v>
                </c:pt>
                <c:pt idx="2">
                  <c:v>Quebec</c:v>
                </c:pt>
                <c:pt idx="3">
                  <c:v>Alberta</c:v>
                </c:pt>
                <c:pt idx="4">
                  <c:v>Don't know/ Unsure</c:v>
                </c:pt>
              </c:strCache>
            </c:strRef>
          </c:cat>
          <c:val>
            <c:numRef>
              <c:f>Sheet1!$B$2:$B$6</c:f>
              <c:numCache>
                <c:formatCode>0%</c:formatCode>
                <c:ptCount val="5"/>
                <c:pt idx="0">
                  <c:v>0.36</c:v>
                </c:pt>
                <c:pt idx="1">
                  <c:v>0.21</c:v>
                </c:pt>
                <c:pt idx="2">
                  <c:v>0.21</c:v>
                </c:pt>
                <c:pt idx="3">
                  <c:v>7.0000000000000007E-2</c:v>
                </c:pt>
                <c:pt idx="4">
                  <c:v>0.14000000000000001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Sheet1!$A$2:$A$6</c:f>
              <c:strCache>
                <c:ptCount val="5"/>
                <c:pt idx="0">
                  <c:v>New Brunswick</c:v>
                </c:pt>
                <c:pt idx="1">
                  <c:v>Nova Scotia</c:v>
                </c:pt>
                <c:pt idx="2">
                  <c:v>Quebec</c:v>
                </c:pt>
                <c:pt idx="3">
                  <c:v>Alberta</c:v>
                </c:pt>
                <c:pt idx="4">
                  <c:v>Don't know/ Unsure</c:v>
                </c:pt>
              </c:strCache>
            </c:strRef>
          </c:cat>
          <c:val>
            <c:numRef>
              <c:f>Sheet1!$C$2:$C$6</c:f>
              <c:numCache>
                <c:formatCode>0%</c:formatCode>
                <c:ptCount val="5"/>
                <c:pt idx="0">
                  <c:v>0.25</c:v>
                </c:pt>
                <c:pt idx="1">
                  <c:v>0.08</c:v>
                </c:pt>
                <c:pt idx="4">
                  <c:v>0.25</c:v>
                </c:pt>
              </c:numCache>
            </c:numRef>
          </c:val>
        </c:ser>
        <c:dLbls>
          <c:showLegendKey val="0"/>
          <c:showVal val="0"/>
          <c:showCatName val="0"/>
          <c:showSerName val="0"/>
          <c:showPercent val="0"/>
          <c:showBubbleSize val="0"/>
        </c:dLbls>
        <c:gapWidth val="70"/>
        <c:overlap val="-3"/>
        <c:axId val="46876928"/>
        <c:axId val="46882816"/>
      </c:barChart>
      <c:catAx>
        <c:axId val="46876928"/>
        <c:scaling>
          <c:orientation val="maxMin"/>
        </c:scaling>
        <c:delete val="1"/>
        <c:axPos val="l"/>
        <c:numFmt formatCode="General" sourceLinked="1"/>
        <c:majorTickMark val="out"/>
        <c:minorTickMark val="none"/>
        <c:tickLblPos val="none"/>
        <c:crossAx val="46882816"/>
        <c:crosses val="autoZero"/>
        <c:auto val="1"/>
        <c:lblAlgn val="ctr"/>
        <c:lblOffset val="100"/>
        <c:tickLblSkip val="1"/>
        <c:tickMarkSkip val="1"/>
        <c:noMultiLvlLbl val="0"/>
      </c:catAx>
      <c:valAx>
        <c:axId val="46882816"/>
        <c:scaling>
          <c:orientation val="minMax"/>
          <c:max val="1"/>
          <c:min val="0"/>
        </c:scaling>
        <c:delete val="1"/>
        <c:axPos val="t"/>
        <c:numFmt formatCode="0%" sourceLinked="1"/>
        <c:majorTickMark val="out"/>
        <c:minorTickMark val="none"/>
        <c:tickLblPos val="none"/>
        <c:crossAx val="46876928"/>
        <c:crosses val="autoZero"/>
        <c:crossBetween val="between"/>
        <c:majorUnit val="0.2"/>
        <c:minorUnit val="0.1"/>
      </c:valAx>
    </c:plotArea>
    <c:legend>
      <c:legendPos val="r"/>
      <c:layout>
        <c:manualLayout>
          <c:xMode val="edge"/>
          <c:yMode val="edge"/>
          <c:x val="0.89582179631392234"/>
          <c:y val="0.10497691818791006"/>
          <c:w val="9.9599449107323129E-2"/>
          <c:h val="0.11529062406676004"/>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0590851037837535"/>
          <c:y val="8.2448027329917059E-2"/>
          <c:w val="0.38616838621547861"/>
          <c:h val="0.8615384615384617"/>
        </c:manualLayout>
      </c:layout>
      <c:barChart>
        <c:barDir val="bar"/>
        <c:grouping val="clustered"/>
        <c:varyColors val="0"/>
        <c:ser>
          <c:idx val="0"/>
          <c:order val="0"/>
          <c:tx>
            <c:strRef>
              <c:f>Sheet1!$B$1</c:f>
              <c:strCache>
                <c:ptCount val="1"/>
                <c:pt idx="0">
                  <c:v>2014</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Sheet1!$A$2:$A$18</c:f>
              <c:strCache>
                <c:ptCount val="17"/>
                <c:pt idx="0">
                  <c:v>Male</c:v>
                </c:pt>
                <c:pt idx="1">
                  <c:v>Female</c:v>
                </c:pt>
                <c:pt idx="3">
                  <c:v>Male</c:v>
                </c:pt>
                <c:pt idx="4">
                  <c:v>Female</c:v>
                </c:pt>
                <c:pt idx="6">
                  <c:v>Male</c:v>
                </c:pt>
                <c:pt idx="7">
                  <c:v>Female</c:v>
                </c:pt>
                <c:pt idx="9">
                  <c:v>Male</c:v>
                </c:pt>
                <c:pt idx="10">
                  <c:v>Female</c:v>
                </c:pt>
                <c:pt idx="12">
                  <c:v>Male</c:v>
                </c:pt>
                <c:pt idx="13">
                  <c:v>Female</c:v>
                </c:pt>
                <c:pt idx="15">
                  <c:v>Male</c:v>
                </c:pt>
                <c:pt idx="16">
                  <c:v>Female</c:v>
                </c:pt>
              </c:strCache>
            </c:strRef>
          </c:cat>
          <c:val>
            <c:numRef>
              <c:f>Sheet1!$B$2:$B$18</c:f>
              <c:numCache>
                <c:formatCode>0%</c:formatCode>
                <c:ptCount val="17"/>
                <c:pt idx="0">
                  <c:v>0.94</c:v>
                </c:pt>
                <c:pt idx="1">
                  <c:v>0.06</c:v>
                </c:pt>
                <c:pt idx="3">
                  <c:v>0.93</c:v>
                </c:pt>
                <c:pt idx="4">
                  <c:v>0.03</c:v>
                </c:pt>
                <c:pt idx="6">
                  <c:v>0.81</c:v>
                </c:pt>
                <c:pt idx="7">
                  <c:v>0.19</c:v>
                </c:pt>
                <c:pt idx="9">
                  <c:v>0.5</c:v>
                </c:pt>
                <c:pt idx="10">
                  <c:v>0.33</c:v>
                </c:pt>
                <c:pt idx="12">
                  <c:v>1</c:v>
                </c:pt>
                <c:pt idx="15">
                  <c:v>1</c:v>
                </c:pt>
              </c:numCache>
            </c:numRef>
          </c:val>
        </c:ser>
        <c:ser>
          <c:idx val="3"/>
          <c:order val="1"/>
          <c:tx>
            <c:strRef>
              <c:f>Sheet1!$C$1</c:f>
              <c:strCache>
                <c:ptCount val="1"/>
                <c:pt idx="0">
                  <c:v>2013</c:v>
                </c:pt>
              </c:strCache>
            </c:strRef>
          </c:tx>
          <c:spPr>
            <a:solidFill>
              <a:schemeClr val="tx1"/>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Sheet1!$A$2:$A$18</c:f>
              <c:strCache>
                <c:ptCount val="17"/>
                <c:pt idx="0">
                  <c:v>Male</c:v>
                </c:pt>
                <c:pt idx="1">
                  <c:v>Female</c:v>
                </c:pt>
                <c:pt idx="3">
                  <c:v>Male</c:v>
                </c:pt>
                <c:pt idx="4">
                  <c:v>Female</c:v>
                </c:pt>
                <c:pt idx="6">
                  <c:v>Male</c:v>
                </c:pt>
                <c:pt idx="7">
                  <c:v>Female</c:v>
                </c:pt>
                <c:pt idx="9">
                  <c:v>Male</c:v>
                </c:pt>
                <c:pt idx="10">
                  <c:v>Female</c:v>
                </c:pt>
                <c:pt idx="12">
                  <c:v>Male</c:v>
                </c:pt>
                <c:pt idx="13">
                  <c:v>Female</c:v>
                </c:pt>
                <c:pt idx="15">
                  <c:v>Male</c:v>
                </c:pt>
                <c:pt idx="16">
                  <c:v>Female</c:v>
                </c:pt>
              </c:strCache>
            </c:strRef>
          </c:cat>
          <c:val>
            <c:numRef>
              <c:f>Sheet1!$C$2:$C$18</c:f>
              <c:numCache>
                <c:formatCode>0%</c:formatCode>
                <c:ptCount val="17"/>
                <c:pt idx="0">
                  <c:v>0.95</c:v>
                </c:pt>
                <c:pt idx="1">
                  <c:v>0.05</c:v>
                </c:pt>
                <c:pt idx="3">
                  <c:v>0.69</c:v>
                </c:pt>
                <c:pt idx="4">
                  <c:v>0.31</c:v>
                </c:pt>
                <c:pt idx="6">
                  <c:v>1</c:v>
                </c:pt>
                <c:pt idx="9">
                  <c:v>1</c:v>
                </c:pt>
                <c:pt idx="12">
                  <c:v>1</c:v>
                </c:pt>
                <c:pt idx="15">
                  <c:v>1</c:v>
                </c:pt>
              </c:numCache>
            </c:numRef>
          </c:val>
        </c:ser>
        <c:dLbls>
          <c:showLegendKey val="0"/>
          <c:showVal val="0"/>
          <c:showCatName val="0"/>
          <c:showSerName val="0"/>
          <c:showPercent val="0"/>
          <c:showBubbleSize val="0"/>
        </c:dLbls>
        <c:gapWidth val="60"/>
        <c:overlap val="-3"/>
        <c:axId val="143957376"/>
        <c:axId val="143959168"/>
      </c:barChart>
      <c:catAx>
        <c:axId val="143957376"/>
        <c:scaling>
          <c:orientation val="maxMin"/>
        </c:scaling>
        <c:delete val="0"/>
        <c:axPos val="l"/>
        <c:numFmt formatCode="General" sourceLinked="1"/>
        <c:majorTickMark val="in"/>
        <c:minorTickMark val="none"/>
        <c:tickLblPos val="nextTo"/>
        <c:spPr>
          <a:ln>
            <a:solidFill>
              <a:schemeClr val="accent1"/>
            </a:solidFill>
          </a:ln>
        </c:spPr>
        <c:txPr>
          <a:bodyPr rot="0" vert="horz"/>
          <a:lstStyle/>
          <a:p>
            <a:pPr>
              <a:defRPr/>
            </a:pPr>
            <a:endParaRPr lang="en-US"/>
          </a:p>
        </c:txPr>
        <c:crossAx val="143959168"/>
        <c:crosses val="autoZero"/>
        <c:auto val="1"/>
        <c:lblAlgn val="ctr"/>
        <c:lblOffset val="100"/>
        <c:tickLblSkip val="1"/>
        <c:tickMarkSkip val="1"/>
        <c:noMultiLvlLbl val="0"/>
      </c:catAx>
      <c:valAx>
        <c:axId val="143959168"/>
        <c:scaling>
          <c:orientation val="minMax"/>
          <c:max val="1"/>
          <c:min val="0"/>
        </c:scaling>
        <c:delete val="1"/>
        <c:axPos val="t"/>
        <c:numFmt formatCode="0%" sourceLinked="1"/>
        <c:majorTickMark val="out"/>
        <c:minorTickMark val="none"/>
        <c:tickLblPos val="none"/>
        <c:crossAx val="143957376"/>
        <c:crosses val="autoZero"/>
        <c:crossBetween val="between"/>
        <c:majorUnit val="0.2"/>
        <c:minorUnit val="0.1"/>
      </c:valAx>
    </c:plotArea>
    <c:plotVisOnly val="1"/>
    <c:dispBlanksAs val="gap"/>
    <c:showDLblsOverMax val="0"/>
  </c:chart>
  <c:txPr>
    <a:bodyPr/>
    <a:lstStyle/>
    <a:p>
      <a:pPr>
        <a:defRPr sz="11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3.8698328935795952E-2"/>
          <c:y val="9.0914070523793744E-2"/>
          <c:w val="0.86280126593674467"/>
          <c:h val="0.90908592947620659"/>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explosion val="11"/>
            <c:spPr>
              <a:solidFill>
                <a:schemeClr val="tx1">
                  <a:lumMod val="50000"/>
                </a:schemeClr>
              </a:solidFill>
            </c:spPr>
          </c:dPt>
          <c:dPt>
            <c:idx val="1"/>
            <c:invertIfNegative val="0"/>
            <c:bubble3D val="0"/>
            <c:explosion val="2"/>
            <c:spPr>
              <a:solidFill>
                <a:schemeClr val="tx1"/>
              </a:solidFill>
            </c:spPr>
          </c:dPt>
          <c:dLbls>
            <c:dLbl>
              <c:idx val="0"/>
              <c:tx>
                <c:rich>
                  <a:bodyPr/>
                  <a:lstStyle/>
                  <a:p>
                    <a:r>
                      <a:rPr lang="en-US" sz="1000" dirty="0" smtClean="0"/>
                      <a:t>40%</a:t>
                    </a:r>
                    <a:endParaRPr lang="en-US" dirty="0"/>
                  </a:p>
                </c:rich>
              </c:tx>
              <c:dLblPos val="ctr"/>
              <c:showLegendKey val="0"/>
              <c:showVal val="0"/>
              <c:showCatName val="1"/>
              <c:showSerName val="0"/>
              <c:showPercent val="0"/>
              <c:showBubbleSize val="0"/>
            </c:dLbl>
            <c:dLbl>
              <c:idx val="1"/>
              <c:tx>
                <c:rich>
                  <a:bodyPr/>
                  <a:lstStyle/>
                  <a:p>
                    <a:r>
                      <a:rPr lang="en-US" sz="1000" dirty="0" smtClean="0"/>
                      <a:t>49%</a:t>
                    </a:r>
                    <a:endParaRPr lang="en-US" dirty="0"/>
                  </a:p>
                </c:rich>
              </c:tx>
              <c:dLblPos val="ctr"/>
              <c:showLegendKey val="0"/>
              <c:showVal val="0"/>
              <c:showCatName val="1"/>
              <c:showSerName val="0"/>
              <c:showPercent val="0"/>
              <c:showBubbleSize val="0"/>
              <c:separator> </c:separator>
            </c:dLbl>
            <c:txPr>
              <a:bodyPr/>
              <a:lstStyle/>
              <a:p>
                <a:pPr>
                  <a:defRPr sz="1000" b="1">
                    <a:solidFill>
                      <a:schemeClr val="bg1"/>
                    </a:solidFill>
                  </a:defRPr>
                </a:pPr>
                <a:endParaRPr lang="en-US"/>
              </a:p>
            </c:txPr>
            <c:dLblPos val="ctr"/>
            <c:showLegendKey val="0"/>
            <c:showVal val="0"/>
            <c:showCatName val="1"/>
            <c:showSerName val="0"/>
            <c:showPercent val="0"/>
            <c:showBubbleSize val="0"/>
            <c:separator> </c:separator>
            <c:showLeaderLines val="0"/>
          </c:dLbls>
          <c:cat>
            <c:strRef>
              <c:f>Sheet1!$A$2:$A$3</c:f>
              <c:strCache>
                <c:ptCount val="2"/>
                <c:pt idx="0">
                  <c:v>2013</c:v>
                </c:pt>
                <c:pt idx="1">
                  <c:v>2014</c:v>
                </c:pt>
              </c:strCache>
            </c:strRef>
          </c:cat>
          <c:val>
            <c:numRef>
              <c:f>Sheet1!$B$2:$B$3</c:f>
              <c:numCache>
                <c:formatCode>0%</c:formatCode>
                <c:ptCount val="2"/>
                <c:pt idx="0">
                  <c:v>0.4</c:v>
                </c:pt>
                <c:pt idx="1">
                  <c:v>0.49</c:v>
                </c:pt>
              </c:numCache>
            </c:numRef>
          </c:val>
        </c:ser>
        <c:dLbls>
          <c:showLegendKey val="0"/>
          <c:showVal val="0"/>
          <c:showCatName val="0"/>
          <c:showSerName val="0"/>
          <c:showPercent val="0"/>
          <c:showBubbleSize val="0"/>
        </c:dLbls>
        <c:gapWidth val="100"/>
        <c:axId val="143996416"/>
        <c:axId val="143997952"/>
      </c:barChart>
      <c:catAx>
        <c:axId val="143996416"/>
        <c:scaling>
          <c:orientation val="minMax"/>
        </c:scaling>
        <c:delete val="0"/>
        <c:axPos val="l"/>
        <c:majorTickMark val="out"/>
        <c:minorTickMark val="none"/>
        <c:tickLblPos val="nextTo"/>
        <c:txPr>
          <a:bodyPr/>
          <a:lstStyle/>
          <a:p>
            <a:pPr>
              <a:defRPr sz="1100"/>
            </a:pPr>
            <a:endParaRPr lang="en-US"/>
          </a:p>
        </c:txPr>
        <c:crossAx val="143997952"/>
        <c:crosses val="autoZero"/>
        <c:auto val="1"/>
        <c:lblAlgn val="ctr"/>
        <c:lblOffset val="100"/>
        <c:noMultiLvlLbl val="0"/>
      </c:catAx>
      <c:valAx>
        <c:axId val="143997952"/>
        <c:scaling>
          <c:orientation val="minMax"/>
          <c:max val="0.60000000000000009"/>
          <c:min val="0.30000000000000004"/>
        </c:scaling>
        <c:delete val="1"/>
        <c:axPos val="b"/>
        <c:numFmt formatCode="0%" sourceLinked="1"/>
        <c:majorTickMark val="out"/>
        <c:minorTickMark val="none"/>
        <c:tickLblPos val="nextTo"/>
        <c:crossAx val="14399641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59982864473125E-2"/>
          <c:y val="8.5935825011356548E-2"/>
          <c:w val="0.83468003427105375"/>
          <c:h val="0.86451018146660108"/>
        </c:manualLayout>
      </c:layout>
      <c:barChart>
        <c:barDir val="bar"/>
        <c:grouping val="clustered"/>
        <c:varyColors val="0"/>
        <c:ser>
          <c:idx val="0"/>
          <c:order val="0"/>
          <c:tx>
            <c:strRef>
              <c:f>Sheet1!$B$1</c:f>
              <c:strCache>
                <c:ptCount val="1"/>
                <c:pt idx="0">
                  <c:v>2014</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Sheet1!$A$2:$A$7</c:f>
              <c:strCache>
                <c:ptCount val="6"/>
                <c:pt idx="0">
                  <c:v>Parent</c:v>
                </c:pt>
                <c:pt idx="1">
                  <c:v>Other family member</c:v>
                </c:pt>
                <c:pt idx="2">
                  <c:v>Friend/ Acquintance</c:v>
                </c:pt>
                <c:pt idx="3">
                  <c:v>Teacher</c:v>
                </c:pt>
                <c:pt idx="4">
                  <c:v>Colleague / co-worker</c:v>
                </c:pt>
                <c:pt idx="5">
                  <c:v>Other </c:v>
                </c:pt>
              </c:strCache>
            </c:strRef>
          </c:cat>
          <c:val>
            <c:numRef>
              <c:f>Sheet1!$B$2:$B$7</c:f>
              <c:numCache>
                <c:formatCode>0%</c:formatCode>
                <c:ptCount val="6"/>
                <c:pt idx="0">
                  <c:v>0.46</c:v>
                </c:pt>
                <c:pt idx="1">
                  <c:v>0.38</c:v>
                </c:pt>
                <c:pt idx="2">
                  <c:v>0.21</c:v>
                </c:pt>
                <c:pt idx="3">
                  <c:v>0.16</c:v>
                </c:pt>
                <c:pt idx="4">
                  <c:v>0.03</c:v>
                </c:pt>
                <c:pt idx="5">
                  <c:v>7.0000000000000007E-2</c:v>
                </c:pt>
              </c:numCache>
            </c:numRef>
          </c:val>
        </c:ser>
        <c:ser>
          <c:idx val="3"/>
          <c:order val="1"/>
          <c:tx>
            <c:strRef>
              <c:f>Sheet1!$C$1</c:f>
              <c:strCache>
                <c:ptCount val="1"/>
                <c:pt idx="0">
                  <c:v>2013</c:v>
                </c:pt>
              </c:strCache>
            </c:strRef>
          </c:tx>
          <c:spPr>
            <a:solidFill>
              <a:schemeClr val="tx1"/>
            </a:solidFill>
            <a:ln w="15767">
              <a:noFill/>
            </a:ln>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Sheet1!$A$2:$A$7</c:f>
              <c:strCache>
                <c:ptCount val="6"/>
                <c:pt idx="0">
                  <c:v>Parent</c:v>
                </c:pt>
                <c:pt idx="1">
                  <c:v>Other family member</c:v>
                </c:pt>
                <c:pt idx="2">
                  <c:v>Friend/ Acquintance</c:v>
                </c:pt>
                <c:pt idx="3">
                  <c:v>Teacher</c:v>
                </c:pt>
                <c:pt idx="4">
                  <c:v>Colleague / co-worker</c:v>
                </c:pt>
                <c:pt idx="5">
                  <c:v>Other </c:v>
                </c:pt>
              </c:strCache>
            </c:strRef>
          </c:cat>
          <c:val>
            <c:numRef>
              <c:f>Sheet1!$C$2:$C$7</c:f>
              <c:numCache>
                <c:formatCode>0%</c:formatCode>
                <c:ptCount val="6"/>
                <c:pt idx="0">
                  <c:v>0.5</c:v>
                </c:pt>
                <c:pt idx="1">
                  <c:v>0.31</c:v>
                </c:pt>
                <c:pt idx="2">
                  <c:v>0.19</c:v>
                </c:pt>
                <c:pt idx="3">
                  <c:v>0.17</c:v>
                </c:pt>
                <c:pt idx="4">
                  <c:v>0.05</c:v>
                </c:pt>
                <c:pt idx="5">
                  <c:v>0.1</c:v>
                </c:pt>
              </c:numCache>
            </c:numRef>
          </c:val>
        </c:ser>
        <c:dLbls>
          <c:showLegendKey val="0"/>
          <c:showVal val="1"/>
          <c:showCatName val="0"/>
          <c:showSerName val="0"/>
          <c:showPercent val="0"/>
          <c:showBubbleSize val="0"/>
        </c:dLbls>
        <c:gapWidth val="150"/>
        <c:overlap val="-25"/>
        <c:axId val="144025088"/>
        <c:axId val="143865344"/>
      </c:barChart>
      <c:catAx>
        <c:axId val="144025088"/>
        <c:scaling>
          <c:orientation val="maxMin"/>
        </c:scaling>
        <c:delete val="1"/>
        <c:axPos val="l"/>
        <c:numFmt formatCode="General" sourceLinked="1"/>
        <c:majorTickMark val="none"/>
        <c:minorTickMark val="none"/>
        <c:tickLblPos val="none"/>
        <c:crossAx val="143865344"/>
        <c:crosses val="autoZero"/>
        <c:auto val="1"/>
        <c:lblAlgn val="ctr"/>
        <c:lblOffset val="100"/>
        <c:tickLblSkip val="1"/>
        <c:tickMarkSkip val="1"/>
        <c:noMultiLvlLbl val="0"/>
      </c:catAx>
      <c:valAx>
        <c:axId val="143865344"/>
        <c:scaling>
          <c:orientation val="minMax"/>
          <c:max val="1"/>
          <c:min val="0"/>
        </c:scaling>
        <c:delete val="1"/>
        <c:axPos val="t"/>
        <c:numFmt formatCode="0%" sourceLinked="1"/>
        <c:majorTickMark val="none"/>
        <c:minorTickMark val="none"/>
        <c:tickLblPos val="none"/>
        <c:crossAx val="144025088"/>
        <c:crosses val="autoZero"/>
        <c:crossBetween val="between"/>
        <c:majorUnit val="0.2"/>
        <c:minorUnit val="0.1"/>
      </c:valAx>
      <c:spPr>
        <a:noFill/>
        <a:ln w="25400">
          <a:noFill/>
        </a:ln>
      </c:spPr>
    </c:plotArea>
    <c:legend>
      <c:legendPos val="t"/>
      <c:layout>
        <c:manualLayout>
          <c:xMode val="edge"/>
          <c:yMode val="edge"/>
          <c:x val="0.19835259896713481"/>
          <c:y val="3.5196962554071433E-2"/>
          <c:w val="0.51312027530448701"/>
          <c:h val="4.852831620714082E-2"/>
        </c:manualLayout>
      </c:layout>
      <c:overlay val="0"/>
      <c:txPr>
        <a:bodyPr/>
        <a:lstStyle/>
        <a:p>
          <a:pPr>
            <a:defRPr sz="9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277123775369716"/>
          <c:y val="9.0384615384615397E-2"/>
          <c:w val="0.45139289519503162"/>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15767">
              <a:solidFill>
                <a:schemeClr val="bg1"/>
              </a:solidFill>
            </a:ln>
          </c:spPr>
          <c:invertIfNegative val="0"/>
          <c:dLbls>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Sheet1!$A$2:$A$14</c:f>
              <c:strCache>
                <c:ptCount val="9"/>
                <c:pt idx="0">
                  <c:v>Nova Scotia</c:v>
                </c:pt>
                <c:pt idx="1">
                  <c:v>Ontario</c:v>
                </c:pt>
                <c:pt idx="2">
                  <c:v>Alberta</c:v>
                </c:pt>
                <c:pt idx="3">
                  <c:v>Prince Edward Island</c:v>
                </c:pt>
                <c:pt idx="4">
                  <c:v>Newfoundland/ Labrador</c:v>
                </c:pt>
                <c:pt idx="5">
                  <c:v>Quebec</c:v>
                </c:pt>
                <c:pt idx="6">
                  <c:v>New Brunswick</c:v>
                </c:pt>
                <c:pt idx="7">
                  <c:v>British Columbia</c:v>
                </c:pt>
                <c:pt idx="8">
                  <c:v>Saskatchewan</c:v>
                </c:pt>
              </c:strCache>
            </c:strRef>
          </c:cat>
          <c:val>
            <c:numRef>
              <c:f>Sheet1!$B$2:$B$14</c:f>
              <c:numCache>
                <c:formatCode>0%</c:formatCode>
                <c:ptCount val="9"/>
                <c:pt idx="0">
                  <c:v>0.28999999999999998</c:v>
                </c:pt>
                <c:pt idx="1">
                  <c:v>0.19</c:v>
                </c:pt>
                <c:pt idx="2">
                  <c:v>0.17</c:v>
                </c:pt>
                <c:pt idx="3">
                  <c:v>0.17</c:v>
                </c:pt>
                <c:pt idx="4">
                  <c:v>0.06</c:v>
                </c:pt>
                <c:pt idx="5">
                  <c:v>0.04</c:v>
                </c:pt>
                <c:pt idx="6">
                  <c:v>0.04</c:v>
                </c:pt>
                <c:pt idx="7">
                  <c:v>0.02</c:v>
                </c:pt>
                <c:pt idx="8">
                  <c:v>0.02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Sheet1!$A$2:$A$14</c:f>
              <c:strCache>
                <c:ptCount val="9"/>
                <c:pt idx="0">
                  <c:v>Nova Scotia</c:v>
                </c:pt>
                <c:pt idx="1">
                  <c:v>Ontario</c:v>
                </c:pt>
                <c:pt idx="2">
                  <c:v>Alberta</c:v>
                </c:pt>
                <c:pt idx="3">
                  <c:v>Prince Edward Island</c:v>
                </c:pt>
                <c:pt idx="4">
                  <c:v>Newfoundland/ Labrador</c:v>
                </c:pt>
                <c:pt idx="5">
                  <c:v>Quebec</c:v>
                </c:pt>
                <c:pt idx="6">
                  <c:v>New Brunswick</c:v>
                </c:pt>
                <c:pt idx="7">
                  <c:v>British Columbia</c:v>
                </c:pt>
                <c:pt idx="8">
                  <c:v>Saskatchewan</c:v>
                </c:pt>
              </c:strCache>
            </c:strRef>
          </c:cat>
          <c:val>
            <c:numRef>
              <c:f>Sheet1!$C$2:$C$14</c:f>
              <c:numCache>
                <c:formatCode>0%</c:formatCode>
                <c:ptCount val="9"/>
                <c:pt idx="0">
                  <c:v>0.19</c:v>
                </c:pt>
                <c:pt idx="1">
                  <c:v>0.12</c:v>
                </c:pt>
                <c:pt idx="2">
                  <c:v>0.27</c:v>
                </c:pt>
                <c:pt idx="3">
                  <c:v>0.27</c:v>
                </c:pt>
                <c:pt idx="4">
                  <c:v>0.08</c:v>
                </c:pt>
                <c:pt idx="5">
                  <c:v>0.04</c:v>
                </c:pt>
                <c:pt idx="7">
                  <c:v>0.04</c:v>
                </c:pt>
              </c:numCache>
            </c:numRef>
          </c:val>
        </c:ser>
        <c:dLbls>
          <c:showLegendKey val="0"/>
          <c:showVal val="0"/>
          <c:showCatName val="0"/>
          <c:showSerName val="0"/>
          <c:showPercent val="0"/>
          <c:showBubbleSize val="0"/>
        </c:dLbls>
        <c:gapWidth val="60"/>
        <c:overlap val="-3"/>
        <c:axId val="144437632"/>
        <c:axId val="144439168"/>
      </c:barChart>
      <c:catAx>
        <c:axId val="144437632"/>
        <c:scaling>
          <c:orientation val="maxMin"/>
        </c:scaling>
        <c:delete val="1"/>
        <c:axPos val="l"/>
        <c:numFmt formatCode="General" sourceLinked="1"/>
        <c:majorTickMark val="out"/>
        <c:minorTickMark val="none"/>
        <c:tickLblPos val="none"/>
        <c:crossAx val="144439168"/>
        <c:crosses val="autoZero"/>
        <c:auto val="1"/>
        <c:lblAlgn val="ctr"/>
        <c:lblOffset val="100"/>
        <c:tickLblSkip val="1"/>
        <c:tickMarkSkip val="1"/>
        <c:noMultiLvlLbl val="0"/>
      </c:catAx>
      <c:valAx>
        <c:axId val="144439168"/>
        <c:scaling>
          <c:orientation val="minMax"/>
          <c:max val="1"/>
          <c:min val="0"/>
        </c:scaling>
        <c:delete val="1"/>
        <c:axPos val="t"/>
        <c:numFmt formatCode="0%" sourceLinked="1"/>
        <c:majorTickMark val="out"/>
        <c:minorTickMark val="none"/>
        <c:tickLblPos val="none"/>
        <c:crossAx val="144437632"/>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6987939798664534E-3"/>
          <c:w val="0.89642143356952952"/>
          <c:h val="0.81188129173726631"/>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5400">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[Newfoundland and Labrador, PEI, Nova Scotia, New Brunswick ]</c:v>
                </c:pt>
                <c:pt idx="1">
                  <c:v>Resident of another province/territory</c:v>
                </c:pt>
                <c:pt idx="2">
                  <c:v>International student</c:v>
                </c:pt>
              </c:strCache>
            </c:strRef>
          </c:cat>
          <c:val>
            <c:numRef>
              <c:f>Sheet1!$B$2:$B$4</c:f>
              <c:numCache>
                <c:formatCode>0%</c:formatCode>
                <c:ptCount val="3"/>
                <c:pt idx="0">
                  <c:v>0.55000000000000004</c:v>
                </c:pt>
                <c:pt idx="1">
                  <c:v>0.31</c:v>
                </c:pt>
                <c:pt idx="2">
                  <c:v>0.14000000000000001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showLegendKey val="0"/>
            <c:showVal val="1"/>
            <c:showCatName val="0"/>
            <c:showSerName val="0"/>
            <c:showPercent val="0"/>
            <c:showBubbleSize val="0"/>
            <c:showLeaderLines val="0"/>
          </c:dLbls>
          <c:cat>
            <c:strRef>
              <c:f>Sheet1!$A$2:$A$4</c:f>
              <c:strCache>
                <c:ptCount val="3"/>
                <c:pt idx="0">
                  <c:v>[Newfoundland and Labrador, PEI, Nova Scotia, New Brunswick ]</c:v>
                </c:pt>
                <c:pt idx="1">
                  <c:v>Resident of another province/territory</c:v>
                </c:pt>
                <c:pt idx="2">
                  <c:v>International student</c:v>
                </c:pt>
              </c:strCache>
            </c:strRef>
          </c:cat>
          <c:val>
            <c:numRef>
              <c:f>Sheet1!$C$2:$C$4</c:f>
              <c:numCache>
                <c:formatCode>0%</c:formatCode>
                <c:ptCount val="3"/>
                <c:pt idx="0">
                  <c:v>0.68</c:v>
                </c:pt>
                <c:pt idx="1">
                  <c:v>0.25</c:v>
                </c:pt>
                <c:pt idx="2">
                  <c:v>0.08</c:v>
                </c:pt>
              </c:numCache>
            </c:numRef>
          </c:val>
        </c:ser>
        <c:dLbls>
          <c:showLegendKey val="0"/>
          <c:showVal val="0"/>
          <c:showCatName val="0"/>
          <c:showSerName val="0"/>
          <c:showPercent val="0"/>
          <c:showBubbleSize val="0"/>
        </c:dLbls>
        <c:gapWidth val="70"/>
        <c:overlap val="-3"/>
        <c:axId val="144255616"/>
        <c:axId val="144261504"/>
      </c:barChart>
      <c:catAx>
        <c:axId val="144255616"/>
        <c:scaling>
          <c:orientation val="minMax"/>
        </c:scaling>
        <c:delete val="1"/>
        <c:axPos val="b"/>
        <c:numFmt formatCode="General" sourceLinked="1"/>
        <c:majorTickMark val="out"/>
        <c:minorTickMark val="none"/>
        <c:tickLblPos val="none"/>
        <c:crossAx val="144261504"/>
        <c:crosses val="autoZero"/>
        <c:auto val="0"/>
        <c:lblAlgn val="ctr"/>
        <c:lblOffset val="100"/>
        <c:tickLblSkip val="1"/>
        <c:tickMarkSkip val="1"/>
        <c:noMultiLvlLbl val="0"/>
      </c:catAx>
      <c:valAx>
        <c:axId val="144261504"/>
        <c:scaling>
          <c:orientation val="minMax"/>
          <c:max val="1"/>
          <c:min val="0"/>
        </c:scaling>
        <c:delete val="1"/>
        <c:axPos val="l"/>
        <c:numFmt formatCode="0%" sourceLinked="1"/>
        <c:majorTickMark val="out"/>
        <c:minorTickMark val="none"/>
        <c:tickLblPos val="none"/>
        <c:crossAx val="144255616"/>
        <c:crosses val="autoZero"/>
        <c:crossBetween val="between"/>
        <c:majorUnit val="0.2"/>
        <c:minorUnit val="0.1"/>
      </c:valAx>
      <c:spPr>
        <a:noFill/>
        <a:ln w="25400">
          <a:noFill/>
        </a:ln>
      </c:spPr>
    </c:plotArea>
    <c:legend>
      <c:legendPos val="t"/>
      <c:layout>
        <c:manualLayout>
          <c:xMode val="edge"/>
          <c:yMode val="edge"/>
          <c:x val="0.71075537177725234"/>
          <c:y val="6.3291139240506328E-3"/>
          <c:w val="0.2116275595477082"/>
          <c:h val="5.7490531246885281E-2"/>
        </c:manualLayout>
      </c:layout>
      <c:overlay val="0"/>
      <c:spPr>
        <a:ln>
          <a:noFill/>
        </a:ln>
      </c:spPr>
      <c:txPr>
        <a:bodyPr/>
        <a:lstStyle/>
        <a:p>
          <a:pPr>
            <a:defRPr sz="1400">
              <a:latin typeface="+mn-lt"/>
            </a:defRPr>
          </a:pPr>
          <a:endParaRPr lang="en-US"/>
        </a:p>
      </c:txPr>
    </c:legend>
    <c:plotVisOnly val="1"/>
    <c:dispBlanksAs val="gap"/>
    <c:showDLblsOverMax val="0"/>
  </c:chart>
  <c:spPr>
    <a:noFill/>
    <a:ln>
      <a:noFill/>
    </a:ln>
  </c:spPr>
  <c:txPr>
    <a:bodyPr/>
    <a:lstStyle/>
    <a:p>
      <a:pPr>
        <a:defRPr sz="775"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62040332147094"/>
          <c:y val="3.4652100140822234E-2"/>
          <c:w val="0.76156583629893693"/>
          <c:h val="0.91861377129941602"/>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198">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Civil Engineering</c:v>
                </c:pt>
                <c:pt idx="1">
                  <c:v>Mechanical Engineering</c:v>
                </c:pt>
                <c:pt idx="2">
                  <c:v>Chemical Engineering</c:v>
                </c:pt>
                <c:pt idx="3">
                  <c:v>Electrical Engineering</c:v>
                </c:pt>
                <c:pt idx="4">
                  <c:v>Geomatics Engineering</c:v>
                </c:pt>
                <c:pt idx="5">
                  <c:v>Software Engineering</c:v>
                </c:pt>
              </c:strCache>
            </c:strRef>
          </c:cat>
          <c:val>
            <c:numRef>
              <c:f>Sheet1!$B$2:$B$7</c:f>
              <c:numCache>
                <c:formatCode>0%</c:formatCode>
                <c:ptCount val="6"/>
                <c:pt idx="0">
                  <c:v>0.34</c:v>
                </c:pt>
                <c:pt idx="1">
                  <c:v>0.2</c:v>
                </c:pt>
                <c:pt idx="2">
                  <c:v>0.17</c:v>
                </c:pt>
                <c:pt idx="3">
                  <c:v>0.11</c:v>
                </c:pt>
                <c:pt idx="4">
                  <c:v>0.03</c:v>
                </c:pt>
                <c:pt idx="5">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Civil Engineering</c:v>
                </c:pt>
                <c:pt idx="1">
                  <c:v>Mechanical Engineering</c:v>
                </c:pt>
                <c:pt idx="2">
                  <c:v>Chemical Engineering</c:v>
                </c:pt>
                <c:pt idx="3">
                  <c:v>Electrical Engineering</c:v>
                </c:pt>
                <c:pt idx="4">
                  <c:v>Geomatics Engineering</c:v>
                </c:pt>
                <c:pt idx="5">
                  <c:v>Software Engineering</c:v>
                </c:pt>
              </c:strCache>
            </c:strRef>
          </c:cat>
          <c:val>
            <c:numRef>
              <c:f>Sheet1!$C$2:$C$7</c:f>
              <c:numCache>
                <c:formatCode>0%</c:formatCode>
                <c:ptCount val="6"/>
                <c:pt idx="0">
                  <c:v>0.35</c:v>
                </c:pt>
                <c:pt idx="1">
                  <c:v>0.23</c:v>
                </c:pt>
                <c:pt idx="2">
                  <c:v>0.09</c:v>
                </c:pt>
                <c:pt idx="3">
                  <c:v>0.15</c:v>
                </c:pt>
                <c:pt idx="4">
                  <c:v>0.05</c:v>
                </c:pt>
              </c:numCache>
            </c:numRef>
          </c:val>
        </c:ser>
        <c:dLbls>
          <c:showLegendKey val="0"/>
          <c:showVal val="0"/>
          <c:showCatName val="0"/>
          <c:showSerName val="0"/>
          <c:showPercent val="0"/>
          <c:showBubbleSize val="0"/>
        </c:dLbls>
        <c:gapWidth val="98"/>
        <c:overlap val="-3"/>
        <c:axId val="144218368"/>
        <c:axId val="144232448"/>
      </c:barChart>
      <c:catAx>
        <c:axId val="144218368"/>
        <c:scaling>
          <c:orientation val="maxMin"/>
        </c:scaling>
        <c:delete val="1"/>
        <c:axPos val="l"/>
        <c:numFmt formatCode="General" sourceLinked="1"/>
        <c:majorTickMark val="out"/>
        <c:minorTickMark val="none"/>
        <c:tickLblPos val="none"/>
        <c:crossAx val="144232448"/>
        <c:crosses val="autoZero"/>
        <c:auto val="1"/>
        <c:lblAlgn val="ctr"/>
        <c:lblOffset val="100"/>
        <c:tickLblSkip val="1"/>
        <c:tickMarkSkip val="1"/>
        <c:noMultiLvlLbl val="0"/>
      </c:catAx>
      <c:valAx>
        <c:axId val="144232448"/>
        <c:scaling>
          <c:orientation val="minMax"/>
          <c:max val="1"/>
          <c:min val="0"/>
        </c:scaling>
        <c:delete val="1"/>
        <c:axPos val="t"/>
        <c:numFmt formatCode="0%" sourceLinked="1"/>
        <c:majorTickMark val="out"/>
        <c:minorTickMark val="none"/>
        <c:tickLblPos val="none"/>
        <c:crossAx val="144218368"/>
        <c:crosses val="autoZero"/>
        <c:crossBetween val="between"/>
        <c:majorUnit val="0.2"/>
        <c:minorUnit val="0.1"/>
      </c:valAx>
      <c:spPr>
        <a:noFill/>
        <a:ln w="24198">
          <a:noFill/>
        </a:ln>
      </c:spPr>
    </c:plotArea>
    <c:legend>
      <c:legendPos val="r"/>
      <c:layout>
        <c:manualLayout>
          <c:xMode val="edge"/>
          <c:yMode val="edge"/>
          <c:x val="0.85396089827923627"/>
          <c:y val="4.7515055722451287E-2"/>
          <c:w val="7.2327580000130912E-2"/>
          <c:h val="0.11081718175941399"/>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237039734195076"/>
          <c:w val="1"/>
          <c:h val="0.6932986664239224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Sheet1!$B$2:$B$5</c:f>
              <c:numCache>
                <c:formatCode>0%</c:formatCode>
                <c:ptCount val="4"/>
                <c:pt idx="0">
                  <c:v>0.76</c:v>
                </c:pt>
                <c:pt idx="1">
                  <c:v>0.22</c:v>
                </c:pt>
                <c:pt idx="2">
                  <c:v>0.02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Sheet1!$C$2:$C$5</c:f>
              <c:numCache>
                <c:formatCode>0%</c:formatCode>
                <c:ptCount val="4"/>
                <c:pt idx="0">
                  <c:v>0.83</c:v>
                </c:pt>
                <c:pt idx="1">
                  <c:v>0.15</c:v>
                </c:pt>
                <c:pt idx="2">
                  <c:v>0.02</c:v>
                </c:pt>
              </c:numCache>
            </c:numRef>
          </c:val>
        </c:ser>
        <c:dLbls>
          <c:showLegendKey val="0"/>
          <c:showVal val="1"/>
          <c:showCatName val="0"/>
          <c:showSerName val="0"/>
          <c:showPercent val="0"/>
          <c:showBubbleSize val="0"/>
        </c:dLbls>
        <c:gapWidth val="70"/>
        <c:overlap val="-3"/>
        <c:axId val="46961024"/>
        <c:axId val="46962560"/>
      </c:barChart>
      <c:catAx>
        <c:axId val="46961024"/>
        <c:scaling>
          <c:orientation val="minMax"/>
        </c:scaling>
        <c:delete val="1"/>
        <c:axPos val="b"/>
        <c:numFmt formatCode="General" sourceLinked="1"/>
        <c:majorTickMark val="out"/>
        <c:minorTickMark val="none"/>
        <c:tickLblPos val="none"/>
        <c:crossAx val="46962560"/>
        <c:crosses val="autoZero"/>
        <c:auto val="1"/>
        <c:lblAlgn val="ctr"/>
        <c:lblOffset val="100"/>
        <c:tickLblSkip val="1"/>
        <c:tickMarkSkip val="1"/>
        <c:noMultiLvlLbl val="0"/>
      </c:catAx>
      <c:valAx>
        <c:axId val="46962560"/>
        <c:scaling>
          <c:orientation val="minMax"/>
          <c:max val="1"/>
          <c:min val="0"/>
        </c:scaling>
        <c:delete val="1"/>
        <c:axPos val="l"/>
        <c:numFmt formatCode="0%" sourceLinked="1"/>
        <c:majorTickMark val="out"/>
        <c:minorTickMark val="none"/>
        <c:tickLblPos val="none"/>
        <c:crossAx val="46961024"/>
        <c:crosses val="autoZero"/>
        <c:crossBetween val="between"/>
        <c:majorUnit val="0.2"/>
        <c:minorUnit val="0.1"/>
      </c:valAx>
      <c:spPr>
        <a:noFill/>
        <a:ln w="24870">
          <a:noFill/>
        </a:ln>
      </c:spPr>
    </c:plotArea>
    <c:legend>
      <c:legendPos val="t"/>
      <c:layout>
        <c:manualLayout>
          <c:xMode val="edge"/>
          <c:yMode val="edge"/>
          <c:x val="0.42235862007022723"/>
          <c:y val="2.663578914507535E-3"/>
          <c:w val="0.16189378041187188"/>
          <c:h val="6.623981612125073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20700152207113E-3"/>
          <c:y val="0.32177660537325214"/>
          <c:w val="0.89497716894977153"/>
          <c:h val="0.57687205526982277"/>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9539">
              <a:solidFill>
                <a:schemeClr val="bg1"/>
              </a:solidFill>
            </a:ln>
          </c:spPr>
          <c:invertIfNegative val="0"/>
          <c:dLbls>
            <c:spPr>
              <a:noFill/>
              <a:ln w="2953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Sheet1!$B$2:$B$5</c:f>
              <c:numCache>
                <c:formatCode>0%</c:formatCode>
                <c:ptCount val="4"/>
                <c:pt idx="0">
                  <c:v>0.64</c:v>
                </c:pt>
                <c:pt idx="1">
                  <c:v>0.31</c:v>
                </c:pt>
                <c:pt idx="2">
                  <c:v>0.05</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Sheet1!$C$2:$C$5</c:f>
              <c:numCache>
                <c:formatCode>0%</c:formatCode>
                <c:ptCount val="4"/>
                <c:pt idx="0">
                  <c:v>0.69</c:v>
                </c:pt>
                <c:pt idx="1">
                  <c:v>0.26</c:v>
                </c:pt>
                <c:pt idx="2">
                  <c:v>0.05</c:v>
                </c:pt>
                <c:pt idx="3">
                  <c:v>0</c:v>
                </c:pt>
              </c:numCache>
            </c:numRef>
          </c:val>
        </c:ser>
        <c:dLbls>
          <c:showLegendKey val="0"/>
          <c:showVal val="1"/>
          <c:showCatName val="0"/>
          <c:showSerName val="0"/>
          <c:showPercent val="0"/>
          <c:showBubbleSize val="0"/>
        </c:dLbls>
        <c:gapWidth val="70"/>
        <c:overlap val="-3"/>
        <c:axId val="47002368"/>
        <c:axId val="47003904"/>
      </c:barChart>
      <c:catAx>
        <c:axId val="47002368"/>
        <c:scaling>
          <c:orientation val="minMax"/>
        </c:scaling>
        <c:delete val="1"/>
        <c:axPos val="b"/>
        <c:numFmt formatCode="General" sourceLinked="1"/>
        <c:majorTickMark val="out"/>
        <c:minorTickMark val="none"/>
        <c:tickLblPos val="none"/>
        <c:crossAx val="47003904"/>
        <c:crosses val="autoZero"/>
        <c:auto val="1"/>
        <c:lblAlgn val="ctr"/>
        <c:lblOffset val="100"/>
        <c:tickLblSkip val="1"/>
        <c:tickMarkSkip val="1"/>
        <c:noMultiLvlLbl val="0"/>
      </c:catAx>
      <c:valAx>
        <c:axId val="47003904"/>
        <c:scaling>
          <c:orientation val="minMax"/>
          <c:max val="1"/>
          <c:min val="0"/>
        </c:scaling>
        <c:delete val="1"/>
        <c:axPos val="l"/>
        <c:numFmt formatCode="0%" sourceLinked="1"/>
        <c:majorTickMark val="out"/>
        <c:minorTickMark val="none"/>
        <c:tickLblPos val="none"/>
        <c:crossAx val="47002368"/>
        <c:crosses val="autoZero"/>
        <c:crossBetween val="between"/>
        <c:majorUnit val="0.2"/>
        <c:minorUnit val="0.1"/>
      </c:valAx>
      <c:spPr>
        <a:noFill/>
        <a:ln w="29539">
          <a:noFill/>
        </a:ln>
      </c:spPr>
    </c:plotArea>
    <c:legend>
      <c:legendPos val="t"/>
      <c:layout>
        <c:manualLayout>
          <c:xMode val="edge"/>
          <c:yMode val="edge"/>
          <c:x val="0.41783789842433033"/>
          <c:y val="3.8648097658975172E-2"/>
          <c:w val="0.15436966943021102"/>
          <c:h val="6.2081423223804187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308"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39457647137775986"/>
          <c:w val="1"/>
          <c:h val="0.50224897657875311"/>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Sheet1!$B$2:$B$6</c:f>
              <c:numCache>
                <c:formatCode>0%</c:formatCode>
                <c:ptCount val="4"/>
                <c:pt idx="0">
                  <c:v>0.65</c:v>
                </c:pt>
                <c:pt idx="1">
                  <c:v>0.31</c:v>
                </c:pt>
                <c:pt idx="2">
                  <c:v>0.03</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Sheet1!$C$2:$C$6</c:f>
              <c:numCache>
                <c:formatCode>0%</c:formatCode>
                <c:ptCount val="4"/>
                <c:pt idx="0">
                  <c:v>0.7</c:v>
                </c:pt>
                <c:pt idx="1">
                  <c:v>0.26</c:v>
                </c:pt>
                <c:pt idx="2">
                  <c:v>0.04</c:v>
                </c:pt>
                <c:pt idx="3">
                  <c:v>0</c:v>
                </c:pt>
              </c:numCache>
            </c:numRef>
          </c:val>
        </c:ser>
        <c:dLbls>
          <c:showLegendKey val="0"/>
          <c:showVal val="1"/>
          <c:showCatName val="0"/>
          <c:showSerName val="0"/>
          <c:showPercent val="0"/>
          <c:showBubbleSize val="0"/>
        </c:dLbls>
        <c:gapWidth val="70"/>
        <c:overlap val="-3"/>
        <c:axId val="36673024"/>
        <c:axId val="36674560"/>
      </c:barChart>
      <c:catAx>
        <c:axId val="36673024"/>
        <c:scaling>
          <c:orientation val="minMax"/>
        </c:scaling>
        <c:delete val="1"/>
        <c:axPos val="b"/>
        <c:numFmt formatCode="General" sourceLinked="1"/>
        <c:majorTickMark val="out"/>
        <c:minorTickMark val="none"/>
        <c:tickLblPos val="none"/>
        <c:crossAx val="36674560"/>
        <c:crosses val="autoZero"/>
        <c:auto val="1"/>
        <c:lblAlgn val="ctr"/>
        <c:lblOffset val="100"/>
        <c:tickLblSkip val="1"/>
        <c:tickMarkSkip val="1"/>
        <c:noMultiLvlLbl val="0"/>
      </c:catAx>
      <c:valAx>
        <c:axId val="36674560"/>
        <c:scaling>
          <c:orientation val="minMax"/>
          <c:max val="1"/>
          <c:min val="0"/>
        </c:scaling>
        <c:delete val="1"/>
        <c:axPos val="l"/>
        <c:numFmt formatCode="0%" sourceLinked="1"/>
        <c:majorTickMark val="out"/>
        <c:minorTickMark val="none"/>
        <c:tickLblPos val="none"/>
        <c:crossAx val="36673024"/>
        <c:crosses val="autoZero"/>
        <c:crossBetween val="between"/>
        <c:majorUnit val="0.2"/>
        <c:minorUnit val="0.1"/>
      </c:valAx>
      <c:spPr>
        <a:noFill/>
        <a:ln w="25724">
          <a:noFill/>
        </a:ln>
      </c:spPr>
    </c:plotArea>
    <c:legend>
      <c:legendPos val="t"/>
      <c:layout>
        <c:manualLayout>
          <c:xMode val="edge"/>
          <c:yMode val="edge"/>
          <c:x val="0.40703570891218216"/>
          <c:y val="4.0271928058519563E-2"/>
          <c:w val="0.17759416219469384"/>
          <c:h val="9.6620881276434173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857577813635075E-2"/>
          <c:w val="1"/>
          <c:h val="0.92636579572446109"/>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0.45</c:v>
                </c:pt>
                <c:pt idx="1">
                  <c:v>0.21</c:v>
                </c:pt>
                <c:pt idx="2">
                  <c:v>0.16</c:v>
                </c:pt>
                <c:pt idx="3">
                  <c:v>7.0000000000000007E-2</c:v>
                </c:pt>
                <c:pt idx="4">
                  <c:v>0.11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0.4</c:v>
                </c:pt>
                <c:pt idx="1">
                  <c:v>0.28000000000000003</c:v>
                </c:pt>
                <c:pt idx="2">
                  <c:v>0.16</c:v>
                </c:pt>
                <c:pt idx="3">
                  <c:v>0.09</c:v>
                </c:pt>
                <c:pt idx="4">
                  <c:v>7.0000000000000007E-2</c:v>
                </c:pt>
              </c:numCache>
            </c:numRef>
          </c:val>
        </c:ser>
        <c:dLbls>
          <c:showLegendKey val="0"/>
          <c:showVal val="0"/>
          <c:showCatName val="0"/>
          <c:showSerName val="0"/>
          <c:showPercent val="0"/>
          <c:showBubbleSize val="0"/>
        </c:dLbls>
        <c:gapWidth val="70"/>
        <c:overlap val="-3"/>
        <c:axId val="36846592"/>
        <c:axId val="36848384"/>
      </c:barChart>
      <c:catAx>
        <c:axId val="36846592"/>
        <c:scaling>
          <c:orientation val="minMax"/>
        </c:scaling>
        <c:delete val="1"/>
        <c:axPos val="b"/>
        <c:numFmt formatCode="General" sourceLinked="1"/>
        <c:majorTickMark val="out"/>
        <c:minorTickMark val="none"/>
        <c:tickLblPos val="none"/>
        <c:crossAx val="36848384"/>
        <c:crosses val="autoZero"/>
        <c:auto val="1"/>
        <c:lblAlgn val="ctr"/>
        <c:lblOffset val="100"/>
        <c:tickLblSkip val="1"/>
        <c:tickMarkSkip val="1"/>
        <c:noMultiLvlLbl val="0"/>
      </c:catAx>
      <c:valAx>
        <c:axId val="36848384"/>
        <c:scaling>
          <c:orientation val="minMax"/>
          <c:max val="1"/>
          <c:min val="0"/>
        </c:scaling>
        <c:delete val="1"/>
        <c:axPos val="l"/>
        <c:numFmt formatCode="0%" sourceLinked="1"/>
        <c:majorTickMark val="out"/>
        <c:minorTickMark val="none"/>
        <c:tickLblPos val="none"/>
        <c:crossAx val="36846592"/>
        <c:crosses val="autoZero"/>
        <c:crossBetween val="between"/>
        <c:majorUnit val="0.2"/>
        <c:minorUnit val="0.1"/>
      </c:valAx>
      <c:spPr>
        <a:noFill/>
        <a:ln w="26701">
          <a:noFill/>
        </a:ln>
      </c:spPr>
    </c:plotArea>
    <c:legend>
      <c:legendPos val="t"/>
      <c:layout>
        <c:manualLayout>
          <c:xMode val="edge"/>
          <c:yMode val="edge"/>
          <c:x val="0.41721006660646415"/>
          <c:y val="6.6618392469225199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1064674120658887E-2"/>
          <c:w val="1"/>
          <c:h val="0.92636579572446087"/>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0.46</c:v>
                </c:pt>
                <c:pt idx="1">
                  <c:v>0.21</c:v>
                </c:pt>
                <c:pt idx="2">
                  <c:v>0.15</c:v>
                </c:pt>
                <c:pt idx="3">
                  <c:v>7.0000000000000007E-2</c:v>
                </c:pt>
                <c:pt idx="4">
                  <c:v>0.11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0.4</c:v>
                </c:pt>
                <c:pt idx="1">
                  <c:v>0.28999999999999998</c:v>
                </c:pt>
                <c:pt idx="2">
                  <c:v>0.14000000000000001</c:v>
                </c:pt>
                <c:pt idx="3">
                  <c:v>0.1</c:v>
                </c:pt>
                <c:pt idx="4">
                  <c:v>7.0000000000000007E-2</c:v>
                </c:pt>
              </c:numCache>
            </c:numRef>
          </c:val>
        </c:ser>
        <c:dLbls>
          <c:showLegendKey val="0"/>
          <c:showVal val="0"/>
          <c:showCatName val="0"/>
          <c:showSerName val="0"/>
          <c:showPercent val="0"/>
          <c:showBubbleSize val="0"/>
        </c:dLbls>
        <c:gapWidth val="70"/>
        <c:overlap val="-3"/>
        <c:axId val="36793728"/>
        <c:axId val="36807808"/>
      </c:barChart>
      <c:catAx>
        <c:axId val="36793728"/>
        <c:scaling>
          <c:orientation val="minMax"/>
        </c:scaling>
        <c:delete val="1"/>
        <c:axPos val="b"/>
        <c:numFmt formatCode="General" sourceLinked="1"/>
        <c:majorTickMark val="out"/>
        <c:minorTickMark val="none"/>
        <c:tickLblPos val="none"/>
        <c:crossAx val="36807808"/>
        <c:crosses val="autoZero"/>
        <c:auto val="1"/>
        <c:lblAlgn val="ctr"/>
        <c:lblOffset val="100"/>
        <c:tickLblSkip val="1"/>
        <c:tickMarkSkip val="1"/>
        <c:noMultiLvlLbl val="0"/>
      </c:catAx>
      <c:valAx>
        <c:axId val="36807808"/>
        <c:scaling>
          <c:orientation val="minMax"/>
          <c:max val="1"/>
          <c:min val="0"/>
        </c:scaling>
        <c:delete val="1"/>
        <c:axPos val="l"/>
        <c:numFmt formatCode="0%" sourceLinked="1"/>
        <c:majorTickMark val="out"/>
        <c:minorTickMark val="none"/>
        <c:tickLblPos val="none"/>
        <c:crossAx val="36793728"/>
        <c:crosses val="autoZero"/>
        <c:crossBetween val="between"/>
        <c:majorUnit val="0.2"/>
        <c:minorUnit val="0.1"/>
      </c:valAx>
      <c:spPr>
        <a:noFill/>
        <a:ln w="26701">
          <a:noFill/>
        </a:ln>
      </c:spPr>
    </c:plotArea>
    <c:legend>
      <c:legendPos val="t"/>
      <c:layout>
        <c:manualLayout>
          <c:xMode val="edge"/>
          <c:yMode val="edge"/>
          <c:x val="0.40377499569677677"/>
          <c:y val="9.2686459087617662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9478390843783286"/>
          <c:w val="1"/>
          <c:h val="0.73490270632968013"/>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127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0.69</c:v>
                </c:pt>
                <c:pt idx="1">
                  <c:v>0.23</c:v>
                </c:pt>
                <c:pt idx="2">
                  <c:v>0.09</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0.52</c:v>
                </c:pt>
                <c:pt idx="1">
                  <c:v>0.3</c:v>
                </c:pt>
                <c:pt idx="2">
                  <c:v>0.11</c:v>
                </c:pt>
                <c:pt idx="3">
                  <c:v>0</c:v>
                </c:pt>
                <c:pt idx="4">
                  <c:v>7.0000000000000007E-2</c:v>
                </c:pt>
              </c:numCache>
            </c:numRef>
          </c:val>
        </c:ser>
        <c:dLbls>
          <c:showLegendKey val="0"/>
          <c:showVal val="0"/>
          <c:showCatName val="0"/>
          <c:showSerName val="0"/>
          <c:showPercent val="0"/>
          <c:showBubbleSize val="0"/>
        </c:dLbls>
        <c:gapWidth val="70"/>
        <c:overlap val="-3"/>
        <c:axId val="47833472"/>
        <c:axId val="47835008"/>
      </c:barChart>
      <c:catAx>
        <c:axId val="47833472"/>
        <c:scaling>
          <c:orientation val="minMax"/>
        </c:scaling>
        <c:delete val="1"/>
        <c:axPos val="b"/>
        <c:numFmt formatCode="General" sourceLinked="1"/>
        <c:majorTickMark val="out"/>
        <c:minorTickMark val="none"/>
        <c:tickLblPos val="none"/>
        <c:crossAx val="47835008"/>
        <c:crosses val="autoZero"/>
        <c:auto val="1"/>
        <c:lblAlgn val="ctr"/>
        <c:lblOffset val="100"/>
        <c:tickLblSkip val="1"/>
        <c:tickMarkSkip val="1"/>
        <c:noMultiLvlLbl val="0"/>
      </c:catAx>
      <c:valAx>
        <c:axId val="47835008"/>
        <c:scaling>
          <c:orientation val="minMax"/>
          <c:max val="1"/>
          <c:min val="0"/>
        </c:scaling>
        <c:delete val="1"/>
        <c:axPos val="l"/>
        <c:numFmt formatCode="0%" sourceLinked="1"/>
        <c:majorTickMark val="out"/>
        <c:minorTickMark val="none"/>
        <c:tickLblPos val="none"/>
        <c:crossAx val="47833472"/>
        <c:crosses val="autoZero"/>
        <c:crossBetween val="between"/>
        <c:majorUnit val="0.2"/>
        <c:minorUnit val="0.1"/>
      </c:valAx>
      <c:spPr>
        <a:noFill/>
        <a:ln w="24869">
          <a:noFill/>
        </a:ln>
      </c:spPr>
    </c:plotArea>
    <c:legend>
      <c:legendPos val="t"/>
      <c:layout>
        <c:manualLayout>
          <c:xMode val="edge"/>
          <c:yMode val="edge"/>
          <c:x val="0.36470477009045965"/>
          <c:y val="6.1372506323177159E-2"/>
          <c:w val="0.21258132106206609"/>
          <c:h val="7.7990367685239287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762"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0.74582</cdr:x>
      <cdr:y>0.14432</cdr:y>
    </cdr:from>
    <cdr:to>
      <cdr:x>0.92282</cdr:x>
      <cdr:y>0.368</cdr:y>
    </cdr:to>
    <cdr:sp macro="" textlink="">
      <cdr:nvSpPr>
        <cdr:cNvPr id="3" name="Text Box 11"/>
        <cdr:cNvSpPr txBox="1">
          <a:spLocks xmlns:a="http://schemas.openxmlformats.org/drawingml/2006/main" noChangeArrowheads="1"/>
        </cdr:cNvSpPr>
      </cdr:nvSpPr>
      <cdr:spPr bwMode="auto">
        <a:xfrm xmlns:a="http://schemas.openxmlformats.org/drawingml/2006/main">
          <a:off x="5297490" y="585789"/>
          <a:ext cx="1257199" cy="907941"/>
        </a:xfrm>
        <a:prstGeom xmlns:a="http://schemas.openxmlformats.org/drawingml/2006/main" prst="rect">
          <a:avLst/>
        </a:prstGeom>
        <a:noFill xmlns:a="http://schemas.openxmlformats.org/drawingml/2006/main"/>
        <a:ln xmlns:a="http://schemas.openxmlformats.org/drawingml/2006/main" w="12700" algn="ctr">
          <a:solidFill>
            <a:schemeClr val="tx1">
              <a:lumMod val="50000"/>
            </a:schemeClr>
          </a:solid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r>
            <a:rPr lang="en-CA" sz="1400" dirty="0" smtClean="0"/>
            <a:t>2014: 81%</a:t>
          </a:r>
        </a:p>
        <a:p xmlns:a="http://schemas.openxmlformats.org/drawingml/2006/main">
          <a:r>
            <a:rPr lang="en-CA" sz="800" dirty="0"/>
            <a:t>(</a:t>
          </a:r>
          <a:r>
            <a:rPr lang="en-CA" sz="800" dirty="0" smtClean="0"/>
            <a:t>n=106)</a:t>
          </a:r>
        </a:p>
        <a:p xmlns:a="http://schemas.openxmlformats.org/drawingml/2006/main">
          <a:r>
            <a:rPr lang="en-CA" sz="1100" dirty="0" smtClean="0"/>
            <a:t>2013: 77%</a:t>
          </a:r>
          <a:r>
            <a:rPr lang="en-CA" sz="400" dirty="0" smtClean="0"/>
            <a:t> </a:t>
          </a:r>
        </a:p>
        <a:p xmlns:a="http://schemas.openxmlformats.org/drawingml/2006/main">
          <a:r>
            <a:rPr lang="en-CA" sz="400" dirty="0" smtClean="0"/>
            <a:t>    </a:t>
          </a:r>
          <a:r>
            <a:rPr lang="en-CA" sz="700" dirty="0"/>
            <a:t>(</a:t>
          </a:r>
          <a:r>
            <a:rPr lang="en-CA" sz="700" dirty="0" smtClean="0"/>
            <a:t>n=74)</a:t>
          </a:r>
          <a:endParaRPr lang="en-CA" sz="7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79" name="Rectangle 3"/>
          <p:cNvSpPr>
            <a:spLocks noGrp="1" noChangeArrowheads="1"/>
          </p:cNvSpPr>
          <p:nvPr>
            <p:ph type="dt" sz="quarter" idx="1"/>
          </p:nvPr>
        </p:nvSpPr>
        <p:spPr bwMode="auto">
          <a:xfrm>
            <a:off x="3971081"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75780" name="Rectangle 4"/>
          <p:cNvSpPr>
            <a:spLocks noGrp="1" noChangeArrowheads="1"/>
          </p:cNvSpPr>
          <p:nvPr>
            <p:ph type="ftr" sz="quarter" idx="2"/>
          </p:nvPr>
        </p:nvSpPr>
        <p:spPr bwMode="auto">
          <a:xfrm>
            <a:off x="0"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81" name="Rectangle 5"/>
          <p:cNvSpPr>
            <a:spLocks noGrp="1" noChangeArrowheads="1"/>
          </p:cNvSpPr>
          <p:nvPr>
            <p:ph type="sldNum" sz="quarter" idx="3"/>
          </p:nvPr>
        </p:nvSpPr>
        <p:spPr bwMode="auto">
          <a:xfrm>
            <a:off x="3971081"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a:spcBef>
                <a:spcPct val="0"/>
              </a:spcBef>
              <a:defRPr sz="1200" b="0">
                <a:solidFill>
                  <a:schemeClr val="tx1"/>
                </a:solidFill>
              </a:defRPr>
            </a:lvl1pPr>
          </a:lstStyle>
          <a:p>
            <a:pPr>
              <a:defRPr/>
            </a:pPr>
            <a:fld id="{476931DA-CF1C-4816-A281-4650ABB58C27}" type="slidenum">
              <a:rPr lang="fr-FR"/>
              <a:pPr>
                <a:defRPr/>
              </a:pPr>
              <a:t>‹#›</a:t>
            </a:fld>
            <a:endParaRPr lang="fr-FR" dirty="0"/>
          </a:p>
        </p:txBody>
      </p:sp>
    </p:spTree>
    <p:extLst>
      <p:ext uri="{BB962C8B-B14F-4D97-AF65-F5344CB8AC3E}">
        <p14:creationId xmlns:p14="http://schemas.microsoft.com/office/powerpoint/2010/main" val="2595170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19" name="Rectangle 3"/>
          <p:cNvSpPr>
            <a:spLocks noGrp="1" noChangeArrowheads="1"/>
          </p:cNvSpPr>
          <p:nvPr>
            <p:ph type="dt" idx="1"/>
          </p:nvPr>
        </p:nvSpPr>
        <p:spPr bwMode="auto">
          <a:xfrm>
            <a:off x="3971081"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107524"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992" y="4452944"/>
            <a:ext cx="5606418" cy="4214794"/>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222" name="Rectangle 6"/>
          <p:cNvSpPr>
            <a:spLocks noGrp="1" noChangeArrowheads="1"/>
          </p:cNvSpPr>
          <p:nvPr>
            <p:ph type="ftr" sz="quarter" idx="4"/>
          </p:nvPr>
        </p:nvSpPr>
        <p:spPr bwMode="auto">
          <a:xfrm>
            <a:off x="0"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23" name="Rectangle 7"/>
          <p:cNvSpPr>
            <a:spLocks noGrp="1" noChangeArrowheads="1"/>
          </p:cNvSpPr>
          <p:nvPr>
            <p:ph type="sldNum" sz="quarter" idx="5"/>
          </p:nvPr>
        </p:nvSpPr>
        <p:spPr bwMode="auto">
          <a:xfrm>
            <a:off x="3971081"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a:spcBef>
                <a:spcPct val="0"/>
              </a:spcBef>
              <a:defRPr sz="1200" b="0">
                <a:solidFill>
                  <a:schemeClr val="tx1"/>
                </a:solidFill>
              </a:defRPr>
            </a:lvl1pPr>
          </a:lstStyle>
          <a:p>
            <a:pPr>
              <a:defRPr/>
            </a:pPr>
            <a:fld id="{4F5FAC2B-B40B-422F-AF05-F90A67C617C0}" type="slidenum">
              <a:rPr lang="fr-FR"/>
              <a:pPr>
                <a:defRPr/>
              </a:pPr>
              <a:t>‹#›</a:t>
            </a:fld>
            <a:endParaRPr lang="fr-FR" dirty="0"/>
          </a:p>
        </p:txBody>
      </p:sp>
    </p:spTree>
    <p:extLst>
      <p:ext uri="{BB962C8B-B14F-4D97-AF65-F5344CB8AC3E}">
        <p14:creationId xmlns:p14="http://schemas.microsoft.com/office/powerpoint/2010/main" val="1980431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1</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DBF0A54-4812-4204-9E1F-60311F38926B}" type="slidenum">
              <a:rPr lang="fr-FR" smtClean="0"/>
              <a:pPr/>
              <a:t>2</a:t>
            </a:fld>
            <a:endParaRPr lang="fr-FR"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12</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53</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61</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0" name="Group 17"/>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38" name="Picture 2" descr="Ipsos Public Affairs"/>
          <p:cNvPicPr>
            <a:picLocks noChangeAspect="1" noChangeArrowheads="1"/>
          </p:cNvPicPr>
          <p:nvPr/>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userDrawn="1"/>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44B71C-C1A5-43C6-A8F3-D6328893C3C9}" type="slidenum">
              <a:rPr lang="de-DE"/>
              <a:pPr>
                <a:defRPr/>
              </a:pPr>
              <a:t>‹#›</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4DFC88B-E666-44C9-9BA9-D03DFEA80DC6}"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78127B2E-F263-42DD-B345-318F29594570}"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E4DEE58-9EE5-4A8C-96CB-AF10F07CBD72}"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865F4422-B836-444E-BA3B-0E4A1EC74B93}"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0737DD4-6D0F-4D47-BA48-C965EA994801}"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3D5FBD1-7CE8-4CEB-A6E5-689B6AEC32D6}" type="slidenum">
              <a:rPr lang="en-US"/>
              <a:pPr>
                <a:defRPr/>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2A04953C-CCC5-4498-9DEC-4B15C6EC4395}"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F87C15D-18D9-4339-BFDD-ED22D918B584}"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4E257C-2C9F-4302-9398-446293E33090}"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7" name="Group 18"/>
          <p:cNvGrpSpPr>
            <a:grpSpLocks noChangeAspect="1"/>
          </p:cNvGrpSpPr>
          <p:nvPr userDrawn="1"/>
        </p:nvGrpSpPr>
        <p:grpSpPr bwMode="auto">
          <a:xfrm>
            <a:off x="150813" y="150813"/>
            <a:ext cx="522287" cy="468312"/>
            <a:chOff x="1352" y="681"/>
            <a:chExt cx="3519" cy="3153"/>
          </a:xfrm>
        </p:grpSpPr>
        <p:sp>
          <p:nvSpPr>
            <p:cNvPr id="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D6E9DF0E-4E8C-44CC-A252-9AAEE9FE240F}" type="slidenum">
              <a:rPr lang="de-DE"/>
              <a:pPr>
                <a:defRPr/>
              </a:pPr>
              <a:t>‹#›</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4558EC7F-64AA-4F58-ACB4-6FB3B727C171}" type="slidenum">
              <a:rPr lang="de-DE"/>
              <a:pPr>
                <a:defRPr/>
              </a:pPr>
              <a:t>‹#›</a:t>
            </a:fld>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C85FE2-BC1A-403F-8CF4-05DCCDD92B64}" type="slidenum">
              <a:rPr lang="de-DE"/>
              <a:pPr>
                <a:defRPr/>
              </a:pPr>
              <a:t>‹#›</a:t>
            </a:fld>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46" name="Picture 2" descr="Public Affairs_white"/>
          <p:cNvPicPr>
            <a:picLocks noChangeAspect="1" noChangeArrowheads="1"/>
          </p:cNvPicPr>
          <p:nvPr/>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3103481-449F-45F1-932E-0FB2320DA900}" type="slidenum">
              <a:rPr lang="en-US"/>
              <a:pPr>
                <a:defRPr/>
              </a:pPr>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E92F4EF-E6D4-404E-A938-3534F9DB5A2C}" type="slidenum">
              <a:rPr lang="de-DE"/>
              <a:pPr>
                <a:defRPr/>
              </a:pPr>
              <a:t>‹#›</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801BC89-F4B3-4A3A-9344-6770BF070DE7}" type="slidenum">
              <a:rPr lang="de-DE"/>
              <a:pPr>
                <a:defRPr/>
              </a:pPr>
              <a:t>‹#›</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90732160-B316-4434-B753-D70BF8F08611}" type="slidenum">
              <a:rPr lang="de-DE"/>
              <a:pPr>
                <a:defRPr/>
              </a:pPr>
              <a:t>‹#›</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9B0A841-2E7A-4C9F-AA91-A14B2E4D6CCC}" type="slidenum">
              <a:rPr lang="de-DE"/>
              <a:pPr>
                <a:defRPr/>
              </a:pPr>
              <a:t>‹#›</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5123F192-E2A4-4A37-B410-AAF818A7EC6D}" type="slidenum">
              <a:rPr lang="de-DE"/>
              <a:pPr>
                <a:defRPr/>
              </a:pPr>
              <a:t>‹#›</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8A7BC79-299B-4067-8260-A247CE7653D6}" type="slidenum">
              <a:rPr lang="de-DE"/>
              <a:pPr>
                <a:defRPr/>
              </a:pPr>
              <a:t>‹#›</a:t>
            </a:fld>
            <a:endParaRPr lang="de-D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pic>
        <p:nvPicPr>
          <p:cNvPr id="46" name="Picture 2" descr="Public Affairs"/>
          <p:cNvPicPr>
            <a:picLocks noChangeAspect="1" noChangeArrowheads="1"/>
          </p:cNvPicPr>
          <p:nvPr/>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62D26FC-BA98-41D3-876A-4DAF0CE9D24B}" type="slidenum">
              <a:rPr lang="en-US"/>
              <a:pPr>
                <a:defRPr/>
              </a:pPr>
              <a:t>‹#›</a:t>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59263" y="377825"/>
            <a:ext cx="4725987" cy="539750"/>
          </a:xfrm>
          <a:prstGeom prst="rect">
            <a:avLst/>
          </a:prstGeom>
          <a:noFill/>
          <a:ln w="9525">
            <a:noFill/>
            <a:miter lim="800000"/>
            <a:headEnd/>
            <a:tailEnd/>
          </a:ln>
        </p:spPr>
      </p:pic>
      <p:pic>
        <p:nvPicPr>
          <p:cNvPr id="21" name="Picture 107" descr="Construction Hat and Plans"/>
          <p:cNvPicPr>
            <a:picLocks noChangeAspect="1" noChangeArrowheads="1"/>
          </p:cNvPicPr>
          <p:nvPr userDrawn="1"/>
        </p:nvPicPr>
        <p:blipFill>
          <a:blip r:embed="rId3" cstate="print"/>
          <a:srcRect/>
          <a:stretch>
            <a:fillRect/>
          </a:stretch>
        </p:blipFill>
        <p:spPr bwMode="auto">
          <a:xfrm>
            <a:off x="6670675" y="4519613"/>
            <a:ext cx="2473325" cy="1700212"/>
          </a:xfrm>
          <a:prstGeom prst="rect">
            <a:avLst/>
          </a:prstGeom>
          <a:noFill/>
          <a:ln w="9525">
            <a:noFill/>
            <a:miter lim="800000"/>
            <a:headEnd/>
            <a:tailEnd/>
          </a:ln>
        </p:spPr>
      </p:pic>
      <p:pic>
        <p:nvPicPr>
          <p:cNvPr id="22" name="Picture 108" descr="Architect at computer"/>
          <p:cNvPicPr>
            <a:picLocks noChangeAspect="1" noChangeArrowheads="1"/>
          </p:cNvPicPr>
          <p:nvPr userDrawn="1"/>
        </p:nvPicPr>
        <p:blipFill>
          <a:blip r:embed="rId4" cstate="print"/>
          <a:srcRect/>
          <a:stretch>
            <a:fillRect/>
          </a:stretch>
        </p:blipFill>
        <p:spPr bwMode="auto">
          <a:xfrm>
            <a:off x="2125663" y="4519613"/>
            <a:ext cx="2559050" cy="1700212"/>
          </a:xfrm>
          <a:prstGeom prst="rect">
            <a:avLst/>
          </a:prstGeom>
          <a:noFill/>
          <a:ln w="9525">
            <a:noFill/>
            <a:miter lim="800000"/>
            <a:headEnd/>
            <a:tailEnd/>
          </a:ln>
        </p:spPr>
      </p:pic>
      <p:pic>
        <p:nvPicPr>
          <p:cNvPr id="23" name="Picture 109" descr="Architecture Work"/>
          <p:cNvPicPr>
            <a:picLocks noChangeAspect="1" noChangeArrowheads="1"/>
          </p:cNvPicPr>
          <p:nvPr userDrawn="1"/>
        </p:nvPicPr>
        <p:blipFill>
          <a:blip r:embed="rId5" cstate="print"/>
          <a:srcRect/>
          <a:stretch>
            <a:fillRect/>
          </a:stretch>
        </p:blipFill>
        <p:spPr bwMode="auto">
          <a:xfrm>
            <a:off x="4556125" y="4519613"/>
            <a:ext cx="2273300" cy="1700212"/>
          </a:xfrm>
          <a:prstGeom prst="rect">
            <a:avLst/>
          </a:prstGeom>
          <a:noFill/>
          <a:ln w="9525">
            <a:noFill/>
            <a:miter lim="800000"/>
            <a:headEnd/>
            <a:tailEnd/>
          </a:ln>
        </p:spPr>
      </p:pic>
      <p:pic>
        <p:nvPicPr>
          <p:cNvPr id="24" name="Picture 110" descr="Architect at plans"/>
          <p:cNvPicPr>
            <a:picLocks noChangeAspect="1" noChangeArrowheads="1"/>
          </p:cNvPicPr>
          <p:nvPr userDrawn="1"/>
        </p:nvPicPr>
        <p:blipFill>
          <a:blip r:embed="rId6" cstate="print"/>
          <a:srcRect/>
          <a:stretch>
            <a:fillRect/>
          </a:stretch>
        </p:blipFill>
        <p:spPr bwMode="auto">
          <a:xfrm>
            <a:off x="0" y="4481513"/>
            <a:ext cx="2227263" cy="1700212"/>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669B28B0-A6CC-4D5B-B76F-BA2C86A0AB94}" type="slidenum">
              <a:rPr lang="de-DE"/>
              <a:pPr>
                <a:defRPr/>
              </a:pPr>
              <a:t>‹#›</a:t>
            </a:fld>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E869D2-AB59-4594-AF95-EA87204A3162}"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rot="5400000">
            <a:off x="-446882" y="610631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8E216E33-72BB-408B-A925-6F1A3D483180}" type="slidenum">
              <a:rPr lang="de-DE"/>
              <a:pPr>
                <a:defRPr/>
              </a:pPr>
              <a:t>‹#›</a:t>
            </a:fld>
            <a:endParaRPr lang="de-DE" dirty="0"/>
          </a:p>
        </p:txBody>
      </p:sp>
      <p:sp>
        <p:nvSpPr>
          <p:cNvPr id="28" name="Freeform 37"/>
          <p:cNvSpPr>
            <a:spLocks/>
          </p:cNvSpPr>
          <p:nvPr userDrawn="1"/>
        </p:nvSpPr>
        <p:spPr bwMode="auto">
          <a:xfrm>
            <a:off x="487680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9" name="TextBox 28"/>
          <p:cNvSpPr txBox="1"/>
          <p:nvPr userDrawn="1"/>
        </p:nvSpPr>
        <p:spPr>
          <a:xfrm>
            <a:off x="7811434" y="152400"/>
            <a:ext cx="1269066" cy="400110"/>
          </a:xfrm>
          <a:prstGeom prst="rect">
            <a:avLst/>
          </a:prstGeom>
          <a:noFill/>
        </p:spPr>
        <p:txBody>
          <a:bodyPr wrap="none" rtlCol="0">
            <a:spAutoFit/>
          </a:bodyPr>
          <a:lstStyle/>
          <a:p>
            <a:r>
              <a:rPr lang="en-US" sz="2000" i="0" dirty="0" smtClean="0">
                <a:solidFill>
                  <a:schemeClr val="tx1"/>
                </a:solidFill>
                <a:effectLst/>
                <a:latin typeface="+mn-lt"/>
              </a:rPr>
              <a:t>ATLANTIC</a:t>
            </a:r>
            <a:r>
              <a:rPr lang="en-US" sz="2000" i="0" baseline="0" dirty="0" smtClean="0">
                <a:solidFill>
                  <a:schemeClr val="tx1"/>
                </a:solidFill>
                <a:effectLst/>
                <a:latin typeface="+mn-lt"/>
              </a:rPr>
              <a:t> </a:t>
            </a:r>
            <a:endParaRPr lang="en-US" sz="2000" i="0" dirty="0">
              <a:solidFill>
                <a:schemeClr val="tx1"/>
              </a:solidFill>
              <a:effectLst/>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E84053F0-905C-40F1-B0FA-CC2BA2A7F625}"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62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45A2F933-03F7-4A04-B83C-55931E20F0A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1EE8A3A-636C-4E59-8253-007D35BDC8B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76263" y="1758950"/>
            <a:ext cx="8051800" cy="4572000"/>
          </a:xfrm>
          <a:prstGeom prst="rect">
            <a:avLst/>
          </a:prstGeom>
        </p:spPr>
        <p:txBody>
          <a:bodyPr/>
          <a:lstStyle/>
          <a:p>
            <a:pPr lvl="0"/>
            <a:endParaRPr lang="en-US" noProof="0" dirty="0" smtClean="0"/>
          </a:p>
        </p:txBody>
      </p:sp>
      <p:sp>
        <p:nvSpPr>
          <p:cNvPr id="4"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DF1FC41-D719-4071-9DC2-E2C74F4175C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43.xml"/><Relationship Id="rId5" Type="http://schemas.openxmlformats.org/officeDocument/2006/relationships/chart" Target="../charts/chart33.xml"/><Relationship Id="rId4" Type="http://schemas.openxmlformats.org/officeDocument/2006/relationships/chart" Target="../charts/chart32.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ctrTitle"/>
          </p:nvPr>
        </p:nvSpPr>
        <p:spPr bwMode="auto">
          <a:xfrm>
            <a:off x="406400" y="2616298"/>
            <a:ext cx="8434388" cy="1538883"/>
          </a:xfrm>
          <a:noFill/>
          <a:ln>
            <a:miter lim="800000"/>
            <a:headEnd/>
            <a:tailEnd/>
          </a:ln>
        </p:spPr>
        <p:txBody>
          <a:bodyPr vert="horz" numCol="1" compatLnSpc="1">
            <a:prstTxWarp prst="textNoShape">
              <a:avLst/>
            </a:prstTxWarp>
          </a:bodyPr>
          <a:lstStyle/>
          <a:p>
            <a:pPr>
              <a:lnSpc>
                <a:spcPct val="100000"/>
              </a:lnSpc>
            </a:pPr>
            <a:r>
              <a:rPr lang="en-US" smtClean="0"/>
              <a:t>2014 </a:t>
            </a:r>
            <a:r>
              <a:rPr lang="en-US" dirty="0" smtClean="0"/>
              <a:t>Final Year Engineering Student Survey  - Atlantic Report</a:t>
            </a:r>
            <a:br>
              <a:rPr lang="en-US" dirty="0" smtClean="0"/>
            </a:br>
            <a:r>
              <a:rPr lang="en-US" sz="2800" dirty="0" smtClean="0"/>
              <a:t>Conducted by Ipsos Reid on behalf of Engineers Canada</a:t>
            </a:r>
            <a:endParaRPr lang="en-US" sz="3200" dirty="0" smtClean="0"/>
          </a:p>
        </p:txBody>
      </p:sp>
      <p:sp>
        <p:nvSpPr>
          <p:cNvPr id="75779" name="TextBox 8"/>
          <p:cNvSpPr txBox="1">
            <a:spLocks noChangeArrowheads="1"/>
          </p:cNvSpPr>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May 2014</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2947" name="Rectangle 7"/>
          <p:cNvSpPr>
            <a:spLocks noGrp="1" noChangeArrowheads="1"/>
          </p:cNvSpPr>
          <p:nvPr>
            <p:ph idx="1"/>
          </p:nvPr>
        </p:nvSpPr>
        <p:spPr bwMode="auto">
          <a:xfrm>
            <a:off x="352425" y="917439"/>
            <a:ext cx="8177621" cy="5489575"/>
          </a:xfrm>
          <a:noFill/>
          <a:ln>
            <a:miter lim="800000"/>
            <a:headEnd/>
            <a:tailEnd/>
          </a:ln>
        </p:spPr>
        <p:txBody>
          <a:bodyPr vert="horz" wrap="square" numCol="1" anchor="t" anchorCtr="0" compatLnSpc="1">
            <a:prstTxWarp prst="textNoShape">
              <a:avLst/>
            </a:prstTxWarp>
          </a:bodyPr>
          <a:lstStyle/>
          <a:p>
            <a:pPr lvl="0">
              <a:lnSpc>
                <a:spcPct val="100000"/>
              </a:lnSpc>
              <a:spcBef>
                <a:spcPts val="600"/>
              </a:spcBef>
              <a:buNone/>
            </a:pPr>
            <a:r>
              <a:rPr lang="en-US" sz="1600" b="1" dirty="0" smtClean="0">
                <a:solidFill>
                  <a:srgbClr val="1F497D"/>
                </a:solidFill>
              </a:rPr>
              <a:t>Knowledge of Engineering Profession  </a:t>
            </a:r>
            <a:r>
              <a:rPr lang="en-US" sz="1600" dirty="0" smtClean="0">
                <a:solidFill>
                  <a:srgbClr val="1F497D"/>
                </a:solidFill>
              </a:rPr>
              <a:t>(continued)</a:t>
            </a:r>
          </a:p>
          <a:p>
            <a:pPr>
              <a:lnSpc>
                <a:spcPct val="100000"/>
              </a:lnSpc>
              <a:spcBef>
                <a:spcPts val="600"/>
              </a:spcBef>
            </a:pPr>
            <a:r>
              <a:rPr lang="en-US" sz="1400" dirty="0" smtClean="0"/>
              <a:t>The vast majority of students are able to correctly identify that their respective provincial engineering association is the organization responsible for licensing engineers (84%) and that it also regulates the practice of professional engineers (69%). Comparatively, nearly nine in ten students know that CEAB is the organization that accredits University engineering programs (87%). </a:t>
            </a:r>
          </a:p>
          <a:p>
            <a:pPr>
              <a:lnSpc>
                <a:spcPct val="100000"/>
              </a:lnSpc>
              <a:spcBef>
                <a:spcPts val="600"/>
              </a:spcBef>
            </a:pPr>
            <a:r>
              <a:rPr lang="en-US" sz="1400" dirty="0"/>
              <a:t>Students are split however on which organization </a:t>
            </a:r>
            <a:r>
              <a:rPr lang="en-US" sz="1400" dirty="0" err="1"/>
              <a:t>licences</a:t>
            </a:r>
            <a:r>
              <a:rPr lang="en-US" sz="1400" dirty="0"/>
              <a:t> companies offering engineering services, half feel it is their respective provincial engineering association (48%), while one third believe it is CEAB (34%) and one quarter don’t know (25%).</a:t>
            </a:r>
          </a:p>
          <a:p>
            <a:pPr>
              <a:lnSpc>
                <a:spcPct val="100000"/>
              </a:lnSpc>
              <a:spcBef>
                <a:spcPts val="600"/>
              </a:spcBef>
              <a:buFontTx/>
              <a:buNone/>
            </a:pPr>
            <a:endParaRPr lang="en-US" sz="1400" b="1" dirty="0" smtClean="0"/>
          </a:p>
          <a:p>
            <a:pPr>
              <a:lnSpc>
                <a:spcPct val="100000"/>
              </a:lnSpc>
              <a:spcBef>
                <a:spcPts val="600"/>
              </a:spcBef>
              <a:buFontTx/>
              <a:buNone/>
            </a:pPr>
            <a:r>
              <a:rPr lang="en-US" sz="1600" b="1" dirty="0"/>
              <a:t>Appetite for Career Assessment Tool</a:t>
            </a:r>
          </a:p>
          <a:p>
            <a:pPr lvl="0" fontAlgn="auto">
              <a:spcBef>
                <a:spcPts val="600"/>
              </a:spcBef>
              <a:spcAft>
                <a:spcPts val="0"/>
              </a:spcAft>
              <a:defRPr/>
            </a:pPr>
            <a:r>
              <a:rPr lang="en-US" sz="1400" dirty="0">
                <a:solidFill>
                  <a:srgbClr val="1F497D"/>
                </a:solidFill>
              </a:rPr>
              <a:t>At </a:t>
            </a:r>
            <a:r>
              <a:rPr lang="en-US" sz="1400" dirty="0" smtClean="0">
                <a:solidFill>
                  <a:srgbClr val="1F497D"/>
                </a:solidFill>
              </a:rPr>
              <a:t>nine </a:t>
            </a:r>
            <a:r>
              <a:rPr lang="en-US" sz="1400" dirty="0">
                <a:solidFill>
                  <a:srgbClr val="1F497D"/>
                </a:solidFill>
              </a:rPr>
              <a:t>in ten </a:t>
            </a:r>
            <a:r>
              <a:rPr lang="en-US" sz="1400" dirty="0" smtClean="0">
                <a:solidFill>
                  <a:srgbClr val="1F497D"/>
                </a:solidFill>
              </a:rPr>
              <a:t>(90%), </a:t>
            </a:r>
            <a:r>
              <a:rPr lang="en-US" sz="1400" dirty="0">
                <a:solidFill>
                  <a:srgbClr val="1F497D"/>
                </a:solidFill>
              </a:rPr>
              <a:t>the vast majority of students think it would have been </a:t>
            </a:r>
            <a:r>
              <a:rPr lang="en-US" sz="1400" i="1" dirty="0">
                <a:solidFill>
                  <a:srgbClr val="1F497D"/>
                </a:solidFill>
              </a:rPr>
              <a:t>very</a:t>
            </a:r>
            <a:r>
              <a:rPr lang="en-US" sz="1400" dirty="0">
                <a:solidFill>
                  <a:srgbClr val="1F497D"/>
                </a:solidFill>
              </a:rPr>
              <a:t> </a:t>
            </a:r>
            <a:r>
              <a:rPr lang="en-US" sz="1400" dirty="0" smtClean="0">
                <a:solidFill>
                  <a:srgbClr val="1F497D"/>
                </a:solidFill>
              </a:rPr>
              <a:t>(48%) </a:t>
            </a:r>
            <a:r>
              <a:rPr lang="en-US" sz="1400" dirty="0">
                <a:solidFill>
                  <a:srgbClr val="1F497D"/>
                </a:solidFill>
              </a:rPr>
              <a:t>or </a:t>
            </a:r>
            <a:r>
              <a:rPr lang="en-US" sz="1400" i="1" dirty="0">
                <a:solidFill>
                  <a:srgbClr val="1F497D"/>
                </a:solidFill>
              </a:rPr>
              <a:t>somewhat</a:t>
            </a:r>
            <a:r>
              <a:rPr lang="en-US" sz="1400" dirty="0">
                <a:solidFill>
                  <a:srgbClr val="1F497D"/>
                </a:solidFill>
              </a:rPr>
              <a:t> </a:t>
            </a:r>
            <a:r>
              <a:rPr lang="en-US" sz="1400" i="1" dirty="0">
                <a:solidFill>
                  <a:srgbClr val="1F497D"/>
                </a:solidFill>
              </a:rPr>
              <a:t>helpful </a:t>
            </a:r>
            <a:r>
              <a:rPr lang="en-US" sz="1400" dirty="0" smtClean="0">
                <a:solidFill>
                  <a:srgbClr val="1F497D"/>
                </a:solidFill>
              </a:rPr>
              <a:t>(42%) </a:t>
            </a:r>
            <a:r>
              <a:rPr lang="en-US" sz="1400" dirty="0">
                <a:solidFill>
                  <a:srgbClr val="1F497D"/>
                </a:solidFill>
              </a:rPr>
              <a:t>to have had a tool in high school that would help determine if they would have been a good fit for engineering studies.</a:t>
            </a:r>
          </a:p>
          <a:p>
            <a:pPr fontAlgn="auto">
              <a:lnSpc>
                <a:spcPct val="100000"/>
              </a:lnSpc>
              <a:spcBef>
                <a:spcPts val="600"/>
              </a:spcBef>
              <a:spcAft>
                <a:spcPts val="0"/>
              </a:spcAft>
              <a:defRPr/>
            </a:pPr>
            <a:r>
              <a:rPr lang="en-US" sz="1400" dirty="0">
                <a:solidFill>
                  <a:srgbClr val="1F497D"/>
                </a:solidFill>
              </a:rPr>
              <a:t>An identical proportion of students </a:t>
            </a:r>
            <a:r>
              <a:rPr lang="en-US" sz="1400" dirty="0" smtClean="0">
                <a:solidFill>
                  <a:srgbClr val="1F497D"/>
                </a:solidFill>
              </a:rPr>
              <a:t>(90%) </a:t>
            </a:r>
            <a:r>
              <a:rPr lang="en-US" sz="1400" dirty="0">
                <a:solidFill>
                  <a:srgbClr val="1F497D"/>
                </a:solidFill>
              </a:rPr>
              <a:t>feel that a career assessment would be helpful, of which half indicate it would be </a:t>
            </a:r>
            <a:r>
              <a:rPr lang="en-US" sz="1400" i="1" dirty="0">
                <a:solidFill>
                  <a:srgbClr val="1F497D"/>
                </a:solidFill>
              </a:rPr>
              <a:t>very helpful </a:t>
            </a:r>
            <a:r>
              <a:rPr lang="en-US" sz="1400" dirty="0" smtClean="0">
                <a:solidFill>
                  <a:srgbClr val="1F497D"/>
                </a:solidFill>
              </a:rPr>
              <a:t>(49%) and four in ten </a:t>
            </a:r>
            <a:r>
              <a:rPr lang="en-US" sz="1400" i="1" dirty="0" smtClean="0">
                <a:solidFill>
                  <a:srgbClr val="1F497D"/>
                </a:solidFill>
              </a:rPr>
              <a:t>somewhat </a:t>
            </a:r>
            <a:r>
              <a:rPr lang="en-US" sz="1400" i="1" dirty="0">
                <a:solidFill>
                  <a:srgbClr val="1F497D"/>
                </a:solidFill>
              </a:rPr>
              <a:t>helpful</a:t>
            </a:r>
            <a:r>
              <a:rPr lang="en-US" sz="1400" dirty="0">
                <a:solidFill>
                  <a:srgbClr val="1F497D"/>
                </a:solidFill>
              </a:rPr>
              <a:t> </a:t>
            </a:r>
            <a:r>
              <a:rPr lang="en-US" sz="1400" dirty="0" smtClean="0">
                <a:solidFill>
                  <a:srgbClr val="1F497D"/>
                </a:solidFill>
              </a:rPr>
              <a:t>(41%). </a:t>
            </a:r>
            <a:endParaRPr lang="en-US" sz="1400" dirty="0">
              <a:solidFill>
                <a:srgbClr val="1F497D"/>
              </a:solidFill>
            </a:endParaRPr>
          </a:p>
          <a:p>
            <a:pPr fontAlgn="auto">
              <a:lnSpc>
                <a:spcPct val="100000"/>
              </a:lnSpc>
              <a:spcBef>
                <a:spcPts val="600"/>
              </a:spcBef>
              <a:spcAft>
                <a:spcPts val="0"/>
              </a:spcAft>
              <a:defRPr/>
            </a:pPr>
            <a:r>
              <a:rPr lang="en-US" sz="1400" dirty="0" smtClean="0">
                <a:solidFill>
                  <a:srgbClr val="1F497D"/>
                </a:solidFill>
              </a:rPr>
              <a:t>Most students feel that a career assessment tool would be most helpful in their 3</a:t>
            </a:r>
            <a:r>
              <a:rPr lang="en-US" sz="1400" baseline="30000" dirty="0" smtClean="0">
                <a:solidFill>
                  <a:srgbClr val="1F497D"/>
                </a:solidFill>
              </a:rPr>
              <a:t>rd</a:t>
            </a:r>
            <a:r>
              <a:rPr lang="en-US" sz="1400" dirty="0">
                <a:solidFill>
                  <a:srgbClr val="1F497D"/>
                </a:solidFill>
              </a:rPr>
              <a:t> year of school (41%), followed by around one quarter who mention either their 2nd year </a:t>
            </a:r>
            <a:r>
              <a:rPr lang="en-US" sz="1400" dirty="0" smtClean="0">
                <a:solidFill>
                  <a:srgbClr val="1F497D"/>
                </a:solidFill>
              </a:rPr>
              <a:t>(25%) or </a:t>
            </a:r>
            <a:r>
              <a:rPr lang="en-US" sz="1400" dirty="0">
                <a:solidFill>
                  <a:srgbClr val="1F497D"/>
                </a:solidFill>
              </a:rPr>
              <a:t>4th </a:t>
            </a:r>
            <a:r>
              <a:rPr lang="en-US" sz="1400" dirty="0" smtClean="0">
                <a:solidFill>
                  <a:srgbClr val="1F497D"/>
                </a:solidFill>
              </a:rPr>
              <a:t>year (26%), </a:t>
            </a:r>
            <a:r>
              <a:rPr lang="en-US" sz="1400" dirty="0">
                <a:solidFill>
                  <a:srgbClr val="1F497D"/>
                </a:solidFill>
              </a:rPr>
              <a:t>while only one in ten mention 1st </a:t>
            </a:r>
            <a:r>
              <a:rPr lang="en-US" sz="1400" dirty="0" smtClean="0">
                <a:solidFill>
                  <a:srgbClr val="1F497D"/>
                </a:solidFill>
              </a:rPr>
              <a:t>year (8%).</a:t>
            </a:r>
            <a:endParaRPr lang="en-US" sz="1400" dirty="0">
              <a:solidFill>
                <a:srgbClr val="1F497D"/>
              </a:solidFill>
            </a:endParaRPr>
          </a:p>
          <a:p>
            <a:pPr fontAlgn="auto">
              <a:lnSpc>
                <a:spcPct val="100000"/>
              </a:lnSpc>
              <a:spcBef>
                <a:spcPts val="600"/>
              </a:spcBef>
              <a:spcAft>
                <a:spcPts val="0"/>
              </a:spcAft>
              <a:defRPr/>
            </a:pPr>
            <a:r>
              <a:rPr lang="en-US" sz="1400" dirty="0" smtClean="0">
                <a:solidFill>
                  <a:srgbClr val="1F497D"/>
                </a:solidFill>
              </a:rPr>
              <a:t>Only 1% </a:t>
            </a:r>
            <a:r>
              <a:rPr lang="en-US" sz="1400" dirty="0">
                <a:solidFill>
                  <a:srgbClr val="1F497D"/>
                </a:solidFill>
              </a:rPr>
              <a:t>of students report being aware of Engineers Canada’s Career Focus program.</a:t>
            </a:r>
          </a:p>
          <a:p>
            <a:pPr>
              <a:lnSpc>
                <a:spcPct val="100000"/>
              </a:lnSpc>
              <a:spcBef>
                <a:spcPts val="600"/>
              </a:spcBef>
              <a:buFontTx/>
              <a:buNone/>
            </a:pPr>
            <a:endParaRPr lang="en-US" sz="1400" b="1" dirty="0" smtClean="0"/>
          </a:p>
        </p:txBody>
      </p:sp>
      <p:sp>
        <p:nvSpPr>
          <p:cNvPr id="8294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3044287-E3B5-45BF-A359-88D31C23FEF8}" type="slidenum">
              <a:rPr lang="en-US"/>
              <a:pPr/>
              <a:t>10</a:t>
            </a:fld>
            <a:endParaRPr lang="en-US" dirty="0"/>
          </a:p>
        </p:txBody>
      </p:sp>
    </p:spTree>
    <p:extLst>
      <p:ext uri="{BB962C8B-B14F-4D97-AF65-F5344CB8AC3E}">
        <p14:creationId xmlns:p14="http://schemas.microsoft.com/office/powerpoint/2010/main" val="6419349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ctrTitle"/>
          </p:nvPr>
        </p:nvSpPr>
        <p:spPr bwMode="auto">
          <a:xfrm>
            <a:off x="144463" y="2686050"/>
            <a:ext cx="4416425" cy="1495425"/>
          </a:xfrm>
          <a:noFill/>
          <a:ln>
            <a:miter lim="800000"/>
            <a:headEnd/>
            <a:tailEnd/>
          </a:ln>
        </p:spPr>
        <p:txBody>
          <a:bodyPr vert="horz" numCol="1" compatLnSpc="1">
            <a:prstTxWarp prst="textNoShape">
              <a:avLst/>
            </a:prstTxWarp>
          </a:bodyPr>
          <a:lstStyle/>
          <a:p>
            <a:r>
              <a:rPr lang="en-US" dirty="0" smtClean="0"/>
              <a:t>Future Plans</a:t>
            </a:r>
          </a:p>
        </p:txBody>
      </p:sp>
      <p:sp>
        <p:nvSpPr>
          <p:cNvPr id="8499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4807A98-4956-443B-A52B-7CE4931C7152}" type="slidenum">
              <a:rPr lang="en-US"/>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Plans After Graduation</a:t>
            </a:r>
          </a:p>
        </p:txBody>
      </p:sp>
      <p:sp>
        <p:nvSpPr>
          <p:cNvPr id="1029"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4B0E91A-52E4-46AE-BC5D-8269CCBD0B20}" type="slidenum">
              <a:rPr lang="en-US"/>
              <a:pPr/>
              <a:t>12</a:t>
            </a:fld>
            <a:endParaRPr lang="en-US" dirty="0"/>
          </a:p>
        </p:txBody>
      </p:sp>
      <p:graphicFrame>
        <p:nvGraphicFramePr>
          <p:cNvPr id="45" name="Object 13"/>
          <p:cNvGraphicFramePr>
            <a:graphicFrameLocks noGrp="1" noChangeAspect="1"/>
          </p:cNvGraphicFramePr>
          <p:nvPr>
            <p:ph sz="half" idx="4294967295"/>
            <p:extLst>
              <p:ext uri="{D42A27DB-BD31-4B8C-83A1-F6EECF244321}">
                <p14:modId xmlns:p14="http://schemas.microsoft.com/office/powerpoint/2010/main" val="3823905034"/>
              </p:ext>
            </p:extLst>
          </p:nvPr>
        </p:nvGraphicFramePr>
        <p:xfrm>
          <a:off x="5208043" y="1805564"/>
          <a:ext cx="3465694" cy="40078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11"/>
          <p:cNvSpPr txBox="1">
            <a:spLocks noChangeArrowheads="1"/>
          </p:cNvSpPr>
          <p:nvPr/>
        </p:nvSpPr>
        <p:spPr bwMode="auto">
          <a:xfrm>
            <a:off x="352424" y="6142038"/>
            <a:ext cx="8520113"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Q12. Which of the following best describes your current plans after you graduate? Base: </a:t>
            </a:r>
            <a:r>
              <a:rPr lang="en-US" sz="800" dirty="0" smtClean="0">
                <a:solidFill>
                  <a:schemeClr val="tx1"/>
                </a:solidFill>
                <a:latin typeface="+mj-lt"/>
              </a:rPr>
              <a:t>All respondents 2013 (n=106); 2014 (n=154)</a:t>
            </a:r>
            <a:br>
              <a:rPr lang="en-US" sz="800" dirty="0" smtClean="0">
                <a:solidFill>
                  <a:schemeClr val="tx1"/>
                </a:solidFill>
                <a:latin typeface="+mj-lt"/>
              </a:rPr>
            </a:br>
            <a:r>
              <a:rPr lang="en-US" sz="800" dirty="0" smtClean="0">
                <a:solidFill>
                  <a:schemeClr val="tx1"/>
                </a:solidFill>
                <a:latin typeface="+mj-lt"/>
              </a:rPr>
              <a:t>Q13</a:t>
            </a:r>
            <a:r>
              <a:rPr lang="en-US" sz="800" dirty="0">
                <a:solidFill>
                  <a:schemeClr val="tx1"/>
                </a:solidFill>
                <a:latin typeface="+mj-lt"/>
              </a:rPr>
              <a:t>. Which of the following best describes the education you plan to pursue? Base: </a:t>
            </a:r>
            <a:r>
              <a:rPr lang="en-US" sz="800" dirty="0" smtClean="0">
                <a:solidFill>
                  <a:schemeClr val="tx1"/>
                </a:solidFill>
                <a:latin typeface="+mj-lt"/>
              </a:rPr>
              <a:t>Respondents </a:t>
            </a:r>
            <a:r>
              <a:rPr lang="en-US" sz="800" dirty="0">
                <a:solidFill>
                  <a:schemeClr val="tx1"/>
                </a:solidFill>
                <a:latin typeface="+mj-lt"/>
              </a:rPr>
              <a:t>who said “more education” in Q12, </a:t>
            </a:r>
            <a:r>
              <a:rPr lang="en-US" sz="800" dirty="0" smtClean="0">
                <a:solidFill>
                  <a:schemeClr val="tx1"/>
                </a:solidFill>
                <a:latin typeface="+mj-lt"/>
              </a:rPr>
              <a:t>2013 (n=12); 2014 (n=14)</a:t>
            </a:r>
            <a:endParaRPr lang="en-CA" sz="800" dirty="0">
              <a:solidFill>
                <a:schemeClr val="tx1"/>
              </a:solidFill>
              <a:latin typeface="+mj-lt"/>
            </a:endParaRPr>
          </a:p>
        </p:txBody>
      </p:sp>
      <p:sp>
        <p:nvSpPr>
          <p:cNvPr id="1048" name="Text Box 28"/>
          <p:cNvSpPr txBox="1">
            <a:spLocks noChangeArrowheads="1"/>
          </p:cNvSpPr>
          <p:nvPr/>
        </p:nvSpPr>
        <p:spPr bwMode="auto">
          <a:xfrm>
            <a:off x="644525" y="1735786"/>
            <a:ext cx="3829050" cy="307777"/>
          </a:xfrm>
          <a:prstGeom prst="rect">
            <a:avLst/>
          </a:prstGeom>
          <a:noFill/>
          <a:ln w="25400" algn="ctr">
            <a:noFill/>
            <a:miter lim="800000"/>
            <a:headEnd/>
            <a:tailEnd/>
          </a:ln>
        </p:spPr>
        <p:txBody>
          <a:bodyPr>
            <a:spAutoFit/>
          </a:bodyPr>
          <a:lstStyle/>
          <a:p>
            <a:r>
              <a:rPr lang="en-CA" sz="1400" dirty="0">
                <a:solidFill>
                  <a:srgbClr val="003399"/>
                </a:solidFill>
                <a:latin typeface="+mj-lt"/>
              </a:rPr>
              <a:t>Current Plans After Graduation</a:t>
            </a:r>
          </a:p>
        </p:txBody>
      </p:sp>
      <p:sp>
        <p:nvSpPr>
          <p:cNvPr id="1049" name="Text Box 29"/>
          <p:cNvSpPr txBox="1">
            <a:spLocks noChangeArrowheads="1"/>
          </p:cNvSpPr>
          <p:nvPr/>
        </p:nvSpPr>
        <p:spPr bwMode="auto">
          <a:xfrm>
            <a:off x="5294402" y="1723594"/>
            <a:ext cx="3829050" cy="307777"/>
          </a:xfrm>
          <a:prstGeom prst="rect">
            <a:avLst/>
          </a:prstGeom>
          <a:noFill/>
          <a:ln w="25400" algn="ctr">
            <a:noFill/>
            <a:miter lim="800000"/>
            <a:headEnd/>
            <a:tailEnd/>
          </a:ln>
        </p:spPr>
        <p:txBody>
          <a:bodyPr>
            <a:spAutoFit/>
          </a:bodyPr>
          <a:lstStyle/>
          <a:p>
            <a:r>
              <a:rPr lang="en-CA" sz="1400" dirty="0">
                <a:solidFill>
                  <a:srgbClr val="003399"/>
                </a:solidFill>
                <a:latin typeface="+mj-lt"/>
              </a:rPr>
              <a:t>Educational Intentions</a:t>
            </a:r>
          </a:p>
        </p:txBody>
      </p:sp>
      <p:sp>
        <p:nvSpPr>
          <p:cNvPr id="43" name="Content Placeholder 25"/>
          <p:cNvSpPr txBox="1">
            <a:spLocks/>
          </p:cNvSpPr>
          <p:nvPr/>
        </p:nvSpPr>
        <p:spPr>
          <a:xfrm>
            <a:off x="365125" y="709781"/>
            <a:ext cx="8444338" cy="93871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600"/>
              </a:spcBef>
              <a:spcAft>
                <a:spcPts val="0"/>
              </a:spcAft>
              <a:buFont typeface="Wingdings" pitchFamily="2" charset="2"/>
              <a:buChar char="§"/>
              <a:defRPr/>
            </a:pPr>
            <a:r>
              <a:rPr lang="en-US" sz="1400" b="0" dirty="0" smtClean="0">
                <a:solidFill>
                  <a:srgbClr val="1F497D"/>
                </a:solidFill>
                <a:latin typeface="Calibri"/>
              </a:rPr>
              <a:t>Consistent with last year, over eight in ten students intend on going into the workforce after graduation, while one in ten plan to pursue more education.  </a:t>
            </a:r>
          </a:p>
          <a:p>
            <a:pPr marL="182563" lvl="0" indent="-182563" algn="l" fontAlgn="auto">
              <a:spcBef>
                <a:spcPts val="600"/>
              </a:spcBef>
              <a:spcAft>
                <a:spcPts val="0"/>
              </a:spcAft>
              <a:buFont typeface="Wingdings" pitchFamily="2" charset="2"/>
              <a:buChar char="§"/>
              <a:defRPr/>
            </a:pPr>
            <a:r>
              <a:rPr lang="en-US" sz="1400" b="0" dirty="0" smtClean="0">
                <a:solidFill>
                  <a:srgbClr val="1F497D"/>
                </a:solidFill>
                <a:latin typeface="Calibri"/>
              </a:rPr>
              <a:t>Among those who plan to further their education, the vast majority (n=12) plan to pursue a graduate degree in engineering.  </a:t>
            </a:r>
            <a:r>
              <a:rPr lang="en-US" sz="1400" b="0" i="1" dirty="0" smtClean="0">
                <a:solidFill>
                  <a:srgbClr val="1F497D"/>
                </a:solidFill>
                <a:latin typeface="Calibri"/>
              </a:rPr>
              <a:t>Due to very small base sizes, results should be interpreted with caution. </a:t>
            </a:r>
          </a:p>
        </p:txBody>
      </p:sp>
      <p:sp>
        <p:nvSpPr>
          <p:cNvPr id="47" name="Pentagon 46"/>
          <p:cNvSpPr/>
          <p:nvPr/>
        </p:nvSpPr>
        <p:spPr>
          <a:xfrm>
            <a:off x="301083" y="3445727"/>
            <a:ext cx="4575717" cy="1325880"/>
          </a:xfrm>
          <a:prstGeom prst="homePlate">
            <a:avLst/>
          </a:prstGeom>
          <a:no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2397122697"/>
              </p:ext>
            </p:extLst>
          </p:nvPr>
        </p:nvGraphicFramePr>
        <p:xfrm>
          <a:off x="4437888" y="2019484"/>
          <a:ext cx="2818257" cy="3682671"/>
        </p:xfrm>
        <a:graphic>
          <a:graphicData uri="http://schemas.openxmlformats.org/drawingml/2006/table">
            <a:tbl>
              <a:tblPr/>
              <a:tblGrid>
                <a:gridCol w="2818257"/>
              </a:tblGrid>
              <a:tr h="441792">
                <a:tc>
                  <a:txBody>
                    <a:bodyPr/>
                    <a:lstStyle/>
                    <a:p>
                      <a:pPr algn="r" fontAlgn="ctr"/>
                      <a:r>
                        <a:rPr lang="en-US" sz="1200" b="1" i="0" u="none" strike="noStrike" dirty="0">
                          <a:latin typeface="+mn-lt"/>
                        </a:rPr>
                        <a:t>Pursue a graduate </a:t>
                      </a:r>
                      <a:r>
                        <a:rPr lang="en-US" sz="1200" b="1" i="0" u="none" strike="noStrike" baseline="0" dirty="0" smtClean="0">
                          <a:latin typeface="+mn-lt"/>
                        </a:rPr>
                        <a:t> </a:t>
                      </a:r>
                      <a:r>
                        <a:rPr lang="en-US" sz="1200" b="1" i="0" u="none" strike="noStrike" dirty="0" smtClean="0">
                          <a:latin typeface="+mn-lt"/>
                        </a:rPr>
                        <a:t>degree in</a:t>
                      </a:r>
                      <a:r>
                        <a:rPr lang="en-US" sz="1200" b="1" i="0" u="none" strike="noStrike" baseline="0" dirty="0" smtClean="0">
                          <a:latin typeface="+mn-lt"/>
                        </a:rPr>
                        <a:t> </a:t>
                      </a:r>
                      <a:r>
                        <a:rPr lang="en-US" sz="1200" b="1" i="0" u="none" strike="noStrike" dirty="0" smtClean="0">
                          <a:latin typeface="+mn-lt"/>
                        </a:rPr>
                        <a:t>engineering</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278165">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(n=12)</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565023">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sz="900" b="0" i="0" u="none" strike="noStrike" dirty="0" smtClean="0">
                        <a:solidFill>
                          <a:schemeClr val="bg1">
                            <a:lumMod val="50000"/>
                          </a:schemeClr>
                        </a:solidFill>
                        <a:latin typeface="Arial Narrow" pitchFamily="34" charset="0"/>
                      </a:endParaRPr>
                    </a:p>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50000"/>
                            </a:schemeClr>
                          </a:solidFill>
                          <a:latin typeface="Arial Narrow" pitchFamily="34" charset="0"/>
                          <a:ea typeface="+mn-ea"/>
                          <a:cs typeface="+mn-cs"/>
                        </a:rPr>
                        <a:t>(n=10)</a:t>
                      </a:r>
                    </a:p>
                    <a:p>
                      <a:pPr algn="r" fontAlgn="ctr"/>
                      <a:endParaRPr lang="en-US" sz="900" b="0" i="0" u="none" strike="noStrike" kern="1200" dirty="0" smtClean="0">
                        <a:solidFill>
                          <a:schemeClr val="bg1">
                            <a:lumMod val="50000"/>
                          </a:schemeClr>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54354">
                <a:tc>
                  <a:txBody>
                    <a:bodyPr/>
                    <a:lstStyle/>
                    <a:p>
                      <a:pPr marL="0" algn="r" defTabSz="914400" rtl="0" eaLnBrk="1" fontAlgn="ctr" latinLnBrk="0" hangingPunct="1"/>
                      <a:r>
                        <a:rPr lang="en-US" sz="1200" b="1" i="0" u="none" strike="noStrike" dirty="0" smtClean="0">
                          <a:latin typeface="+mn-lt"/>
                        </a:rPr>
                        <a:t>Pursue an MBA</a:t>
                      </a:r>
                      <a:endParaRPr lang="en-US" sz="900" b="0" i="0" u="none" strike="noStrike" kern="1200" dirty="0" smtClean="0">
                        <a:solidFill>
                          <a:schemeClr val="bg1">
                            <a:lumMod val="50000"/>
                          </a:schemeClr>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4361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50000"/>
                            </a:schemeClr>
                          </a:solidFill>
                          <a:latin typeface="Arial Narrow" pitchFamily="34" charset="0"/>
                          <a:ea typeface="+mn-ea"/>
                          <a:cs typeface="+mn-cs"/>
                        </a:rPr>
                        <a:t>(n=1)</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589056">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(n=1)</a:t>
                      </a:r>
                    </a:p>
                    <a:p>
                      <a:pPr marL="0" marR="0" indent="0" algn="r" defTabSz="914400" rtl="0" eaLnBrk="1" fontAlgn="ctr" latinLnBrk="0" hangingPunct="1">
                        <a:lnSpc>
                          <a:spcPct val="100000"/>
                        </a:lnSpc>
                        <a:spcBef>
                          <a:spcPts val="0"/>
                        </a:spcBef>
                        <a:spcAft>
                          <a:spcPts val="0"/>
                        </a:spcAft>
                        <a:buClrTx/>
                        <a:buSzTx/>
                        <a:buFontTx/>
                        <a:buNone/>
                        <a:tabLst/>
                        <a:defRPr/>
                      </a:pPr>
                      <a:endParaRPr lang="en-US" sz="900" b="0" i="0" u="none" strike="noStrike" dirty="0" smtClean="0">
                        <a:solidFill>
                          <a:schemeClr val="bg1">
                            <a:lumMod val="50000"/>
                          </a:schemeClr>
                        </a:solidFill>
                        <a:latin typeface="Arial Narrow" pitchFamily="34" charset="0"/>
                      </a:endParaRP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76341">
                <a:tc>
                  <a:txBody>
                    <a:bodyPr/>
                    <a:lstStyle/>
                    <a:p>
                      <a:pPr marL="0" algn="r" defTabSz="914400" rtl="0" eaLnBrk="1" fontAlgn="ctr" latinLnBrk="0" hangingPunct="1"/>
                      <a:r>
                        <a:rPr lang="en-US" sz="1200" b="1" i="0" u="none" strike="noStrike" kern="1200" dirty="0" smtClean="0">
                          <a:solidFill>
                            <a:schemeClr val="tx1"/>
                          </a:solidFill>
                          <a:latin typeface="+mn-lt"/>
                          <a:ea typeface="+mn-ea"/>
                          <a:cs typeface="+mn-cs"/>
                        </a:rPr>
                        <a:t>Pursue another professional degree</a:t>
                      </a:r>
                      <a:endParaRPr lang="en-US" sz="900" b="0" i="0" u="none" strike="noStrike" kern="1200" dirty="0" smtClean="0">
                        <a:solidFill>
                          <a:schemeClr val="bg1">
                            <a:lumMod val="50000"/>
                          </a:schemeClr>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00201">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(n=1)</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34122">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50000"/>
                            </a:schemeClr>
                          </a:solidFill>
                          <a:latin typeface="Arial Narrow" pitchFamily="34" charset="0"/>
                          <a:ea typeface="+mn-ea"/>
                          <a:cs typeface="+mn-cs"/>
                        </a:rPr>
                        <a:t>(n=1)</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44" name="Object 3"/>
          <p:cNvGraphicFramePr>
            <a:graphicFrameLocks noGrp="1" noChangeAspect="1"/>
          </p:cNvGraphicFramePr>
          <p:nvPr>
            <p:ph idx="1"/>
            <p:extLst>
              <p:ext uri="{D42A27DB-BD31-4B8C-83A1-F6EECF244321}">
                <p14:modId xmlns:p14="http://schemas.microsoft.com/office/powerpoint/2010/main" val="1146173982"/>
              </p:ext>
            </p:extLst>
          </p:nvPr>
        </p:nvGraphicFramePr>
        <p:xfrm>
          <a:off x="184150" y="1817756"/>
          <a:ext cx="4584700" cy="42560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414341657"/>
              </p:ext>
            </p:extLst>
          </p:nvPr>
        </p:nvGraphicFramePr>
        <p:xfrm>
          <a:off x="0" y="2523191"/>
          <a:ext cx="1182624" cy="3433636"/>
        </p:xfrm>
        <a:graphic>
          <a:graphicData uri="http://schemas.openxmlformats.org/drawingml/2006/table">
            <a:tbl>
              <a:tblPr/>
              <a:tblGrid>
                <a:gridCol w="1182624"/>
              </a:tblGrid>
              <a:tr h="428907">
                <a:tc>
                  <a:txBody>
                    <a:bodyPr/>
                    <a:lstStyle/>
                    <a:p>
                      <a:pPr algn="r" fontAlgn="ctr"/>
                      <a:r>
                        <a:rPr lang="en-US" sz="1200" b="1" i="0" u="none" strike="noStrike" dirty="0">
                          <a:latin typeface="+mn-lt"/>
                        </a:rPr>
                        <a:t>Go into the </a:t>
                      </a:r>
                      <a:r>
                        <a:rPr lang="en-US" sz="1200" b="1" i="0" u="none" strike="noStrike" dirty="0" smtClean="0">
                          <a:latin typeface="+mn-lt"/>
                        </a:rPr>
                        <a:t>workforce</a:t>
                      </a:r>
                      <a:endParaRPr lang="en-US" sz="900" b="0" i="0" u="none" strike="noStrike" dirty="0">
                        <a:solidFill>
                          <a:schemeClr val="bg1">
                            <a:lumMod val="50000"/>
                          </a:schemeClr>
                        </a:solidFill>
                        <a:latin typeface="Arial Narrow"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2065">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3711">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(n=89)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6982">
                <a:tc>
                  <a:txBody>
                    <a:bodyPr/>
                    <a:lstStyle/>
                    <a:p>
                      <a:pPr algn="r" fontAlgn="ctr"/>
                      <a:r>
                        <a:rPr lang="en-US" sz="1200" b="1" i="0" u="none" strike="noStrike" dirty="0">
                          <a:latin typeface="+mn-lt"/>
                        </a:rPr>
                        <a:t>Pursue more </a:t>
                      </a:r>
                      <a:r>
                        <a:rPr lang="en-US" sz="1200" b="1" i="0" u="none" strike="noStrike" dirty="0" smtClean="0">
                          <a:latin typeface="+mn-lt"/>
                        </a:rPr>
                        <a:t>education</a:t>
                      </a:r>
                      <a:endParaRPr lang="en-US" sz="900" b="0" i="0" u="none" strike="noStrike" dirty="0">
                        <a:solidFill>
                          <a:schemeClr val="bg1">
                            <a:lumMod val="50000"/>
                          </a:schemeClr>
                        </a:solidFill>
                        <a:latin typeface="Arial Narrow"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100">
                <a:tc>
                  <a:txBody>
                    <a:bodyPr/>
                    <a:lstStyle/>
                    <a:p>
                      <a:pPr algn="r" fontAlgn="ctr"/>
                      <a:r>
                        <a:rPr lang="en-US" sz="900" b="0" i="0" u="none" strike="noStrike" dirty="0" smtClean="0">
                          <a:solidFill>
                            <a:schemeClr val="bg1">
                              <a:lumMod val="50000"/>
                            </a:schemeClr>
                          </a:solidFill>
                          <a:latin typeface="Arial Narrow" pitchFamily="34" charset="0"/>
                        </a:rPr>
                        <a:t>(n=14)</a:t>
                      </a:r>
                      <a:endParaRPr lang="en-US" sz="900" b="0" i="0" u="none" strike="noStrike" dirty="0">
                        <a:solidFill>
                          <a:schemeClr val="bg1">
                            <a:lumMod val="50000"/>
                          </a:schemeClr>
                        </a:solidFill>
                        <a:latin typeface="Arial Narrow"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2595">
                <a:tc>
                  <a:txBody>
                    <a:bodyPr/>
                    <a:lstStyle/>
                    <a:p>
                      <a:pPr algn="r" fontAlgn="ctr"/>
                      <a:r>
                        <a:rPr lang="en-US" sz="900" b="0" i="0" u="none" strike="noStrike" dirty="0" smtClean="0">
                          <a:solidFill>
                            <a:schemeClr val="bg1">
                              <a:lumMod val="50000"/>
                            </a:schemeClr>
                          </a:solidFill>
                          <a:latin typeface="Arial Narrow" pitchFamily="34" charset="0"/>
                        </a:rPr>
                        <a:t>(n=13)</a:t>
                      </a:r>
                      <a:endParaRPr lang="en-US" sz="900" b="0" i="0" u="none" strike="noStrike" dirty="0">
                        <a:solidFill>
                          <a:schemeClr val="bg1">
                            <a:lumMod val="50000"/>
                          </a:schemeClr>
                        </a:solidFill>
                        <a:latin typeface="Arial Narrow"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0025">
                <a:tc>
                  <a:txBody>
                    <a:bodyPr/>
                    <a:lstStyle/>
                    <a:p>
                      <a:pPr algn="r" fontAlgn="ctr"/>
                      <a:endParaRPr lang="en-US" sz="1200" b="1" i="0" u="none" strike="noStrike" dirty="0" smtClean="0">
                        <a:latin typeface="+mn-lt"/>
                      </a:endParaRPr>
                    </a:p>
                    <a:p>
                      <a:pPr algn="r" fontAlgn="ctr"/>
                      <a:r>
                        <a:rPr lang="en-US" sz="1200" b="1" i="0" u="none" strike="noStrike" dirty="0" smtClean="0">
                          <a:latin typeface="+mn-lt"/>
                        </a:rPr>
                        <a:t>Don't know/Unsure</a:t>
                      </a:r>
                      <a:endParaRPr lang="en-US" sz="900" b="0" i="0" u="none" strike="noStrike" dirty="0">
                        <a:solidFill>
                          <a:schemeClr val="bg1">
                            <a:lumMod val="50000"/>
                          </a:schemeClr>
                        </a:solidFill>
                        <a:latin typeface="Arial Narrow"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4767">
                <a:tc>
                  <a:txBody>
                    <a:bodyPr/>
                    <a:lstStyle/>
                    <a:p>
                      <a:pPr algn="r" fontAlgn="ctr"/>
                      <a:r>
                        <a:rPr lang="en-US" sz="900" b="0" i="0" u="none" strike="noStrike" dirty="0" smtClean="0">
                          <a:solidFill>
                            <a:schemeClr val="bg1">
                              <a:lumMod val="50000"/>
                            </a:schemeClr>
                          </a:solidFill>
                          <a:latin typeface="Arial Narrow" pitchFamily="34" charset="0"/>
                        </a:rPr>
                        <a:t>(n=5)</a:t>
                      </a:r>
                      <a:endParaRPr lang="en-US" sz="900" b="0" i="0" u="none" strike="noStrike" dirty="0">
                        <a:solidFill>
                          <a:schemeClr val="bg1">
                            <a:lumMod val="50000"/>
                          </a:schemeClr>
                        </a:solidFill>
                        <a:latin typeface="Arial Narrow"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5041">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Location of Anticipated Graduate Education</a:t>
            </a:r>
          </a:p>
        </p:txBody>
      </p:sp>
      <p:sp>
        <p:nvSpPr>
          <p:cNvPr id="1029"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4B0E91A-52E4-46AE-BC5D-8269CCBD0B20}" type="slidenum">
              <a:rPr lang="en-US"/>
              <a:pPr/>
              <a:t>13</a:t>
            </a:fld>
            <a:endParaRPr lang="en-US" dirty="0"/>
          </a:p>
        </p:txBody>
      </p:sp>
      <p:graphicFrame>
        <p:nvGraphicFramePr>
          <p:cNvPr id="45" name="Object 13"/>
          <p:cNvGraphicFramePr>
            <a:graphicFrameLocks noGrp="1" noChangeAspect="1"/>
          </p:cNvGraphicFramePr>
          <p:nvPr>
            <p:ph sz="half" idx="4294967295"/>
            <p:extLst>
              <p:ext uri="{D42A27DB-BD31-4B8C-83A1-F6EECF244321}">
                <p14:modId xmlns:p14="http://schemas.microsoft.com/office/powerpoint/2010/main" val="4167407505"/>
              </p:ext>
            </p:extLst>
          </p:nvPr>
        </p:nvGraphicFramePr>
        <p:xfrm>
          <a:off x="2913888" y="1469135"/>
          <a:ext cx="5547360" cy="451719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11"/>
          <p:cNvSpPr txBox="1">
            <a:spLocks noChangeArrowheads="1"/>
          </p:cNvSpPr>
          <p:nvPr/>
        </p:nvSpPr>
        <p:spPr bwMode="auto">
          <a:xfrm>
            <a:off x="352424" y="6142038"/>
            <a:ext cx="8520113" cy="215444"/>
          </a:xfrm>
          <a:prstGeom prst="rect">
            <a:avLst/>
          </a:prstGeom>
          <a:noFill/>
          <a:ln w="25400" algn="ctr">
            <a:noFill/>
            <a:miter lim="800000"/>
            <a:headEnd/>
            <a:tailEnd/>
          </a:ln>
        </p:spPr>
        <p:txBody>
          <a:bodyPr wrap="square">
            <a:spAutoFit/>
          </a:bodyPr>
          <a:lstStyle/>
          <a:p>
            <a:pPr algn="l">
              <a:defRPr/>
            </a:pPr>
            <a:r>
              <a:rPr lang="en-US" sz="800" dirty="0" smtClean="0">
                <a:solidFill>
                  <a:schemeClr val="tx1"/>
                </a:solidFill>
                <a:latin typeface="+mj-lt"/>
              </a:rPr>
              <a:t>Q13B. Where do you plan to pursue graduate education? </a:t>
            </a:r>
            <a:r>
              <a:rPr lang="en-US" sz="800" dirty="0">
                <a:solidFill>
                  <a:schemeClr val="tx1"/>
                </a:solidFill>
                <a:latin typeface="+mj-lt"/>
              </a:rPr>
              <a:t>Base: </a:t>
            </a:r>
            <a:r>
              <a:rPr lang="en-US" sz="800" dirty="0" smtClean="0">
                <a:solidFill>
                  <a:schemeClr val="tx1"/>
                </a:solidFill>
                <a:latin typeface="+mj-lt"/>
              </a:rPr>
              <a:t>Pursue more education after graduation – 2013 (n=12); 2014 (n=14)</a:t>
            </a:r>
            <a:endParaRPr lang="en-CA" sz="800" dirty="0">
              <a:solidFill>
                <a:schemeClr val="tx1"/>
              </a:solidFill>
              <a:latin typeface="+mj-lt"/>
            </a:endParaRPr>
          </a:p>
        </p:txBody>
      </p:sp>
      <p:sp>
        <p:nvSpPr>
          <p:cNvPr id="1049" name="Text Box 29"/>
          <p:cNvSpPr txBox="1">
            <a:spLocks noChangeArrowheads="1"/>
          </p:cNvSpPr>
          <p:nvPr/>
        </p:nvSpPr>
        <p:spPr bwMode="auto">
          <a:xfrm>
            <a:off x="2481627" y="1504847"/>
            <a:ext cx="3829050" cy="307777"/>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Location of Graduate Intentions</a:t>
            </a:r>
            <a:endParaRPr lang="en-CA" sz="1400" dirty="0">
              <a:solidFill>
                <a:srgbClr val="003399"/>
              </a:solidFill>
              <a:latin typeface="+mj-lt"/>
            </a:endParaRPr>
          </a:p>
        </p:txBody>
      </p:sp>
      <p:sp>
        <p:nvSpPr>
          <p:cNvPr id="43" name="Content Placeholder 25"/>
          <p:cNvSpPr txBox="1">
            <a:spLocks/>
          </p:cNvSpPr>
          <p:nvPr/>
        </p:nvSpPr>
        <p:spPr>
          <a:xfrm>
            <a:off x="365125" y="739598"/>
            <a:ext cx="8444338"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600"/>
              </a:spcBef>
              <a:spcAft>
                <a:spcPts val="0"/>
              </a:spcAft>
              <a:buFont typeface="Wingdings" pitchFamily="2" charset="2"/>
              <a:buChar char="§"/>
              <a:defRPr/>
            </a:pPr>
            <a:r>
              <a:rPr lang="en-US" sz="1400" b="0" dirty="0" smtClean="0">
                <a:solidFill>
                  <a:schemeClr val="tx1"/>
                </a:solidFill>
                <a:latin typeface="+mj-lt"/>
              </a:rPr>
              <a:t>Among those students who plan to pursue more education, New Brunswick is mentioned most often as their preferred location for further studies, followed by Nova Scotia and Ontario.  </a:t>
            </a:r>
            <a:r>
              <a:rPr lang="en-US" sz="1400" b="0" i="1" dirty="0" smtClean="0">
                <a:solidFill>
                  <a:srgbClr val="1F497D"/>
                </a:solidFill>
                <a:latin typeface="Calibri"/>
              </a:rPr>
              <a:t>Due to very small base sizes, results should be interpreted with caution. </a:t>
            </a:r>
            <a:endParaRPr lang="en-US" sz="1400" b="0" dirty="0" smtClean="0">
              <a:solidFill>
                <a:schemeClr val="tx1"/>
              </a:solidFill>
              <a:latin typeface="+mj-lt"/>
            </a:endParaRPr>
          </a:p>
        </p:txBody>
      </p:sp>
      <p:graphicFrame>
        <p:nvGraphicFramePr>
          <p:cNvPr id="20" name="Table 19"/>
          <p:cNvGraphicFramePr>
            <a:graphicFrameLocks noGrp="1"/>
          </p:cNvGraphicFramePr>
          <p:nvPr>
            <p:extLst>
              <p:ext uri="{D42A27DB-BD31-4B8C-83A1-F6EECF244321}">
                <p14:modId xmlns:p14="http://schemas.microsoft.com/office/powerpoint/2010/main" val="3712321753"/>
              </p:ext>
            </p:extLst>
          </p:nvPr>
        </p:nvGraphicFramePr>
        <p:xfrm>
          <a:off x="2105406" y="1865376"/>
          <a:ext cx="1743075" cy="4097762"/>
        </p:xfrm>
        <a:graphic>
          <a:graphicData uri="http://schemas.openxmlformats.org/drawingml/2006/table">
            <a:tbl>
              <a:tblPr/>
              <a:tblGrid>
                <a:gridCol w="1743075"/>
              </a:tblGrid>
              <a:tr h="904002">
                <a:tc>
                  <a:txBody>
                    <a:bodyPr/>
                    <a:lstStyle/>
                    <a:p>
                      <a:pPr marL="0" algn="r" defTabSz="914400" rtl="0" eaLnBrk="1" fontAlgn="ctr" latinLnBrk="0" hangingPunct="1"/>
                      <a:r>
                        <a:rPr lang="en-US" sz="1000" b="1" i="0" u="none" strike="noStrike" kern="1200" dirty="0" smtClean="0">
                          <a:solidFill>
                            <a:schemeClr val="tx1"/>
                          </a:solidFill>
                          <a:latin typeface="+mn-lt"/>
                          <a:ea typeface="+mn-ea"/>
                          <a:cs typeface="+mn-cs"/>
                        </a:rPr>
                        <a:t>New Brunswick</a:t>
                      </a:r>
                      <a:br>
                        <a:rPr lang="en-US" sz="1000" b="1" i="0" u="none" strike="noStrike" kern="1200" dirty="0" smtClean="0">
                          <a:solidFill>
                            <a:schemeClr val="tx1"/>
                          </a:solidFill>
                          <a:latin typeface="+mn-lt"/>
                          <a:ea typeface="+mn-ea"/>
                          <a:cs typeface="+mn-cs"/>
                        </a:rPr>
                      </a:br>
                      <a:r>
                        <a:rPr lang="en-US" sz="900" b="0" i="0" u="none" strike="noStrike" kern="1200" dirty="0" smtClean="0">
                          <a:solidFill>
                            <a:schemeClr val="bg1">
                              <a:lumMod val="50000"/>
                            </a:schemeClr>
                          </a:solidFill>
                          <a:latin typeface="Arial Narrow" pitchFamily="34" charset="0"/>
                          <a:ea typeface="+mn-ea"/>
                          <a:cs typeface="+mn-cs"/>
                        </a:rPr>
                        <a:t>(n=5)</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9034">
                <a:tc>
                  <a:txBody>
                    <a:bodyPr/>
                    <a:lstStyle/>
                    <a:p>
                      <a:pPr marL="0" algn="r" defTabSz="914400" rtl="0" eaLnBrk="1" fontAlgn="ctr" latinLnBrk="0" hangingPunct="1"/>
                      <a:r>
                        <a:rPr lang="en-US" sz="1000" b="1" i="0" u="none" strike="noStrike" kern="1200" dirty="0" smtClean="0">
                          <a:solidFill>
                            <a:schemeClr val="tx1"/>
                          </a:solidFill>
                          <a:latin typeface="+mn-lt"/>
                          <a:ea typeface="+mn-ea"/>
                          <a:cs typeface="+mn-cs"/>
                        </a:rPr>
                        <a:t>Nova Scotia</a:t>
                      </a:r>
                      <a:br>
                        <a:rPr lang="en-US" sz="1000" b="1" i="0" u="none" strike="noStrike" kern="1200" dirty="0" smtClean="0">
                          <a:solidFill>
                            <a:schemeClr val="tx1"/>
                          </a:solidFill>
                          <a:latin typeface="+mn-lt"/>
                          <a:ea typeface="+mn-ea"/>
                          <a:cs typeface="+mn-cs"/>
                        </a:rPr>
                      </a:br>
                      <a:r>
                        <a:rPr lang="en-US" sz="900" b="0" i="0" u="none" strike="noStrike" kern="1200" dirty="0" smtClean="0">
                          <a:solidFill>
                            <a:schemeClr val="bg1">
                              <a:lumMod val="50000"/>
                            </a:schemeClr>
                          </a:solidFill>
                          <a:latin typeface="Arial Narrow" pitchFamily="34" charset="0"/>
                          <a:ea typeface="+mn-ea"/>
                          <a:cs typeface="+mn-cs"/>
                        </a:rPr>
                        <a:t>(n=3)</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72776">
                <a:tc>
                  <a:txBody>
                    <a:bodyPr/>
                    <a:lstStyle/>
                    <a:p>
                      <a:pPr marL="0" algn="r" defTabSz="914400" rtl="0" eaLnBrk="1" fontAlgn="ctr" latinLnBrk="0" hangingPunct="1"/>
                      <a:r>
                        <a:rPr lang="en-US" sz="1000" b="1" i="0" u="none" strike="noStrike" kern="1200" dirty="0" smtClean="0">
                          <a:solidFill>
                            <a:schemeClr val="tx1"/>
                          </a:solidFill>
                          <a:latin typeface="+mn-lt"/>
                          <a:ea typeface="+mn-ea"/>
                          <a:cs typeface="+mn-cs"/>
                        </a:rPr>
                        <a:t>Quebec</a:t>
                      </a:r>
                      <a:br>
                        <a:rPr lang="en-US" sz="1000" b="1" i="0" u="none" strike="noStrike" kern="1200" dirty="0" smtClean="0">
                          <a:solidFill>
                            <a:schemeClr val="tx1"/>
                          </a:solidFill>
                          <a:latin typeface="+mn-lt"/>
                          <a:ea typeface="+mn-ea"/>
                          <a:cs typeface="+mn-cs"/>
                        </a:rPr>
                      </a:br>
                      <a:r>
                        <a:rPr lang="en-US" sz="900" b="0" i="0" u="none" strike="noStrike" kern="1200" dirty="0" smtClean="0">
                          <a:solidFill>
                            <a:schemeClr val="bg1">
                              <a:lumMod val="50000"/>
                            </a:schemeClr>
                          </a:solidFill>
                          <a:latin typeface="Arial Narrow" pitchFamily="34" charset="0"/>
                          <a:ea typeface="+mn-ea"/>
                          <a:cs typeface="+mn-cs"/>
                        </a:rPr>
                        <a:t>(n=3)</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89420">
                <a:tc>
                  <a:txBody>
                    <a:bodyPr/>
                    <a:lstStyle/>
                    <a:p>
                      <a:pPr marL="0" algn="r" defTabSz="914400" rtl="0" eaLnBrk="1" fontAlgn="ctr" latinLnBrk="0" hangingPunct="1"/>
                      <a:r>
                        <a:rPr lang="en-US" sz="1000" b="1" i="0" u="none" strike="noStrike" kern="1200" dirty="0" smtClean="0">
                          <a:solidFill>
                            <a:schemeClr val="tx1"/>
                          </a:solidFill>
                          <a:latin typeface="+mn-lt"/>
                          <a:ea typeface="+mn-ea"/>
                          <a:cs typeface="+mn-cs"/>
                        </a:rPr>
                        <a:t>Alberta</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(n=1)</a:t>
                      </a:r>
                    </a:p>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50000"/>
                            </a:schemeClr>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02530">
                <a:tc>
                  <a:txBody>
                    <a:bodyPr/>
                    <a:lstStyle/>
                    <a:p>
                      <a:pPr marL="0" algn="r" defTabSz="914400" rtl="0" eaLnBrk="1" fontAlgn="ctr" latinLnBrk="0" hangingPunct="1"/>
                      <a:r>
                        <a:rPr lang="en-US" sz="1000" b="1" i="0" u="none" strike="noStrike" kern="1200" dirty="0" smtClean="0">
                          <a:solidFill>
                            <a:schemeClr val="tx1"/>
                          </a:solidFill>
                          <a:latin typeface="+mn-lt"/>
                          <a:ea typeface="+mn-ea"/>
                          <a:cs typeface="+mn-cs"/>
                        </a:rPr>
                        <a:t>Don't know/ Unsure</a:t>
                      </a:r>
                      <a:r>
                        <a:rPr lang="en-US" sz="1000" b="1" i="0" u="none" strike="noStrike" dirty="0" smtClean="0">
                          <a:latin typeface="+mn-lt"/>
                        </a:rPr>
                        <a:t/>
                      </a:r>
                      <a:br>
                        <a:rPr lang="en-US" sz="1000" b="1" i="0" u="none" strike="noStrike"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(n=2)</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(n=3)</a:t>
                      </a:r>
                    </a:p>
                    <a:p>
                      <a:pPr marL="0" algn="r" defTabSz="914400" rtl="0" eaLnBrk="1" fontAlgn="ctr" latinLnBrk="0" hangingPunct="1"/>
                      <a:endParaRPr lang="en-US" sz="1000" b="0" i="0" u="none" strike="noStrike" kern="1200" dirty="0" smtClean="0">
                        <a:solidFill>
                          <a:schemeClr val="bg1">
                            <a:lumMod val="50000"/>
                          </a:schemeClr>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3424948345"/>
              </p:ext>
            </p:extLst>
          </p:nvPr>
        </p:nvGraphicFramePr>
        <p:xfrm>
          <a:off x="447673" y="5854554"/>
          <a:ext cx="8268944" cy="512445"/>
        </p:xfrm>
        <a:graphic>
          <a:graphicData uri="http://schemas.openxmlformats.org/drawingml/2006/table">
            <a:tbl>
              <a:tblPr/>
              <a:tblGrid>
                <a:gridCol w="2067236"/>
                <a:gridCol w="2067236"/>
                <a:gridCol w="2067236"/>
                <a:gridCol w="2067236"/>
              </a:tblGrid>
              <a:tr h="386566">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(n=117)                       (n=88)</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(n=34)                     (n=16)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No, I probably won‘t</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  </a:t>
                      </a:r>
                      <a:r>
                        <a:rPr lang="en-US" sz="900" b="0" i="0" u="none" strike="noStrike" kern="1200" dirty="0" smtClean="0">
                          <a:solidFill>
                            <a:schemeClr val="tx2"/>
                          </a:solidFill>
                          <a:latin typeface="Arial Narrow" pitchFamily="34" charset="0"/>
                          <a:ea typeface="+mn-ea"/>
                          <a:cs typeface="+mn-cs"/>
                        </a:rPr>
                        <a:t>(n=3)                  (n=2)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(n=0)                      (n=0)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205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Intention to Pursue Engineering Career </a:t>
            </a:r>
          </a:p>
        </p:txBody>
      </p:sp>
      <p:graphicFrame>
        <p:nvGraphicFramePr>
          <p:cNvPr id="57" name="Object 4"/>
          <p:cNvGraphicFramePr>
            <a:graphicFrameLocks noGrp="1" noChangeAspect="1"/>
          </p:cNvGraphicFramePr>
          <p:nvPr>
            <p:ph idx="1"/>
            <p:extLst>
              <p:ext uri="{D42A27DB-BD31-4B8C-83A1-F6EECF244321}">
                <p14:modId xmlns:p14="http://schemas.microsoft.com/office/powerpoint/2010/main" val="1967059053"/>
              </p:ext>
            </p:extLst>
          </p:nvPr>
        </p:nvGraphicFramePr>
        <p:xfrm>
          <a:off x="403225" y="1982250"/>
          <a:ext cx="8238970" cy="4074593"/>
        </p:xfrm>
        <a:graphic>
          <a:graphicData uri="http://schemas.openxmlformats.org/drawingml/2006/chart">
            <c:chart xmlns:c="http://schemas.openxmlformats.org/drawingml/2006/chart" xmlns:r="http://schemas.openxmlformats.org/officeDocument/2006/relationships" r:id="rId2"/>
          </a:graphicData>
        </a:graphic>
      </p:graphicFrame>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14</a:t>
            </a:fld>
            <a:endParaRPr lang="en-US" dirty="0"/>
          </a:p>
        </p:txBody>
      </p:sp>
      <p:sp>
        <p:nvSpPr>
          <p:cNvPr id="2053" name="Text Box 3"/>
          <p:cNvSpPr txBox="1">
            <a:spLocks noChangeArrowheads="1"/>
          </p:cNvSpPr>
          <p:nvPr/>
        </p:nvSpPr>
        <p:spPr bwMode="auto">
          <a:xfrm>
            <a:off x="384175" y="6319897"/>
            <a:ext cx="875982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Q14. When you complete your education, do you plan to pursue a career in the engineering field? Base: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(n=106); 2014 (n=154)</a:t>
            </a:r>
            <a:endParaRPr lang="en-US" sz="800" dirty="0">
              <a:solidFill>
                <a:schemeClr val="tx1"/>
              </a:solidFill>
              <a:latin typeface="+mj-lt"/>
            </a:endParaRPr>
          </a:p>
        </p:txBody>
      </p:sp>
      <p:sp>
        <p:nvSpPr>
          <p:cNvPr id="2062" name="Text Box 22"/>
          <p:cNvSpPr txBox="1">
            <a:spLocks noChangeArrowheads="1"/>
          </p:cNvSpPr>
          <p:nvPr/>
        </p:nvSpPr>
        <p:spPr bwMode="auto">
          <a:xfrm>
            <a:off x="977900" y="1414744"/>
            <a:ext cx="6992938" cy="307777"/>
          </a:xfrm>
          <a:prstGeom prst="rect">
            <a:avLst/>
          </a:prstGeom>
          <a:noFill/>
          <a:ln w="25400" algn="ctr">
            <a:noFill/>
            <a:miter lim="800000"/>
            <a:headEnd/>
            <a:tailEnd/>
          </a:ln>
        </p:spPr>
        <p:txBody>
          <a:bodyPr>
            <a:spAutoFit/>
          </a:bodyPr>
          <a:lstStyle/>
          <a:p>
            <a:r>
              <a:rPr lang="en-CA" sz="1400" dirty="0">
                <a:solidFill>
                  <a:srgbClr val="003399"/>
                </a:solidFill>
                <a:latin typeface="+mj-lt"/>
              </a:rPr>
              <a:t>Do You Plan to Pursue a Career in the Engineering Field?</a:t>
            </a:r>
          </a:p>
        </p:txBody>
      </p:sp>
      <p:sp>
        <p:nvSpPr>
          <p:cNvPr id="56" name="Content Placeholder 25"/>
          <p:cNvSpPr txBox="1">
            <a:spLocks/>
          </p:cNvSpPr>
          <p:nvPr/>
        </p:nvSpPr>
        <p:spPr>
          <a:xfrm>
            <a:off x="365124" y="719050"/>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Virtually all students intend on pursuing a career in the engineering field after completing their education.</a:t>
            </a:r>
          </a:p>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Compared to last year, there has been a directional decline in the proportion of students who definitely intend to pursue a career in engineering, off set by an increase in those who probably will.</a:t>
            </a:r>
            <a:endParaRPr lang="en-US" sz="1400" b="0" dirty="0">
              <a:solidFill>
                <a:srgbClr val="1F497D"/>
              </a:solidFill>
              <a:latin typeface="Calibri"/>
            </a:endParaRPr>
          </a:p>
        </p:txBody>
      </p:sp>
      <p:sp>
        <p:nvSpPr>
          <p:cNvPr id="16" name="AutoShape 5"/>
          <p:cNvSpPr>
            <a:spLocks/>
          </p:cNvSpPr>
          <p:nvPr/>
        </p:nvSpPr>
        <p:spPr bwMode="auto">
          <a:xfrm rot="5400000">
            <a:off x="2286709" y="1488913"/>
            <a:ext cx="205037" cy="3371152"/>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
        <p:nvSpPr>
          <p:cNvPr id="17" name="AutoShape 5"/>
          <p:cNvSpPr>
            <a:spLocks/>
          </p:cNvSpPr>
          <p:nvPr/>
        </p:nvSpPr>
        <p:spPr bwMode="auto">
          <a:xfrm rot="5400000">
            <a:off x="6459768" y="3226763"/>
            <a:ext cx="293608" cy="368496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
        <p:nvSpPr>
          <p:cNvPr id="15" name="Text Box 14"/>
          <p:cNvSpPr txBox="1">
            <a:spLocks noChangeArrowheads="1"/>
          </p:cNvSpPr>
          <p:nvPr/>
        </p:nvSpPr>
        <p:spPr bwMode="auto">
          <a:xfrm>
            <a:off x="6106466" y="3578587"/>
            <a:ext cx="931863" cy="430887"/>
          </a:xfrm>
          <a:prstGeom prst="rect">
            <a:avLst/>
          </a:prstGeom>
          <a:noFill/>
          <a:ln w="25400" algn="ctr">
            <a:noFill/>
            <a:miter lim="800000"/>
            <a:headEnd/>
            <a:tailEnd/>
          </a:ln>
        </p:spPr>
        <p:txBody>
          <a:bodyPr>
            <a:spAutoFit/>
          </a:bodyPr>
          <a:lstStyle/>
          <a:p>
            <a:r>
              <a:rPr lang="en-CA" sz="1400" dirty="0"/>
              <a:t>No</a:t>
            </a:r>
            <a:br>
              <a:rPr lang="en-CA" sz="1400" dirty="0"/>
            </a:br>
            <a:r>
              <a:rPr lang="en-CA" sz="800" dirty="0"/>
              <a:t>(Low 2 Box)</a:t>
            </a:r>
            <a:endParaRPr lang="en-CA" sz="700" dirty="0"/>
          </a:p>
        </p:txBody>
      </p:sp>
      <p:sp>
        <p:nvSpPr>
          <p:cNvPr id="18" name="Text Box 11"/>
          <p:cNvSpPr txBox="1">
            <a:spLocks noChangeArrowheads="1"/>
          </p:cNvSpPr>
          <p:nvPr/>
        </p:nvSpPr>
        <p:spPr bwMode="auto">
          <a:xfrm>
            <a:off x="1826188" y="2125290"/>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98%</a:t>
            </a:r>
            <a:endParaRPr lang="en-CA" sz="900" dirty="0" smtClean="0"/>
          </a:p>
          <a:p>
            <a:r>
              <a:rPr lang="en-CA" sz="900" dirty="0" smtClean="0"/>
              <a:t>(n=151)</a:t>
            </a:r>
          </a:p>
          <a:p>
            <a:r>
              <a:rPr lang="en-CA" sz="1100" dirty="0" smtClean="0"/>
              <a:t>2013: 98%</a:t>
            </a:r>
            <a:r>
              <a:rPr lang="en-CA" sz="400" dirty="0" smtClean="0"/>
              <a:t>    </a:t>
            </a:r>
            <a:r>
              <a:rPr lang="en-CA" sz="700" dirty="0" smtClean="0"/>
              <a:t>(n=104</a:t>
            </a:r>
            <a:r>
              <a:rPr lang="en-CA" sz="800" dirty="0" smtClean="0"/>
              <a:t>)</a:t>
            </a:r>
            <a:endParaRPr lang="en-CA" sz="800" dirty="0"/>
          </a:p>
        </p:txBody>
      </p:sp>
      <p:sp>
        <p:nvSpPr>
          <p:cNvPr id="19" name="Text Box 11"/>
          <p:cNvSpPr txBox="1">
            <a:spLocks noChangeArrowheads="1"/>
          </p:cNvSpPr>
          <p:nvPr/>
        </p:nvSpPr>
        <p:spPr bwMode="auto">
          <a:xfrm>
            <a:off x="6087931" y="3981629"/>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2%</a:t>
            </a:r>
          </a:p>
          <a:p>
            <a:r>
              <a:rPr lang="en-CA" sz="800" dirty="0"/>
              <a:t>(</a:t>
            </a:r>
            <a:r>
              <a:rPr lang="en-CA" sz="800" dirty="0" smtClean="0"/>
              <a:t>n=3)</a:t>
            </a:r>
          </a:p>
          <a:p>
            <a:r>
              <a:rPr lang="en-CA" sz="1100" dirty="0" smtClean="0"/>
              <a:t>2013: 2%</a:t>
            </a:r>
            <a:r>
              <a:rPr lang="en-CA" sz="400" dirty="0" smtClean="0"/>
              <a:t>     </a:t>
            </a:r>
            <a:r>
              <a:rPr lang="en-CA" sz="700" dirty="0"/>
              <a:t>(</a:t>
            </a:r>
            <a:r>
              <a:rPr lang="en-CA" sz="700" dirty="0" smtClean="0"/>
              <a:t>n=2)</a:t>
            </a:r>
            <a:endParaRPr lang="en-CA" sz="700" dirty="0"/>
          </a:p>
        </p:txBody>
      </p:sp>
      <p:sp>
        <p:nvSpPr>
          <p:cNvPr id="20" name="Text Box 14"/>
          <p:cNvSpPr txBox="1">
            <a:spLocks noChangeArrowheads="1"/>
          </p:cNvSpPr>
          <p:nvPr/>
        </p:nvSpPr>
        <p:spPr bwMode="auto">
          <a:xfrm>
            <a:off x="1922789" y="1694890"/>
            <a:ext cx="931863" cy="430887"/>
          </a:xfrm>
          <a:prstGeom prst="rect">
            <a:avLst/>
          </a:prstGeom>
          <a:noFill/>
          <a:ln w="25400" algn="ctr">
            <a:noFill/>
            <a:miter lim="800000"/>
            <a:headEnd/>
            <a:tailEnd/>
          </a:ln>
        </p:spPr>
        <p:txBody>
          <a:bodyPr>
            <a:spAutoFit/>
          </a:bodyPr>
          <a:lstStyle/>
          <a:p>
            <a:r>
              <a:rPr lang="en-CA" sz="1400" dirty="0" smtClean="0"/>
              <a:t>Yes</a:t>
            </a:r>
            <a:r>
              <a:rPr lang="en-CA" sz="1400" dirty="0"/>
              <a:t/>
            </a:r>
            <a:br>
              <a:rPr lang="en-CA" sz="1400" dirty="0"/>
            </a:br>
            <a:r>
              <a:rPr lang="en-CA" sz="800" dirty="0" smtClean="0"/>
              <a:t>(Top </a:t>
            </a:r>
            <a:r>
              <a:rPr lang="en-CA" sz="800" dirty="0"/>
              <a:t>2 Box)</a:t>
            </a:r>
            <a:endParaRPr lang="en-CA" sz="7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Career Plans When Studies Commenced </a:t>
            </a:r>
          </a:p>
        </p:txBody>
      </p:sp>
      <p:sp>
        <p:nvSpPr>
          <p:cNvPr id="26" name="Content Placeholder 25"/>
          <p:cNvSpPr>
            <a:spLocks noGrp="1"/>
          </p:cNvSpPr>
          <p:nvPr>
            <p:ph idx="1"/>
          </p:nvPr>
        </p:nvSpPr>
        <p:spPr>
          <a:xfrm>
            <a:off x="352424" y="764997"/>
            <a:ext cx="8543219"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t>Over nine in ten students say that when they began their studies they planned to practice engineering upon completion of their program, of which nearly two-thirds definitely intended on doing so while three in ten said it was likely.</a:t>
            </a:r>
          </a:p>
        </p:txBody>
      </p:sp>
      <p:sp>
        <p:nvSpPr>
          <p:cNvPr id="512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6AF9876-6AC2-478A-82D6-A3D59548DA1B}" type="slidenum">
              <a:rPr lang="en-US"/>
              <a:pPr/>
              <a:t>15</a:t>
            </a:fld>
            <a:endParaRPr lang="en-US" dirty="0"/>
          </a:p>
        </p:txBody>
      </p:sp>
      <p:sp>
        <p:nvSpPr>
          <p:cNvPr id="2" name="Text Box 3"/>
          <p:cNvSpPr txBox="1">
            <a:spLocks noChangeArrowheads="1"/>
          </p:cNvSpPr>
          <p:nvPr/>
        </p:nvSpPr>
        <p:spPr bwMode="auto">
          <a:xfrm>
            <a:off x="383822" y="6302728"/>
            <a:ext cx="8305800" cy="21544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Q18. When you began your studies, did you plan to practice engineering when you completed your program? </a:t>
            </a:r>
            <a:r>
              <a:rPr lang="en-US" sz="800" dirty="0" smtClean="0">
                <a:solidFill>
                  <a:schemeClr val="tx1"/>
                </a:solidFill>
                <a:latin typeface="+mj-lt"/>
              </a:rPr>
              <a:t> </a:t>
            </a:r>
            <a:r>
              <a:rPr lang="en-US" sz="800" dirty="0">
                <a:solidFill>
                  <a:schemeClr val="tx1"/>
                </a:solidFill>
                <a:latin typeface="+mj-lt"/>
              </a:rPr>
              <a:t>Base:  All </a:t>
            </a:r>
            <a:r>
              <a:rPr lang="en-US" sz="800" dirty="0" smtClean="0">
                <a:solidFill>
                  <a:schemeClr val="tx1"/>
                </a:solidFill>
                <a:latin typeface="+mj-lt"/>
              </a:rPr>
              <a:t> respondents 2013 (n=106); 2014 (n=154)</a:t>
            </a:r>
            <a:endParaRPr lang="en-US" sz="800" dirty="0">
              <a:solidFill>
                <a:schemeClr val="tx1"/>
              </a:solidFill>
              <a:latin typeface="+mj-lt"/>
            </a:endParaRPr>
          </a:p>
        </p:txBody>
      </p:sp>
      <p:sp>
        <p:nvSpPr>
          <p:cNvPr id="5127" name="Text Box 18"/>
          <p:cNvSpPr txBox="1">
            <a:spLocks noChangeArrowheads="1"/>
          </p:cNvSpPr>
          <p:nvPr/>
        </p:nvSpPr>
        <p:spPr bwMode="auto">
          <a:xfrm>
            <a:off x="1237544" y="1680631"/>
            <a:ext cx="6992938" cy="307777"/>
          </a:xfrm>
          <a:prstGeom prst="rect">
            <a:avLst/>
          </a:prstGeom>
          <a:noFill/>
          <a:ln w="25400" algn="ctr">
            <a:noFill/>
            <a:miter lim="800000"/>
            <a:headEnd/>
            <a:tailEnd/>
          </a:ln>
        </p:spPr>
        <p:txBody>
          <a:bodyPr>
            <a:spAutoFit/>
          </a:bodyPr>
          <a:lstStyle/>
          <a:p>
            <a:r>
              <a:rPr lang="en-CA" sz="1400" dirty="0">
                <a:solidFill>
                  <a:srgbClr val="003399"/>
                </a:solidFill>
                <a:latin typeface="+mj-lt"/>
              </a:rPr>
              <a:t>Did You Plan to Practice Engineering When You Began Your Studies?</a:t>
            </a:r>
          </a:p>
        </p:txBody>
      </p:sp>
      <p:graphicFrame>
        <p:nvGraphicFramePr>
          <p:cNvPr id="27" name="Object 4"/>
          <p:cNvGraphicFramePr>
            <a:graphicFrameLocks noChangeAspect="1"/>
          </p:cNvGraphicFramePr>
          <p:nvPr>
            <p:extLst>
              <p:ext uri="{D42A27DB-BD31-4B8C-83A1-F6EECF244321}">
                <p14:modId xmlns:p14="http://schemas.microsoft.com/office/powerpoint/2010/main" val="4092329981"/>
              </p:ext>
            </p:extLst>
          </p:nvPr>
        </p:nvGraphicFramePr>
        <p:xfrm>
          <a:off x="926593" y="1834519"/>
          <a:ext cx="7654904" cy="3943273"/>
        </p:xfrm>
        <a:graphic>
          <a:graphicData uri="http://schemas.openxmlformats.org/drawingml/2006/chart">
            <c:chart xmlns:c="http://schemas.openxmlformats.org/drawingml/2006/chart" xmlns:r="http://schemas.openxmlformats.org/officeDocument/2006/relationships" r:id="rId2"/>
          </a:graphicData>
        </a:graphic>
      </p:graphicFrame>
      <p:sp>
        <p:nvSpPr>
          <p:cNvPr id="5128" name="AutoShape 10"/>
          <p:cNvSpPr>
            <a:spLocks/>
          </p:cNvSpPr>
          <p:nvPr/>
        </p:nvSpPr>
        <p:spPr bwMode="auto">
          <a:xfrm rot="5400000">
            <a:off x="2602539" y="1803138"/>
            <a:ext cx="274321" cy="3382376"/>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5130" name="Text Box 12"/>
          <p:cNvSpPr txBox="1">
            <a:spLocks noChangeArrowheads="1"/>
          </p:cNvSpPr>
          <p:nvPr/>
        </p:nvSpPr>
        <p:spPr bwMode="auto">
          <a:xfrm>
            <a:off x="2330247" y="1988408"/>
            <a:ext cx="841022"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134" name="Text Box 33"/>
          <p:cNvSpPr txBox="1">
            <a:spLocks noChangeArrowheads="1"/>
          </p:cNvSpPr>
          <p:nvPr/>
        </p:nvSpPr>
        <p:spPr bwMode="auto">
          <a:xfrm>
            <a:off x="5655846" y="3127942"/>
            <a:ext cx="88476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28" name="AutoShape 10"/>
          <p:cNvSpPr>
            <a:spLocks/>
          </p:cNvSpPr>
          <p:nvPr/>
        </p:nvSpPr>
        <p:spPr bwMode="auto">
          <a:xfrm rot="5400000">
            <a:off x="5959404" y="3126469"/>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1493333788"/>
              </p:ext>
            </p:extLst>
          </p:nvPr>
        </p:nvGraphicFramePr>
        <p:xfrm>
          <a:off x="1146048" y="5476875"/>
          <a:ext cx="6835903" cy="455456"/>
        </p:xfrm>
        <a:graphic>
          <a:graphicData uri="http://schemas.openxmlformats.org/drawingml/2006/table">
            <a:tbl>
              <a:tblPr/>
              <a:tblGrid>
                <a:gridCol w="1536192"/>
                <a:gridCol w="1682496"/>
                <a:gridCol w="1755648"/>
                <a:gridCol w="1861567"/>
              </a:tblGrid>
              <a:tr h="455456">
                <a:tc>
                  <a:txBody>
                    <a:bodyPr/>
                    <a:lstStyle/>
                    <a:p>
                      <a:pPr algn="ctr" fontAlgn="ctr"/>
                      <a:r>
                        <a:rPr lang="en-US" sz="1200" b="1" i="0" u="none" strike="noStrike" dirty="0">
                          <a:latin typeface="+mn-lt"/>
                        </a:rPr>
                        <a:t>Yes, </a:t>
                      </a:r>
                      <a:r>
                        <a:rPr lang="en-US" sz="1200" b="1" i="0" u="none" strike="noStrike" dirty="0" smtClean="0">
                          <a:latin typeface="+mn-lt"/>
                        </a:rPr>
                        <a:t>definitely</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(n=98)                 (n=73)</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a:t>
                      </a:r>
                      <a:r>
                        <a:rPr lang="en-US" sz="1200" b="1" i="0" u="none" strike="noStrike" dirty="0" smtClean="0">
                          <a:latin typeface="+mn-lt"/>
                        </a:rPr>
                        <a:t>it</a:t>
                      </a:r>
                      <a:r>
                        <a:rPr lang="en-US" sz="1200" b="1" i="0" u="none" strike="noStrike" baseline="0" dirty="0" smtClean="0">
                          <a:latin typeface="+mn-lt"/>
                        </a:rPr>
                        <a:t> was likely</a:t>
                      </a:r>
                      <a:endParaRPr lang="en-US" sz="1200" b="1" i="0" u="none" strike="noStrike"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(n=47)                   (n=28)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a:t>
                      </a:r>
                      <a:r>
                        <a:rPr lang="en-US" sz="1200" b="1" i="0" u="none" strike="noStrike" dirty="0" smtClean="0">
                          <a:latin typeface="+mn-lt"/>
                        </a:rPr>
                        <a:t>it</a:t>
                      </a:r>
                      <a:r>
                        <a:rPr lang="en-US" sz="1200" b="1" i="0" u="none" strike="noStrike" baseline="0" dirty="0" smtClean="0">
                          <a:latin typeface="+mn-lt"/>
                        </a:rPr>
                        <a:t> was unlikely</a:t>
                      </a:r>
                      <a:br>
                        <a:rPr lang="en-US" sz="1200" b="1" i="0" u="none" strike="noStrike" baseline="0" dirty="0" smtClean="0">
                          <a:latin typeface="+mn-lt"/>
                        </a:rPr>
                      </a:br>
                      <a:r>
                        <a:rPr lang="en-US" sz="900" b="0" i="0" u="none" strike="noStrike" kern="1200" dirty="0" smtClean="0">
                          <a:solidFill>
                            <a:schemeClr val="tx2"/>
                          </a:solidFill>
                          <a:latin typeface="Arial Narrow" pitchFamily="34" charset="0"/>
                          <a:ea typeface="+mn-ea"/>
                          <a:cs typeface="+mn-cs"/>
                        </a:rPr>
                        <a:t>(n=7)</a:t>
                      </a:r>
                      <a:r>
                        <a:rPr lang="en-US" sz="1200" b="1" i="0" u="none" strike="noStrike" dirty="0" smtClean="0">
                          <a:latin typeface="+mn-lt"/>
                        </a:rPr>
                        <a:t>         </a:t>
                      </a:r>
                      <a:r>
                        <a:rPr lang="en-US" sz="900" b="0" i="0" u="none" strike="noStrike" kern="1200" dirty="0" smtClean="0">
                          <a:solidFill>
                            <a:schemeClr val="tx2"/>
                          </a:solidFill>
                          <a:latin typeface="Arial Narrow" pitchFamily="34" charset="0"/>
                          <a:ea typeface="+mn-ea"/>
                          <a:cs typeface="+mn-cs"/>
                        </a:rPr>
                        <a:t>(n=5)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a:t>
                      </a:r>
                      <a:r>
                        <a:rPr lang="en-US" sz="1200" b="1" i="0" u="none" strike="noStrike" dirty="0" smtClean="0">
                          <a:latin typeface="+mn-lt"/>
                        </a:rPr>
                        <a:t>definitely</a:t>
                      </a:r>
                      <a:r>
                        <a:rPr lang="en-US" sz="1200" b="1" i="0" u="none" strike="noStrike" baseline="0" dirty="0" smtClean="0">
                          <a:latin typeface="+mn-lt"/>
                        </a:rPr>
                        <a:t> did not</a:t>
                      </a:r>
                    </a:p>
                    <a:p>
                      <a:pPr algn="l" fontAlgn="ctr"/>
                      <a:r>
                        <a:rPr lang="en-US" sz="900" b="0" i="0" u="none" strike="noStrike" kern="1200" dirty="0" smtClean="0">
                          <a:solidFill>
                            <a:schemeClr val="tx2"/>
                          </a:solidFill>
                          <a:latin typeface="Arial Narrow" pitchFamily="34" charset="0"/>
                          <a:ea typeface="+mn-ea"/>
                          <a:cs typeface="+mn-cs"/>
                        </a:rPr>
                        <a:t>                 (n=2)                (n=0)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nvSpPr>
        <p:spPr bwMode="auto">
          <a:xfrm>
            <a:off x="2241742" y="2393594"/>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94%</a:t>
            </a:r>
            <a:endParaRPr lang="en-CA" sz="900" dirty="0" smtClean="0"/>
          </a:p>
          <a:p>
            <a:r>
              <a:rPr lang="en-CA" sz="900" dirty="0" smtClean="0"/>
              <a:t>(n=145)</a:t>
            </a:r>
          </a:p>
          <a:p>
            <a:r>
              <a:rPr lang="en-CA" sz="1100" dirty="0" smtClean="0"/>
              <a:t>2013: 95%</a:t>
            </a:r>
            <a:r>
              <a:rPr lang="en-CA" sz="400" dirty="0" smtClean="0"/>
              <a:t>    </a:t>
            </a:r>
            <a:r>
              <a:rPr lang="en-CA" sz="700" dirty="0" smtClean="0"/>
              <a:t>(n=101</a:t>
            </a:r>
            <a:r>
              <a:rPr lang="en-CA" sz="800" dirty="0" smtClean="0"/>
              <a:t>)</a:t>
            </a:r>
            <a:endParaRPr lang="en-CA" sz="800" dirty="0"/>
          </a:p>
        </p:txBody>
      </p:sp>
      <p:sp>
        <p:nvSpPr>
          <p:cNvPr id="16" name="Text Box 11"/>
          <p:cNvSpPr txBox="1">
            <a:spLocks noChangeArrowheads="1"/>
          </p:cNvSpPr>
          <p:nvPr/>
        </p:nvSpPr>
        <p:spPr bwMode="auto">
          <a:xfrm>
            <a:off x="5624735" y="3548640"/>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6%</a:t>
            </a:r>
          </a:p>
          <a:p>
            <a:r>
              <a:rPr lang="en-CA" sz="800" dirty="0"/>
              <a:t>(</a:t>
            </a:r>
            <a:r>
              <a:rPr lang="en-CA" sz="800" dirty="0" smtClean="0"/>
              <a:t>n=9)</a:t>
            </a:r>
          </a:p>
          <a:p>
            <a:r>
              <a:rPr lang="en-CA" sz="1100" dirty="0" smtClean="0"/>
              <a:t>2013: 5%</a:t>
            </a:r>
            <a:r>
              <a:rPr lang="en-CA" sz="400" dirty="0" smtClean="0"/>
              <a:t>     </a:t>
            </a:r>
            <a:r>
              <a:rPr lang="en-CA" sz="700" dirty="0"/>
              <a:t>(</a:t>
            </a:r>
            <a:r>
              <a:rPr lang="en-CA" sz="700" dirty="0" smtClean="0"/>
              <a:t>n=5)</a:t>
            </a:r>
            <a:endParaRPr lang="en-CA" sz="7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bwMode="auto">
          <a:xfrm>
            <a:off x="838200" y="195283"/>
            <a:ext cx="8162925" cy="553998"/>
          </a:xfrm>
          <a:noFill/>
          <a:ln>
            <a:miter lim="800000"/>
            <a:headEnd/>
            <a:tailEnd/>
          </a:ln>
        </p:spPr>
        <p:txBody>
          <a:bodyPr vert="horz" numCol="1" compatLnSpc="1">
            <a:prstTxWarp prst="textNoShape">
              <a:avLst/>
            </a:prstTxWarp>
          </a:bodyPr>
          <a:lstStyle/>
          <a:p>
            <a:r>
              <a:rPr lang="en-CA" sz="2400" dirty="0" smtClean="0"/>
              <a:t>Current and Prior Career Intentions </a:t>
            </a:r>
            <a:r>
              <a:rPr lang="en-CA" dirty="0" smtClean="0"/>
              <a:t/>
            </a:r>
            <a:br>
              <a:rPr lang="en-CA" dirty="0" smtClean="0"/>
            </a:br>
            <a:r>
              <a:rPr lang="en-CA" sz="1600" dirty="0" smtClean="0"/>
              <a:t>(among students who intend to pursue a career in engineering)</a:t>
            </a:r>
            <a:endParaRPr lang="en-CA" sz="1800" dirty="0" smtClean="0"/>
          </a:p>
        </p:txBody>
      </p:sp>
      <p:sp>
        <p:nvSpPr>
          <p:cNvPr id="35" name="Content Placeholder 34"/>
          <p:cNvSpPr>
            <a:spLocks noGrp="1"/>
          </p:cNvSpPr>
          <p:nvPr>
            <p:ph idx="1"/>
          </p:nvPr>
        </p:nvSpPr>
        <p:spPr>
          <a:xfrm>
            <a:off x="352425" y="979488"/>
            <a:ext cx="8554508" cy="43088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t>At over nine in ten, virtually all students who intend on pursuing a career in engineering </a:t>
            </a:r>
            <a:r>
              <a:rPr lang="en-US" sz="1400" dirty="0"/>
              <a:t>say they definitely or likely planned to do so when they began their studies.  </a:t>
            </a:r>
          </a:p>
        </p:txBody>
      </p:sp>
      <p:sp>
        <p:nvSpPr>
          <p:cNvPr id="614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2D66593-E3E3-45B5-967E-8D43FD5B0E71}" type="slidenum">
              <a:rPr lang="en-US"/>
              <a:pPr/>
              <a:t>16</a:t>
            </a:fld>
            <a:endParaRPr lang="en-US" dirty="0"/>
          </a:p>
        </p:txBody>
      </p:sp>
      <p:sp>
        <p:nvSpPr>
          <p:cNvPr id="2" name="Text Box 4"/>
          <p:cNvSpPr txBox="1">
            <a:spLocks noChangeArrowheads="1"/>
          </p:cNvSpPr>
          <p:nvPr/>
        </p:nvSpPr>
        <p:spPr bwMode="auto">
          <a:xfrm>
            <a:off x="395111" y="6258256"/>
            <a:ext cx="8229247"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Q18. When you began your studies, did you plan to practice engineering when you completed your program?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a:t>
            </a:r>
            <a:r>
              <a:rPr lang="en-US" sz="800" dirty="0" smtClean="0">
                <a:solidFill>
                  <a:srgbClr val="1F497D"/>
                </a:solidFill>
                <a:latin typeface="Calibri"/>
              </a:rPr>
              <a:t>Students who intend to pursue a career in engineering </a:t>
            </a:r>
            <a:r>
              <a:rPr lang="en-US" sz="800" dirty="0" smtClean="0">
                <a:solidFill>
                  <a:schemeClr val="tx1"/>
                </a:solidFill>
                <a:latin typeface="+mj-lt"/>
              </a:rPr>
              <a:t>2013 (n=104); 2014 (n=151)</a:t>
            </a:r>
            <a:endParaRPr lang="en-US" sz="800" dirty="0">
              <a:solidFill>
                <a:schemeClr val="tx1"/>
              </a:solidFill>
              <a:latin typeface="+mj-lt"/>
            </a:endParaRPr>
          </a:p>
        </p:txBody>
      </p:sp>
      <p:graphicFrame>
        <p:nvGraphicFramePr>
          <p:cNvPr id="37" name="Object 37"/>
          <p:cNvGraphicFramePr>
            <a:graphicFrameLocks noChangeAspect="1"/>
          </p:cNvGraphicFramePr>
          <p:nvPr>
            <p:extLst>
              <p:ext uri="{D42A27DB-BD31-4B8C-83A1-F6EECF244321}">
                <p14:modId xmlns:p14="http://schemas.microsoft.com/office/powerpoint/2010/main" val="1416800402"/>
              </p:ext>
            </p:extLst>
          </p:nvPr>
        </p:nvGraphicFramePr>
        <p:xfrm>
          <a:off x="660047" y="1950721"/>
          <a:ext cx="7975600" cy="3725250"/>
        </p:xfrm>
        <a:graphic>
          <a:graphicData uri="http://schemas.openxmlformats.org/drawingml/2006/chart">
            <c:chart xmlns:c="http://schemas.openxmlformats.org/drawingml/2006/chart" xmlns:r="http://schemas.openxmlformats.org/officeDocument/2006/relationships" r:id="rId2"/>
          </a:graphicData>
        </a:graphic>
      </p:graphicFrame>
      <p:sp>
        <p:nvSpPr>
          <p:cNvPr id="6151" name="Text Box 47"/>
          <p:cNvSpPr txBox="1">
            <a:spLocks noChangeArrowheads="1"/>
          </p:cNvSpPr>
          <p:nvPr/>
        </p:nvSpPr>
        <p:spPr bwMode="auto">
          <a:xfrm>
            <a:off x="6176350" y="3062852"/>
            <a:ext cx="931863" cy="415498"/>
          </a:xfrm>
          <a:prstGeom prst="rect">
            <a:avLst/>
          </a:prstGeom>
          <a:noFill/>
          <a:ln w="25400" algn="ctr">
            <a:noFill/>
            <a:miter lim="800000"/>
            <a:headEnd/>
            <a:tailEnd/>
          </a:ln>
        </p:spPr>
        <p:txBody>
          <a:bodyPr>
            <a:spAutoFit/>
          </a:bodyPr>
          <a:lstStyle/>
          <a:p>
            <a:r>
              <a:rPr lang="en-CA" sz="1400" dirty="0"/>
              <a:t>No</a:t>
            </a:r>
            <a:br>
              <a:rPr lang="en-CA" sz="1400" dirty="0"/>
            </a:br>
            <a:r>
              <a:rPr lang="en-CA" sz="700" dirty="0"/>
              <a:t>(Low 2 Box)</a:t>
            </a:r>
          </a:p>
        </p:txBody>
      </p:sp>
      <p:sp>
        <p:nvSpPr>
          <p:cNvPr id="6157" name="Text Box 54"/>
          <p:cNvSpPr txBox="1">
            <a:spLocks noChangeArrowheads="1"/>
          </p:cNvSpPr>
          <p:nvPr/>
        </p:nvSpPr>
        <p:spPr bwMode="auto">
          <a:xfrm>
            <a:off x="2215272" y="2147871"/>
            <a:ext cx="931862" cy="415498"/>
          </a:xfrm>
          <a:prstGeom prst="rect">
            <a:avLst/>
          </a:prstGeom>
          <a:noFill/>
          <a:ln w="25400" algn="ctr">
            <a:noFill/>
            <a:miter lim="800000"/>
            <a:headEnd/>
            <a:tailEnd/>
          </a:ln>
        </p:spPr>
        <p:txBody>
          <a:bodyPr>
            <a:spAutoFit/>
          </a:bodyPr>
          <a:lstStyle/>
          <a:p>
            <a:r>
              <a:rPr lang="en-CA" sz="1400" dirty="0"/>
              <a:t>Yes</a:t>
            </a:r>
            <a:br>
              <a:rPr lang="en-CA" sz="1400" dirty="0"/>
            </a:br>
            <a:r>
              <a:rPr lang="en-CA" sz="700" dirty="0"/>
              <a:t>(Top 2 Box)</a:t>
            </a:r>
          </a:p>
        </p:txBody>
      </p:sp>
      <p:sp>
        <p:nvSpPr>
          <p:cNvPr id="38" name="AutoShape 10"/>
          <p:cNvSpPr>
            <a:spLocks/>
          </p:cNvSpPr>
          <p:nvPr/>
        </p:nvSpPr>
        <p:spPr bwMode="auto">
          <a:xfrm rot="5400000">
            <a:off x="2576690" y="170818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9" name="AutoShape 10"/>
          <p:cNvSpPr>
            <a:spLocks/>
          </p:cNvSpPr>
          <p:nvPr/>
        </p:nvSpPr>
        <p:spPr bwMode="auto">
          <a:xfrm rot="5400000">
            <a:off x="6535672" y="2654135"/>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156135580"/>
              </p:ext>
            </p:extLst>
          </p:nvPr>
        </p:nvGraphicFramePr>
        <p:xfrm>
          <a:off x="669849" y="5473334"/>
          <a:ext cx="7899992" cy="455456"/>
        </p:xfrm>
        <a:graphic>
          <a:graphicData uri="http://schemas.openxmlformats.org/drawingml/2006/table">
            <a:tbl>
              <a:tblPr/>
              <a:tblGrid>
                <a:gridCol w="1974998"/>
                <a:gridCol w="1974998"/>
                <a:gridCol w="1974998"/>
                <a:gridCol w="1974998"/>
              </a:tblGrid>
              <a:tr h="455456">
                <a:tc>
                  <a:txBody>
                    <a:bodyPr/>
                    <a:lstStyle/>
                    <a:p>
                      <a:pPr algn="ctr" fontAlgn="ctr"/>
                      <a:r>
                        <a:rPr lang="en-US" sz="1200" b="1" i="0" u="none" strike="noStrike" dirty="0">
                          <a:latin typeface="+mn-lt"/>
                        </a:rPr>
                        <a:t>Yes, </a:t>
                      </a:r>
                      <a:r>
                        <a:rPr lang="en-US" sz="1200" b="1" i="0" u="none" strike="noStrike" dirty="0" smtClean="0">
                          <a:latin typeface="+mn-lt"/>
                        </a:rPr>
                        <a:t>definitely</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(n=98)                     (n=73)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a:t>
                      </a:r>
                      <a:r>
                        <a:rPr lang="en-US" sz="1200" b="1" i="0" u="none" strike="noStrike" dirty="0" smtClean="0">
                          <a:latin typeface="+mn-lt"/>
                        </a:rPr>
                        <a:t>it</a:t>
                      </a:r>
                      <a:r>
                        <a:rPr lang="en-US" sz="1200" b="1" i="0" u="none" strike="noStrike" baseline="0" dirty="0" smtClean="0">
                          <a:latin typeface="+mn-lt"/>
                        </a:rPr>
                        <a:t> was likely</a:t>
                      </a:r>
                      <a:endParaRPr lang="en-US" sz="1200" b="1" i="0" u="none" strike="noStrike"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(n=46)                      (n=27)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latin typeface="+mn-lt"/>
                        </a:rPr>
                        <a:t>           No</a:t>
                      </a:r>
                      <a:r>
                        <a:rPr lang="en-US" sz="1200" b="1" i="0" u="none" strike="noStrike" dirty="0">
                          <a:latin typeface="+mn-lt"/>
                        </a:rPr>
                        <a:t>, </a:t>
                      </a:r>
                      <a:r>
                        <a:rPr lang="en-US" sz="1200" b="1" i="0" u="none" strike="noStrike" dirty="0" smtClean="0">
                          <a:latin typeface="+mn-lt"/>
                        </a:rPr>
                        <a:t>it</a:t>
                      </a:r>
                      <a:r>
                        <a:rPr lang="en-US" sz="1200" b="1" i="0" u="none" strike="noStrike" baseline="0" dirty="0" smtClean="0">
                          <a:latin typeface="+mn-lt"/>
                        </a:rPr>
                        <a:t> was unlikely</a:t>
                      </a:r>
                      <a:r>
                        <a:rPr lang="en-US" sz="1200" b="1" i="0" u="none" strike="noStrike" dirty="0" smtClean="0">
                          <a:latin typeface="+mn-lt"/>
                        </a:rPr>
                        <a:t/>
                      </a:r>
                      <a:br>
                        <a:rPr lang="en-US" sz="1200" b="1" i="0" u="none" strike="noStrike" dirty="0" smtClean="0">
                          <a:latin typeface="+mn-lt"/>
                        </a:rPr>
                      </a:br>
                      <a:r>
                        <a:rPr lang="en-US" sz="1200" b="1" i="0" u="none" strike="noStrike" dirty="0" smtClean="0">
                          <a:latin typeface="+mn-lt"/>
                        </a:rPr>
                        <a:t>               </a:t>
                      </a:r>
                      <a:r>
                        <a:rPr lang="en-US" sz="900" b="0" i="0" u="none" strike="noStrike" kern="1200" dirty="0" smtClean="0">
                          <a:solidFill>
                            <a:schemeClr val="tx2"/>
                          </a:solidFill>
                          <a:latin typeface="Arial Narrow" pitchFamily="34" charset="0"/>
                          <a:ea typeface="+mn-ea"/>
                          <a:cs typeface="+mn-cs"/>
                        </a:rPr>
                        <a:t>(n=5)</a:t>
                      </a:r>
                      <a:r>
                        <a:rPr lang="en-US" sz="1200" b="1" i="0" u="none" strike="noStrike" dirty="0" smtClean="0">
                          <a:latin typeface="+mn-lt"/>
                        </a:rPr>
                        <a:t>                </a:t>
                      </a:r>
                      <a:r>
                        <a:rPr lang="en-US" sz="900" b="0" i="0" u="none" strike="noStrike" kern="1200" dirty="0" smtClean="0">
                          <a:solidFill>
                            <a:schemeClr val="tx2"/>
                          </a:solidFill>
                          <a:latin typeface="Arial Narrow" pitchFamily="34" charset="0"/>
                          <a:ea typeface="+mn-ea"/>
                          <a:cs typeface="+mn-cs"/>
                        </a:rPr>
                        <a:t>(n=4)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a:t>
                      </a:r>
                      <a:r>
                        <a:rPr lang="en-US" sz="1200" b="1" i="0" u="none" strike="noStrike" dirty="0" smtClean="0">
                          <a:latin typeface="+mn-lt"/>
                        </a:rPr>
                        <a:t>definitely</a:t>
                      </a:r>
                      <a:r>
                        <a:rPr lang="en-US" sz="1200" b="1" i="0" u="none" strike="noStrike" baseline="0" dirty="0" smtClean="0">
                          <a:latin typeface="+mn-lt"/>
                        </a:rPr>
                        <a:t> did not</a:t>
                      </a:r>
                      <a:endParaRPr lang="en-US" sz="1200" b="1" i="0" u="none" strike="noStrike" dirty="0" smtClean="0">
                        <a:latin typeface="+mn-lt"/>
                      </a:endParaRPr>
                    </a:p>
                    <a:p>
                      <a:pPr algn="l" fontAlgn="ctr"/>
                      <a:r>
                        <a:rPr lang="en-US" sz="900" b="0" i="0" u="none" strike="noStrike" kern="1200" dirty="0" smtClean="0">
                          <a:solidFill>
                            <a:schemeClr val="tx2"/>
                          </a:solidFill>
                          <a:latin typeface="Arial Narrow" pitchFamily="34" charset="0"/>
                          <a:ea typeface="+mn-ea"/>
                          <a:cs typeface="+mn-cs"/>
                        </a:rPr>
                        <a:t>                      (n=2)                    (n=0)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nvSpPr>
        <p:spPr bwMode="auto">
          <a:xfrm>
            <a:off x="2182481" y="2522684"/>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96%</a:t>
            </a:r>
            <a:endParaRPr lang="en-CA" sz="900" dirty="0" smtClean="0"/>
          </a:p>
          <a:p>
            <a:r>
              <a:rPr lang="en-CA" sz="900" dirty="0" smtClean="0"/>
              <a:t>(n=145)</a:t>
            </a:r>
          </a:p>
          <a:p>
            <a:r>
              <a:rPr lang="en-CA" sz="1100" dirty="0" smtClean="0"/>
              <a:t>2013: 96%</a:t>
            </a:r>
            <a:r>
              <a:rPr lang="en-CA" sz="400" dirty="0" smtClean="0"/>
              <a:t>    </a:t>
            </a:r>
            <a:r>
              <a:rPr lang="en-CA" sz="700" dirty="0" smtClean="0"/>
              <a:t>(n=100</a:t>
            </a:r>
            <a:r>
              <a:rPr lang="en-CA" sz="800" dirty="0" smtClean="0"/>
              <a:t>)</a:t>
            </a:r>
            <a:endParaRPr lang="en-CA" sz="800" dirty="0"/>
          </a:p>
        </p:txBody>
      </p:sp>
      <p:sp>
        <p:nvSpPr>
          <p:cNvPr id="16" name="Text Box 11"/>
          <p:cNvSpPr txBox="1">
            <a:spLocks noChangeArrowheads="1"/>
          </p:cNvSpPr>
          <p:nvPr/>
        </p:nvSpPr>
        <p:spPr bwMode="auto">
          <a:xfrm>
            <a:off x="6175359" y="3481562"/>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4%</a:t>
            </a:r>
          </a:p>
          <a:p>
            <a:r>
              <a:rPr lang="en-CA" sz="800" dirty="0"/>
              <a:t>(</a:t>
            </a:r>
            <a:r>
              <a:rPr lang="en-CA" sz="800" dirty="0" smtClean="0"/>
              <a:t>n=7)</a:t>
            </a:r>
          </a:p>
          <a:p>
            <a:r>
              <a:rPr lang="en-CA" sz="1100" dirty="0" smtClean="0"/>
              <a:t>2013: 4%</a:t>
            </a:r>
            <a:r>
              <a:rPr lang="en-CA" sz="400" dirty="0" smtClean="0"/>
              <a:t>     </a:t>
            </a:r>
            <a:r>
              <a:rPr lang="en-CA" sz="700" dirty="0"/>
              <a:t>(</a:t>
            </a:r>
            <a:r>
              <a:rPr lang="en-CA" sz="700" dirty="0" smtClean="0"/>
              <a:t>n=4)</a:t>
            </a:r>
            <a:endParaRPr lang="en-CA" sz="7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ctrTitle"/>
          </p:nvPr>
        </p:nvSpPr>
        <p:spPr>
          <a:xfrm>
            <a:off x="144463" y="2809875"/>
            <a:ext cx="4416425" cy="1247775"/>
          </a:xfrm>
        </p:spPr>
        <p:txBody>
          <a:bodyPr/>
          <a:lstStyle/>
          <a:p>
            <a:pPr fontAlgn="auto">
              <a:spcAft>
                <a:spcPts val="0"/>
              </a:spcAft>
              <a:defRPr/>
            </a:pPr>
            <a:r>
              <a:rPr lang="en-US" sz="3000" dirty="0" smtClean="0">
                <a:solidFill>
                  <a:schemeClr val="accent6"/>
                </a:solidFill>
              </a:rPr>
              <a:t>Application Intentions for Professional Engineering Licensure</a:t>
            </a:r>
            <a:endParaRPr lang="en-US" dirty="0" smtClean="0">
              <a:solidFill>
                <a:schemeClr val="accent6"/>
              </a:solidFill>
            </a:endParaRPr>
          </a:p>
        </p:txBody>
      </p:sp>
      <p:sp>
        <p:nvSpPr>
          <p:cNvPr id="8601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EF693BC3-FFFA-4E4A-B2F1-C3C42A7AE877}" type="slidenum">
              <a:rPr lang="en-US"/>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extLst>
              <p:ext uri="{D42A27DB-BD31-4B8C-83A1-F6EECF244321}">
                <p14:modId xmlns:p14="http://schemas.microsoft.com/office/powerpoint/2010/main" val="584052830"/>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2"/>
          </a:graphicData>
        </a:graphic>
      </p:graphicFrame>
      <p:sp>
        <p:nvSpPr>
          <p:cNvPr id="819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Intention to Apply for Licensure</a:t>
            </a:r>
          </a:p>
        </p:txBody>
      </p:sp>
      <p:sp>
        <p:nvSpPr>
          <p:cNvPr id="34" name="Content Placeholder 33"/>
          <p:cNvSpPr>
            <a:spLocks noGrp="1"/>
          </p:cNvSpPr>
          <p:nvPr>
            <p:ph idx="1"/>
          </p:nvPr>
        </p:nvSpPr>
        <p:spPr>
          <a:xfrm>
            <a:off x="363713" y="832732"/>
            <a:ext cx="8565797"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t>Nearly half of students (45%) indicate that they definitely intend to apply for licensure, while two in ten (21%)  probably will.  One quarter of students are unlikely to apply, of which 16% probably won’t and 7% definitely won’t apply, while 11% don’t know.</a:t>
            </a:r>
            <a:endParaRPr lang="en-US" sz="1400" dirty="0"/>
          </a:p>
        </p:txBody>
      </p:sp>
      <p:sp>
        <p:nvSpPr>
          <p:cNvPr id="8197"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83D2EBE8-C2D5-4D46-96AF-D0D1C81EFF26}" type="slidenum">
              <a:rPr lang="en-US"/>
              <a:pPr/>
              <a:t>18</a:t>
            </a:fld>
            <a:endParaRPr lang="en-US" dirty="0"/>
          </a:p>
        </p:txBody>
      </p:sp>
      <p:sp>
        <p:nvSpPr>
          <p:cNvPr id="2" name="Text Box 3"/>
          <p:cNvSpPr txBox="1">
            <a:spLocks noChangeArrowheads="1"/>
          </p:cNvSpPr>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Do you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(n=106); 2014 (n=154)</a:t>
            </a:r>
            <a:endParaRPr lang="en-US" sz="800" dirty="0">
              <a:solidFill>
                <a:schemeClr val="tx1"/>
              </a:solidFill>
              <a:latin typeface="+mj-lt"/>
            </a:endParaRPr>
          </a:p>
        </p:txBody>
      </p:sp>
      <p:sp>
        <p:nvSpPr>
          <p:cNvPr id="8204" name="Text Box 17"/>
          <p:cNvSpPr txBox="1">
            <a:spLocks noChangeArrowheads="1"/>
          </p:cNvSpPr>
          <p:nvPr/>
        </p:nvSpPr>
        <p:spPr bwMode="auto">
          <a:xfrm>
            <a:off x="1097843" y="1542697"/>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Intend To Apply for Licensure?</a:t>
            </a:r>
          </a:p>
        </p:txBody>
      </p:sp>
      <p:sp>
        <p:nvSpPr>
          <p:cNvPr id="57" name="Text Box 15"/>
          <p:cNvSpPr txBox="1">
            <a:spLocks noChangeArrowheads="1"/>
          </p:cNvSpPr>
          <p:nvPr/>
        </p:nvSpPr>
        <p:spPr bwMode="auto">
          <a:xfrm>
            <a:off x="5068888" y="2887052"/>
            <a:ext cx="722311"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8" name="Text Box 19"/>
          <p:cNvSpPr txBox="1">
            <a:spLocks noChangeArrowheads="1"/>
          </p:cNvSpPr>
          <p:nvPr/>
        </p:nvSpPr>
        <p:spPr bwMode="auto">
          <a:xfrm>
            <a:off x="1750917" y="2096791"/>
            <a:ext cx="745591"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60" name="AutoShape 10"/>
          <p:cNvSpPr>
            <a:spLocks/>
          </p:cNvSpPr>
          <p:nvPr/>
        </p:nvSpPr>
        <p:spPr bwMode="auto">
          <a:xfrm rot="5400000">
            <a:off x="2014043" y="204710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9" name="AutoShape 10"/>
          <p:cNvSpPr>
            <a:spLocks/>
          </p:cNvSpPr>
          <p:nvPr/>
        </p:nvSpPr>
        <p:spPr bwMode="auto">
          <a:xfrm rot="5400000">
            <a:off x="5287214" y="279969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2064022635"/>
              </p:ext>
            </p:extLst>
          </p:nvPr>
        </p:nvGraphicFramePr>
        <p:xfrm>
          <a:off x="490520" y="581449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(n=69)               (n=42)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(n=33)                 (n=30)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(n=24)              (n=17)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(n=11)             (n=10)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(n=17)                (n=7)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nvSpPr>
        <p:spPr bwMode="auto">
          <a:xfrm>
            <a:off x="1588731" y="2512289"/>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66%</a:t>
            </a:r>
            <a:endParaRPr lang="en-CA" sz="900" dirty="0" smtClean="0"/>
          </a:p>
          <a:p>
            <a:r>
              <a:rPr lang="en-CA" sz="900" dirty="0" smtClean="0"/>
              <a:t>(n=102)</a:t>
            </a:r>
          </a:p>
          <a:p>
            <a:r>
              <a:rPr lang="en-CA" sz="1100" dirty="0" smtClean="0"/>
              <a:t>2013: 68%</a:t>
            </a:r>
            <a:r>
              <a:rPr lang="en-CA" sz="400" dirty="0" smtClean="0"/>
              <a:t>    </a:t>
            </a:r>
            <a:r>
              <a:rPr lang="en-CA" sz="700" dirty="0" smtClean="0"/>
              <a:t>(n=72</a:t>
            </a:r>
            <a:r>
              <a:rPr lang="en-CA" sz="800" dirty="0" smtClean="0"/>
              <a:t>)</a:t>
            </a:r>
            <a:endParaRPr lang="en-CA" sz="800" dirty="0"/>
          </a:p>
        </p:txBody>
      </p:sp>
      <p:sp>
        <p:nvSpPr>
          <p:cNvPr id="16" name="Text Box 11"/>
          <p:cNvSpPr txBox="1">
            <a:spLocks noChangeArrowheads="1"/>
          </p:cNvSpPr>
          <p:nvPr/>
        </p:nvSpPr>
        <p:spPr bwMode="auto">
          <a:xfrm>
            <a:off x="4762233" y="3279687"/>
            <a:ext cx="1282345"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23%</a:t>
            </a:r>
          </a:p>
          <a:p>
            <a:r>
              <a:rPr lang="en-CA" sz="800" dirty="0"/>
              <a:t>(</a:t>
            </a:r>
            <a:r>
              <a:rPr lang="en-CA" sz="800" dirty="0" smtClean="0"/>
              <a:t>n=35)</a:t>
            </a:r>
          </a:p>
          <a:p>
            <a:r>
              <a:rPr lang="en-CA" sz="1100" dirty="0" smtClean="0"/>
              <a:t>2013: 25%</a:t>
            </a:r>
            <a:r>
              <a:rPr lang="en-CA" sz="400" dirty="0" smtClean="0"/>
              <a:t>     </a:t>
            </a:r>
          </a:p>
          <a:p>
            <a:r>
              <a:rPr lang="en-CA" sz="700" dirty="0" smtClean="0"/>
              <a:t>(n=27)</a:t>
            </a:r>
            <a:endParaRPr lang="en-CA" sz="7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extLst>
              <p:ext uri="{D42A27DB-BD31-4B8C-83A1-F6EECF244321}">
                <p14:modId xmlns:p14="http://schemas.microsoft.com/office/powerpoint/2010/main" val="1261482020"/>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2"/>
          </a:graphicData>
        </a:graphic>
      </p:graphicFrame>
      <p:sp>
        <p:nvSpPr>
          <p:cNvPr id="8195" name="Rectangle 2"/>
          <p:cNvSpPr>
            <a:spLocks noGrp="1" noChangeArrowheads="1"/>
          </p:cNvSpPr>
          <p:nvPr>
            <p:ph type="title"/>
          </p:nvPr>
        </p:nvSpPr>
        <p:spPr bwMode="auto">
          <a:xfrm>
            <a:off x="838200" y="119083"/>
            <a:ext cx="8162925" cy="553998"/>
          </a:xfrm>
          <a:noFill/>
          <a:ln>
            <a:miter lim="800000"/>
            <a:headEnd/>
            <a:tailEnd/>
          </a:ln>
        </p:spPr>
        <p:txBody>
          <a:bodyPr vert="horz" numCol="1" compatLnSpc="1">
            <a:prstTxWarp prst="textNoShape">
              <a:avLst/>
            </a:prstTxWarp>
          </a:bodyPr>
          <a:lstStyle/>
          <a:p>
            <a:r>
              <a:rPr lang="en-CA" dirty="0" smtClean="0"/>
              <a:t>Intention to Apply for Licensure-</a:t>
            </a:r>
            <a:br>
              <a:rPr lang="en-CA" dirty="0" smtClean="0"/>
            </a:br>
            <a:r>
              <a:rPr lang="en-CA" dirty="0" smtClean="0"/>
              <a:t> Pursuing Engineering Career </a:t>
            </a:r>
          </a:p>
        </p:txBody>
      </p:sp>
      <p:sp>
        <p:nvSpPr>
          <p:cNvPr id="34" name="Content Placeholder 33"/>
          <p:cNvSpPr>
            <a:spLocks noGrp="1"/>
          </p:cNvSpPr>
          <p:nvPr>
            <p:ph idx="1"/>
          </p:nvPr>
        </p:nvSpPr>
        <p:spPr>
          <a:xfrm>
            <a:off x="363713" y="832732"/>
            <a:ext cx="8565797"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t>Among those students who intend to pursue a career in engineering, close to half (46%) indicate that they definitely intend to apply for licensure, while a further two in ten (21%) say they probably will.  One quarter of students are unlikely to apply for licensure, of which 15% probably won’t and </a:t>
            </a:r>
            <a:r>
              <a:rPr lang="en-US" sz="1400" dirty="0"/>
              <a:t>7</a:t>
            </a:r>
            <a:r>
              <a:rPr lang="en-US" sz="1400" dirty="0" smtClean="0"/>
              <a:t>% definitely won’t apply.</a:t>
            </a:r>
            <a:endParaRPr lang="en-US" sz="1400" dirty="0"/>
          </a:p>
        </p:txBody>
      </p:sp>
      <p:sp>
        <p:nvSpPr>
          <p:cNvPr id="8197"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83D2EBE8-C2D5-4D46-96AF-D0D1C81EFF26}" type="slidenum">
              <a:rPr lang="en-US"/>
              <a:pPr/>
              <a:t>19</a:t>
            </a:fld>
            <a:endParaRPr lang="en-US" dirty="0"/>
          </a:p>
        </p:txBody>
      </p:sp>
      <p:sp>
        <p:nvSpPr>
          <p:cNvPr id="2" name="Text Box 3"/>
          <p:cNvSpPr txBox="1">
            <a:spLocks noChangeArrowheads="1"/>
          </p:cNvSpPr>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Do you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rgbClr val="1F497D"/>
                </a:solidFill>
                <a:latin typeface="Calibri"/>
              </a:rPr>
              <a:t>Respondents who intend to pursue a career in the engineering field 2013 </a:t>
            </a:r>
            <a:r>
              <a:rPr lang="en-US" sz="800" dirty="0" smtClean="0">
                <a:solidFill>
                  <a:schemeClr val="tx1"/>
                </a:solidFill>
                <a:latin typeface="+mj-lt"/>
              </a:rPr>
              <a:t>(n=104); 2014 (n=151)</a:t>
            </a:r>
            <a:endParaRPr lang="en-US" sz="800" dirty="0">
              <a:solidFill>
                <a:schemeClr val="tx1"/>
              </a:solidFill>
              <a:latin typeface="+mj-lt"/>
            </a:endParaRPr>
          </a:p>
        </p:txBody>
      </p:sp>
      <p:sp>
        <p:nvSpPr>
          <p:cNvPr id="8204" name="Text Box 17"/>
          <p:cNvSpPr txBox="1">
            <a:spLocks noChangeArrowheads="1"/>
          </p:cNvSpPr>
          <p:nvPr/>
        </p:nvSpPr>
        <p:spPr bwMode="auto">
          <a:xfrm>
            <a:off x="1097843" y="1642087"/>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Intend To Apply for Licensure?</a:t>
            </a:r>
          </a:p>
        </p:txBody>
      </p:sp>
      <p:sp>
        <p:nvSpPr>
          <p:cNvPr id="57" name="Text Box 15"/>
          <p:cNvSpPr txBox="1">
            <a:spLocks noChangeArrowheads="1"/>
          </p:cNvSpPr>
          <p:nvPr/>
        </p:nvSpPr>
        <p:spPr bwMode="auto">
          <a:xfrm>
            <a:off x="5017498" y="2887052"/>
            <a:ext cx="722311"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8" name="Text Box 19"/>
          <p:cNvSpPr txBox="1">
            <a:spLocks noChangeArrowheads="1"/>
          </p:cNvSpPr>
          <p:nvPr/>
        </p:nvSpPr>
        <p:spPr bwMode="auto">
          <a:xfrm>
            <a:off x="1677761" y="2142187"/>
            <a:ext cx="745591"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60" name="AutoShape 10"/>
          <p:cNvSpPr>
            <a:spLocks/>
          </p:cNvSpPr>
          <p:nvPr/>
        </p:nvSpPr>
        <p:spPr bwMode="auto">
          <a:xfrm rot="5400000">
            <a:off x="1940891" y="207680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9" name="AutoShape 10"/>
          <p:cNvSpPr>
            <a:spLocks/>
          </p:cNvSpPr>
          <p:nvPr/>
        </p:nvSpPr>
        <p:spPr bwMode="auto">
          <a:xfrm rot="5400000">
            <a:off x="5287214" y="286065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848460050"/>
              </p:ext>
            </p:extLst>
          </p:nvPr>
        </p:nvGraphicFramePr>
        <p:xfrm>
          <a:off x="490520" y="581449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(n=69)               (n=42)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(n=32)              (n=30)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(n=23)              (n=15)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(n=11)                (n=10)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(n=16)              (n=7)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nvSpPr>
        <p:spPr bwMode="auto">
          <a:xfrm>
            <a:off x="1507857" y="2564833"/>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67%</a:t>
            </a:r>
            <a:endParaRPr lang="en-CA" sz="900" dirty="0" smtClean="0"/>
          </a:p>
          <a:p>
            <a:r>
              <a:rPr lang="en-CA" sz="900" dirty="0" smtClean="0"/>
              <a:t>(n=101)</a:t>
            </a:r>
          </a:p>
          <a:p>
            <a:r>
              <a:rPr lang="en-CA" sz="1100" dirty="0" smtClean="0"/>
              <a:t>2013: 69%</a:t>
            </a:r>
            <a:r>
              <a:rPr lang="en-CA" sz="400" dirty="0" smtClean="0"/>
              <a:t>    </a:t>
            </a:r>
            <a:r>
              <a:rPr lang="en-CA" sz="700" dirty="0" smtClean="0"/>
              <a:t>(n=72</a:t>
            </a:r>
            <a:r>
              <a:rPr lang="en-CA" sz="800" dirty="0" smtClean="0"/>
              <a:t>)</a:t>
            </a:r>
            <a:endParaRPr lang="en-CA" sz="800" dirty="0"/>
          </a:p>
        </p:txBody>
      </p:sp>
      <p:sp>
        <p:nvSpPr>
          <p:cNvPr id="17" name="Text Box 11"/>
          <p:cNvSpPr txBox="1">
            <a:spLocks noChangeArrowheads="1"/>
          </p:cNvSpPr>
          <p:nvPr/>
        </p:nvSpPr>
        <p:spPr bwMode="auto">
          <a:xfrm>
            <a:off x="4701318" y="3344500"/>
            <a:ext cx="1354672"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23%</a:t>
            </a:r>
          </a:p>
          <a:p>
            <a:r>
              <a:rPr lang="en-CA" sz="800" dirty="0"/>
              <a:t>(</a:t>
            </a:r>
            <a:r>
              <a:rPr lang="en-CA" sz="800" dirty="0" smtClean="0"/>
              <a:t>n=34)</a:t>
            </a:r>
          </a:p>
          <a:p>
            <a:r>
              <a:rPr lang="en-CA" sz="1100" dirty="0" smtClean="0"/>
              <a:t>2013: 24%</a:t>
            </a:r>
            <a:r>
              <a:rPr lang="en-CA" sz="400" dirty="0" smtClean="0"/>
              <a:t> </a:t>
            </a:r>
          </a:p>
          <a:p>
            <a:r>
              <a:rPr lang="en-CA" sz="400" dirty="0" smtClean="0"/>
              <a:t>   </a:t>
            </a:r>
            <a:r>
              <a:rPr lang="en-CA" sz="700" dirty="0"/>
              <a:t>(</a:t>
            </a:r>
            <a:r>
              <a:rPr lang="en-CA" sz="700" dirty="0" smtClean="0"/>
              <a:t>n=25)</a:t>
            </a:r>
            <a:endParaRPr lang="en-CA" sz="7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Table of Contents</a:t>
            </a:r>
          </a:p>
        </p:txBody>
      </p:sp>
      <p:sp>
        <p:nvSpPr>
          <p:cNvPr id="76803" name="Rectangle 5"/>
          <p:cNvSpPr>
            <a:spLocks noGrp="1" noChangeArrowheads="1"/>
          </p:cNvSpPr>
          <p:nvPr>
            <p:ph idx="1"/>
          </p:nvPr>
        </p:nvSpPr>
        <p:spPr bwMode="auto">
          <a:xfrm>
            <a:off x="796924" y="844021"/>
            <a:ext cx="7740650" cy="5489575"/>
          </a:xfrm>
          <a:noFill/>
          <a:ln>
            <a:miter lim="800000"/>
            <a:headEnd/>
            <a:tailEnd/>
          </a:ln>
        </p:spPr>
        <p:txBody>
          <a:bodyPr vert="horz" wrap="square" numCol="1" anchor="t" anchorCtr="0" compatLnSpc="1">
            <a:prstTxWarp prst="textNoShape">
              <a:avLst/>
            </a:prstTxWarp>
          </a:bodyPr>
          <a:lstStyle/>
          <a:p>
            <a:pPr marL="0" indent="0">
              <a:buFontTx/>
              <a:buNone/>
            </a:pPr>
            <a:r>
              <a:rPr lang="en-CA" sz="1600" dirty="0" smtClean="0"/>
              <a:t>Research Objectives							3</a:t>
            </a:r>
          </a:p>
          <a:p>
            <a:pPr marL="0" indent="0">
              <a:buFontTx/>
              <a:buNone/>
            </a:pPr>
            <a:r>
              <a:rPr lang="en-CA" sz="1600" dirty="0" smtClean="0"/>
              <a:t>Methodology							4</a:t>
            </a:r>
          </a:p>
          <a:p>
            <a:pPr marL="0" indent="0">
              <a:buFontTx/>
              <a:buNone/>
            </a:pPr>
            <a:r>
              <a:rPr lang="en-CA" sz="1600" dirty="0" smtClean="0"/>
              <a:t>Key Highlights							6</a:t>
            </a:r>
          </a:p>
          <a:p>
            <a:pPr marL="0" indent="0">
              <a:buFontTx/>
              <a:buNone/>
            </a:pPr>
            <a:r>
              <a:rPr lang="en-CA" sz="1600" dirty="0" smtClean="0"/>
              <a:t>Executive Summary							7</a:t>
            </a:r>
          </a:p>
          <a:p>
            <a:pPr marL="0" indent="0">
              <a:buFontTx/>
              <a:buNone/>
            </a:pPr>
            <a:r>
              <a:rPr lang="en-CA" sz="1600" dirty="0" smtClean="0"/>
              <a:t>Future Plans							11</a:t>
            </a:r>
          </a:p>
          <a:p>
            <a:pPr marL="0" indent="0">
              <a:buFontTx/>
              <a:buNone/>
            </a:pPr>
            <a:r>
              <a:rPr lang="en-CA" sz="1600" dirty="0" smtClean="0"/>
              <a:t>Intention to Apply for Licensure						17</a:t>
            </a:r>
          </a:p>
          <a:p>
            <a:pPr marL="0" indent="0">
              <a:buFontTx/>
              <a:buNone/>
            </a:pPr>
            <a:r>
              <a:rPr lang="en-CA" sz="1600" dirty="0" smtClean="0"/>
              <a:t>Licensing Knowledge							28</a:t>
            </a:r>
          </a:p>
          <a:p>
            <a:pPr marL="0" indent="0">
              <a:buFontTx/>
              <a:buNone/>
            </a:pPr>
            <a:r>
              <a:rPr lang="en-CA" sz="1600" dirty="0"/>
              <a:t>Knowledge of Association of Professional Engineers 				</a:t>
            </a:r>
            <a:r>
              <a:rPr lang="en-CA" sz="1600" dirty="0" smtClean="0"/>
              <a:t>34</a:t>
            </a:r>
            <a:endParaRPr lang="en-CA" sz="1600" dirty="0"/>
          </a:p>
          <a:p>
            <a:pPr marL="0" indent="0">
              <a:buFontTx/>
              <a:buNone/>
            </a:pPr>
            <a:r>
              <a:rPr lang="en-CA" sz="1600" dirty="0"/>
              <a:t>Knowledge of Professional Engineers Act 					</a:t>
            </a:r>
            <a:r>
              <a:rPr lang="en-CA" sz="1600" dirty="0" smtClean="0"/>
              <a:t>37</a:t>
            </a:r>
            <a:endParaRPr lang="en-CA" sz="1600" dirty="0"/>
          </a:p>
          <a:p>
            <a:pPr marL="0" indent="0">
              <a:buFontTx/>
              <a:buNone/>
            </a:pPr>
            <a:r>
              <a:rPr lang="en-CA" sz="1600" dirty="0"/>
              <a:t>Appetite for Career Assessment Tool					</a:t>
            </a:r>
            <a:r>
              <a:rPr lang="en-CA" sz="1600" dirty="0" smtClean="0"/>
              <a:t>40</a:t>
            </a:r>
            <a:endParaRPr lang="en-CA" sz="1600" dirty="0"/>
          </a:p>
          <a:p>
            <a:pPr marL="0" indent="0">
              <a:buFontTx/>
              <a:buNone/>
            </a:pPr>
            <a:r>
              <a:rPr lang="en-CA" sz="1600" dirty="0"/>
              <a:t>Demographics							</a:t>
            </a:r>
            <a:r>
              <a:rPr lang="en-CA" sz="1600" dirty="0" smtClean="0"/>
              <a:t>45</a:t>
            </a:r>
            <a:endParaRPr lang="en-CA" sz="1600" dirty="0"/>
          </a:p>
          <a:p>
            <a:pPr marL="0" indent="0">
              <a:buFontTx/>
              <a:buNone/>
            </a:pPr>
            <a:r>
              <a:rPr lang="en-CA" sz="1600" dirty="0"/>
              <a:t>Additional Analysis: Impact on Intention to Pursue </a:t>
            </a:r>
          </a:p>
          <a:p>
            <a:pPr marL="0" indent="0">
              <a:buFontTx/>
              <a:buNone/>
              <a:tabLst>
                <a:tab pos="519113" algn="l"/>
              </a:tabLst>
            </a:pPr>
            <a:r>
              <a:rPr lang="en-CA" sz="1600" dirty="0"/>
              <a:t>	Attendance at Workshop/Seminar					</a:t>
            </a:r>
            <a:r>
              <a:rPr lang="en-CA" sz="1600" dirty="0" smtClean="0"/>
              <a:t>49</a:t>
            </a:r>
            <a:endParaRPr lang="en-CA" sz="1600" dirty="0"/>
          </a:p>
          <a:p>
            <a:pPr marL="0" indent="0">
              <a:buFontTx/>
              <a:buNone/>
              <a:tabLst>
                <a:tab pos="519113" algn="l"/>
              </a:tabLst>
            </a:pPr>
            <a:r>
              <a:rPr lang="en-CA" sz="1600" dirty="0"/>
              <a:t>	Knowledge of PEA						</a:t>
            </a:r>
            <a:r>
              <a:rPr lang="en-CA" sz="1600" dirty="0" smtClean="0"/>
              <a:t>52</a:t>
            </a:r>
            <a:endParaRPr lang="en-CA" sz="1600" dirty="0"/>
          </a:p>
          <a:p>
            <a:pPr marL="0" indent="0">
              <a:buFontTx/>
              <a:buNone/>
              <a:tabLst>
                <a:tab pos="519113" algn="l"/>
              </a:tabLst>
            </a:pPr>
            <a:r>
              <a:rPr lang="en-CA" sz="1600" dirty="0"/>
              <a:t>	Knowledge of Licensing and Roles					</a:t>
            </a:r>
            <a:r>
              <a:rPr lang="en-CA" sz="1600" dirty="0" smtClean="0"/>
              <a:t>55</a:t>
            </a:r>
            <a:endParaRPr lang="en-CA" sz="1600" dirty="0"/>
          </a:p>
          <a:p>
            <a:pPr marL="0" indent="0">
              <a:buFontTx/>
              <a:buNone/>
              <a:tabLst>
                <a:tab pos="519113" algn="l"/>
              </a:tabLst>
            </a:pPr>
            <a:r>
              <a:rPr lang="en-CA" sz="1600" dirty="0"/>
              <a:t>	Knowledge of Organizational Responsibility				</a:t>
            </a:r>
            <a:r>
              <a:rPr lang="en-CA" sz="1600" dirty="0" smtClean="0"/>
              <a:t>58</a:t>
            </a:r>
            <a:endParaRPr lang="en-CA" sz="1600" dirty="0"/>
          </a:p>
        </p:txBody>
      </p:sp>
      <p:sp>
        <p:nvSpPr>
          <p:cNvPr id="76804"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130FEBD-FACE-4999-B81D-E4D10DDE0AD8}" type="slidenum">
              <a:rPr lang="en-US"/>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6" name="Text Box 21"/>
          <p:cNvSpPr txBox="1">
            <a:spLocks noChangeArrowheads="1"/>
          </p:cNvSpPr>
          <p:nvPr/>
        </p:nvSpPr>
        <p:spPr bwMode="auto">
          <a:xfrm>
            <a:off x="1071033" y="1690257"/>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Ever Foresee Yourself Applying for Licensure?</a:t>
            </a:r>
          </a:p>
        </p:txBody>
      </p:sp>
      <p:graphicFrame>
        <p:nvGraphicFramePr>
          <p:cNvPr id="35" name="Object 4"/>
          <p:cNvGraphicFramePr>
            <a:graphicFrameLocks noGrp="1" noChangeAspect="1"/>
          </p:cNvGraphicFramePr>
          <p:nvPr>
            <p:ph idx="1"/>
            <p:extLst>
              <p:ext uri="{D42A27DB-BD31-4B8C-83A1-F6EECF244321}">
                <p14:modId xmlns:p14="http://schemas.microsoft.com/office/powerpoint/2010/main" val="3182755083"/>
              </p:ext>
            </p:extLst>
          </p:nvPr>
        </p:nvGraphicFramePr>
        <p:xfrm>
          <a:off x="583848" y="1842657"/>
          <a:ext cx="8006997" cy="4059668"/>
        </p:xfrm>
        <a:graphic>
          <a:graphicData uri="http://schemas.openxmlformats.org/drawingml/2006/chart">
            <c:chart xmlns:c="http://schemas.openxmlformats.org/drawingml/2006/chart" xmlns:r="http://schemas.openxmlformats.org/officeDocument/2006/relationships" r:id="rId2"/>
          </a:graphicData>
        </a:graphic>
      </p:graphicFrame>
      <p:sp>
        <p:nvSpPr>
          <p:cNvPr id="1024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Foresee Applying in Future P.Eng.</a:t>
            </a:r>
          </a:p>
        </p:txBody>
      </p:sp>
      <p:sp>
        <p:nvSpPr>
          <p:cNvPr id="1024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A5B26A8-B61E-4E19-9014-12657928C1BB}" type="slidenum">
              <a:rPr lang="en-US"/>
              <a:pPr/>
              <a:t>20</a:t>
            </a:fld>
            <a:endParaRPr lang="en-US" dirty="0"/>
          </a:p>
        </p:txBody>
      </p:sp>
      <p:sp>
        <p:nvSpPr>
          <p:cNvPr id="10255" name="Text Box 19"/>
          <p:cNvSpPr txBox="1">
            <a:spLocks noChangeArrowheads="1"/>
          </p:cNvSpPr>
          <p:nvPr/>
        </p:nvSpPr>
        <p:spPr bwMode="auto">
          <a:xfrm>
            <a:off x="349956" y="6206596"/>
            <a:ext cx="7781925"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Q22. Do you ever foresee yourself applying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 Respondents </a:t>
            </a:r>
            <a:r>
              <a:rPr lang="en-US" sz="800" dirty="0">
                <a:solidFill>
                  <a:schemeClr val="tx1"/>
                </a:solidFill>
                <a:latin typeface="+mj-lt"/>
              </a:rPr>
              <a:t>who said ‘no’ in Q21 </a:t>
            </a:r>
            <a:r>
              <a:rPr lang="en-US" sz="800" dirty="0" smtClean="0">
                <a:solidFill>
                  <a:schemeClr val="tx1"/>
                </a:solidFill>
                <a:latin typeface="+mj-lt"/>
              </a:rPr>
              <a:t>2013 (n=27); 2014 (n=35)</a:t>
            </a:r>
            <a:endParaRPr lang="en-US" sz="800" dirty="0">
              <a:solidFill>
                <a:schemeClr val="tx1"/>
              </a:solidFill>
              <a:latin typeface="+mj-lt"/>
            </a:endParaRPr>
          </a:p>
        </p:txBody>
      </p:sp>
      <p:sp>
        <p:nvSpPr>
          <p:cNvPr id="34" name="Content Placeholder 33"/>
          <p:cNvSpPr txBox="1">
            <a:spLocks/>
          </p:cNvSpPr>
          <p:nvPr/>
        </p:nvSpPr>
        <p:spPr>
          <a:xfrm>
            <a:off x="352424" y="754538"/>
            <a:ext cx="846419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en-US" sz="1400" b="0" dirty="0">
                <a:solidFill>
                  <a:schemeClr val="tx1"/>
                </a:solidFill>
                <a:latin typeface="+mj-lt"/>
              </a:rPr>
              <a:t>Of </a:t>
            </a:r>
            <a:r>
              <a:rPr lang="en-US" sz="1400" b="0" dirty="0" smtClean="0">
                <a:solidFill>
                  <a:schemeClr val="tx1"/>
                </a:solidFill>
                <a:latin typeface="+mj-lt"/>
              </a:rPr>
              <a:t>those students </a:t>
            </a:r>
            <a:r>
              <a:rPr lang="en-US" sz="1400" b="0" dirty="0">
                <a:solidFill>
                  <a:schemeClr val="tx1"/>
                </a:solidFill>
                <a:latin typeface="+mj-lt"/>
              </a:rPr>
              <a:t>who do not plan on </a:t>
            </a:r>
            <a:r>
              <a:rPr lang="en-US" sz="1400" b="0" dirty="0" smtClean="0">
                <a:solidFill>
                  <a:schemeClr val="tx1"/>
                </a:solidFill>
                <a:latin typeface="+mj-lt"/>
              </a:rPr>
              <a:t>–or- </a:t>
            </a:r>
            <a:r>
              <a:rPr lang="en-US" sz="1400" b="0" dirty="0">
                <a:solidFill>
                  <a:schemeClr val="tx1"/>
                </a:solidFill>
                <a:latin typeface="+mj-lt"/>
              </a:rPr>
              <a:t>are not sure if they will apply for licensure, </a:t>
            </a:r>
            <a:r>
              <a:rPr lang="en-US" sz="1400" b="0" dirty="0" smtClean="0">
                <a:solidFill>
                  <a:schemeClr val="tx1"/>
                </a:solidFill>
                <a:latin typeface="+mj-lt"/>
              </a:rPr>
              <a:t>over nine in ten </a:t>
            </a:r>
            <a:r>
              <a:rPr lang="en-US" sz="1400" b="0" dirty="0" smtClean="0">
                <a:solidFill>
                  <a:srgbClr val="1F497D"/>
                </a:solidFill>
                <a:latin typeface="Calibri"/>
              </a:rPr>
              <a:t>(91%) indicate that they probably or definitely will apply for licensure sometime down the road, while one in ten (9%) do not foresee themselves applying in the future. </a:t>
            </a:r>
            <a:r>
              <a:rPr lang="en-US" sz="1400" b="0" i="1" dirty="0" smtClean="0">
                <a:solidFill>
                  <a:srgbClr val="1F497D"/>
                </a:solidFill>
                <a:latin typeface="Calibri"/>
              </a:rPr>
              <a:t>Due to very small base sizes, results should be interpreted with caution. </a:t>
            </a:r>
            <a:endParaRPr lang="en-US" sz="1800" b="0" i="1" dirty="0">
              <a:solidFill>
                <a:schemeClr val="tx1"/>
              </a:solidFill>
              <a:latin typeface="+mn-lt"/>
            </a:endParaRPr>
          </a:p>
        </p:txBody>
      </p:sp>
      <p:sp>
        <p:nvSpPr>
          <p:cNvPr id="56" name="Text Box 15"/>
          <p:cNvSpPr txBox="1">
            <a:spLocks noChangeArrowheads="1"/>
          </p:cNvSpPr>
          <p:nvPr/>
        </p:nvSpPr>
        <p:spPr bwMode="auto">
          <a:xfrm>
            <a:off x="5012695" y="2914205"/>
            <a:ext cx="764511"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7" name="Text Box 19"/>
          <p:cNvSpPr txBox="1">
            <a:spLocks noChangeArrowheads="1"/>
          </p:cNvSpPr>
          <p:nvPr/>
        </p:nvSpPr>
        <p:spPr bwMode="auto">
          <a:xfrm>
            <a:off x="1786393" y="1873159"/>
            <a:ext cx="774165"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9" name="AutoShape 10"/>
          <p:cNvSpPr>
            <a:spLocks/>
          </p:cNvSpPr>
          <p:nvPr/>
        </p:nvSpPr>
        <p:spPr bwMode="auto">
          <a:xfrm rot="5400000">
            <a:off x="2046410" y="1915301"/>
            <a:ext cx="182880" cy="2773376"/>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60" name="AutoShape 10"/>
          <p:cNvSpPr>
            <a:spLocks/>
          </p:cNvSpPr>
          <p:nvPr/>
        </p:nvSpPr>
        <p:spPr bwMode="auto">
          <a:xfrm rot="5400000">
            <a:off x="5297423" y="2950949"/>
            <a:ext cx="182882" cy="2828544"/>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1795197397"/>
              </p:ext>
            </p:extLst>
          </p:nvPr>
        </p:nvGraphicFramePr>
        <p:xfrm>
          <a:off x="642920" y="564304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(n=24)</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(n=14)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(n=8)                (n=8)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(n=3)               (n=3)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(n=0)                 (n=0)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(n=0)              (n=2)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nvSpPr>
        <p:spPr bwMode="auto">
          <a:xfrm>
            <a:off x="1613277" y="2259289"/>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91%</a:t>
            </a:r>
            <a:endParaRPr lang="en-CA" sz="900" dirty="0" smtClean="0"/>
          </a:p>
          <a:p>
            <a:r>
              <a:rPr lang="en-CA" sz="900" dirty="0" smtClean="0"/>
              <a:t>(n=32)</a:t>
            </a:r>
          </a:p>
          <a:p>
            <a:r>
              <a:rPr lang="en-CA" sz="1100" dirty="0" smtClean="0"/>
              <a:t>2013: 82%</a:t>
            </a:r>
            <a:r>
              <a:rPr lang="en-CA" sz="400" dirty="0" smtClean="0"/>
              <a:t>    </a:t>
            </a:r>
            <a:r>
              <a:rPr lang="en-CA" sz="700" dirty="0" smtClean="0"/>
              <a:t>(n=22</a:t>
            </a:r>
            <a:r>
              <a:rPr lang="en-CA" sz="800" dirty="0" smtClean="0"/>
              <a:t>)</a:t>
            </a:r>
            <a:endParaRPr lang="en-CA" sz="800" dirty="0"/>
          </a:p>
        </p:txBody>
      </p:sp>
      <p:sp>
        <p:nvSpPr>
          <p:cNvPr id="16" name="Text Box 11"/>
          <p:cNvSpPr txBox="1">
            <a:spLocks noChangeArrowheads="1"/>
          </p:cNvSpPr>
          <p:nvPr/>
        </p:nvSpPr>
        <p:spPr bwMode="auto">
          <a:xfrm>
            <a:off x="4898456" y="3360992"/>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a:t>
            </a:r>
          </a:p>
          <a:p>
            <a:r>
              <a:rPr lang="en-CA" sz="800" dirty="0"/>
              <a:t>(</a:t>
            </a:r>
            <a:r>
              <a:rPr lang="en-CA" sz="800" dirty="0" smtClean="0"/>
              <a:t>n=3)</a:t>
            </a:r>
          </a:p>
          <a:p>
            <a:r>
              <a:rPr lang="en-CA" sz="1100" dirty="0" smtClean="0"/>
              <a:t>2013: 11%</a:t>
            </a:r>
            <a:r>
              <a:rPr lang="en-CA" sz="400" dirty="0" smtClean="0"/>
              <a:t>     </a:t>
            </a:r>
            <a:r>
              <a:rPr lang="en-CA" sz="700" dirty="0"/>
              <a:t>(</a:t>
            </a:r>
            <a:r>
              <a:rPr lang="en-CA" sz="700" dirty="0" smtClean="0"/>
              <a:t>n=3)</a:t>
            </a:r>
            <a:endParaRPr lang="en-CA" sz="7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Interest Once Told P.Eng. Licence is Required to Practice</a:t>
            </a:r>
          </a:p>
        </p:txBody>
      </p:sp>
      <p:graphicFrame>
        <p:nvGraphicFramePr>
          <p:cNvPr id="35" name="Object 6"/>
          <p:cNvGraphicFramePr>
            <a:graphicFrameLocks noGrp="1" noChangeAspect="1"/>
          </p:cNvGraphicFramePr>
          <p:nvPr>
            <p:ph idx="1"/>
            <p:extLst>
              <p:ext uri="{D42A27DB-BD31-4B8C-83A1-F6EECF244321}">
                <p14:modId xmlns:p14="http://schemas.microsoft.com/office/powerpoint/2010/main" val="4035762967"/>
              </p:ext>
            </p:extLst>
          </p:nvPr>
        </p:nvGraphicFramePr>
        <p:xfrm>
          <a:off x="384174" y="1546225"/>
          <a:ext cx="8289219"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7BD0B86F-70A0-462B-BD00-3F81EEBFE374}" type="slidenum">
              <a:rPr lang="en-US"/>
              <a:pPr/>
              <a:t>21</a:t>
            </a:fld>
            <a:endParaRPr lang="en-US" dirty="0"/>
          </a:p>
        </p:txBody>
      </p:sp>
      <p:sp>
        <p:nvSpPr>
          <p:cNvPr id="12293" name="Text Box 3"/>
          <p:cNvSpPr txBox="1">
            <a:spLocks noChangeArrowheads="1"/>
          </p:cNvSpPr>
          <p:nvPr/>
        </p:nvSpPr>
        <p:spPr bwMode="auto">
          <a:xfrm>
            <a:off x="361135" y="6349471"/>
            <a:ext cx="6393744"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Q24. Since a </a:t>
            </a:r>
            <a:r>
              <a:rPr lang="en-US" sz="800" dirty="0" err="1" smtClean="0">
                <a:solidFill>
                  <a:schemeClr val="tx1"/>
                </a:solidFill>
                <a:latin typeface="+mj-lt"/>
              </a:rPr>
              <a:t>licence</a:t>
            </a:r>
            <a:r>
              <a:rPr lang="en-US" sz="800" dirty="0" smtClean="0">
                <a:solidFill>
                  <a:schemeClr val="tx1"/>
                </a:solidFill>
                <a:latin typeface="+mj-lt"/>
              </a:rPr>
              <a:t> </a:t>
            </a:r>
            <a:r>
              <a:rPr lang="en-US" sz="800" dirty="0">
                <a:solidFill>
                  <a:schemeClr val="tx1"/>
                </a:solidFill>
                <a:latin typeface="+mj-lt"/>
              </a:rPr>
              <a:t>is required to legally refer to yourself as an engineer, or to practice as an engineer, do you plan to apply for your P.Eng. licence?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a:t>
            </a:r>
            <a:r>
              <a:rPr lang="en-US" sz="800" dirty="0">
                <a:solidFill>
                  <a:schemeClr val="tx1"/>
                </a:solidFill>
                <a:latin typeface="+mj-lt"/>
              </a:rPr>
              <a:t>Respondents who do not intend to apply for licensure or are not sure, </a:t>
            </a:r>
            <a:r>
              <a:rPr lang="en-US" sz="800" dirty="0" smtClean="0">
                <a:solidFill>
                  <a:schemeClr val="tx1"/>
                </a:solidFill>
                <a:latin typeface="+mj-lt"/>
              </a:rPr>
              <a:t>2013 (n=12); 2014 (n=20)</a:t>
            </a:r>
            <a:endParaRPr lang="en-US" sz="800" dirty="0">
              <a:solidFill>
                <a:schemeClr val="tx1"/>
              </a:solidFill>
              <a:latin typeface="+mj-lt"/>
            </a:endParaRPr>
          </a:p>
        </p:txBody>
      </p:sp>
      <p:sp>
        <p:nvSpPr>
          <p:cNvPr id="12303" name="Text Box 22"/>
          <p:cNvSpPr txBox="1">
            <a:spLocks noChangeArrowheads="1"/>
          </p:cNvSpPr>
          <p:nvPr/>
        </p:nvSpPr>
        <p:spPr bwMode="auto">
          <a:xfrm>
            <a:off x="847549" y="1705590"/>
            <a:ext cx="74168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Given that a Licence is Required to Practice Engineering, Do You Intend to Apply?</a:t>
            </a:r>
          </a:p>
        </p:txBody>
      </p:sp>
      <p:sp>
        <p:nvSpPr>
          <p:cNvPr id="34" name="Content Placeholder 33"/>
          <p:cNvSpPr txBox="1">
            <a:spLocks/>
          </p:cNvSpPr>
          <p:nvPr/>
        </p:nvSpPr>
        <p:spPr>
          <a:xfrm>
            <a:off x="352425" y="742422"/>
            <a:ext cx="8351308"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en-US" sz="1400" b="0" dirty="0" smtClean="0">
                <a:solidFill>
                  <a:srgbClr val="1F497D"/>
                </a:solidFill>
                <a:latin typeface="Calibri"/>
              </a:rPr>
              <a:t>Once told that a </a:t>
            </a:r>
            <a:r>
              <a:rPr lang="en-US" sz="1400" b="0" dirty="0" err="1" smtClean="0">
                <a:solidFill>
                  <a:srgbClr val="1F497D"/>
                </a:solidFill>
                <a:latin typeface="Calibri"/>
              </a:rPr>
              <a:t>licence</a:t>
            </a:r>
            <a:r>
              <a:rPr lang="en-US" sz="1400" b="0" dirty="0" smtClean="0">
                <a:solidFill>
                  <a:srgbClr val="1F497D"/>
                </a:solidFill>
                <a:latin typeface="Calibri"/>
              </a:rPr>
              <a:t> is required to legally refer to yourself as an engineer and practice as an engineer, two-thirds of those who originally did not plan or were unsure of their intentions now indicate they are definitely or probably likely to apply for licensure. </a:t>
            </a:r>
            <a:r>
              <a:rPr lang="en-US" sz="1400" b="0" i="1" dirty="0" smtClean="0">
                <a:solidFill>
                  <a:srgbClr val="1F497D"/>
                </a:solidFill>
                <a:latin typeface="Calibri"/>
              </a:rPr>
              <a:t>Due to very small base sizes, results should be interpreted with caution. </a:t>
            </a:r>
            <a:endParaRPr lang="en-US" sz="1800" b="0" dirty="0">
              <a:solidFill>
                <a:schemeClr val="tx1"/>
              </a:solidFill>
              <a:latin typeface="+mn-lt"/>
            </a:endParaRPr>
          </a:p>
        </p:txBody>
      </p:sp>
      <p:sp>
        <p:nvSpPr>
          <p:cNvPr id="55" name="Text Box 15"/>
          <p:cNvSpPr txBox="1">
            <a:spLocks noChangeArrowheads="1"/>
          </p:cNvSpPr>
          <p:nvPr/>
        </p:nvSpPr>
        <p:spPr bwMode="auto">
          <a:xfrm>
            <a:off x="5021584" y="3036040"/>
            <a:ext cx="741654"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6" name="Text Box 19"/>
          <p:cNvSpPr txBox="1">
            <a:spLocks noChangeArrowheads="1"/>
          </p:cNvSpPr>
          <p:nvPr/>
        </p:nvSpPr>
        <p:spPr bwMode="auto">
          <a:xfrm>
            <a:off x="1630784" y="2139635"/>
            <a:ext cx="846636"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8" name="AutoShape 10"/>
          <p:cNvSpPr>
            <a:spLocks/>
          </p:cNvSpPr>
          <p:nvPr/>
        </p:nvSpPr>
        <p:spPr bwMode="auto">
          <a:xfrm rot="5400000">
            <a:off x="1950035" y="204156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AutoShape 10"/>
          <p:cNvSpPr>
            <a:spLocks/>
          </p:cNvSpPr>
          <p:nvPr/>
        </p:nvSpPr>
        <p:spPr bwMode="auto">
          <a:xfrm rot="5400000">
            <a:off x="5293527" y="3092906"/>
            <a:ext cx="91440" cy="2831264"/>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3324523416"/>
              </p:ext>
            </p:extLst>
          </p:nvPr>
        </p:nvGraphicFramePr>
        <p:xfrm>
          <a:off x="433370" y="5604943"/>
          <a:ext cx="8205805" cy="457200"/>
        </p:xfrm>
        <a:graphic>
          <a:graphicData uri="http://schemas.openxmlformats.org/drawingml/2006/table">
            <a:tbl>
              <a:tblPr/>
              <a:tblGrid>
                <a:gridCol w="1641161"/>
                <a:gridCol w="1641161"/>
                <a:gridCol w="1641161"/>
                <a:gridCol w="1641161"/>
                <a:gridCol w="1641161"/>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(n=11)                 (n=6)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algn="l" fontAlgn="ctr"/>
                      <a:r>
                        <a:rPr lang="en-US" sz="900" b="0" i="0" u="none" strike="noStrike" kern="1200" dirty="0" smtClean="0">
                          <a:solidFill>
                            <a:schemeClr val="tx2"/>
                          </a:solidFill>
                          <a:latin typeface="Arial Narrow" pitchFamily="34" charset="0"/>
                          <a:ea typeface="+mn-ea"/>
                          <a:cs typeface="+mn-cs"/>
                        </a:rPr>
                        <a:t>               (n=2)</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(n=2)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(n=4)</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(n=2)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(n=0)                 (n=1)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(n=3)               (n=1)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nvSpPr>
        <p:spPr bwMode="auto">
          <a:xfrm>
            <a:off x="1515660" y="2534933"/>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65%</a:t>
            </a:r>
            <a:endParaRPr lang="en-CA" sz="900" dirty="0" smtClean="0"/>
          </a:p>
          <a:p>
            <a:r>
              <a:rPr lang="en-CA" sz="900" dirty="0" smtClean="0"/>
              <a:t>(n=13)</a:t>
            </a:r>
          </a:p>
          <a:p>
            <a:r>
              <a:rPr lang="en-CA" sz="1100" dirty="0" smtClean="0"/>
              <a:t>2013: 67%</a:t>
            </a:r>
            <a:r>
              <a:rPr lang="en-CA" sz="400" dirty="0" smtClean="0"/>
              <a:t>    </a:t>
            </a:r>
            <a:r>
              <a:rPr lang="en-CA" sz="700" dirty="0" smtClean="0"/>
              <a:t>(n=8</a:t>
            </a:r>
            <a:r>
              <a:rPr lang="en-CA" sz="800" dirty="0" smtClean="0"/>
              <a:t>)</a:t>
            </a:r>
            <a:endParaRPr lang="en-CA" sz="800" dirty="0"/>
          </a:p>
        </p:txBody>
      </p:sp>
      <p:sp>
        <p:nvSpPr>
          <p:cNvPr id="16" name="Text Box 11"/>
          <p:cNvSpPr txBox="1">
            <a:spLocks noChangeArrowheads="1"/>
          </p:cNvSpPr>
          <p:nvPr/>
        </p:nvSpPr>
        <p:spPr bwMode="auto">
          <a:xfrm>
            <a:off x="4758198" y="3507003"/>
            <a:ext cx="1204629"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20%</a:t>
            </a:r>
          </a:p>
          <a:p>
            <a:r>
              <a:rPr lang="en-CA" sz="800" dirty="0"/>
              <a:t>(</a:t>
            </a:r>
            <a:r>
              <a:rPr lang="en-CA" sz="800" dirty="0" smtClean="0"/>
              <a:t>n=4)</a:t>
            </a:r>
          </a:p>
          <a:p>
            <a:r>
              <a:rPr lang="en-CA" sz="1100" dirty="0" smtClean="0"/>
              <a:t>2013: 25%</a:t>
            </a:r>
          </a:p>
          <a:p>
            <a:r>
              <a:rPr lang="en-CA" sz="400" dirty="0" smtClean="0"/>
              <a:t>    </a:t>
            </a:r>
            <a:r>
              <a:rPr lang="en-CA" sz="700" dirty="0"/>
              <a:t>(</a:t>
            </a:r>
            <a:r>
              <a:rPr lang="en-CA" sz="700" dirty="0" smtClean="0"/>
              <a:t>n=3)</a:t>
            </a:r>
            <a:endParaRPr lang="en-CA" sz="7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Pre-Graduation Work Experience- 2014</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22</a:t>
            </a:fld>
            <a:endParaRPr lang="en-US" dirty="0"/>
          </a:p>
        </p:txBody>
      </p:sp>
      <p:sp>
        <p:nvSpPr>
          <p:cNvPr id="2053" name="Text Box 3"/>
          <p:cNvSpPr txBox="1">
            <a:spLocks noChangeArrowheads="1"/>
          </p:cNvSpPr>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Q33 </a:t>
            </a:r>
            <a:r>
              <a:rPr lang="en-CA" sz="800" dirty="0" smtClean="0">
                <a:solidFill>
                  <a:schemeClr val="tx1"/>
                </a:solidFill>
                <a:latin typeface="+mn-lt"/>
              </a:rPr>
              <a:t>Have </a:t>
            </a:r>
            <a:r>
              <a:rPr lang="en-CA" sz="800" dirty="0">
                <a:solidFill>
                  <a:schemeClr val="tx1"/>
                </a:solidFill>
                <a:latin typeface="+mn-lt"/>
              </a:rPr>
              <a:t>you been able to obtain pre-graduation engineering work </a:t>
            </a:r>
            <a:r>
              <a:rPr lang="en-CA" sz="800" dirty="0" smtClean="0">
                <a:solidFill>
                  <a:schemeClr val="tx1"/>
                </a:solidFill>
                <a:latin typeface="+mn-lt"/>
              </a:rPr>
              <a:t>experience? </a:t>
            </a:r>
            <a:r>
              <a:rPr lang="en-US" sz="800" dirty="0">
                <a:solidFill>
                  <a:schemeClr val="tx1"/>
                </a:solidFill>
                <a:latin typeface="+mn-lt"/>
              </a:rPr>
              <a:t>Base: Respondents applied for license or Don't know/ Unsure </a:t>
            </a:r>
            <a:r>
              <a:rPr lang="en-US" sz="800" dirty="0" smtClean="0">
                <a:solidFill>
                  <a:schemeClr val="tx1"/>
                </a:solidFill>
                <a:latin typeface="+mn-lt"/>
              </a:rPr>
              <a:t>(n=16)</a:t>
            </a:r>
            <a:endParaRPr lang="en-US" sz="800" dirty="0">
              <a:solidFill>
                <a:schemeClr val="tx1"/>
              </a:solidFill>
              <a:latin typeface="+mn-lt"/>
            </a:endParaRPr>
          </a:p>
        </p:txBody>
      </p:sp>
      <p:sp>
        <p:nvSpPr>
          <p:cNvPr id="6" name="Content Placeholder 25"/>
          <p:cNvSpPr txBox="1">
            <a:spLocks/>
          </p:cNvSpPr>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Among those who didn’t immediately intend to apply but would do so after hearing it is required to practice,  over four in ten have </a:t>
            </a:r>
            <a:r>
              <a:rPr lang="en-US" sz="1400" b="0" dirty="0">
                <a:solidFill>
                  <a:srgbClr val="1F497D"/>
                </a:solidFill>
                <a:latin typeface="Calibri"/>
              </a:rPr>
              <a:t>been able to obtain pre-graduation work experience, </a:t>
            </a:r>
            <a:r>
              <a:rPr lang="en-US" sz="1400" b="0" dirty="0" smtClean="0">
                <a:solidFill>
                  <a:srgbClr val="1F497D"/>
                </a:solidFill>
                <a:latin typeface="Calibri"/>
              </a:rPr>
              <a:t>while slightly fewer have not and two in ten are </a:t>
            </a:r>
            <a:r>
              <a:rPr lang="en-US" sz="1400" b="0" dirty="0">
                <a:solidFill>
                  <a:srgbClr val="1F497D"/>
                </a:solidFill>
                <a:latin typeface="Calibri"/>
              </a:rPr>
              <a:t>not sure what qualifies. </a:t>
            </a:r>
          </a:p>
        </p:txBody>
      </p:sp>
      <p:graphicFrame>
        <p:nvGraphicFramePr>
          <p:cNvPr id="7" name="Chart 6"/>
          <p:cNvGraphicFramePr/>
          <p:nvPr>
            <p:extLst>
              <p:ext uri="{D42A27DB-BD31-4B8C-83A1-F6EECF244321}">
                <p14:modId xmlns:p14="http://schemas.microsoft.com/office/powerpoint/2010/main" val="1873502147"/>
              </p:ext>
            </p:extLst>
          </p:nvPr>
        </p:nvGraphicFramePr>
        <p:xfrm>
          <a:off x="365124" y="2514600"/>
          <a:ext cx="7995684" cy="3246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34213676"/>
              </p:ext>
            </p:extLst>
          </p:nvPr>
        </p:nvGraphicFramePr>
        <p:xfrm>
          <a:off x="384175" y="5741880"/>
          <a:ext cx="8470686" cy="318977"/>
        </p:xfrm>
        <a:graphic>
          <a:graphicData uri="http://schemas.openxmlformats.org/drawingml/2006/table">
            <a:tbl>
              <a:tblPr/>
              <a:tblGrid>
                <a:gridCol w="2823562"/>
                <a:gridCol w="2823562"/>
                <a:gridCol w="2823562"/>
              </a:tblGrid>
              <a:tr h="31897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(n=35)</a:t>
                      </a:r>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(n=7)</a:t>
                      </a:r>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kern="1200" dirty="0" smtClean="0">
                          <a:solidFill>
                            <a:schemeClr val="tx2"/>
                          </a:solidFill>
                          <a:latin typeface="Arial Narrow" pitchFamily="34" charset="0"/>
                          <a:ea typeface="+mn-ea"/>
                          <a:cs typeface="+mn-cs"/>
                        </a:rPr>
                        <a:t>                   (n=13)</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605314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7"/>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Application Timeframe</a:t>
            </a:r>
          </a:p>
        </p:txBody>
      </p:sp>
      <p:graphicFrame>
        <p:nvGraphicFramePr>
          <p:cNvPr id="31" name="Object 2"/>
          <p:cNvGraphicFramePr>
            <a:graphicFrameLocks noGrp="1" noChangeAspect="1"/>
          </p:cNvGraphicFramePr>
          <p:nvPr>
            <p:ph idx="1"/>
            <p:extLst>
              <p:ext uri="{D42A27DB-BD31-4B8C-83A1-F6EECF244321}">
                <p14:modId xmlns:p14="http://schemas.microsoft.com/office/powerpoint/2010/main" val="2923482628"/>
              </p:ext>
            </p:extLst>
          </p:nvPr>
        </p:nvGraphicFramePr>
        <p:xfrm>
          <a:off x="403225" y="1743075"/>
          <a:ext cx="823897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331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29E31D8-566F-4FD6-95E5-6FC9EE862CFF}" type="slidenum">
              <a:rPr lang="en-US"/>
              <a:pPr/>
              <a:t>23</a:t>
            </a:fld>
            <a:endParaRPr lang="en-US" dirty="0"/>
          </a:p>
        </p:txBody>
      </p:sp>
      <p:sp>
        <p:nvSpPr>
          <p:cNvPr id="13328" name="Text Box 16"/>
          <p:cNvSpPr txBox="1">
            <a:spLocks noChangeArrowheads="1"/>
          </p:cNvSpPr>
          <p:nvPr/>
        </p:nvSpPr>
        <p:spPr bwMode="auto">
          <a:xfrm>
            <a:off x="1170364" y="2022669"/>
            <a:ext cx="2509837" cy="411162"/>
          </a:xfrm>
          <a:prstGeom prst="rect">
            <a:avLst/>
          </a:prstGeom>
          <a:noFill/>
          <a:ln w="25400" algn="ctr">
            <a:noFill/>
            <a:miter lim="800000"/>
            <a:headEnd/>
            <a:tailEnd/>
          </a:ln>
        </p:spPr>
        <p:txBody>
          <a:bodyPr>
            <a:spAutoFit/>
          </a:bodyPr>
          <a:lstStyle/>
          <a:p>
            <a:r>
              <a:rPr lang="en-CA" sz="1400" dirty="0"/>
              <a:t>Apply Within 1 Year</a:t>
            </a:r>
            <a:br>
              <a:rPr lang="en-CA" sz="1400" dirty="0"/>
            </a:br>
            <a:r>
              <a:rPr lang="en-CA" sz="700" dirty="0"/>
              <a:t>(Top 2 Box)</a:t>
            </a:r>
          </a:p>
        </p:txBody>
      </p:sp>
      <p:sp>
        <p:nvSpPr>
          <p:cNvPr id="13329" name="Text Box 19"/>
          <p:cNvSpPr txBox="1">
            <a:spLocks noChangeArrowheads="1"/>
          </p:cNvSpPr>
          <p:nvPr/>
        </p:nvSpPr>
        <p:spPr bwMode="auto">
          <a:xfrm>
            <a:off x="171450" y="1618348"/>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When Do You Plan to Apply for Licensure?</a:t>
            </a:r>
          </a:p>
        </p:txBody>
      </p:sp>
      <p:sp>
        <p:nvSpPr>
          <p:cNvPr id="13330" name="Text Box 20"/>
          <p:cNvSpPr txBox="1">
            <a:spLocks noChangeArrowheads="1"/>
          </p:cNvSpPr>
          <p:nvPr/>
        </p:nvSpPr>
        <p:spPr bwMode="auto">
          <a:xfrm>
            <a:off x="434898" y="6244683"/>
            <a:ext cx="7958021" cy="307777"/>
          </a:xfrm>
          <a:prstGeom prst="rect">
            <a:avLst/>
          </a:prstGeom>
          <a:noFill/>
          <a:ln w="25400">
            <a:noFill/>
            <a:miter lim="800000"/>
            <a:headEnd/>
            <a:tailEnd/>
          </a:ln>
        </p:spPr>
        <p:txBody>
          <a:bodyPr wrap="square">
            <a:spAutoFit/>
          </a:bodyPr>
          <a:lstStyle/>
          <a:p>
            <a:pPr algn="l"/>
            <a:r>
              <a:rPr lang="en-US" sz="700" dirty="0">
                <a:solidFill>
                  <a:schemeClr val="tx1"/>
                </a:solidFill>
              </a:rPr>
              <a:t>Q27. Do you intend to apply for licensure...?  </a:t>
            </a:r>
            <a:r>
              <a:rPr lang="en-US" sz="700" dirty="0" smtClean="0">
                <a:solidFill>
                  <a:schemeClr val="tx1"/>
                </a:solidFill>
              </a:rPr>
              <a:t/>
            </a:r>
            <a:br>
              <a:rPr lang="en-US" sz="700" dirty="0" smtClean="0">
                <a:solidFill>
                  <a:schemeClr val="tx1"/>
                </a:solidFill>
              </a:rPr>
            </a:br>
            <a:r>
              <a:rPr lang="en-US" sz="700" dirty="0" smtClean="0">
                <a:solidFill>
                  <a:schemeClr val="tx1"/>
                </a:solidFill>
              </a:rPr>
              <a:t>Base</a:t>
            </a:r>
            <a:r>
              <a:rPr lang="en-US" sz="700" dirty="0">
                <a:solidFill>
                  <a:schemeClr val="tx1"/>
                </a:solidFill>
              </a:rPr>
              <a:t>: </a:t>
            </a:r>
            <a:r>
              <a:rPr lang="en-US" sz="700" dirty="0" smtClean="0">
                <a:solidFill>
                  <a:schemeClr val="tx1"/>
                </a:solidFill>
              </a:rPr>
              <a:t>  </a:t>
            </a:r>
            <a:r>
              <a:rPr lang="en-US" sz="700" dirty="0">
                <a:solidFill>
                  <a:schemeClr val="tx1"/>
                </a:solidFill>
              </a:rPr>
              <a:t>R</a:t>
            </a:r>
            <a:r>
              <a:rPr lang="en-US" sz="700" dirty="0" smtClean="0">
                <a:solidFill>
                  <a:schemeClr val="tx1"/>
                </a:solidFill>
              </a:rPr>
              <a:t>espondents </a:t>
            </a:r>
            <a:r>
              <a:rPr lang="en-US" sz="700" dirty="0">
                <a:solidFill>
                  <a:schemeClr val="tx1"/>
                </a:solidFill>
              </a:rPr>
              <a:t>who plan to apply for licensure, </a:t>
            </a:r>
            <a:r>
              <a:rPr lang="en-US" sz="700" dirty="0" smtClean="0">
                <a:solidFill>
                  <a:schemeClr val="tx1"/>
                </a:solidFill>
              </a:rPr>
              <a:t>2013 (n=102); 2014 (n=147)</a:t>
            </a:r>
            <a:endParaRPr lang="en-US" sz="700" dirty="0">
              <a:solidFill>
                <a:schemeClr val="tx1"/>
              </a:solidFill>
            </a:endParaRPr>
          </a:p>
        </p:txBody>
      </p:sp>
      <p:sp>
        <p:nvSpPr>
          <p:cNvPr id="30" name="Content Placeholder 33"/>
          <p:cNvSpPr txBox="1">
            <a:spLocks/>
          </p:cNvSpPr>
          <p:nvPr/>
        </p:nvSpPr>
        <p:spPr>
          <a:xfrm>
            <a:off x="352424" y="742422"/>
            <a:ext cx="8464197"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Seven in ten students who intend to apply for licensure plan to do so within one year (69%), of which half think they will apply within six months of graduation (52%).   Slightly more than one in ten intend to apply after a year (15%) or remain undecided (16%).</a:t>
            </a:r>
            <a:endParaRPr lang="en-US" sz="1400" b="0" dirty="0">
              <a:solidFill>
                <a:srgbClr val="1F497D"/>
              </a:solidFill>
              <a:latin typeface="Calibri"/>
            </a:endParaRPr>
          </a:p>
        </p:txBody>
      </p:sp>
      <p:sp>
        <p:nvSpPr>
          <p:cNvPr id="33" name="AutoShape 10"/>
          <p:cNvSpPr>
            <a:spLocks/>
          </p:cNvSpPr>
          <p:nvPr/>
        </p:nvSpPr>
        <p:spPr bwMode="auto">
          <a:xfrm rot="5400000">
            <a:off x="2366006" y="1511914"/>
            <a:ext cx="18288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64160073"/>
              </p:ext>
            </p:extLst>
          </p:nvPr>
        </p:nvGraphicFramePr>
        <p:xfrm>
          <a:off x="457199" y="5374005"/>
          <a:ext cx="8239128" cy="512445"/>
        </p:xfrm>
        <a:graphic>
          <a:graphicData uri="http://schemas.openxmlformats.org/drawingml/2006/table">
            <a:tbl>
              <a:tblPr/>
              <a:tblGrid>
                <a:gridCol w="2059782"/>
                <a:gridCol w="2059782"/>
                <a:gridCol w="2059782"/>
                <a:gridCol w="2059782"/>
              </a:tblGrid>
              <a:tr h="504825">
                <a:tc>
                  <a:txBody>
                    <a:bodyPr/>
                    <a:lstStyle/>
                    <a:p>
                      <a:pPr algn="ctr" fontAlgn="ctr"/>
                      <a:r>
                        <a:rPr lang="en-US" sz="1200" b="1" i="0" u="none" strike="noStrike" kern="1200" dirty="0">
                          <a:solidFill>
                            <a:schemeClr val="tx1"/>
                          </a:solidFill>
                          <a:latin typeface="+mn-lt"/>
                          <a:ea typeface="+mn-ea"/>
                          <a:cs typeface="+mn-cs"/>
                        </a:rPr>
                        <a:t>Within six months after </a:t>
                      </a:r>
                      <a:r>
                        <a:rPr lang="en-US" sz="1200" b="1" i="0" u="none" strike="noStrike" kern="1200" dirty="0" smtClean="0">
                          <a:solidFill>
                            <a:schemeClr val="tx1"/>
                          </a:solidFill>
                          <a:latin typeface="+mn-lt"/>
                          <a:ea typeface="+mn-ea"/>
                          <a:cs typeface="+mn-cs"/>
                        </a:rPr>
                        <a:t>graduation</a:t>
                      </a:r>
                    </a:p>
                    <a:p>
                      <a:pPr algn="l" fontAlgn="ctr"/>
                      <a:r>
                        <a:rPr lang="en-US" sz="900" b="0" i="0" u="none" strike="noStrike" kern="1200" dirty="0" smtClean="0">
                          <a:solidFill>
                            <a:schemeClr val="tx2"/>
                          </a:solidFill>
                          <a:latin typeface="Arial Narrow" pitchFamily="34" charset="0"/>
                          <a:ea typeface="+mn-ea"/>
                          <a:cs typeface="+mn-cs"/>
                        </a:rPr>
                        <a:t>                  (n=76)                    (n=51) </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Within a year after </a:t>
                      </a:r>
                      <a:r>
                        <a:rPr lang="en-US" sz="1200" b="1" i="0" u="none" strike="noStrike" kern="1200" dirty="0" smtClean="0">
                          <a:solidFill>
                            <a:schemeClr val="tx1"/>
                          </a:solidFill>
                          <a:latin typeface="+mn-lt"/>
                          <a:ea typeface="+mn-ea"/>
                          <a:cs typeface="+mn-cs"/>
                        </a:rPr>
                        <a:t>graduation</a:t>
                      </a:r>
                    </a:p>
                    <a:p>
                      <a:pPr marL="0" algn="l" defTabSz="914400" rtl="0" eaLnBrk="1" fontAlgn="ctr" latinLnBrk="0" hangingPunct="1"/>
                      <a:r>
                        <a:rPr lang="en-US" sz="900" b="0" i="0" u="none" strike="noStrike" kern="1200" dirty="0" smtClean="0">
                          <a:solidFill>
                            <a:schemeClr val="tx2"/>
                          </a:solidFill>
                          <a:latin typeface="Arial Narrow" pitchFamily="34" charset="0"/>
                          <a:ea typeface="+mn-ea"/>
                          <a:cs typeface="+mn-cs"/>
                        </a:rPr>
                        <a:t>                 (n=25)                      (n=17)</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More than a year after </a:t>
                      </a:r>
                      <a:r>
                        <a:rPr lang="en-US" sz="1200" b="1" i="0" u="none" strike="noStrike" kern="1200" dirty="0" smtClean="0">
                          <a:solidFill>
                            <a:schemeClr val="tx1"/>
                          </a:solidFill>
                          <a:latin typeface="+mn-lt"/>
                          <a:ea typeface="+mn-ea"/>
                          <a:cs typeface="+mn-cs"/>
                        </a:rPr>
                        <a:t>graduation</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(n=22)                     (n=14)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Don't </a:t>
                      </a:r>
                      <a:r>
                        <a:rPr lang="en-US" sz="1200" b="1" i="0" u="none" strike="noStrike" kern="1200" dirty="0" smtClean="0">
                          <a:solidFill>
                            <a:schemeClr val="tx1"/>
                          </a:solidFill>
                          <a:latin typeface="+mn-lt"/>
                          <a:ea typeface="+mn-ea"/>
                          <a:cs typeface="+mn-cs"/>
                        </a:rPr>
                        <a:t>know/unsure</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(n=24)                     (n=20)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 Box 11"/>
          <p:cNvSpPr txBox="1">
            <a:spLocks noChangeArrowheads="1"/>
          </p:cNvSpPr>
          <p:nvPr/>
        </p:nvSpPr>
        <p:spPr bwMode="auto">
          <a:xfrm>
            <a:off x="1924459" y="2398206"/>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69%</a:t>
            </a:r>
            <a:endParaRPr lang="en-CA" sz="900" dirty="0" smtClean="0"/>
          </a:p>
          <a:p>
            <a:r>
              <a:rPr lang="en-CA" sz="900" dirty="0" smtClean="0"/>
              <a:t>(n=101)</a:t>
            </a:r>
          </a:p>
          <a:p>
            <a:r>
              <a:rPr lang="en-CA" sz="1100" dirty="0" smtClean="0"/>
              <a:t>2013: 67%</a:t>
            </a:r>
            <a:r>
              <a:rPr lang="en-CA" sz="400" dirty="0" smtClean="0"/>
              <a:t>    </a:t>
            </a:r>
            <a:r>
              <a:rPr lang="en-CA" sz="700" dirty="0" smtClean="0"/>
              <a:t>(n=68</a:t>
            </a:r>
            <a:r>
              <a:rPr lang="en-CA" sz="800" dirty="0" smtClean="0"/>
              <a:t>)</a:t>
            </a:r>
            <a:endParaRPr lang="en-CA" sz="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Waiting to Apply</a:t>
            </a:r>
          </a:p>
        </p:txBody>
      </p:sp>
      <p:graphicFrame>
        <p:nvGraphicFramePr>
          <p:cNvPr id="22" name="Object 5"/>
          <p:cNvGraphicFramePr>
            <a:graphicFrameLocks noGrp="1" noChangeAspect="1"/>
          </p:cNvGraphicFramePr>
          <p:nvPr>
            <p:ph idx="1"/>
            <p:extLst>
              <p:ext uri="{D42A27DB-BD31-4B8C-83A1-F6EECF244321}">
                <p14:modId xmlns:p14="http://schemas.microsoft.com/office/powerpoint/2010/main" val="3872430175"/>
              </p:ext>
            </p:extLst>
          </p:nvPr>
        </p:nvGraphicFramePr>
        <p:xfrm>
          <a:off x="447675" y="1673373"/>
          <a:ext cx="8331200" cy="4758352"/>
        </p:xfrm>
        <a:graphic>
          <a:graphicData uri="http://schemas.openxmlformats.org/drawingml/2006/chart">
            <c:chart xmlns:c="http://schemas.openxmlformats.org/drawingml/2006/chart" xmlns:r="http://schemas.openxmlformats.org/officeDocument/2006/relationships" r:id="rId2"/>
          </a:graphicData>
        </a:graphic>
      </p:graphicFrame>
      <p:sp>
        <p:nvSpPr>
          <p:cNvPr id="1434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B889DC-2272-4B5C-9078-6C3B2BF71FCB}" type="slidenum">
              <a:rPr lang="en-US"/>
              <a:pPr/>
              <a:t>24</a:t>
            </a:fld>
            <a:endParaRPr lang="en-US" dirty="0"/>
          </a:p>
        </p:txBody>
      </p:sp>
      <p:sp>
        <p:nvSpPr>
          <p:cNvPr id="14341" name="Text Box 3"/>
          <p:cNvSpPr txBox="1">
            <a:spLocks noChangeArrowheads="1"/>
          </p:cNvSpPr>
          <p:nvPr/>
        </p:nvSpPr>
        <p:spPr bwMode="auto">
          <a:xfrm>
            <a:off x="312234" y="6200465"/>
            <a:ext cx="81438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Q28. Why do you intend to wait more than a year to apply for the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 Respondents </a:t>
            </a:r>
            <a:r>
              <a:rPr lang="en-US" sz="800" dirty="0">
                <a:solidFill>
                  <a:schemeClr val="tx1"/>
                </a:solidFill>
                <a:latin typeface="+mj-lt"/>
              </a:rPr>
              <a:t>who said &gt;1yr or don’t know/unsure in Q27, </a:t>
            </a:r>
            <a:r>
              <a:rPr lang="en-US" sz="800" dirty="0" smtClean="0">
                <a:solidFill>
                  <a:schemeClr val="tx1"/>
                </a:solidFill>
                <a:latin typeface="+mj-lt"/>
              </a:rPr>
              <a:t>2013 (n=34); 2014 (n=46)</a:t>
            </a:r>
            <a:endParaRPr lang="en-US" sz="800" dirty="0">
              <a:solidFill>
                <a:schemeClr val="tx1"/>
              </a:solidFill>
              <a:latin typeface="+mj-lt"/>
            </a:endParaRPr>
          </a:p>
        </p:txBody>
      </p:sp>
      <p:sp>
        <p:nvSpPr>
          <p:cNvPr id="14347" name="Text Box 11"/>
          <p:cNvSpPr txBox="1">
            <a:spLocks noChangeArrowheads="1"/>
          </p:cNvSpPr>
          <p:nvPr/>
        </p:nvSpPr>
        <p:spPr bwMode="auto">
          <a:xfrm>
            <a:off x="293687" y="1545300"/>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Why Do You Plan to Wait  More Than a Year to Apply?</a:t>
            </a:r>
          </a:p>
        </p:txBody>
      </p:sp>
      <p:sp>
        <p:nvSpPr>
          <p:cNvPr id="21" name="Content Placeholder 33"/>
          <p:cNvSpPr txBox="1">
            <a:spLocks/>
          </p:cNvSpPr>
          <p:nvPr/>
        </p:nvSpPr>
        <p:spPr>
          <a:xfrm>
            <a:off x="352425" y="745312"/>
            <a:ext cx="7740650" cy="646331"/>
          </a:xfrm>
          <a:prstGeom prst="rect">
            <a:avLst/>
          </a:prstGeom>
          <a:solidFill>
            <a:schemeClr val="bg1"/>
          </a:solidFill>
          <a:effectLst>
            <a:outerShdw blurRad="50800" dist="38100" dir="5400000" algn="t" rotWithShape="0">
              <a:prstClr val="black">
                <a:alpha val="40000"/>
              </a:prstClr>
            </a:outerShdw>
          </a:effectLst>
        </p:spPr>
        <p:txBody>
          <a:bodyPr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Among those students who plan to wait at least a year to apply for licensure or are unsure, virtually all cite the desire for required work experience as the reason for the delay or uncertainty. </a:t>
            </a:r>
            <a:r>
              <a:rPr lang="en-US" sz="1400" b="0" i="1" dirty="0" smtClean="0">
                <a:solidFill>
                  <a:srgbClr val="1F497D"/>
                </a:solidFill>
                <a:latin typeface="Calibri"/>
              </a:rPr>
              <a:t>Due to small base sizes, results should be interpreted with caution. </a:t>
            </a:r>
            <a:endParaRPr lang="en-US" sz="1400" b="0" dirty="0">
              <a:solidFill>
                <a:schemeClr val="tx1"/>
              </a:solidFill>
              <a:latin typeface="+mj-lt"/>
            </a:endParaRPr>
          </a:p>
        </p:txBody>
      </p:sp>
      <p:graphicFrame>
        <p:nvGraphicFramePr>
          <p:cNvPr id="14" name="Table 13"/>
          <p:cNvGraphicFramePr>
            <a:graphicFrameLocks noGrp="1"/>
          </p:cNvGraphicFramePr>
          <p:nvPr>
            <p:extLst>
              <p:ext uri="{D42A27DB-BD31-4B8C-83A1-F6EECF244321}">
                <p14:modId xmlns:p14="http://schemas.microsoft.com/office/powerpoint/2010/main" val="1452313453"/>
              </p:ext>
            </p:extLst>
          </p:nvPr>
        </p:nvGraphicFramePr>
        <p:xfrm>
          <a:off x="89720" y="2122398"/>
          <a:ext cx="3760089" cy="4171852"/>
        </p:xfrm>
        <a:graphic>
          <a:graphicData uri="http://schemas.openxmlformats.org/drawingml/2006/table">
            <a:tbl>
              <a:tblPr/>
              <a:tblGrid>
                <a:gridCol w="3760089"/>
              </a:tblGrid>
              <a:tr h="1411588">
                <a:tc>
                  <a:txBody>
                    <a:bodyPr/>
                    <a:lstStyle/>
                    <a:p>
                      <a:pPr marL="0" algn="r" defTabSz="914400" rtl="0" eaLnBrk="1" fontAlgn="b" latinLnBrk="0" hangingPunct="1"/>
                      <a:r>
                        <a:rPr lang="en-US" sz="1400" b="1" i="0" u="none" strike="noStrike" dirty="0">
                          <a:latin typeface="+mn-lt"/>
                        </a:rPr>
                        <a:t>I want to achieve the required experience before </a:t>
                      </a:r>
                      <a:r>
                        <a:rPr lang="en-US" sz="1400" b="1" i="0" u="none" strike="noStrike" dirty="0" smtClean="0">
                          <a:latin typeface="+mn-lt"/>
                        </a:rPr>
                        <a:t>applying</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(n=44)</a:t>
                      </a:r>
                    </a:p>
                    <a:p>
                      <a:pPr algn="r" fontAlgn="b"/>
                      <a:r>
                        <a:rPr lang="en-US" sz="1000" b="0" i="0" u="none" strike="noStrike" kern="1200" dirty="0" smtClean="0">
                          <a:solidFill>
                            <a:schemeClr val="tx2"/>
                          </a:solidFill>
                          <a:latin typeface="Arial Narrow" pitchFamily="34" charset="0"/>
                          <a:ea typeface="+mn-ea"/>
                          <a:cs typeface="+mn-cs"/>
                        </a:rPr>
                        <a:t>(n=28)</a:t>
                      </a:r>
                    </a:p>
                  </a:txBody>
                  <a:tcPr marL="6608" marR="6608" marT="6608" marB="0">
                    <a:lnL>
                      <a:noFill/>
                    </a:lnL>
                    <a:lnR>
                      <a:noFill/>
                    </a:lnR>
                    <a:lnT>
                      <a:noFill/>
                    </a:lnT>
                    <a:lnB>
                      <a:noFill/>
                    </a:lnB>
                  </a:tcPr>
                </a:tc>
              </a:tr>
              <a:tr h="1331687">
                <a:tc>
                  <a:txBody>
                    <a:bodyPr/>
                    <a:lstStyle/>
                    <a:p>
                      <a:pPr marL="0" algn="r" defTabSz="914400" rtl="0" eaLnBrk="1" fontAlgn="b" latinLnBrk="0" hangingPunct="1"/>
                      <a:r>
                        <a:rPr lang="en-US" sz="1400" b="1" i="0" u="none" strike="noStrike" dirty="0" smtClean="0">
                          <a:latin typeface="+mn-lt"/>
                        </a:rPr>
                        <a:t>Little to no employment opportunities</a:t>
                      </a:r>
                    </a:p>
                    <a:p>
                      <a:pPr marL="0" algn="r" defTabSz="914400" rtl="0" eaLnBrk="1" fontAlgn="b" latinLnBrk="0" hangingPunct="1"/>
                      <a:r>
                        <a:rPr lang="en-US" sz="1000" b="0" i="0" u="none" strike="noStrike" kern="1200" dirty="0" smtClean="0">
                          <a:solidFill>
                            <a:schemeClr val="tx2"/>
                          </a:solidFill>
                          <a:latin typeface="Arial Narrow" pitchFamily="34" charset="0"/>
                          <a:ea typeface="+mn-ea"/>
                          <a:cs typeface="+mn-cs"/>
                        </a:rPr>
                        <a:t>(n=1)</a:t>
                      </a:r>
                    </a:p>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(n=0)</a:t>
                      </a:r>
                    </a:p>
                    <a:p>
                      <a:pPr marL="0" algn="r" defTabSz="914400" rtl="0" eaLnBrk="1" fontAlgn="b" latinLnBrk="0" hangingPunct="1"/>
                      <a:endParaRPr lang="en-US" sz="1000" b="0" i="0" u="none" strike="noStrike" kern="1200" dirty="0" smtClean="0">
                        <a:solidFill>
                          <a:schemeClr val="tx2"/>
                        </a:solidFill>
                        <a:latin typeface="Arial Narrow" pitchFamily="34" charset="0"/>
                        <a:ea typeface="+mn-ea"/>
                        <a:cs typeface="+mn-cs"/>
                      </a:endParaRPr>
                    </a:p>
                  </a:txBody>
                  <a:tcPr marL="6608" marR="6608" marT="6608" marB="0">
                    <a:lnL>
                      <a:noFill/>
                    </a:lnL>
                    <a:lnR>
                      <a:noFill/>
                    </a:lnR>
                    <a:lnT>
                      <a:noFill/>
                    </a:lnT>
                    <a:lnB>
                      <a:noFill/>
                    </a:lnB>
                  </a:tcPr>
                </a:tc>
              </a:tr>
              <a:tr h="1428577">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latin typeface="+mn-lt"/>
                        </a:rPr>
                        <a:t>Need more information about programs/ about applying</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(n=1) </a:t>
                      </a:r>
                    </a:p>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(n=0)</a:t>
                      </a:r>
                    </a:p>
                  </a:txBody>
                  <a:tcPr marL="6608" marR="6608" marT="6608"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4" name="Text Box 36"/>
          <p:cNvSpPr txBox="1">
            <a:spLocks noChangeArrowheads="1"/>
          </p:cNvSpPr>
          <p:nvPr/>
        </p:nvSpPr>
        <p:spPr bwMode="auto">
          <a:xfrm>
            <a:off x="336858" y="1693995"/>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Would you Apply Within 6 Month if Eligible to Have 1st Year EIT Fees Waived?</a:t>
            </a:r>
          </a:p>
        </p:txBody>
      </p:sp>
      <p:graphicFrame>
        <p:nvGraphicFramePr>
          <p:cNvPr id="15" name="Table 14"/>
          <p:cNvGraphicFramePr>
            <a:graphicFrameLocks noGrp="1"/>
          </p:cNvGraphicFramePr>
          <p:nvPr>
            <p:extLst>
              <p:ext uri="{D42A27DB-BD31-4B8C-83A1-F6EECF244321}">
                <p14:modId xmlns:p14="http://schemas.microsoft.com/office/powerpoint/2010/main" val="1129205308"/>
              </p:ext>
            </p:extLst>
          </p:nvPr>
        </p:nvGraphicFramePr>
        <p:xfrm>
          <a:off x="368514" y="5795213"/>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en-US" sz="1200" b="1" i="0" u="none" strike="noStrike" kern="1200" dirty="0">
                          <a:solidFill>
                            <a:schemeClr val="tx1"/>
                          </a:solidFill>
                          <a:latin typeface="+mn-lt"/>
                          <a:ea typeface="+mn-ea"/>
                          <a:cs typeface="+mn-cs"/>
                        </a:rPr>
                        <a:t>Very </a:t>
                      </a:r>
                      <a:r>
                        <a:rPr lang="en-US" sz="1200" b="1" i="0" u="none" strike="noStrike" kern="1200" dirty="0" smtClean="0">
                          <a:solidFill>
                            <a:schemeClr val="tx1"/>
                          </a:solidFill>
                          <a:latin typeface="+mn-lt"/>
                          <a:ea typeface="+mn-ea"/>
                          <a:cs typeface="+mn-cs"/>
                        </a:rPr>
                        <a:t>likely</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(n=41)           (n=31) </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latin typeface="+mn-lt"/>
                          <a:ea typeface="+mn-ea"/>
                          <a:cs typeface="+mn-cs"/>
                        </a:rPr>
                        <a:t>Somewhat </a:t>
                      </a:r>
                      <a:r>
                        <a:rPr lang="en-US" sz="1200" b="1" i="0" u="none" strike="noStrike" kern="1200" dirty="0" smtClean="0">
                          <a:solidFill>
                            <a:schemeClr val="tx1"/>
                          </a:solidFill>
                          <a:latin typeface="+mn-lt"/>
                          <a:ea typeface="+mn-ea"/>
                          <a:cs typeface="+mn-cs"/>
                        </a:rPr>
                        <a:t>likely</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(n=26)         (n=12) </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Somewhat </a:t>
                      </a:r>
                      <a:r>
                        <a:rPr lang="en-US" sz="1200" b="1" i="0" u="none" strike="noStrike" kern="1200" dirty="0" smtClean="0">
                          <a:solidFill>
                            <a:schemeClr val="tx1"/>
                          </a:solidFill>
                          <a:latin typeface="+mn-lt"/>
                          <a:ea typeface="+mn-ea"/>
                          <a:cs typeface="+mn-cs"/>
                        </a:rPr>
                        <a:t>unlikely</a:t>
                      </a:r>
                    </a:p>
                    <a:p>
                      <a:pPr algn="l" fontAlgn="b"/>
                      <a:r>
                        <a:rPr lang="en-US" sz="1050" b="0" i="0" u="none" strike="noStrike" kern="1200" dirty="0" smtClean="0">
                          <a:solidFill>
                            <a:schemeClr val="tx2"/>
                          </a:solidFill>
                          <a:latin typeface="Arial Narrow" pitchFamily="34" charset="0"/>
                          <a:ea typeface="+mn-ea"/>
                          <a:cs typeface="+mn-cs"/>
                        </a:rPr>
                        <a:t>             (n=1)            (n=2) </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Very </a:t>
                      </a:r>
                      <a:r>
                        <a:rPr lang="en-US" sz="1200" b="1" i="0" u="none" strike="noStrike" kern="1200" dirty="0" smtClean="0">
                          <a:solidFill>
                            <a:schemeClr val="tx1"/>
                          </a:solidFill>
                          <a:latin typeface="+mn-lt"/>
                          <a:ea typeface="+mn-ea"/>
                          <a:cs typeface="+mn-cs"/>
                        </a:rPr>
                        <a:t>unlikely</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(n=0)             (n=2) </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Don't know / </a:t>
                      </a:r>
                      <a:r>
                        <a:rPr lang="en-US" sz="1200" b="1" i="0" u="none" strike="noStrike" kern="1200" dirty="0" smtClean="0">
                          <a:solidFill>
                            <a:schemeClr val="tx1"/>
                          </a:solidFill>
                          <a:latin typeface="+mn-lt"/>
                          <a:ea typeface="+mn-ea"/>
                          <a:cs typeface="+mn-cs"/>
                        </a:rPr>
                        <a:t>Unsure</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(n=3)          (n=4) </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363" name="Rectangle 2"/>
          <p:cNvSpPr>
            <a:spLocks noGrp="1" noChangeArrowheads="1"/>
          </p:cNvSpPr>
          <p:nvPr>
            <p:ph type="title"/>
          </p:nvPr>
        </p:nvSpPr>
        <p:spPr bwMode="auto">
          <a:xfrm>
            <a:off x="838200" y="271432"/>
            <a:ext cx="8162925" cy="249299"/>
          </a:xfrm>
          <a:noFill/>
          <a:ln>
            <a:miter lim="800000"/>
            <a:headEnd/>
            <a:tailEnd/>
          </a:ln>
        </p:spPr>
        <p:txBody>
          <a:bodyPr vert="horz" numCol="1" compatLnSpc="1">
            <a:prstTxWarp prst="textNoShape">
              <a:avLst/>
            </a:prstTxWarp>
          </a:bodyPr>
          <a:lstStyle/>
          <a:p>
            <a:r>
              <a:rPr lang="en-CA" sz="1800" dirty="0" smtClean="0"/>
              <a:t>Impact of Waiving EIT Fees on Likelihood to Apply within Six Months</a:t>
            </a:r>
          </a:p>
        </p:txBody>
      </p:sp>
      <p:graphicFrame>
        <p:nvGraphicFramePr>
          <p:cNvPr id="54" name="Object 5"/>
          <p:cNvGraphicFramePr>
            <a:graphicFrameLocks noGrp="1" noChangeAspect="1"/>
          </p:cNvGraphicFramePr>
          <p:nvPr>
            <p:ph idx="1"/>
            <p:extLst>
              <p:ext uri="{D42A27DB-BD31-4B8C-83A1-F6EECF244321}">
                <p14:modId xmlns:p14="http://schemas.microsoft.com/office/powerpoint/2010/main" val="3281277046"/>
              </p:ext>
            </p:extLst>
          </p:nvPr>
        </p:nvGraphicFramePr>
        <p:xfrm>
          <a:off x="478184" y="1403798"/>
          <a:ext cx="8227819" cy="4374653"/>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5C27C11-3344-4808-ACE8-F4BA943662B8}" type="slidenum">
              <a:rPr lang="en-US"/>
              <a:pPr/>
              <a:t>25</a:t>
            </a:fld>
            <a:endParaRPr lang="en-US" dirty="0"/>
          </a:p>
        </p:txBody>
      </p:sp>
      <p:sp>
        <p:nvSpPr>
          <p:cNvPr id="15365" name="Rectangle 4"/>
          <p:cNvSpPr>
            <a:spLocks noChangeArrowheads="1"/>
          </p:cNvSpPr>
          <p:nvPr/>
        </p:nvSpPr>
        <p:spPr bwMode="auto">
          <a:xfrm>
            <a:off x="313861" y="6173671"/>
            <a:ext cx="8097915" cy="461665"/>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Q29. If you knew that by applying for licensure in Ontario within 6 months of graduation you could be eligible to have the application and first year EIT program fees waived, how likely would you be to apply for licensure within that time frame? Base</a:t>
            </a:r>
            <a:r>
              <a:rPr lang="en-US" sz="800" dirty="0" smtClean="0">
                <a:solidFill>
                  <a:schemeClr val="tx1"/>
                </a:solidFill>
                <a:latin typeface="+mj-lt"/>
              </a:rPr>
              <a:t>:  </a:t>
            </a:r>
            <a:r>
              <a:rPr lang="en-US" sz="800" dirty="0">
                <a:solidFill>
                  <a:schemeClr val="tx1"/>
                </a:solidFill>
                <a:latin typeface="+mj-lt"/>
              </a:rPr>
              <a:t>Respondents who do not know or intend to apply for licensure in Ontario &gt;6mths after graduation,  </a:t>
            </a:r>
            <a:r>
              <a:rPr lang="en-US" sz="800" dirty="0" smtClean="0">
                <a:solidFill>
                  <a:schemeClr val="tx1"/>
                </a:solidFill>
                <a:latin typeface="+mj-lt"/>
              </a:rPr>
              <a:t>2013 (n=51); 2014 (n=71)</a:t>
            </a:r>
            <a:endParaRPr lang="en-CA" sz="800" dirty="0">
              <a:solidFill>
                <a:schemeClr val="tx1"/>
              </a:solidFill>
              <a:latin typeface="+mj-lt"/>
            </a:endParaRPr>
          </a:p>
        </p:txBody>
      </p:sp>
      <p:sp>
        <p:nvSpPr>
          <p:cNvPr id="15367" name="Text Box 9"/>
          <p:cNvSpPr txBox="1">
            <a:spLocks noChangeArrowheads="1"/>
          </p:cNvSpPr>
          <p:nvPr/>
        </p:nvSpPr>
        <p:spPr bwMode="auto">
          <a:xfrm>
            <a:off x="1587514" y="1956187"/>
            <a:ext cx="931862" cy="415498"/>
          </a:xfrm>
          <a:prstGeom prst="rect">
            <a:avLst/>
          </a:prstGeom>
          <a:noFill/>
          <a:ln w="25400" algn="ctr">
            <a:noFill/>
            <a:miter lim="800000"/>
            <a:headEnd/>
            <a:tailEnd/>
          </a:ln>
        </p:spPr>
        <p:txBody>
          <a:bodyPr>
            <a:spAutoFit/>
          </a:bodyPr>
          <a:lstStyle/>
          <a:p>
            <a:r>
              <a:rPr lang="en-CA" sz="1400" dirty="0"/>
              <a:t>Likely</a:t>
            </a:r>
            <a:br>
              <a:rPr lang="en-CA" sz="1400" dirty="0"/>
            </a:br>
            <a:r>
              <a:rPr lang="en-CA" sz="700" dirty="0"/>
              <a:t>(Top 2 Box)</a:t>
            </a:r>
          </a:p>
        </p:txBody>
      </p:sp>
      <p:sp>
        <p:nvSpPr>
          <p:cNvPr id="15371" name="Text Box 18"/>
          <p:cNvSpPr txBox="1">
            <a:spLocks noChangeArrowheads="1"/>
          </p:cNvSpPr>
          <p:nvPr/>
        </p:nvSpPr>
        <p:spPr bwMode="auto">
          <a:xfrm>
            <a:off x="5014689" y="3329101"/>
            <a:ext cx="931862" cy="415498"/>
          </a:xfrm>
          <a:prstGeom prst="rect">
            <a:avLst/>
          </a:prstGeom>
          <a:noFill/>
          <a:ln w="25400" algn="ctr">
            <a:noFill/>
            <a:miter lim="800000"/>
            <a:headEnd/>
            <a:tailEnd/>
          </a:ln>
        </p:spPr>
        <p:txBody>
          <a:bodyPr>
            <a:spAutoFit/>
          </a:bodyPr>
          <a:lstStyle/>
          <a:p>
            <a:r>
              <a:rPr lang="en-CA" sz="1400" dirty="0"/>
              <a:t>Unlikely</a:t>
            </a:r>
            <a:br>
              <a:rPr lang="en-CA" sz="1400" dirty="0"/>
            </a:br>
            <a:r>
              <a:rPr lang="en-CA" sz="700" dirty="0"/>
              <a:t>(Low 2 Box)</a:t>
            </a:r>
          </a:p>
        </p:txBody>
      </p:sp>
      <p:sp>
        <p:nvSpPr>
          <p:cNvPr id="15378" name="Text Box 30"/>
          <p:cNvSpPr txBox="1">
            <a:spLocks noChangeArrowheads="1"/>
          </p:cNvSpPr>
          <p:nvPr/>
        </p:nvSpPr>
        <p:spPr bwMode="auto">
          <a:xfrm>
            <a:off x="3067050" y="1403798"/>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(n=81)</a:t>
            </a:r>
          </a:p>
        </p:txBody>
      </p:sp>
      <p:sp>
        <p:nvSpPr>
          <p:cNvPr id="53" name="Content Placeholder 33"/>
          <p:cNvSpPr txBox="1">
            <a:spLocks/>
          </p:cNvSpPr>
          <p:nvPr/>
        </p:nvSpPr>
        <p:spPr>
          <a:xfrm>
            <a:off x="341273" y="734161"/>
            <a:ext cx="8501643"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Upon learning that they could be eligible to have their first year EIT fees waived, </a:t>
            </a:r>
            <a:r>
              <a:rPr lang="en-US" sz="1400" b="0" dirty="0" smtClean="0">
                <a:solidFill>
                  <a:schemeClr val="tx1"/>
                </a:solidFill>
                <a:latin typeface="+mj-lt"/>
              </a:rPr>
              <a:t>nearly six in ten (58%) students who originally intended on waiting more </a:t>
            </a:r>
            <a:r>
              <a:rPr lang="en-US" sz="1400" b="0" dirty="0">
                <a:solidFill>
                  <a:schemeClr val="tx1"/>
                </a:solidFill>
                <a:latin typeface="+mj-lt"/>
              </a:rPr>
              <a:t>than </a:t>
            </a:r>
            <a:r>
              <a:rPr lang="en-US" sz="1400" b="0" dirty="0" smtClean="0">
                <a:solidFill>
                  <a:schemeClr val="tx1"/>
                </a:solidFill>
                <a:latin typeface="+mj-lt"/>
              </a:rPr>
              <a:t>six months after graduation to apply say </a:t>
            </a:r>
            <a:r>
              <a:rPr lang="en-US" sz="1400" b="0" dirty="0">
                <a:solidFill>
                  <a:schemeClr val="tx1"/>
                </a:solidFill>
                <a:latin typeface="+mj-lt"/>
              </a:rPr>
              <a:t>that they are very likely to </a:t>
            </a:r>
            <a:r>
              <a:rPr lang="en-US" sz="1400" b="0" dirty="0" smtClean="0">
                <a:solidFill>
                  <a:schemeClr val="tx1"/>
                </a:solidFill>
                <a:latin typeface="+mj-lt"/>
              </a:rPr>
              <a:t>do so within that timeframe.  Nearly four in ten (37%) </a:t>
            </a:r>
            <a:r>
              <a:rPr lang="en-US" sz="1400" b="0" dirty="0">
                <a:solidFill>
                  <a:schemeClr val="tx1"/>
                </a:solidFill>
                <a:latin typeface="+mj-lt"/>
              </a:rPr>
              <a:t>are somewhat likely to apply within six </a:t>
            </a:r>
            <a:r>
              <a:rPr lang="en-US" sz="1400" b="0" dirty="0" smtClean="0">
                <a:solidFill>
                  <a:schemeClr val="tx1"/>
                </a:solidFill>
                <a:latin typeface="+mj-lt"/>
              </a:rPr>
              <a:t>months, while only 1% are unlikely to apply (8%) </a:t>
            </a:r>
            <a:r>
              <a:rPr lang="en-US" sz="1400" b="0" dirty="0" smtClean="0">
                <a:solidFill>
                  <a:srgbClr val="1F497D"/>
                </a:solidFill>
                <a:latin typeface="Calibri"/>
              </a:rPr>
              <a:t>in that timeframe, while 4% don’t know</a:t>
            </a:r>
            <a:r>
              <a:rPr lang="en-US" sz="1400" b="0" dirty="0" smtClean="0">
                <a:solidFill>
                  <a:schemeClr val="tx1"/>
                </a:solidFill>
                <a:latin typeface="+mj-lt"/>
              </a:rPr>
              <a:t>.</a:t>
            </a:r>
            <a:endParaRPr lang="en-US" sz="1400" b="0" dirty="0">
              <a:solidFill>
                <a:schemeClr val="tx1"/>
              </a:solidFill>
              <a:latin typeface="+mj-lt"/>
            </a:endParaRPr>
          </a:p>
        </p:txBody>
      </p:sp>
      <p:sp>
        <p:nvSpPr>
          <p:cNvPr id="59" name="AutoShape 10"/>
          <p:cNvSpPr>
            <a:spLocks/>
          </p:cNvSpPr>
          <p:nvPr/>
        </p:nvSpPr>
        <p:spPr bwMode="auto">
          <a:xfrm rot="5400000">
            <a:off x="5362811" y="324313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4" name="AutoShape 10"/>
          <p:cNvSpPr>
            <a:spLocks/>
          </p:cNvSpPr>
          <p:nvPr/>
        </p:nvSpPr>
        <p:spPr bwMode="auto">
          <a:xfrm rot="5400000">
            <a:off x="1962005" y="1796696"/>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6" name="Text Box 11"/>
          <p:cNvSpPr txBox="1">
            <a:spLocks noChangeArrowheads="1"/>
          </p:cNvSpPr>
          <p:nvPr/>
        </p:nvSpPr>
        <p:spPr bwMode="auto">
          <a:xfrm>
            <a:off x="1523235" y="2328925"/>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95%</a:t>
            </a:r>
            <a:endParaRPr lang="en-CA" sz="900" dirty="0" smtClean="0"/>
          </a:p>
          <a:p>
            <a:r>
              <a:rPr lang="en-CA" sz="900" dirty="0" smtClean="0"/>
              <a:t>(n=67)</a:t>
            </a:r>
          </a:p>
          <a:p>
            <a:r>
              <a:rPr lang="en-CA" sz="1100" dirty="0" smtClean="0"/>
              <a:t>2013: 85%</a:t>
            </a:r>
            <a:r>
              <a:rPr lang="en-CA" sz="400" dirty="0" smtClean="0"/>
              <a:t>    </a:t>
            </a:r>
            <a:r>
              <a:rPr lang="en-CA" sz="700" dirty="0" smtClean="0"/>
              <a:t>(n=43</a:t>
            </a:r>
            <a:r>
              <a:rPr lang="en-CA" sz="800" dirty="0" smtClean="0"/>
              <a:t>)</a:t>
            </a:r>
            <a:endParaRPr lang="en-CA" sz="800" dirty="0"/>
          </a:p>
        </p:txBody>
      </p:sp>
      <p:sp>
        <p:nvSpPr>
          <p:cNvPr id="17" name="Text Box 11"/>
          <p:cNvSpPr txBox="1">
            <a:spLocks noChangeArrowheads="1"/>
          </p:cNvSpPr>
          <p:nvPr/>
        </p:nvSpPr>
        <p:spPr bwMode="auto">
          <a:xfrm>
            <a:off x="4980634" y="3783208"/>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1%</a:t>
            </a:r>
          </a:p>
          <a:p>
            <a:r>
              <a:rPr lang="en-CA" sz="800" dirty="0"/>
              <a:t>(</a:t>
            </a:r>
            <a:r>
              <a:rPr lang="en-CA" sz="800" dirty="0" smtClean="0"/>
              <a:t>n=1)</a:t>
            </a:r>
          </a:p>
          <a:p>
            <a:r>
              <a:rPr lang="en-CA" sz="1100" dirty="0" smtClean="0"/>
              <a:t>2013: 8%</a:t>
            </a:r>
            <a:r>
              <a:rPr lang="en-CA" sz="400" dirty="0" smtClean="0"/>
              <a:t>     </a:t>
            </a:r>
            <a:r>
              <a:rPr lang="en-CA" sz="700" dirty="0"/>
              <a:t>(</a:t>
            </a:r>
            <a:r>
              <a:rPr lang="en-CA" sz="700" dirty="0" smtClean="0"/>
              <a:t>n=4)</a:t>
            </a:r>
            <a:endParaRPr lang="en-CA" sz="7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Intended Country of Application</a:t>
            </a:r>
          </a:p>
        </p:txBody>
      </p:sp>
      <p:graphicFrame>
        <p:nvGraphicFramePr>
          <p:cNvPr id="36" name="Object 5"/>
          <p:cNvGraphicFramePr>
            <a:graphicFrameLocks noGrp="1" noChangeAspect="1"/>
          </p:cNvGraphicFramePr>
          <p:nvPr>
            <p:ph idx="1"/>
            <p:extLst>
              <p:ext uri="{D42A27DB-BD31-4B8C-83A1-F6EECF244321}">
                <p14:modId xmlns:p14="http://schemas.microsoft.com/office/powerpoint/2010/main" val="36994054"/>
              </p:ext>
            </p:extLst>
          </p:nvPr>
        </p:nvGraphicFramePr>
        <p:xfrm>
          <a:off x="425527" y="1940313"/>
          <a:ext cx="8363880" cy="4102564"/>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11447-89BD-451B-9136-C122716D6C32}" type="slidenum">
              <a:rPr lang="en-US"/>
              <a:pPr/>
              <a:t>26</a:t>
            </a:fld>
            <a:endParaRPr lang="en-US" dirty="0"/>
          </a:p>
        </p:txBody>
      </p:sp>
      <p:sp>
        <p:nvSpPr>
          <p:cNvPr id="16389" name="Text Box 3"/>
          <p:cNvSpPr txBox="1">
            <a:spLocks noChangeArrowheads="1"/>
          </p:cNvSpPr>
          <p:nvPr/>
        </p:nvSpPr>
        <p:spPr bwMode="auto">
          <a:xfrm>
            <a:off x="315332" y="6272174"/>
            <a:ext cx="8474075" cy="338554"/>
          </a:xfrm>
          <a:prstGeom prst="rect">
            <a:avLst/>
          </a:prstGeom>
          <a:noFill/>
          <a:ln w="25400">
            <a:noFill/>
            <a:miter lim="800000"/>
            <a:headEnd/>
            <a:tailEnd/>
          </a:ln>
        </p:spPr>
        <p:txBody>
          <a:bodyPr>
            <a:spAutoFit/>
          </a:bodyPr>
          <a:lstStyle/>
          <a:p>
            <a:pPr algn="l"/>
            <a:r>
              <a:rPr lang="en-US" sz="800" dirty="0">
                <a:solidFill>
                  <a:schemeClr val="tx1"/>
                </a:solidFill>
                <a:latin typeface="+mn-lt"/>
              </a:rPr>
              <a:t>Q25. Where do you intend to apply for licensure? </a:t>
            </a:r>
            <a:br>
              <a:rPr lang="en-US" sz="800" dirty="0">
                <a:solidFill>
                  <a:schemeClr val="tx1"/>
                </a:solidFill>
                <a:latin typeface="+mn-lt"/>
              </a:rPr>
            </a:br>
            <a:r>
              <a:rPr lang="en-US" sz="800" dirty="0">
                <a:solidFill>
                  <a:schemeClr val="tx1"/>
                </a:solidFill>
                <a:latin typeface="+mn-lt"/>
              </a:rPr>
              <a:t>Base:  Respondents who ever plan to apply for licensure, 2013 (n=102); </a:t>
            </a:r>
            <a:r>
              <a:rPr lang="en-US" sz="800" dirty="0" smtClean="0">
                <a:solidFill>
                  <a:schemeClr val="tx1"/>
                </a:solidFill>
                <a:latin typeface="+mn-lt"/>
              </a:rPr>
              <a:t>2014 (n=147)</a:t>
            </a:r>
            <a:endParaRPr lang="en-US" sz="800" dirty="0">
              <a:solidFill>
                <a:schemeClr val="tx1"/>
              </a:solidFill>
              <a:latin typeface="+mn-lt"/>
            </a:endParaRPr>
          </a:p>
        </p:txBody>
      </p:sp>
      <p:sp>
        <p:nvSpPr>
          <p:cNvPr id="16403" name="Text Box 21"/>
          <p:cNvSpPr txBox="1">
            <a:spLocks noChangeArrowheads="1"/>
          </p:cNvSpPr>
          <p:nvPr/>
        </p:nvSpPr>
        <p:spPr bwMode="auto">
          <a:xfrm>
            <a:off x="4552369" y="4236592"/>
            <a:ext cx="976554" cy="274637"/>
          </a:xfrm>
          <a:prstGeom prst="rect">
            <a:avLst/>
          </a:prstGeom>
          <a:noFill/>
          <a:ln w="25400" algn="ctr">
            <a:noFill/>
            <a:miter lim="800000"/>
            <a:headEnd/>
            <a:tailEnd/>
          </a:ln>
        </p:spPr>
        <p:txBody>
          <a:bodyPr wrap="square">
            <a:spAutoFit/>
          </a:bodyPr>
          <a:lstStyle/>
          <a:p>
            <a:r>
              <a:rPr lang="en-CA" sz="1200" dirty="0"/>
              <a:t>Abroad</a:t>
            </a:r>
          </a:p>
        </p:txBody>
      </p:sp>
      <p:sp>
        <p:nvSpPr>
          <p:cNvPr id="16404" name="Text Box 23"/>
          <p:cNvSpPr txBox="1">
            <a:spLocks noChangeArrowheads="1"/>
          </p:cNvSpPr>
          <p:nvPr/>
        </p:nvSpPr>
        <p:spPr bwMode="auto">
          <a:xfrm>
            <a:off x="1066490" y="1573911"/>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Where Do You Intend to Apply for Licensure?</a:t>
            </a:r>
          </a:p>
        </p:txBody>
      </p:sp>
      <p:sp>
        <p:nvSpPr>
          <p:cNvPr id="16405" name="Text Box 24"/>
          <p:cNvSpPr txBox="1">
            <a:spLocks noChangeArrowheads="1"/>
          </p:cNvSpPr>
          <p:nvPr/>
        </p:nvSpPr>
        <p:spPr bwMode="auto">
          <a:xfrm>
            <a:off x="3189249" y="6037688"/>
            <a:ext cx="5252224" cy="215444"/>
          </a:xfrm>
          <a:prstGeom prst="rect">
            <a:avLst/>
          </a:prstGeom>
          <a:noFill/>
          <a:ln w="25400" algn="ctr">
            <a:noFill/>
            <a:miter lim="800000"/>
            <a:headEnd/>
            <a:tailEnd/>
          </a:ln>
        </p:spPr>
        <p:txBody>
          <a:bodyPr wrap="square">
            <a:spAutoFit/>
          </a:bodyPr>
          <a:lstStyle/>
          <a:p>
            <a:pPr algn="r">
              <a:defRPr/>
            </a:pPr>
            <a:r>
              <a:rPr lang="en-CA" sz="800" i="1" dirty="0">
                <a:solidFill>
                  <a:schemeClr val="tx1"/>
                </a:solidFill>
                <a:latin typeface="+mj-lt"/>
              </a:rPr>
              <a:t>Mentions may add to more than 100% as </a:t>
            </a:r>
            <a:r>
              <a:rPr lang="en-CA" sz="800" i="1" dirty="0" smtClean="0">
                <a:solidFill>
                  <a:schemeClr val="tx1"/>
                </a:solidFill>
                <a:latin typeface="+mj-lt"/>
              </a:rPr>
              <a:t>respondents </a:t>
            </a:r>
            <a:r>
              <a:rPr lang="en-CA" sz="800" i="1" dirty="0">
                <a:solidFill>
                  <a:schemeClr val="tx1"/>
                </a:solidFill>
                <a:latin typeface="+mj-lt"/>
              </a:rPr>
              <a:t>were able to select more than one response</a:t>
            </a:r>
          </a:p>
        </p:txBody>
      </p:sp>
      <p:sp>
        <p:nvSpPr>
          <p:cNvPr id="35" name="Content Placeholder 33"/>
          <p:cNvSpPr txBox="1">
            <a:spLocks/>
          </p:cNvSpPr>
          <p:nvPr/>
        </p:nvSpPr>
        <p:spPr>
          <a:xfrm>
            <a:off x="352424" y="756463"/>
            <a:ext cx="8445887"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Nearly all final year engineering students (96%) who </a:t>
            </a:r>
            <a:r>
              <a:rPr lang="en-US" sz="1400" b="0" dirty="0">
                <a:solidFill>
                  <a:schemeClr val="tx1"/>
                </a:solidFill>
                <a:latin typeface="+mj-lt"/>
              </a:rPr>
              <a:t>intend to apply for licensure plan to apply in Canada.  </a:t>
            </a:r>
            <a:r>
              <a:rPr lang="en-US" sz="1400" b="0" dirty="0" smtClean="0">
                <a:solidFill>
                  <a:schemeClr val="tx1"/>
                </a:solidFill>
                <a:latin typeface="+mj-lt"/>
              </a:rPr>
              <a:t>One in ten also </a:t>
            </a:r>
            <a:r>
              <a:rPr lang="en-US" sz="1400" b="0" dirty="0">
                <a:solidFill>
                  <a:schemeClr val="tx1"/>
                </a:solidFill>
                <a:latin typeface="+mj-lt"/>
              </a:rPr>
              <a:t>plan to apply in the </a:t>
            </a:r>
            <a:r>
              <a:rPr lang="en-US" sz="1400" b="0" dirty="0" smtClean="0">
                <a:solidFill>
                  <a:schemeClr val="tx1"/>
                </a:solidFill>
                <a:latin typeface="+mj-lt"/>
              </a:rPr>
              <a:t>US (11%) or abroad</a:t>
            </a:r>
            <a:r>
              <a:rPr lang="en-US" sz="1400" b="0" dirty="0" smtClean="0">
                <a:solidFill>
                  <a:srgbClr val="1F497D"/>
                </a:solidFill>
                <a:latin typeface="Calibri"/>
              </a:rPr>
              <a:t> (8%)</a:t>
            </a:r>
            <a:r>
              <a:rPr lang="en-US" sz="1400" b="0" dirty="0" smtClean="0">
                <a:solidFill>
                  <a:schemeClr val="tx1"/>
                </a:solidFill>
                <a:latin typeface="+mj-lt"/>
              </a:rPr>
              <a:t>. </a:t>
            </a:r>
            <a:endParaRPr lang="en-US" sz="1400" b="0" dirty="0">
              <a:solidFill>
                <a:schemeClr val="tx1"/>
              </a:solidFill>
              <a:latin typeface="+mj-lt"/>
            </a:endParaRPr>
          </a:p>
        </p:txBody>
      </p:sp>
      <p:sp>
        <p:nvSpPr>
          <p:cNvPr id="37" name="AutoShape 10"/>
          <p:cNvSpPr>
            <a:spLocks/>
          </p:cNvSpPr>
          <p:nvPr/>
        </p:nvSpPr>
        <p:spPr bwMode="auto">
          <a:xfrm rot="10800000">
            <a:off x="3355888" y="3642391"/>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698786213"/>
              </p:ext>
            </p:extLst>
          </p:nvPr>
        </p:nvGraphicFramePr>
        <p:xfrm>
          <a:off x="946297" y="1903226"/>
          <a:ext cx="880435" cy="4095238"/>
        </p:xfrm>
        <a:graphic>
          <a:graphicData uri="http://schemas.openxmlformats.org/drawingml/2006/table">
            <a:tbl>
              <a:tblPr/>
              <a:tblGrid>
                <a:gridCol w="880435"/>
              </a:tblGrid>
              <a:tr h="817670">
                <a:tc>
                  <a:txBody>
                    <a:bodyPr/>
                    <a:lstStyle/>
                    <a:p>
                      <a:pPr algn="r" fontAlgn="ctr"/>
                      <a:r>
                        <a:rPr lang="en-US" sz="1400" b="1" i="0" u="none" strike="noStrike" dirty="0" smtClean="0">
                          <a:latin typeface="+mn-lt"/>
                        </a:rPr>
                        <a:t>Canada</a:t>
                      </a:r>
                      <a:endParaRPr lang="en-US" sz="1000" b="0" i="0" u="none" strike="noStrike" dirty="0" smtClean="0">
                        <a:solidFill>
                          <a:schemeClr val="bg2">
                            <a:lumMod val="50000"/>
                          </a:schemeClr>
                        </a:solidFill>
                        <a:latin typeface="Arial Narrow" pitchFamily="34" charset="0"/>
                      </a:endParaRPr>
                    </a:p>
                    <a:p>
                      <a:pPr algn="r" fontAlgn="ctr"/>
                      <a:r>
                        <a:rPr lang="en-US" sz="1000" b="0" i="0" u="none" strike="noStrike" dirty="0" smtClean="0">
                          <a:solidFill>
                            <a:schemeClr val="bg2">
                              <a:lumMod val="50000"/>
                            </a:schemeClr>
                          </a:solidFill>
                          <a:latin typeface="Arial Narrow" pitchFamily="34" charset="0"/>
                        </a:rPr>
                        <a:t>(n=141)</a:t>
                      </a:r>
                    </a:p>
                    <a:p>
                      <a:pPr algn="r" fontAlgn="ctr"/>
                      <a:r>
                        <a:rPr lang="en-US" sz="1000" b="0" i="0" u="none" strike="noStrike" dirty="0" smtClean="0">
                          <a:solidFill>
                            <a:schemeClr val="bg2">
                              <a:lumMod val="50000"/>
                            </a:schemeClr>
                          </a:solidFill>
                          <a:latin typeface="Arial Narrow" pitchFamily="34" charset="0"/>
                        </a:rPr>
                        <a:t>(n=98)</a:t>
                      </a:r>
                      <a:endParaRPr lang="en-US" sz="1000" b="0" i="0" u="none" strike="noStrike" dirty="0">
                        <a:solidFill>
                          <a:schemeClr val="bg2">
                            <a:lumMod val="50000"/>
                          </a:schemeClr>
                        </a:solidFill>
                        <a:latin typeface="Arial Narrow" pitchFamily="34" charset="0"/>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4784">
                <a:tc>
                  <a:txBody>
                    <a:bodyPr/>
                    <a:lstStyle/>
                    <a:p>
                      <a:pPr marL="0" algn="r" defTabSz="914400" rtl="0" eaLnBrk="1" fontAlgn="ctr" latinLnBrk="0" hangingPunct="1"/>
                      <a:r>
                        <a:rPr lang="en-US" sz="1400" b="1" i="0" u="none" strike="noStrike" dirty="0" smtClean="0">
                          <a:latin typeface="+mn-lt"/>
                        </a:rPr>
                        <a:t>US</a:t>
                      </a:r>
                      <a:br>
                        <a:rPr lang="en-US" sz="1400" b="1" i="0" u="none" strike="noStrike" dirty="0" smtClean="0">
                          <a:latin typeface="+mn-lt"/>
                        </a:rPr>
                      </a:br>
                      <a:r>
                        <a:rPr lang="en-US" sz="1000" b="0" i="0" u="none" strike="noStrike" kern="1200" dirty="0" smtClean="0">
                          <a:solidFill>
                            <a:schemeClr val="bg2">
                              <a:lumMod val="50000"/>
                            </a:schemeClr>
                          </a:solidFill>
                          <a:latin typeface="Arial Narrow" pitchFamily="34" charset="0"/>
                          <a:ea typeface="+mn-ea"/>
                          <a:cs typeface="+mn-cs"/>
                        </a:rPr>
                        <a:t>(n=16)</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2">
                              <a:lumMod val="50000"/>
                            </a:schemeClr>
                          </a:solidFill>
                          <a:latin typeface="Arial Narrow" pitchFamily="34" charset="0"/>
                          <a:ea typeface="+mn-ea"/>
                          <a:cs typeface="+mn-cs"/>
                        </a:rPr>
                        <a:t>(n=7)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7670">
                <a:tc>
                  <a:txBody>
                    <a:bodyPr/>
                    <a:lstStyle/>
                    <a:p>
                      <a:pPr marL="0" algn="r" defTabSz="914400" rtl="0" eaLnBrk="1" fontAlgn="ctr" latinLnBrk="0" hangingPunct="1"/>
                      <a:r>
                        <a:rPr lang="en-US" sz="1400" b="1" i="0" u="none" strike="noStrike" dirty="0" smtClean="0">
                          <a:latin typeface="+mn-lt"/>
                        </a:rPr>
                        <a:t>Europe</a:t>
                      </a:r>
                      <a:br>
                        <a:rPr lang="en-US" sz="1400" b="1" i="0" u="none" strike="noStrike" dirty="0" smtClean="0">
                          <a:latin typeface="+mn-lt"/>
                        </a:rPr>
                      </a:br>
                      <a:r>
                        <a:rPr lang="en-US" sz="1000" b="0" i="0" u="none" strike="noStrike" kern="1200" dirty="0" smtClean="0">
                          <a:solidFill>
                            <a:schemeClr val="bg2">
                              <a:lumMod val="50000"/>
                            </a:schemeClr>
                          </a:solidFill>
                          <a:latin typeface="Arial Narrow" pitchFamily="34" charset="0"/>
                          <a:ea typeface="+mn-ea"/>
                          <a:cs typeface="+mn-cs"/>
                        </a:rPr>
                        <a:t>(n=7)</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2">
                              <a:lumMod val="50000"/>
                            </a:schemeClr>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7670">
                <a:tc>
                  <a:txBody>
                    <a:bodyPr/>
                    <a:lstStyle/>
                    <a:p>
                      <a:pPr marL="0" algn="r" defTabSz="914400" rtl="0" eaLnBrk="1" fontAlgn="ctr" latinLnBrk="0" hangingPunct="1"/>
                      <a:r>
                        <a:rPr lang="en-US" sz="1400" b="1" i="0" u="none" strike="noStrike" dirty="0" smtClean="0">
                          <a:latin typeface="+mn-lt"/>
                        </a:rPr>
                        <a:t>Asia</a:t>
                      </a:r>
                      <a:br>
                        <a:rPr lang="en-US" sz="1400" b="1" i="0" u="none" strike="noStrike" dirty="0" smtClean="0">
                          <a:latin typeface="+mn-lt"/>
                        </a:rPr>
                      </a:br>
                      <a:r>
                        <a:rPr lang="en-US" sz="1000" b="0" i="0" u="none" strike="noStrike" kern="1200" dirty="0" smtClean="0">
                          <a:solidFill>
                            <a:schemeClr val="bg2">
                              <a:lumMod val="50000"/>
                            </a:schemeClr>
                          </a:solidFill>
                          <a:latin typeface="Arial Narrow" pitchFamily="34" charset="0"/>
                          <a:ea typeface="+mn-ea"/>
                          <a:cs typeface="+mn-cs"/>
                        </a:rPr>
                        <a:t>(n=5)</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2">
                              <a:lumMod val="50000"/>
                            </a:schemeClr>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27444">
                <a:tc>
                  <a:txBody>
                    <a:bodyPr/>
                    <a:lstStyle/>
                    <a:p>
                      <a:pPr marL="0" algn="r" defTabSz="914400" rtl="0" eaLnBrk="1" fontAlgn="ctr" latinLnBrk="0" hangingPunct="1"/>
                      <a:r>
                        <a:rPr lang="en-US" sz="1400" b="1" i="0" u="none" strike="noStrike" dirty="0" smtClean="0">
                          <a:latin typeface="+mn-lt"/>
                        </a:rPr>
                        <a:t>Other</a:t>
                      </a:r>
                      <a:br>
                        <a:rPr lang="en-US" sz="1400" b="1" i="0" u="none" strike="noStrike" dirty="0" smtClean="0">
                          <a:latin typeface="+mn-lt"/>
                        </a:rPr>
                      </a:br>
                      <a:r>
                        <a:rPr lang="en-US" sz="1000" b="0" i="0" u="none" strike="noStrike" kern="1200" dirty="0" smtClean="0">
                          <a:solidFill>
                            <a:schemeClr val="bg2">
                              <a:lumMod val="50000"/>
                            </a:schemeClr>
                          </a:solidFill>
                          <a:latin typeface="Arial Narrow" pitchFamily="34" charset="0"/>
                          <a:ea typeface="+mn-ea"/>
                          <a:cs typeface="+mn-cs"/>
                        </a:rPr>
                        <a:t>(n=4)</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bg2">
                              <a:lumMod val="50000"/>
                            </a:schemeClr>
                          </a:solidFill>
                          <a:latin typeface="Arial Narrow" pitchFamily="34" charset="0"/>
                          <a:ea typeface="+mn-ea"/>
                          <a:cs typeface="+mn-cs"/>
                        </a:rPr>
                        <a:t>(n=6)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nvSpPr>
        <p:spPr bwMode="auto">
          <a:xfrm>
            <a:off x="3594123" y="3941409"/>
            <a:ext cx="980816" cy="87716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8%</a:t>
            </a:r>
          </a:p>
          <a:p>
            <a:r>
              <a:rPr lang="en-CA" sz="800" dirty="0"/>
              <a:t>(</a:t>
            </a:r>
            <a:r>
              <a:rPr lang="en-CA" sz="800" dirty="0" smtClean="0"/>
              <a:t>n=12)</a:t>
            </a:r>
          </a:p>
          <a:p>
            <a:r>
              <a:rPr lang="en-CA" sz="1100" dirty="0" smtClean="0"/>
              <a:t>2013: </a:t>
            </a:r>
            <a:r>
              <a:rPr lang="en-CA" sz="1100" dirty="0"/>
              <a:t>5</a:t>
            </a:r>
            <a:r>
              <a:rPr lang="en-CA" sz="1100" dirty="0" smtClean="0"/>
              <a:t>%</a:t>
            </a:r>
            <a:r>
              <a:rPr lang="en-CA" sz="400" dirty="0" smtClean="0"/>
              <a:t>     </a:t>
            </a:r>
            <a:r>
              <a:rPr lang="en-CA" sz="700" dirty="0"/>
              <a:t>(</a:t>
            </a:r>
            <a:r>
              <a:rPr lang="en-CA" sz="700" dirty="0" smtClean="0"/>
              <a:t>n=5)</a:t>
            </a:r>
            <a:endParaRPr lang="en-CA" sz="7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9"/>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Province of Intended Licensure</a:t>
            </a:r>
          </a:p>
        </p:txBody>
      </p:sp>
      <p:graphicFrame>
        <p:nvGraphicFramePr>
          <p:cNvPr id="59" name="Object 3"/>
          <p:cNvGraphicFramePr>
            <a:graphicFrameLocks noGrp="1" noChangeAspect="1"/>
          </p:cNvGraphicFramePr>
          <p:nvPr>
            <p:ph idx="1"/>
            <p:extLst>
              <p:ext uri="{D42A27DB-BD31-4B8C-83A1-F6EECF244321}">
                <p14:modId xmlns:p14="http://schemas.microsoft.com/office/powerpoint/2010/main" val="1598156527"/>
              </p:ext>
            </p:extLst>
          </p:nvPr>
        </p:nvGraphicFramePr>
        <p:xfrm>
          <a:off x="2218066" y="1546718"/>
          <a:ext cx="6804014" cy="5040351"/>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DE813F9-1FB3-4988-90F9-227C0440AC91}" type="slidenum">
              <a:rPr lang="en-US"/>
              <a:pPr/>
              <a:t>27</a:t>
            </a:fld>
            <a:endParaRPr lang="en-US" dirty="0"/>
          </a:p>
        </p:txBody>
      </p:sp>
      <p:sp>
        <p:nvSpPr>
          <p:cNvPr id="17440" name="Text Box 40"/>
          <p:cNvSpPr txBox="1">
            <a:spLocks noChangeArrowheads="1"/>
          </p:cNvSpPr>
          <p:nvPr/>
        </p:nvSpPr>
        <p:spPr bwMode="auto">
          <a:xfrm>
            <a:off x="360247" y="6523616"/>
            <a:ext cx="4541954"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Q26. Please select the provinces and/or territories in which you intend on applying for licensure.   </a:t>
            </a:r>
            <a:r>
              <a:rPr lang="en-US" sz="800" dirty="0" smtClean="0">
                <a:solidFill>
                  <a:schemeClr val="tx1"/>
                </a:solidFill>
                <a:latin typeface="+mj-lt"/>
              </a:rPr>
              <a:t>Base: </a:t>
            </a:r>
            <a:r>
              <a:rPr lang="en-US" sz="800" dirty="0">
                <a:solidFill>
                  <a:schemeClr val="tx1"/>
                </a:solidFill>
                <a:latin typeface="+mj-lt"/>
              </a:rPr>
              <a:t>Respondents who plan to apply for </a:t>
            </a:r>
            <a:r>
              <a:rPr lang="en-US" sz="800" dirty="0" smtClean="0">
                <a:solidFill>
                  <a:schemeClr val="tx1"/>
                </a:solidFill>
                <a:latin typeface="+mj-lt"/>
              </a:rPr>
              <a:t>licensure </a:t>
            </a:r>
            <a:r>
              <a:rPr lang="en-US" sz="800" dirty="0">
                <a:solidFill>
                  <a:schemeClr val="tx1"/>
                </a:solidFill>
                <a:latin typeface="+mj-lt"/>
              </a:rPr>
              <a:t>in Canada, </a:t>
            </a:r>
            <a:r>
              <a:rPr lang="en-US" sz="800" dirty="0" smtClean="0">
                <a:solidFill>
                  <a:schemeClr val="tx1"/>
                </a:solidFill>
                <a:latin typeface="+mj-lt"/>
              </a:rPr>
              <a:t>2013 (n=98); 2014 (n=141)</a:t>
            </a:r>
            <a:endParaRPr lang="en-US" sz="800" dirty="0">
              <a:solidFill>
                <a:schemeClr val="tx1"/>
              </a:solidFill>
              <a:latin typeface="+mj-lt"/>
            </a:endParaRPr>
          </a:p>
        </p:txBody>
      </p:sp>
      <p:sp>
        <p:nvSpPr>
          <p:cNvPr id="58" name="Content Placeholder 33"/>
          <p:cNvSpPr txBox="1">
            <a:spLocks/>
          </p:cNvSpPr>
          <p:nvPr/>
        </p:nvSpPr>
        <p:spPr>
          <a:xfrm>
            <a:off x="277036" y="697886"/>
            <a:ext cx="8058150"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Around half of students </a:t>
            </a:r>
            <a:r>
              <a:rPr lang="en-US" sz="1400" b="0" dirty="0" smtClean="0">
                <a:solidFill>
                  <a:srgbClr val="1F497D"/>
                </a:solidFill>
                <a:latin typeface="Calibri"/>
              </a:rPr>
              <a:t>who plan to apply for licensure intend to apply in Alberta (46%), followed by New Brunswick (38%).  Closer to three in ten intend to apply in Nova Scotia (28%), while closer to one quarter indicate Ontario (24%) or Newfoundland/ Labrador (23%).  </a:t>
            </a:r>
          </a:p>
          <a:p>
            <a:pPr marL="182563"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Compared to 2013, students are more likely to intend on applying in Nova Scotia, Ontario or the territories.</a:t>
            </a:r>
            <a:endParaRPr lang="en-US" sz="1800" b="0" dirty="0">
              <a:solidFill>
                <a:schemeClr val="tx1"/>
              </a:solidFill>
              <a:latin typeface="+mn-lt"/>
            </a:endParaRPr>
          </a:p>
        </p:txBody>
      </p:sp>
      <p:graphicFrame>
        <p:nvGraphicFramePr>
          <p:cNvPr id="20" name="Table 19"/>
          <p:cNvGraphicFramePr>
            <a:graphicFrameLocks noGrp="1"/>
          </p:cNvGraphicFramePr>
          <p:nvPr>
            <p:extLst>
              <p:ext uri="{D42A27DB-BD31-4B8C-83A1-F6EECF244321}">
                <p14:modId xmlns:p14="http://schemas.microsoft.com/office/powerpoint/2010/main" val="1134916583"/>
              </p:ext>
            </p:extLst>
          </p:nvPr>
        </p:nvGraphicFramePr>
        <p:xfrm>
          <a:off x="1097209" y="1662939"/>
          <a:ext cx="2717800" cy="4869180"/>
        </p:xfrm>
        <a:graphic>
          <a:graphicData uri="http://schemas.openxmlformats.org/drawingml/2006/table">
            <a:tbl>
              <a:tblPr/>
              <a:tblGrid>
                <a:gridCol w="2717800"/>
              </a:tblGrid>
              <a:tr h="402495">
                <a:tc>
                  <a:txBody>
                    <a:bodyPr/>
                    <a:lstStyle/>
                    <a:p>
                      <a:pPr marL="0" algn="r" defTabSz="914400" rtl="0" eaLnBrk="1" fontAlgn="ctr" latinLnBrk="0" hangingPunct="1"/>
                      <a:r>
                        <a:rPr lang="en-US" sz="1000" b="1" i="0" u="none" strike="noStrike" kern="1200" dirty="0" smtClean="0">
                          <a:solidFill>
                            <a:schemeClr val="tx1"/>
                          </a:solidFill>
                          <a:latin typeface="+mn-lt"/>
                          <a:ea typeface="+mn-ea"/>
                          <a:cs typeface="+mn-cs"/>
                        </a:rPr>
                        <a:t>Alberta</a:t>
                      </a:r>
                      <a:br>
                        <a:rPr lang="en-US" sz="1000" b="1" i="0" u="none" strike="noStrike" kern="1200" dirty="0" smtClean="0">
                          <a:solidFill>
                            <a:schemeClr val="tx1"/>
                          </a:solidFill>
                          <a:latin typeface="+mn-lt"/>
                          <a:ea typeface="+mn-ea"/>
                          <a:cs typeface="+mn-cs"/>
                        </a:rPr>
                      </a:br>
                      <a:r>
                        <a:rPr lang="en-US" sz="800" b="0" i="0" u="none" strike="noStrike" kern="1200" dirty="0" smtClean="0">
                          <a:solidFill>
                            <a:schemeClr val="bg2">
                              <a:lumMod val="50000"/>
                            </a:schemeClr>
                          </a:solidFill>
                          <a:latin typeface="+mn-lt"/>
                          <a:ea typeface="+mn-ea"/>
                          <a:cs typeface="+mn-cs"/>
                        </a:rPr>
                        <a:t>(n=65)</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(n=34)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en-US" sz="1000" b="1" i="0" u="none" strike="noStrike" dirty="0" smtClean="0">
                          <a:latin typeface="+mn-lt"/>
                        </a:rPr>
                        <a:t>New</a:t>
                      </a:r>
                      <a:r>
                        <a:rPr lang="en-US" sz="1000" b="1" i="0" u="none" strike="noStrike" baseline="0" dirty="0" smtClean="0">
                          <a:latin typeface="+mn-lt"/>
                        </a:rPr>
                        <a:t> Brunswick</a:t>
                      </a:r>
                    </a:p>
                    <a:p>
                      <a:pPr marL="0" algn="r" defTabSz="914400" rtl="0" eaLnBrk="1" fontAlgn="ctr" latinLnBrk="0" hangingPunct="1"/>
                      <a:r>
                        <a:rPr lang="en-US" sz="800" b="0" i="0" u="none" strike="noStrike" kern="1200" dirty="0" smtClean="0">
                          <a:solidFill>
                            <a:schemeClr val="bg2">
                              <a:lumMod val="50000"/>
                            </a:schemeClr>
                          </a:solidFill>
                          <a:latin typeface="+mn-lt"/>
                          <a:ea typeface="+mn-ea"/>
                          <a:cs typeface="+mn-cs"/>
                        </a:rPr>
                        <a:t>(n=54)</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(n=49)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en-US" sz="1000" b="1" i="0" u="none" strike="noStrike" dirty="0" smtClean="0">
                          <a:latin typeface="+mn-lt"/>
                        </a:rPr>
                        <a:t>Nova Scotia</a:t>
                      </a:r>
                      <a:endParaRPr lang="en-US" sz="1000" b="1" i="0" u="none" strike="noStrike" baseline="0" dirty="0" smtClean="0">
                        <a:latin typeface="+mn-lt"/>
                      </a:endParaRPr>
                    </a:p>
                    <a:p>
                      <a:pPr marL="0" algn="r" defTabSz="914400" rtl="0" eaLnBrk="1" fontAlgn="ctr" latinLnBrk="0" hangingPunct="1"/>
                      <a:r>
                        <a:rPr lang="en-US" sz="800" b="0" i="0" u="none" strike="noStrike" kern="1200" dirty="0" smtClean="0">
                          <a:solidFill>
                            <a:schemeClr val="bg2">
                              <a:lumMod val="50000"/>
                            </a:schemeClr>
                          </a:solidFill>
                          <a:latin typeface="+mn-lt"/>
                          <a:ea typeface="+mn-ea"/>
                          <a:cs typeface="+mn-cs"/>
                        </a:rPr>
                        <a:t>(n=40)</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(n=11)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en-US" sz="1000" b="1" i="0" u="none" strike="noStrike" baseline="0" dirty="0" smtClean="0">
                          <a:latin typeface="+mn-lt"/>
                        </a:rPr>
                        <a:t>Ontario</a:t>
                      </a:r>
                    </a:p>
                    <a:p>
                      <a:pPr marL="0" algn="r" defTabSz="914400" rtl="0" eaLnBrk="1" fontAlgn="ctr" latinLnBrk="0" hangingPunct="1"/>
                      <a:r>
                        <a:rPr lang="en-US" sz="800" b="0" i="0" u="none" strike="noStrike" kern="1200" dirty="0" smtClean="0">
                          <a:solidFill>
                            <a:schemeClr val="bg2">
                              <a:lumMod val="50000"/>
                            </a:schemeClr>
                          </a:solidFill>
                          <a:latin typeface="+mn-lt"/>
                          <a:ea typeface="+mn-ea"/>
                          <a:cs typeface="+mn-cs"/>
                        </a:rPr>
                        <a:t>(n=34)</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(n=10)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en-US" sz="1000" b="1" i="0" u="none" strike="noStrike" dirty="0" smtClean="0">
                          <a:latin typeface="+mn-lt"/>
                        </a:rPr>
                        <a:t>Newfoundland/</a:t>
                      </a:r>
                      <a:r>
                        <a:rPr lang="en-US" sz="1000" b="1" i="0" u="none" strike="noStrike" baseline="0" dirty="0" smtClean="0">
                          <a:latin typeface="+mn-lt"/>
                        </a:rPr>
                        <a:t> Labrador</a:t>
                      </a:r>
                      <a:endParaRPr lang="en-US" sz="1000" b="1" i="0" u="none" strike="noStrike" dirty="0" smtClean="0">
                        <a:latin typeface="+mn-lt"/>
                      </a:endParaRPr>
                    </a:p>
                    <a:p>
                      <a:pPr marL="0" algn="r" defTabSz="914400" rtl="0" eaLnBrk="1" fontAlgn="ctr" latinLnBrk="0" hangingPunct="1"/>
                      <a:r>
                        <a:rPr lang="en-US" sz="800" b="0" i="0" u="none" strike="noStrike" kern="1200" dirty="0" smtClean="0">
                          <a:solidFill>
                            <a:schemeClr val="bg2">
                              <a:lumMod val="50000"/>
                            </a:schemeClr>
                          </a:solidFill>
                          <a:latin typeface="+mn-lt"/>
                          <a:ea typeface="+mn-ea"/>
                          <a:cs typeface="+mn-cs"/>
                        </a:rPr>
                        <a:t>(n=33)</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(n=23)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en-US" sz="1000" b="1" i="0" u="none" strike="noStrike" dirty="0" smtClean="0">
                          <a:latin typeface="+mn-lt"/>
                        </a:rPr>
                        <a:t>British</a:t>
                      </a:r>
                      <a:r>
                        <a:rPr lang="en-US" sz="1000" b="1" i="0" u="none" strike="noStrike" baseline="0" dirty="0" smtClean="0">
                          <a:latin typeface="+mn-lt"/>
                        </a:rPr>
                        <a:t> Columbia</a:t>
                      </a:r>
                      <a:r>
                        <a:rPr lang="en-US" sz="1000" b="1" i="0" u="none" strike="noStrike" dirty="0" smtClean="0">
                          <a:latin typeface="+mn-lt"/>
                        </a:rPr>
                        <a:t/>
                      </a:r>
                      <a:br>
                        <a:rPr lang="en-US" sz="1000" b="1" i="0" u="none" strike="noStrike" dirty="0" smtClean="0">
                          <a:latin typeface="+mn-lt"/>
                        </a:rPr>
                      </a:br>
                      <a:r>
                        <a:rPr lang="en-US" sz="800" b="0" i="0" u="none" strike="noStrike" kern="1200" dirty="0" smtClean="0">
                          <a:solidFill>
                            <a:schemeClr val="bg2">
                              <a:lumMod val="50000"/>
                            </a:schemeClr>
                          </a:solidFill>
                          <a:latin typeface="+mn-lt"/>
                          <a:ea typeface="+mn-ea"/>
                          <a:cs typeface="+mn-cs"/>
                        </a:rPr>
                        <a:t>(n=26)</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(n=49)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en-US" sz="1000" b="1" i="0" u="none" strike="noStrike" dirty="0" smtClean="0">
                          <a:latin typeface="+mn-lt"/>
                        </a:rPr>
                        <a:t>Quebec</a:t>
                      </a:r>
                      <a:br>
                        <a:rPr lang="en-US" sz="1000" b="1" i="0" u="none" strike="noStrike" dirty="0" smtClean="0">
                          <a:latin typeface="+mn-lt"/>
                        </a:rPr>
                      </a:br>
                      <a:r>
                        <a:rPr lang="en-US" sz="800" b="0" i="0" u="none" strike="noStrike" kern="1200" dirty="0" smtClean="0">
                          <a:solidFill>
                            <a:schemeClr val="bg2">
                              <a:lumMod val="50000"/>
                            </a:schemeClr>
                          </a:solidFill>
                          <a:latin typeface="+mn-lt"/>
                          <a:ea typeface="+mn-ea"/>
                          <a:cs typeface="+mn-cs"/>
                        </a:rPr>
                        <a:t>(n=15)</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en-US" sz="1000" b="1" i="0" u="none" strike="noStrike" dirty="0" smtClean="0">
                          <a:latin typeface="+mn-lt"/>
                        </a:rPr>
                        <a:t>Saskatchewan</a:t>
                      </a:r>
                    </a:p>
                    <a:p>
                      <a:pPr marL="0" algn="r" defTabSz="914400" rtl="0" eaLnBrk="1" fontAlgn="ctr" latinLnBrk="0" hangingPunct="1"/>
                      <a:r>
                        <a:rPr lang="en-US" sz="800" b="0" i="0" u="none" strike="noStrike" kern="1200" dirty="0" smtClean="0">
                          <a:solidFill>
                            <a:schemeClr val="bg2">
                              <a:lumMod val="50000"/>
                            </a:schemeClr>
                          </a:solidFill>
                          <a:latin typeface="+mn-lt"/>
                          <a:ea typeface="+mn-ea"/>
                          <a:cs typeface="+mn-cs"/>
                        </a:rPr>
                        <a:t>(n=10)</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en-US" sz="1000" b="1" i="0" u="none" strike="noStrike" dirty="0" smtClean="0">
                          <a:latin typeface="+mn-lt"/>
                        </a:rPr>
                        <a:t>Prince Edward Island</a:t>
                      </a:r>
                      <a:br>
                        <a:rPr lang="en-US" sz="1000" b="1" i="0" u="none" strike="noStrike" dirty="0" smtClean="0">
                          <a:latin typeface="+mn-lt"/>
                        </a:rPr>
                      </a:br>
                      <a:r>
                        <a:rPr lang="en-US" sz="800" b="0" i="0" u="none" strike="noStrike" kern="1200" dirty="0" smtClean="0">
                          <a:solidFill>
                            <a:schemeClr val="bg2">
                              <a:lumMod val="50000"/>
                            </a:schemeClr>
                          </a:solidFill>
                          <a:latin typeface="+mn-lt"/>
                          <a:ea typeface="+mn-ea"/>
                          <a:cs typeface="+mn-cs"/>
                        </a:rPr>
                        <a:t>(n=9)</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en-US" sz="1000" b="1" i="0" u="none" strike="noStrike" dirty="0" smtClean="0">
                          <a:latin typeface="+mn-lt"/>
                        </a:rPr>
                        <a:t>Yukon/ Northwest Territories/Nunavut</a:t>
                      </a:r>
                      <a:br>
                        <a:rPr lang="en-US" sz="1000" b="1" i="0" u="none" strike="noStrike" dirty="0" smtClean="0">
                          <a:latin typeface="+mn-lt"/>
                        </a:rPr>
                      </a:br>
                      <a:r>
                        <a:rPr lang="en-US" sz="800" b="0" i="0" u="none" strike="noStrike" kern="1200" dirty="0" smtClean="0">
                          <a:solidFill>
                            <a:schemeClr val="bg2">
                              <a:lumMod val="50000"/>
                            </a:schemeClr>
                          </a:solidFill>
                          <a:latin typeface="+mn-lt"/>
                          <a:ea typeface="+mn-ea"/>
                          <a:cs typeface="+mn-cs"/>
                        </a:rPr>
                        <a:t>(n=8)</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en-US" sz="1000" b="1" i="0" u="none" strike="noStrike" dirty="0" smtClean="0">
                          <a:latin typeface="+mn-lt"/>
                        </a:rPr>
                        <a:t>Manitoba</a:t>
                      </a:r>
                      <a:br>
                        <a:rPr lang="en-US" sz="1000" b="1" i="0" u="none" strike="noStrike" dirty="0" smtClean="0">
                          <a:latin typeface="+mn-lt"/>
                        </a:rPr>
                      </a:br>
                      <a:r>
                        <a:rPr lang="en-US" sz="800" b="0" i="0" u="none" strike="noStrike" kern="1200" dirty="0" smtClean="0">
                          <a:solidFill>
                            <a:schemeClr val="bg2">
                              <a:lumMod val="50000"/>
                            </a:schemeClr>
                          </a:solidFill>
                          <a:latin typeface="+mn-lt"/>
                          <a:ea typeface="+mn-ea"/>
                          <a:cs typeface="+mn-cs"/>
                        </a:rPr>
                        <a:t>(n=6)</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000" b="1" i="0" u="none" strike="noStrike" dirty="0">
                          <a:latin typeface="+mn-lt"/>
                        </a:rPr>
                        <a:t>Don't know/ </a:t>
                      </a:r>
                      <a:r>
                        <a:rPr lang="en-US" sz="1000" b="1" i="0" u="none" strike="noStrike" dirty="0" smtClean="0">
                          <a:latin typeface="+mn-lt"/>
                        </a:rPr>
                        <a:t>Unsure</a:t>
                      </a:r>
                      <a:br>
                        <a:rPr lang="en-US" sz="1000" b="1" i="0" u="none" strike="noStrike" dirty="0" smtClean="0">
                          <a:latin typeface="+mn-lt"/>
                        </a:rPr>
                      </a:br>
                      <a:r>
                        <a:rPr lang="en-US" sz="800" b="0" i="0" u="none" strike="noStrike" kern="1200" dirty="0" smtClean="0">
                          <a:solidFill>
                            <a:schemeClr val="bg2">
                              <a:lumMod val="50000"/>
                            </a:schemeClr>
                          </a:solidFill>
                          <a:latin typeface="+mn-lt"/>
                          <a:ea typeface="+mn-ea"/>
                          <a:cs typeface="+mn-cs"/>
                        </a:rPr>
                        <a:t>(n=10)</a:t>
                      </a:r>
                    </a:p>
                    <a:p>
                      <a:pPr marL="0" marR="0" indent="0" algn="r"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bg2">
                              <a:lumMod val="50000"/>
                            </a:schemeClr>
                          </a:solidFill>
                          <a:latin typeface="+mn-lt"/>
                          <a:ea typeface="+mn-ea"/>
                          <a:cs typeface="+mn-cs"/>
                        </a:rPr>
                        <a:t>(n=11) </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8" name="Isosceles Triangle 7"/>
          <p:cNvSpPr/>
          <p:nvPr/>
        </p:nvSpPr>
        <p:spPr>
          <a:xfrm rot="10800000" flipV="1">
            <a:off x="4366437" y="5354968"/>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nvSpPr>
        <p:spPr>
          <a:xfrm rot="10800000" flipV="1">
            <a:off x="5236535" y="2955557"/>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flipV="1">
            <a:off x="5417289" y="2555062"/>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ctrTitle"/>
          </p:nvPr>
        </p:nvSpPr>
        <p:spPr>
          <a:xfrm>
            <a:off x="144463" y="3254375"/>
            <a:ext cx="4416425" cy="358775"/>
          </a:xfrm>
        </p:spPr>
        <p:txBody>
          <a:bodyPr/>
          <a:lstStyle/>
          <a:p>
            <a:pPr fontAlgn="auto">
              <a:spcAft>
                <a:spcPts val="0"/>
              </a:spcAft>
              <a:defRPr/>
            </a:pPr>
            <a:r>
              <a:rPr lang="en-US" sz="2600" dirty="0" smtClean="0">
                <a:solidFill>
                  <a:schemeClr val="accent6"/>
                </a:solidFill>
              </a:rPr>
              <a:t>Licensing Knowledge</a:t>
            </a:r>
          </a:p>
        </p:txBody>
      </p:sp>
      <p:sp>
        <p:nvSpPr>
          <p:cNvPr id="87043"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6E1D7830-9125-41D9-AA75-8F99908381FD}" type="slidenum">
              <a:rPr lang="en-US"/>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Engineering Regulated by Legislation</a:t>
            </a:r>
          </a:p>
        </p:txBody>
      </p:sp>
      <p:graphicFrame>
        <p:nvGraphicFramePr>
          <p:cNvPr id="23" name="Object 5"/>
          <p:cNvGraphicFramePr>
            <a:graphicFrameLocks noGrp="1" noChangeAspect="1"/>
          </p:cNvGraphicFramePr>
          <p:nvPr>
            <p:ph idx="1"/>
            <p:extLst>
              <p:ext uri="{D42A27DB-BD31-4B8C-83A1-F6EECF244321}">
                <p14:modId xmlns:p14="http://schemas.microsoft.com/office/powerpoint/2010/main" val="2773923925"/>
              </p:ext>
            </p:extLst>
          </p:nvPr>
        </p:nvGraphicFramePr>
        <p:xfrm>
          <a:off x="414375" y="1940931"/>
          <a:ext cx="8344287" cy="4146550"/>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A13231F-3604-498D-A930-1561D4D6CC13}" type="slidenum">
              <a:rPr lang="en-US"/>
              <a:pPr/>
              <a:t>29</a:t>
            </a:fld>
            <a:endParaRPr lang="en-US" dirty="0"/>
          </a:p>
        </p:txBody>
      </p:sp>
      <p:sp>
        <p:nvSpPr>
          <p:cNvPr id="18437" name="Text Box 3"/>
          <p:cNvSpPr txBox="1">
            <a:spLocks noChangeArrowheads="1"/>
          </p:cNvSpPr>
          <p:nvPr/>
        </p:nvSpPr>
        <p:spPr bwMode="auto">
          <a:xfrm>
            <a:off x="345688" y="6307969"/>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Q5.  As far as you know, is the practice of professional engineering regulated by legislation? Base: All </a:t>
            </a:r>
            <a:r>
              <a:rPr lang="en-US" sz="800" dirty="0" smtClean="0">
                <a:solidFill>
                  <a:schemeClr val="tx1"/>
                </a:solidFill>
                <a:latin typeface="+mj-lt"/>
              </a:rPr>
              <a:t> respondents 2013 (n=106); 2014 (n=154)</a:t>
            </a:r>
            <a:endParaRPr lang="en-US" sz="800" dirty="0">
              <a:solidFill>
                <a:schemeClr val="tx1"/>
              </a:solidFill>
              <a:latin typeface="+mj-lt"/>
            </a:endParaRPr>
          </a:p>
        </p:txBody>
      </p:sp>
      <p:sp>
        <p:nvSpPr>
          <p:cNvPr id="18444" name="Text Box 14"/>
          <p:cNvSpPr txBox="1">
            <a:spLocks noChangeArrowheads="1"/>
          </p:cNvSpPr>
          <p:nvPr/>
        </p:nvSpPr>
        <p:spPr bwMode="auto">
          <a:xfrm>
            <a:off x="1723793" y="1580299"/>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Is the Practice of Engineering Regulated by Legislation?</a:t>
            </a:r>
          </a:p>
        </p:txBody>
      </p:sp>
      <p:sp>
        <p:nvSpPr>
          <p:cNvPr id="22" name="Content Placeholder 33"/>
          <p:cNvSpPr txBox="1">
            <a:spLocks/>
          </p:cNvSpPr>
          <p:nvPr/>
        </p:nvSpPr>
        <p:spPr>
          <a:xfrm>
            <a:off x="352425" y="767615"/>
            <a:ext cx="845703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eight in ten (82%), the vast majority of students </a:t>
            </a:r>
            <a:r>
              <a:rPr lang="en-US" sz="1400" b="0" dirty="0">
                <a:solidFill>
                  <a:schemeClr val="tx1"/>
                </a:solidFill>
                <a:latin typeface="+mj-lt"/>
              </a:rPr>
              <a:t>know that engineering is regulated by </a:t>
            </a:r>
            <a:r>
              <a:rPr lang="en-US" sz="1400" b="0" dirty="0" smtClean="0">
                <a:solidFill>
                  <a:schemeClr val="tx1"/>
                </a:solidFill>
                <a:latin typeface="+mj-lt"/>
              </a:rPr>
              <a:t>legislation, while one in ten believe it is not and 7% are unsure. </a:t>
            </a:r>
            <a:endParaRPr lang="en-US" sz="1800" b="0" dirty="0">
              <a:solidFill>
                <a:schemeClr val="tx1"/>
              </a:solidFill>
              <a:latin typeface="+mn-lt"/>
            </a:endParaRPr>
          </a:p>
        </p:txBody>
      </p:sp>
      <p:graphicFrame>
        <p:nvGraphicFramePr>
          <p:cNvPr id="11" name="Table 10"/>
          <p:cNvGraphicFramePr>
            <a:graphicFrameLocks noGrp="1"/>
          </p:cNvGraphicFramePr>
          <p:nvPr>
            <p:extLst>
              <p:ext uri="{D42A27DB-BD31-4B8C-83A1-F6EECF244321}">
                <p14:modId xmlns:p14="http://schemas.microsoft.com/office/powerpoint/2010/main" val="799785899"/>
              </p:ext>
            </p:extLst>
          </p:nvPr>
        </p:nvGraphicFramePr>
        <p:xfrm>
          <a:off x="415636" y="5695262"/>
          <a:ext cx="8470686" cy="603885"/>
        </p:xfrm>
        <a:graphic>
          <a:graphicData uri="http://schemas.openxmlformats.org/drawingml/2006/table">
            <a:tbl>
              <a:tblPr/>
              <a:tblGrid>
                <a:gridCol w="2823562"/>
                <a:gridCol w="2823562"/>
                <a:gridCol w="2823562"/>
              </a:tblGrid>
              <a:tr h="596062">
                <a:tc>
                  <a:txBody>
                    <a:bodyPr/>
                    <a:lstStyle/>
                    <a:p>
                      <a:pPr algn="ctr" fontAlgn="b"/>
                      <a:r>
                        <a:rPr lang="en-US" sz="1400" b="1" i="0" u="none" strike="noStrike" kern="1200" dirty="0" smtClean="0">
                          <a:solidFill>
                            <a:schemeClr val="tx1"/>
                          </a:solidFill>
                          <a:latin typeface="+mn-lt"/>
                          <a:ea typeface="+mn-ea"/>
                          <a:cs typeface="+mn-cs"/>
                        </a:rPr>
                        <a:t>Yes</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(n=128)            (n=87) </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No</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(n=15)</a:t>
                      </a:r>
                      <a:r>
                        <a:rPr lang="en-US" sz="1100" b="0" i="0" u="none" strike="noStrike" kern="1200" dirty="0" smtClean="0">
                          <a:solidFill>
                            <a:schemeClr val="tx2"/>
                          </a:solidFill>
                          <a:latin typeface="Arial Narrow" pitchFamily="34" charset="0"/>
                          <a:ea typeface="+mn-ea"/>
                          <a:cs typeface="+mn-cs"/>
                        </a:rPr>
                        <a:t>             (n=14) </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Don’t know/ Unsure</a:t>
                      </a:r>
                    </a:p>
                    <a:p>
                      <a:pPr algn="l" fontAlgn="b"/>
                      <a:r>
                        <a:rPr lang="en-US" sz="1050" b="0" i="0" u="none" strike="noStrike" kern="1200" dirty="0" smtClean="0">
                          <a:solidFill>
                            <a:schemeClr val="tx2"/>
                          </a:solidFill>
                          <a:latin typeface="Arial Narrow" pitchFamily="34" charset="0"/>
                          <a:ea typeface="+mn-ea"/>
                          <a:cs typeface="+mn-cs"/>
                        </a:rPr>
                        <a:t>                           (n=11)               (n=5) </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Research Objectives</a:t>
            </a:r>
          </a:p>
        </p:txBody>
      </p:sp>
      <p:sp>
        <p:nvSpPr>
          <p:cNvPr id="77827" name="Rectangle 3"/>
          <p:cNvSpPr>
            <a:spLocks noGrp="1" noChangeArrowheads="1"/>
          </p:cNvSpPr>
          <p:nvPr>
            <p:ph idx="1"/>
          </p:nvPr>
        </p:nvSpPr>
        <p:spPr bwMode="auto">
          <a:xfrm>
            <a:off x="568325" y="9286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600"/>
              </a:spcBef>
              <a:buFontTx/>
              <a:buNone/>
            </a:pPr>
            <a:r>
              <a:rPr lang="en-CA" dirty="0" smtClean="0">
                <a:ea typeface="Times New Roman" pitchFamily="18" charset="0"/>
                <a:cs typeface="Arial" charset="0"/>
              </a:rPr>
              <a:t>The primary objective of this research is to </a:t>
            </a:r>
            <a:r>
              <a:rPr lang="en-US" dirty="0" smtClean="0">
                <a:ea typeface="Times New Roman" pitchFamily="18" charset="0"/>
                <a:cs typeface="Arial" charset="0"/>
              </a:rPr>
              <a:t>understand the reasons why graduates of CEAB accredited engineering programs at Atlantic universities do or do not intend to apply for their </a:t>
            </a:r>
            <a:r>
              <a:rPr lang="en-US" dirty="0" err="1" smtClean="0">
                <a:ea typeface="Times New Roman" pitchFamily="18" charset="0"/>
                <a:cs typeface="Arial" charset="0"/>
              </a:rPr>
              <a:t>licence</a:t>
            </a:r>
            <a:r>
              <a:rPr lang="en-US" dirty="0" smtClean="0">
                <a:ea typeface="Times New Roman" pitchFamily="18" charset="0"/>
                <a:cs typeface="Arial" charset="0"/>
              </a:rPr>
              <a:t>.  </a:t>
            </a:r>
            <a:endParaRPr lang="en-CA" dirty="0" smtClean="0">
              <a:ea typeface="Times New Roman" pitchFamily="18" charset="0"/>
              <a:cs typeface="Arial" charset="0"/>
            </a:endParaRPr>
          </a:p>
          <a:p>
            <a:pPr marL="0" indent="0">
              <a:lnSpc>
                <a:spcPct val="100000"/>
              </a:lnSpc>
              <a:spcBef>
                <a:spcPts val="600"/>
              </a:spcBef>
              <a:buFontTx/>
              <a:buNone/>
            </a:pPr>
            <a:r>
              <a:rPr lang="en-CA" dirty="0" smtClean="0">
                <a:ea typeface="Times New Roman" pitchFamily="18" charset="0"/>
                <a:cs typeface="Arial" charset="0"/>
              </a:rPr>
              <a:t>In order to achieve this objective, the research seeks to understand the following:</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The future career and/or education plans of final year engineering students;</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The percentage of final year engineering students who intend to pursue a career in Engineering and the percentage who intend to apply for their </a:t>
            </a:r>
            <a:r>
              <a:rPr lang="en-CA" sz="1800" dirty="0" err="1" smtClean="0">
                <a:ea typeface="Times New Roman" pitchFamily="18" charset="0"/>
                <a:cs typeface="Arial" charset="0"/>
              </a:rPr>
              <a:t>P.Eng</a:t>
            </a:r>
            <a:r>
              <a:rPr lang="en-CA" sz="1800" dirty="0" smtClean="0">
                <a:ea typeface="Times New Roman" pitchFamily="18" charset="0"/>
                <a:cs typeface="Arial" charset="0"/>
              </a:rPr>
              <a:t> licence;</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Final year engineering students’ level of knowledge of the </a:t>
            </a:r>
            <a:r>
              <a:rPr lang="en-CA" sz="1800" i="1" dirty="0" smtClean="0">
                <a:ea typeface="Times New Roman" pitchFamily="18" charset="0"/>
                <a:cs typeface="Arial" charset="0"/>
              </a:rPr>
              <a:t>Professional Engineers Act </a:t>
            </a:r>
            <a:r>
              <a:rPr lang="en-CA" sz="1800" dirty="0" smtClean="0">
                <a:ea typeface="Times New Roman" pitchFamily="18" charset="0"/>
                <a:cs typeface="Arial" charset="0"/>
              </a:rPr>
              <a:t>of their province.</a:t>
            </a:r>
          </a:p>
          <a:p>
            <a:pPr marL="746125" lvl="1" indent="-169863">
              <a:lnSpc>
                <a:spcPct val="100000"/>
              </a:lnSpc>
              <a:spcBef>
                <a:spcPts val="600"/>
              </a:spcBef>
              <a:buFont typeface="Wingdings" pitchFamily="2" charset="2"/>
              <a:buNone/>
            </a:pPr>
            <a:endParaRPr lang="en-CA" sz="1800" dirty="0" smtClean="0">
              <a:ea typeface="Times New Roman" pitchFamily="18" charset="0"/>
              <a:cs typeface="Arial" charset="0"/>
            </a:endParaRPr>
          </a:p>
        </p:txBody>
      </p:sp>
      <p:sp>
        <p:nvSpPr>
          <p:cNvPr id="7782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ED6B69F3-8103-414A-8369-DF1314B0D4BB}" type="slidenum">
              <a:rPr lang="en-US"/>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0"/>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Licensing for Roles within Engineering</a:t>
            </a:r>
          </a:p>
        </p:txBody>
      </p:sp>
      <p:sp>
        <p:nvSpPr>
          <p:cNvPr id="88068" name="Content Placeholder 818"/>
          <p:cNvSpPr>
            <a:spLocks noGrp="1"/>
          </p:cNvSpPr>
          <p:nvPr>
            <p:ph idx="1"/>
          </p:nvPr>
        </p:nvSpPr>
        <p:spPr bwMode="auto">
          <a:xfrm>
            <a:off x="352424" y="723010"/>
            <a:ext cx="8512795"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Nearly nine in ten students know that a </a:t>
            </a:r>
            <a:r>
              <a:rPr lang="en-US" sz="1400" dirty="0" err="1" smtClean="0"/>
              <a:t>licence</a:t>
            </a:r>
            <a:r>
              <a:rPr lang="en-US" sz="1400" dirty="0" smtClean="0"/>
              <a:t> is required to perform engineering work independently (87%) while seven in ten know it is needed to use the title ‘Engineer’ (71%).   Exactly eight in ten meanwhile know that it is not required to practice engineering work under the supervision of a </a:t>
            </a:r>
            <a:r>
              <a:rPr lang="en-US" sz="1400" dirty="0" err="1" smtClean="0"/>
              <a:t>P.Eng</a:t>
            </a:r>
            <a:r>
              <a:rPr lang="en-US" sz="1400" dirty="0" smtClean="0"/>
              <a:t> (80%).</a:t>
            </a:r>
          </a:p>
        </p:txBody>
      </p:sp>
      <p:sp>
        <p:nvSpPr>
          <p:cNvPr id="8806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AAFF045-52E9-4281-816D-853CFE790AB8}" type="slidenum">
              <a:rPr lang="en-US"/>
              <a:pPr/>
              <a:t>30</a:t>
            </a:fld>
            <a:endParaRPr lang="en-US" dirty="0"/>
          </a:p>
        </p:txBody>
      </p:sp>
      <p:sp>
        <p:nvSpPr>
          <p:cNvPr id="45068" name="Text Box 41"/>
          <p:cNvSpPr txBox="1">
            <a:spLocks noChangeArrowheads="1"/>
          </p:cNvSpPr>
          <p:nvPr/>
        </p:nvSpPr>
        <p:spPr bwMode="auto">
          <a:xfrm>
            <a:off x="331284" y="6336773"/>
            <a:ext cx="8474075" cy="215444"/>
          </a:xfrm>
          <a:prstGeom prst="rect">
            <a:avLst/>
          </a:prstGeom>
          <a:noFill/>
          <a:ln w="25400">
            <a:noFill/>
            <a:miter lim="800000"/>
            <a:headEnd/>
            <a:tailEnd/>
          </a:ln>
        </p:spPr>
        <p:txBody>
          <a:bodyPr anchor="ctr">
            <a:spAutoFit/>
          </a:bodyPr>
          <a:lstStyle/>
          <a:p>
            <a:pPr algn="l">
              <a:defRPr/>
            </a:pPr>
            <a:r>
              <a:rPr lang="en-US" sz="800" dirty="0">
                <a:solidFill>
                  <a:schemeClr val="tx1"/>
                </a:solidFill>
                <a:latin typeface="+mj-lt"/>
              </a:rPr>
              <a:t>Q8. As far as you know, is a licence required before being able to do the following in </a:t>
            </a:r>
            <a:r>
              <a:rPr lang="en-US" sz="800" dirty="0" smtClean="0">
                <a:solidFill>
                  <a:schemeClr val="tx1"/>
                </a:solidFill>
                <a:latin typeface="+mj-lt"/>
              </a:rPr>
              <a:t>... </a:t>
            </a:r>
            <a:r>
              <a:rPr lang="en-US" sz="800" dirty="0">
                <a:solidFill>
                  <a:schemeClr val="tx1"/>
                </a:solidFill>
                <a:latin typeface="+mj-lt"/>
              </a:rPr>
              <a:t>Base: </a:t>
            </a:r>
            <a:r>
              <a:rPr lang="en-US" sz="800" dirty="0" smtClean="0">
                <a:solidFill>
                  <a:schemeClr val="tx1"/>
                </a:solidFill>
                <a:latin typeface="+mj-lt"/>
              </a:rPr>
              <a:t>All respondents 2013 (n=106); 2014 (n=154)</a:t>
            </a:r>
            <a:endParaRPr lang="en-US" sz="800" dirty="0">
              <a:solidFill>
                <a:schemeClr val="tx1"/>
              </a:solidFill>
              <a:latin typeface="+mj-lt"/>
            </a:endParaRPr>
          </a:p>
        </p:txBody>
      </p:sp>
      <p:sp>
        <p:nvSpPr>
          <p:cNvPr id="88079" name="Text Box 44"/>
          <p:cNvSpPr txBox="1">
            <a:spLocks noChangeArrowheads="1"/>
          </p:cNvSpPr>
          <p:nvPr/>
        </p:nvSpPr>
        <p:spPr bwMode="auto">
          <a:xfrm>
            <a:off x="1796290" y="1838442"/>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Is a Licence Required Before Being Able to Do the Following?</a:t>
            </a:r>
          </a:p>
        </p:txBody>
      </p:sp>
      <p:graphicFrame>
        <p:nvGraphicFramePr>
          <p:cNvPr id="819" name="Chart 818"/>
          <p:cNvGraphicFramePr/>
          <p:nvPr>
            <p:extLst>
              <p:ext uri="{D42A27DB-BD31-4B8C-83A1-F6EECF244321}">
                <p14:modId xmlns:p14="http://schemas.microsoft.com/office/powerpoint/2010/main" val="2028487533"/>
              </p:ext>
            </p:extLst>
          </p:nvPr>
        </p:nvGraphicFramePr>
        <p:xfrm>
          <a:off x="762000" y="2147306"/>
          <a:ext cx="7629297" cy="3869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681223050"/>
              </p:ext>
            </p:extLst>
          </p:nvPr>
        </p:nvGraphicFramePr>
        <p:xfrm>
          <a:off x="902208" y="2657856"/>
          <a:ext cx="2055622" cy="3230880"/>
        </p:xfrm>
        <a:graphic>
          <a:graphicData uri="http://schemas.openxmlformats.org/drawingml/2006/table">
            <a:tbl>
              <a:tblPr>
                <a:tableStyleId>{5C22544A-7EE6-4342-B048-85BDC9FD1C3A}</a:tableStyleId>
              </a:tblPr>
              <a:tblGrid>
                <a:gridCol w="2055622"/>
              </a:tblGrid>
              <a:tr h="1072896">
                <a:tc>
                  <a:txBody>
                    <a:bodyPr/>
                    <a:lstStyle/>
                    <a:p>
                      <a:pPr algn="r" fontAlgn="b"/>
                      <a:r>
                        <a:rPr lang="en-US" sz="1400" b="1" u="none" strike="noStrike" dirty="0">
                          <a:effectLst/>
                        </a:rPr>
                        <a:t>Practice engineering work independently</a:t>
                      </a:r>
                      <a:endParaRPr lang="en-US" sz="1400" b="1"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60704">
                <a:tc>
                  <a:txBody>
                    <a:bodyPr/>
                    <a:lstStyle/>
                    <a:p>
                      <a:pPr algn="r" fontAlgn="b"/>
                      <a:r>
                        <a:rPr lang="en-US" sz="1400" b="1" u="none" strike="noStrike" dirty="0">
                          <a:effectLst/>
                        </a:rPr>
                        <a:t>Use the title 'Engineer'</a:t>
                      </a:r>
                      <a:endParaRPr lang="en-US" sz="1400" b="1"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97280">
                <a:tc>
                  <a:txBody>
                    <a:bodyPr/>
                    <a:lstStyle/>
                    <a:p>
                      <a:pPr algn="r" fontAlgn="b"/>
                      <a:r>
                        <a:rPr lang="en-US" sz="1400" b="1" u="none" strike="noStrike" dirty="0">
                          <a:effectLst/>
                        </a:rPr>
                        <a:t>Practice engineering work under the supervision of a </a:t>
                      </a:r>
                      <a:r>
                        <a:rPr lang="en-US" sz="1400" b="1" u="none" strike="noStrike" dirty="0" err="1">
                          <a:effectLst/>
                        </a:rPr>
                        <a:t>P.Eng</a:t>
                      </a:r>
                      <a:r>
                        <a:rPr lang="en-US" sz="1400" b="1" u="none" strike="noStrike" dirty="0">
                          <a:effectLst/>
                        </a:rPr>
                        <a:t>.</a:t>
                      </a:r>
                      <a:endParaRPr lang="en-US" sz="1400" b="1"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Connector 8"/>
          <p:cNvCxnSpPr/>
          <p:nvPr/>
        </p:nvCxnSpPr>
        <p:spPr>
          <a:xfrm flipV="1">
            <a:off x="660400" y="3695700"/>
            <a:ext cx="7950200" cy="25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47700" y="4775200"/>
            <a:ext cx="7950200" cy="25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Licensing and Roles</a:t>
            </a:r>
          </a:p>
        </p:txBody>
      </p:sp>
      <p:graphicFrame>
        <p:nvGraphicFramePr>
          <p:cNvPr id="40" name="Object 4"/>
          <p:cNvGraphicFramePr>
            <a:graphicFrameLocks noGrp="1" noChangeAspect="1"/>
          </p:cNvGraphicFramePr>
          <p:nvPr>
            <p:ph idx="1"/>
            <p:extLst>
              <p:ext uri="{D42A27DB-BD31-4B8C-83A1-F6EECF244321}">
                <p14:modId xmlns:p14="http://schemas.microsoft.com/office/powerpoint/2010/main" val="1100831552"/>
              </p:ext>
            </p:extLst>
          </p:nvPr>
        </p:nvGraphicFramePr>
        <p:xfrm>
          <a:off x="403225" y="1543050"/>
          <a:ext cx="8528902" cy="4362450"/>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F0D5C9A-2B0A-4E3E-90AB-686F9153B540}" type="slidenum">
              <a:rPr lang="en-US"/>
              <a:pPr/>
              <a:t>31</a:t>
            </a:fld>
            <a:endParaRPr lang="en-US" dirty="0"/>
          </a:p>
        </p:txBody>
      </p:sp>
      <p:sp>
        <p:nvSpPr>
          <p:cNvPr id="19461" name="Text Box 3"/>
          <p:cNvSpPr txBox="1">
            <a:spLocks noChangeArrowheads="1"/>
          </p:cNvSpPr>
          <p:nvPr/>
        </p:nvSpPr>
        <p:spPr bwMode="auto">
          <a:xfrm>
            <a:off x="367990" y="6256377"/>
            <a:ext cx="8474075" cy="21544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Q8. As far as you know, is a licence required before being able to do the following in </a:t>
            </a:r>
            <a:r>
              <a:rPr lang="en-US" sz="800" dirty="0" smtClean="0">
                <a:solidFill>
                  <a:schemeClr val="tx1"/>
                </a:solidFill>
                <a:latin typeface="+mj-lt"/>
              </a:rPr>
              <a:t>.. </a:t>
            </a:r>
            <a:r>
              <a:rPr lang="en-US" sz="800" dirty="0">
                <a:solidFill>
                  <a:schemeClr val="tx1"/>
                </a:solidFill>
                <a:latin typeface="+mj-lt"/>
              </a:rPr>
              <a:t>Base: </a:t>
            </a:r>
            <a:r>
              <a:rPr lang="en-US" sz="800" dirty="0" smtClean="0">
                <a:solidFill>
                  <a:schemeClr val="tx1"/>
                </a:solidFill>
                <a:latin typeface="+mj-lt"/>
              </a:rPr>
              <a:t>All respondents 2013 (n=106); 2014 (n=154)</a:t>
            </a:r>
            <a:endParaRPr lang="en-US" sz="800" dirty="0">
              <a:solidFill>
                <a:schemeClr val="tx1"/>
              </a:solidFill>
              <a:latin typeface="+mj-lt"/>
            </a:endParaRPr>
          </a:p>
        </p:txBody>
      </p:sp>
      <p:sp>
        <p:nvSpPr>
          <p:cNvPr id="19466" name="Text Box 9"/>
          <p:cNvSpPr txBox="1">
            <a:spLocks noChangeArrowheads="1"/>
          </p:cNvSpPr>
          <p:nvPr/>
        </p:nvSpPr>
        <p:spPr bwMode="auto">
          <a:xfrm>
            <a:off x="6969280" y="1653943"/>
            <a:ext cx="2019300" cy="861774"/>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smtClean="0">
                <a:latin typeface="+mj-lt"/>
              </a:rPr>
              <a:t>Knowledge </a:t>
            </a:r>
            <a:r>
              <a:rPr lang="en-CA" sz="1000" u="sng" dirty="0">
                <a:latin typeface="+mj-lt"/>
              </a:rPr>
              <a:t>Levels </a:t>
            </a:r>
            <a:r>
              <a:rPr lang="en-CA" sz="1000" u="sng" dirty="0" smtClean="0">
                <a:latin typeface="+mj-lt"/>
              </a:rPr>
              <a:t>Defined</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sp>
        <p:nvSpPr>
          <p:cNvPr id="19467" name="Rectangle 10"/>
          <p:cNvSpPr>
            <a:spLocks noChangeArrowheads="1"/>
          </p:cNvSpPr>
          <p:nvPr/>
        </p:nvSpPr>
        <p:spPr bwMode="auto">
          <a:xfrm>
            <a:off x="0" y="1714500"/>
            <a:ext cx="91440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Knowledge Level of Engineering Practices Requiring a Licence</a:t>
            </a:r>
          </a:p>
        </p:txBody>
      </p:sp>
      <p:sp>
        <p:nvSpPr>
          <p:cNvPr id="19469" name="Text Box 13"/>
          <p:cNvSpPr txBox="1">
            <a:spLocks noChangeArrowheads="1"/>
          </p:cNvSpPr>
          <p:nvPr/>
        </p:nvSpPr>
        <p:spPr bwMode="auto">
          <a:xfrm>
            <a:off x="1668800" y="2519417"/>
            <a:ext cx="1668462" cy="430887"/>
          </a:xfrm>
          <a:prstGeom prst="rect">
            <a:avLst/>
          </a:prstGeom>
          <a:noFill/>
          <a:ln w="25400" algn="ctr">
            <a:noFill/>
            <a:miter lim="800000"/>
            <a:headEnd/>
            <a:tailEnd/>
          </a:ln>
        </p:spPr>
        <p:txBody>
          <a:bodyPr>
            <a:spAutoFit/>
          </a:bodyPr>
          <a:lstStyle/>
          <a:p>
            <a:r>
              <a:rPr lang="en-CA" sz="1400" dirty="0" smtClean="0">
                <a:latin typeface="Arial" pitchFamily="34" charset="0"/>
                <a:cs typeface="Arial" pitchFamily="34" charset="0"/>
              </a:rPr>
              <a:t>High/Moderate</a:t>
            </a:r>
            <a:r>
              <a:rPr lang="en-CA" sz="1400" dirty="0">
                <a:latin typeface="Arial" pitchFamily="34" charset="0"/>
                <a:cs typeface="Arial" pitchFamily="34" charset="0"/>
              </a:rPr>
              <a:t/>
            </a:r>
            <a:br>
              <a:rPr lang="en-CA" sz="1400" dirty="0">
                <a:latin typeface="Arial" pitchFamily="34" charset="0"/>
                <a:cs typeface="Arial" pitchFamily="34" charset="0"/>
              </a:rPr>
            </a:br>
            <a:r>
              <a:rPr lang="en-CA" sz="700" dirty="0">
                <a:latin typeface="Arial" pitchFamily="34" charset="0"/>
                <a:cs typeface="Arial" pitchFamily="34" charset="0"/>
              </a:rPr>
              <a:t>(Top 2 Box)</a:t>
            </a:r>
          </a:p>
        </p:txBody>
      </p:sp>
      <p:sp>
        <p:nvSpPr>
          <p:cNvPr id="19473" name="Text Box 17"/>
          <p:cNvSpPr txBox="1">
            <a:spLocks noChangeArrowheads="1"/>
          </p:cNvSpPr>
          <p:nvPr/>
        </p:nvSpPr>
        <p:spPr bwMode="auto">
          <a:xfrm>
            <a:off x="5983346" y="3130692"/>
            <a:ext cx="1668462" cy="430887"/>
          </a:xfrm>
          <a:prstGeom prst="rect">
            <a:avLst/>
          </a:prstGeom>
          <a:noFill/>
          <a:ln w="25400" algn="ctr">
            <a:noFill/>
            <a:miter lim="800000"/>
            <a:headEnd/>
            <a:tailEnd/>
          </a:ln>
        </p:spPr>
        <p:txBody>
          <a:bodyPr>
            <a:spAutoFit/>
          </a:bodyPr>
          <a:lstStyle/>
          <a:p>
            <a:r>
              <a:rPr lang="en-CA" sz="1400" dirty="0" smtClean="0">
                <a:latin typeface="Arial" pitchFamily="34" charset="0"/>
                <a:cs typeface="Arial" pitchFamily="34" charset="0"/>
              </a:rPr>
              <a:t>Little/None</a:t>
            </a:r>
            <a:r>
              <a:rPr lang="en-CA" sz="1400" dirty="0">
                <a:latin typeface="Arial" pitchFamily="34" charset="0"/>
                <a:cs typeface="Arial" pitchFamily="34" charset="0"/>
              </a:rPr>
              <a:t/>
            </a:r>
            <a:br>
              <a:rPr lang="en-CA" sz="1400" dirty="0">
                <a:latin typeface="Arial" pitchFamily="34" charset="0"/>
                <a:cs typeface="Arial" pitchFamily="34" charset="0"/>
              </a:rPr>
            </a:br>
            <a:r>
              <a:rPr lang="en-CA" sz="700" dirty="0">
                <a:latin typeface="Arial" pitchFamily="34" charset="0"/>
                <a:cs typeface="Arial" pitchFamily="34" charset="0"/>
              </a:rPr>
              <a:t>(Top 2 Box)</a:t>
            </a:r>
          </a:p>
        </p:txBody>
      </p:sp>
      <p:sp>
        <p:nvSpPr>
          <p:cNvPr id="39" name="Content Placeholder 33"/>
          <p:cNvSpPr txBox="1">
            <a:spLocks/>
          </p:cNvSpPr>
          <p:nvPr/>
        </p:nvSpPr>
        <p:spPr>
          <a:xfrm>
            <a:off x="352425" y="742292"/>
            <a:ext cx="8434736"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chemeClr val="tx1"/>
                </a:solidFill>
                <a:latin typeface="+mj-lt"/>
              </a:rPr>
              <a:t>Nine in ten students have a moderate (39%) </a:t>
            </a:r>
            <a:r>
              <a:rPr lang="en-US" sz="1400" b="0" dirty="0">
                <a:solidFill>
                  <a:schemeClr val="tx1"/>
                </a:solidFill>
                <a:latin typeface="+mj-lt"/>
              </a:rPr>
              <a:t>or high </a:t>
            </a:r>
            <a:r>
              <a:rPr lang="en-US" sz="1400" b="0" dirty="0" smtClean="0">
                <a:solidFill>
                  <a:schemeClr val="tx1"/>
                </a:solidFill>
                <a:latin typeface="+mj-lt"/>
              </a:rPr>
              <a:t>(51%) level of knowledge </a:t>
            </a:r>
            <a:r>
              <a:rPr lang="en-US" sz="1400" b="0" dirty="0">
                <a:solidFill>
                  <a:schemeClr val="tx1"/>
                </a:solidFill>
                <a:latin typeface="+mj-lt"/>
              </a:rPr>
              <a:t>of when a licence is required to legally perform actions/ duties within </a:t>
            </a:r>
            <a:r>
              <a:rPr lang="en-US" sz="1400" b="0" dirty="0" smtClean="0">
                <a:solidFill>
                  <a:schemeClr val="tx1"/>
                </a:solidFill>
                <a:latin typeface="+mj-lt"/>
              </a:rPr>
              <a:t>the engineering profession. Comparatively, one in ten have either little (8%) or no knowledge (3%) on the subject. </a:t>
            </a:r>
          </a:p>
          <a:p>
            <a:pPr marL="182563" lvl="0" indent="-182563" algn="l" fontAlgn="auto">
              <a:spcBef>
                <a:spcPts val="0"/>
              </a:spcBef>
              <a:spcAft>
                <a:spcPts val="0"/>
              </a:spcAft>
              <a:buFont typeface="Wingdings" pitchFamily="2" charset="2"/>
              <a:buChar char="§"/>
              <a:defRPr/>
            </a:pPr>
            <a:r>
              <a:rPr lang="en-US" sz="1400" b="0" dirty="0" smtClean="0">
                <a:solidFill>
                  <a:schemeClr val="tx1"/>
                </a:solidFill>
                <a:latin typeface="+mj-lt"/>
              </a:rPr>
              <a:t>Compared to 2013, there has been an increase in the proportion of students who have a low level of knowledge.</a:t>
            </a:r>
          </a:p>
        </p:txBody>
      </p:sp>
      <p:sp>
        <p:nvSpPr>
          <p:cNvPr id="43" name="AutoShape 10"/>
          <p:cNvSpPr>
            <a:spLocks/>
          </p:cNvSpPr>
          <p:nvPr/>
        </p:nvSpPr>
        <p:spPr bwMode="auto">
          <a:xfrm rot="5400000">
            <a:off x="2420645" y="1964125"/>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4" name="AutoShape 10"/>
          <p:cNvSpPr>
            <a:spLocks/>
          </p:cNvSpPr>
          <p:nvPr/>
        </p:nvSpPr>
        <p:spPr bwMode="auto">
          <a:xfrm rot="5400000">
            <a:off x="6701518" y="2738113"/>
            <a:ext cx="182880" cy="3751108"/>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2236641763"/>
              </p:ext>
            </p:extLst>
          </p:nvPr>
        </p:nvGraphicFramePr>
        <p:xfrm>
          <a:off x="367849" y="5539803"/>
          <a:ext cx="8470688" cy="596062"/>
        </p:xfrm>
        <a:graphic>
          <a:graphicData uri="http://schemas.openxmlformats.org/drawingml/2006/table">
            <a:tbl>
              <a:tblPr/>
              <a:tblGrid>
                <a:gridCol w="2117672"/>
                <a:gridCol w="2117672"/>
                <a:gridCol w="2117672"/>
                <a:gridCol w="2117672"/>
              </a:tblGrid>
              <a:tr h="596062">
                <a:tc>
                  <a:txBody>
                    <a:bodyPr/>
                    <a:lstStyle/>
                    <a:p>
                      <a:pPr algn="ctr" fontAlgn="b"/>
                      <a:r>
                        <a:rPr lang="en-US" sz="1400" b="1" i="0" u="none" strike="noStrike" kern="1200" dirty="0" smtClean="0">
                          <a:solidFill>
                            <a:schemeClr val="tx1"/>
                          </a:solidFill>
                          <a:latin typeface="+mn-lt"/>
                          <a:ea typeface="+mn-ea"/>
                          <a:cs typeface="+mn-cs"/>
                        </a:rPr>
                        <a:t>High</a:t>
                      </a:r>
                    </a:p>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                   (n=78)  </a:t>
                      </a:r>
                      <a:r>
                        <a:rPr lang="en-US" sz="1000" b="0" i="0" u="none" strike="noStrike" dirty="0" smtClean="0">
                          <a:solidFill>
                            <a:schemeClr val="tx2"/>
                          </a:solidFill>
                          <a:latin typeface="Arial Narrow" pitchFamily="34" charset="0"/>
                        </a:rPr>
                        <a:t>                 (n=54) </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Moderate</a:t>
                      </a:r>
                    </a:p>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                     (n=60)</a:t>
                      </a:r>
                      <a:r>
                        <a:rPr lang="en-US" sz="1100" b="0" i="0" u="none" strike="noStrike" kern="1200" dirty="0" smtClean="0">
                          <a:solidFill>
                            <a:schemeClr val="tx2"/>
                          </a:solidFill>
                          <a:latin typeface="Arial Narrow" pitchFamily="34" charset="0"/>
                          <a:ea typeface="+mn-ea"/>
                          <a:cs typeface="+mn-cs"/>
                        </a:rPr>
                        <a:t>                </a:t>
                      </a:r>
                      <a:r>
                        <a:rPr lang="en-US" sz="1000" b="0" i="0" u="none" strike="noStrike" kern="1200" dirty="0" smtClean="0">
                          <a:solidFill>
                            <a:schemeClr val="tx2"/>
                          </a:solidFill>
                          <a:latin typeface="Arial Narrow" pitchFamily="34" charset="0"/>
                          <a:ea typeface="+mn-ea"/>
                          <a:cs typeface="+mn-cs"/>
                        </a:rPr>
                        <a:t>(n=46) </a:t>
                      </a:r>
                    </a:p>
                    <a:p>
                      <a:pPr algn="ctr" fontAlgn="b"/>
                      <a:endParaRPr lang="en-US" sz="10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Low</a:t>
                      </a:r>
                    </a:p>
                    <a:p>
                      <a:pPr algn="l" fontAlgn="b"/>
                      <a:r>
                        <a:rPr lang="en-US" sz="1000" b="0" i="0" u="none" strike="noStrike" kern="1200" dirty="0" smtClean="0">
                          <a:solidFill>
                            <a:schemeClr val="tx2"/>
                          </a:solidFill>
                          <a:latin typeface="Arial Narrow" pitchFamily="34" charset="0"/>
                          <a:ea typeface="+mn-ea"/>
                          <a:cs typeface="+mn-cs"/>
                        </a:rPr>
                        <a:t>                     (n=12)                    (n=2) </a:t>
                      </a:r>
                      <a:endParaRPr lang="en-US" sz="10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None</a:t>
                      </a:r>
                    </a:p>
                    <a:p>
                      <a:pPr algn="l" fontAlgn="b"/>
                      <a:r>
                        <a:rPr lang="en-US" sz="1000" b="0" i="0" u="none" strike="noStrike" kern="1200" dirty="0" smtClean="0">
                          <a:solidFill>
                            <a:schemeClr val="tx2"/>
                          </a:solidFill>
                          <a:latin typeface="Arial Narrow" pitchFamily="34" charset="0"/>
                          <a:ea typeface="+mn-ea"/>
                          <a:cs typeface="+mn-cs"/>
                        </a:rPr>
                        <a:t>                       (n=4)</a:t>
                      </a:r>
                      <a:r>
                        <a:rPr lang="en-US" sz="1050" b="0" i="0" u="none" strike="noStrike" kern="1200" dirty="0" smtClean="0">
                          <a:solidFill>
                            <a:schemeClr val="tx2"/>
                          </a:solidFill>
                          <a:latin typeface="Arial Narrow" pitchFamily="34" charset="0"/>
                          <a:ea typeface="+mn-ea"/>
                          <a:cs typeface="+mn-cs"/>
                        </a:rPr>
                        <a:t>               </a:t>
                      </a:r>
                      <a:r>
                        <a:rPr lang="en-US" sz="1000" b="0" i="0" u="none" strike="noStrike" kern="1200" dirty="0" smtClean="0">
                          <a:solidFill>
                            <a:schemeClr val="tx2"/>
                          </a:solidFill>
                          <a:latin typeface="Arial Narrow" pitchFamily="34" charset="0"/>
                          <a:ea typeface="+mn-ea"/>
                          <a:cs typeface="+mn-cs"/>
                        </a:rPr>
                        <a:t>(n=4) </a:t>
                      </a:r>
                      <a:endParaRPr lang="en-US" sz="10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Text Box 11"/>
          <p:cNvSpPr txBox="1">
            <a:spLocks noChangeArrowheads="1"/>
          </p:cNvSpPr>
          <p:nvPr/>
        </p:nvSpPr>
        <p:spPr bwMode="auto">
          <a:xfrm>
            <a:off x="1975637" y="2911859"/>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90%</a:t>
            </a:r>
            <a:endParaRPr lang="en-CA" sz="900" dirty="0" smtClean="0"/>
          </a:p>
          <a:p>
            <a:r>
              <a:rPr lang="en-CA" sz="900" dirty="0" smtClean="0"/>
              <a:t>(n=138)</a:t>
            </a:r>
          </a:p>
          <a:p>
            <a:r>
              <a:rPr lang="en-CA" sz="1100" dirty="0" smtClean="0"/>
              <a:t>2013: 94%</a:t>
            </a:r>
            <a:r>
              <a:rPr lang="en-CA" sz="400" dirty="0" smtClean="0"/>
              <a:t>    </a:t>
            </a:r>
            <a:r>
              <a:rPr lang="en-CA" sz="700" dirty="0" smtClean="0"/>
              <a:t>(n=100</a:t>
            </a:r>
            <a:r>
              <a:rPr lang="en-CA" sz="800" dirty="0" smtClean="0"/>
              <a:t>)</a:t>
            </a:r>
            <a:endParaRPr lang="en-CA" sz="800" dirty="0"/>
          </a:p>
        </p:txBody>
      </p:sp>
      <p:sp>
        <p:nvSpPr>
          <p:cNvPr id="18" name="Text Box 11"/>
          <p:cNvSpPr txBox="1">
            <a:spLocks noChangeArrowheads="1"/>
          </p:cNvSpPr>
          <p:nvPr/>
        </p:nvSpPr>
        <p:spPr bwMode="auto">
          <a:xfrm>
            <a:off x="6302549" y="3583687"/>
            <a:ext cx="1257199"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11%</a:t>
            </a:r>
          </a:p>
          <a:p>
            <a:r>
              <a:rPr lang="en-CA" sz="800" dirty="0"/>
              <a:t>(</a:t>
            </a:r>
            <a:r>
              <a:rPr lang="en-CA" sz="800" dirty="0" smtClean="0"/>
              <a:t>n=16)</a:t>
            </a:r>
          </a:p>
          <a:p>
            <a:r>
              <a:rPr lang="en-CA" sz="1100" dirty="0" smtClean="0"/>
              <a:t>2013: </a:t>
            </a:r>
            <a:r>
              <a:rPr lang="en-CA" sz="1100" dirty="0"/>
              <a:t>6</a:t>
            </a:r>
            <a:r>
              <a:rPr lang="en-CA" sz="1100" dirty="0" smtClean="0"/>
              <a:t>%</a:t>
            </a:r>
            <a:r>
              <a:rPr lang="en-CA" sz="400" dirty="0" smtClean="0"/>
              <a:t> </a:t>
            </a:r>
          </a:p>
          <a:p>
            <a:r>
              <a:rPr lang="en-CA" sz="400" dirty="0" smtClean="0"/>
              <a:t>    </a:t>
            </a:r>
            <a:r>
              <a:rPr lang="en-CA" sz="700" dirty="0"/>
              <a:t>(</a:t>
            </a:r>
            <a:r>
              <a:rPr lang="en-CA" sz="700" dirty="0" smtClean="0"/>
              <a:t>n=6)</a:t>
            </a:r>
            <a:endParaRPr lang="en-CA" sz="700" dirty="0"/>
          </a:p>
        </p:txBody>
      </p:sp>
      <p:sp>
        <p:nvSpPr>
          <p:cNvPr id="19" name="Isosceles Triangle 18"/>
          <p:cNvSpPr/>
          <p:nvPr/>
        </p:nvSpPr>
        <p:spPr>
          <a:xfrm rot="10800000" flipV="1">
            <a:off x="5493327" y="5122224"/>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Organizational Responsibilities – 2013 &amp; 2014</a:t>
            </a:r>
          </a:p>
        </p:txBody>
      </p:sp>
      <p:sp>
        <p:nvSpPr>
          <p:cNvPr id="20484" name="Content Placeholder 40"/>
          <p:cNvSpPr>
            <a:spLocks noGrp="1"/>
          </p:cNvSpPr>
          <p:nvPr>
            <p:ph idx="1"/>
          </p:nvPr>
        </p:nvSpPr>
        <p:spPr bwMode="auto">
          <a:xfrm>
            <a:off x="352425" y="678407"/>
            <a:ext cx="8457038" cy="1723549"/>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The vast majority of students are able to correctly identify that their respective provincial engineering association is the organization responsible for licensing engineers (84%) and that it also regulates the practice of professional engineers (69%). Comparatively, nearly nine in ten students know that CEAB is the organization that accredits University engineering programs (87%).  Students are split however on which organization </a:t>
            </a:r>
            <a:r>
              <a:rPr lang="en-US" sz="1400" dirty="0" err="1" smtClean="0"/>
              <a:t>licences</a:t>
            </a:r>
            <a:r>
              <a:rPr lang="en-US" sz="1400" dirty="0" smtClean="0"/>
              <a:t> companies offering engineering services, half feel it is their respective provincial engineering association (48%), while one third believe </a:t>
            </a:r>
            <a:r>
              <a:rPr lang="en-US" sz="1400" dirty="0"/>
              <a:t>it is CEAB </a:t>
            </a:r>
            <a:r>
              <a:rPr lang="en-US" sz="1400" dirty="0" smtClean="0"/>
              <a:t>(34%) and one quarter don’t know (25%).</a:t>
            </a:r>
          </a:p>
          <a:p>
            <a:pPr>
              <a:lnSpc>
                <a:spcPct val="100000"/>
              </a:lnSpc>
              <a:spcBef>
                <a:spcPts val="0"/>
              </a:spcBef>
            </a:pPr>
            <a:r>
              <a:rPr lang="en-US" sz="1400" dirty="0" smtClean="0"/>
              <a:t>Compared to 2013, students are less likely to believe CEAB </a:t>
            </a:r>
            <a:r>
              <a:rPr lang="en-US" sz="1400" dirty="0" err="1" smtClean="0"/>
              <a:t>licences</a:t>
            </a:r>
            <a:r>
              <a:rPr lang="en-US" sz="1400" dirty="0" smtClean="0"/>
              <a:t> companies offering engineering services but more likely to feel that organization promotes the interests of professional engineers.</a:t>
            </a:r>
          </a:p>
        </p:txBody>
      </p:sp>
      <p:sp>
        <p:nvSpPr>
          <p:cNvPr id="2048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169291C-CFC5-4F17-9D64-18DC83A2F4B4}" type="slidenum">
              <a:rPr lang="en-US"/>
              <a:pPr/>
              <a:t>32</a:t>
            </a:fld>
            <a:endParaRPr lang="en-US" dirty="0"/>
          </a:p>
        </p:txBody>
      </p:sp>
      <p:grpSp>
        <p:nvGrpSpPr>
          <p:cNvPr id="3" name="Group 52"/>
          <p:cNvGrpSpPr>
            <a:grpSpLocks/>
          </p:cNvGrpSpPr>
          <p:nvPr/>
        </p:nvGrpSpPr>
        <p:grpSpPr bwMode="auto">
          <a:xfrm>
            <a:off x="376353" y="2414469"/>
            <a:ext cx="8521700" cy="4065562"/>
            <a:chOff x="216" y="1373"/>
            <a:chExt cx="5368" cy="2693"/>
          </a:xfrm>
        </p:grpSpPr>
        <p:graphicFrame>
          <p:nvGraphicFramePr>
            <p:cNvPr id="41" name="Object 4"/>
            <p:cNvGraphicFramePr>
              <a:graphicFrameLocks noChangeAspect="1"/>
            </p:cNvGraphicFramePr>
            <p:nvPr>
              <p:extLst>
                <p:ext uri="{D42A27DB-BD31-4B8C-83A1-F6EECF244321}">
                  <p14:modId xmlns:p14="http://schemas.microsoft.com/office/powerpoint/2010/main" val="1582508337"/>
                </p:ext>
              </p:extLst>
            </p:nvPr>
          </p:nvGraphicFramePr>
          <p:xfrm>
            <a:off x="216" y="1455"/>
            <a:ext cx="5368" cy="2611"/>
          </p:xfrm>
          <a:graphic>
            <a:graphicData uri="http://schemas.openxmlformats.org/drawingml/2006/chart">
              <c:chart xmlns:c="http://schemas.openxmlformats.org/drawingml/2006/chart" xmlns:r="http://schemas.openxmlformats.org/officeDocument/2006/relationships" r:id="rId2"/>
            </a:graphicData>
          </a:graphic>
        </p:graphicFrame>
        <p:sp>
          <p:nvSpPr>
            <p:cNvPr id="20514" name="Text Box 45"/>
            <p:cNvSpPr txBox="1">
              <a:spLocks noChangeArrowheads="1"/>
            </p:cNvSpPr>
            <p:nvPr/>
          </p:nvSpPr>
          <p:spPr bwMode="auto">
            <a:xfrm>
              <a:off x="748" y="1373"/>
              <a:ext cx="4224" cy="202"/>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Which </a:t>
              </a:r>
              <a:r>
                <a:rPr lang="en-CA" sz="1400" dirty="0">
                  <a:solidFill>
                    <a:srgbClr val="003399"/>
                  </a:solidFill>
                  <a:latin typeface="+mj-lt"/>
                </a:rPr>
                <a:t>Organization is Responsible for Each of the Follow Activities?</a:t>
              </a:r>
            </a:p>
          </p:txBody>
        </p:sp>
      </p:grpSp>
      <p:sp>
        <p:nvSpPr>
          <p:cNvPr id="33" name="Text Box 3"/>
          <p:cNvSpPr txBox="1">
            <a:spLocks noChangeArrowheads="1"/>
          </p:cNvSpPr>
          <p:nvPr/>
        </p:nvSpPr>
        <p:spPr bwMode="auto">
          <a:xfrm>
            <a:off x="312234" y="6343728"/>
            <a:ext cx="8572500" cy="338554"/>
          </a:xfrm>
          <a:prstGeom prst="rect">
            <a:avLst/>
          </a:prstGeom>
          <a:noFill/>
          <a:ln w="25400">
            <a:noFill/>
            <a:miter lim="800000"/>
            <a:headEnd/>
            <a:tailEnd/>
          </a:ln>
        </p:spPr>
        <p:txBody>
          <a:bodyPr>
            <a:spAutoFit/>
          </a:bodyPr>
          <a:lstStyle/>
          <a:p>
            <a:pPr algn="l"/>
            <a:r>
              <a:rPr lang="en-US" sz="800" dirty="0">
                <a:solidFill>
                  <a:schemeClr val="tx1"/>
                </a:solidFill>
                <a:latin typeface="+mn-lt"/>
              </a:rPr>
              <a:t>Q9. Please indicate the organization responsible for each of the activities/ procedures listed below. </a:t>
            </a:r>
            <a:r>
              <a:rPr lang="en-US" sz="800" dirty="0" smtClean="0">
                <a:solidFill>
                  <a:schemeClr val="tx1"/>
                </a:solidFill>
                <a:latin typeface="+mn-lt"/>
              </a:rPr>
              <a:t/>
            </a:r>
            <a:br>
              <a:rPr lang="en-US" sz="800" dirty="0" smtClean="0">
                <a:solidFill>
                  <a:schemeClr val="tx1"/>
                </a:solidFill>
                <a:latin typeface="+mn-lt"/>
              </a:rPr>
            </a:br>
            <a:r>
              <a:rPr lang="en-US" sz="800" dirty="0" smtClean="0">
                <a:solidFill>
                  <a:schemeClr val="tx1"/>
                </a:solidFill>
                <a:latin typeface="+mn-lt"/>
              </a:rPr>
              <a:t>Base</a:t>
            </a:r>
            <a:r>
              <a:rPr lang="en-US" sz="800" dirty="0">
                <a:solidFill>
                  <a:schemeClr val="tx1"/>
                </a:solidFill>
                <a:latin typeface="+mn-lt"/>
              </a:rPr>
              <a:t>:  All </a:t>
            </a:r>
            <a:r>
              <a:rPr lang="en-US" sz="800" dirty="0" smtClean="0">
                <a:solidFill>
                  <a:schemeClr val="tx1"/>
                </a:solidFill>
                <a:latin typeface="+mn-lt"/>
              </a:rPr>
              <a:t>respondents  2013 (n=106); 2014 (n=154)</a:t>
            </a:r>
            <a:endParaRPr lang="en-US" sz="800" dirty="0">
              <a:solidFill>
                <a:schemeClr val="tx1"/>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083977448"/>
              </p:ext>
            </p:extLst>
          </p:nvPr>
        </p:nvGraphicFramePr>
        <p:xfrm>
          <a:off x="295918" y="5629993"/>
          <a:ext cx="8572500" cy="558165"/>
        </p:xfrm>
        <a:graphic>
          <a:graphicData uri="http://schemas.openxmlformats.org/drawingml/2006/table">
            <a:tbl>
              <a:tblPr>
                <a:tableStyleId>{5C22544A-7EE6-4342-B048-85BDC9FD1C3A}</a:tableStyleId>
              </a:tblPr>
              <a:tblGrid>
                <a:gridCol w="1789170"/>
                <a:gridCol w="1690309"/>
                <a:gridCol w="1719072"/>
                <a:gridCol w="1731264"/>
                <a:gridCol w="1642685"/>
              </a:tblGrid>
              <a:tr h="161925">
                <a:tc>
                  <a:txBody>
                    <a:bodyPr/>
                    <a:lstStyle/>
                    <a:p>
                      <a:pPr algn="ctr" fontAlgn="b"/>
                      <a:r>
                        <a:rPr lang="en-US" sz="1200" b="1" u="none" strike="noStrike" dirty="0">
                          <a:effectLst/>
                        </a:rPr>
                        <a:t>Accredits University engineering programs</a:t>
                      </a:r>
                      <a:endParaRPr lang="en-US" sz="1200" b="1" i="0" u="none" strike="noStrike" dirty="0">
                        <a:effectLst/>
                        <a:latin typeface="Arial"/>
                      </a:endParaRPr>
                    </a:p>
                  </a:txBody>
                  <a:tcPr marL="9525" marR="9525" marT="9525" marB="0" anchor="ctr">
                    <a:noFill/>
                  </a:tcPr>
                </a:tc>
                <a:tc>
                  <a:txBody>
                    <a:bodyPr/>
                    <a:lstStyle/>
                    <a:p>
                      <a:pPr algn="ctr" fontAlgn="b"/>
                      <a:r>
                        <a:rPr lang="en-US" sz="1200" b="1" u="none" strike="noStrike" dirty="0" err="1" smtClean="0">
                          <a:effectLst/>
                        </a:rPr>
                        <a:t>Licences</a:t>
                      </a:r>
                      <a:r>
                        <a:rPr lang="en-US" sz="1200" b="1" u="none" strike="noStrike" dirty="0" smtClean="0">
                          <a:effectLst/>
                        </a:rPr>
                        <a:t> </a:t>
                      </a:r>
                      <a:r>
                        <a:rPr lang="en-US" sz="1200" b="1" u="none" strike="noStrike" dirty="0">
                          <a:effectLst/>
                        </a:rPr>
                        <a:t>companies offering engineering services to the public</a:t>
                      </a:r>
                      <a:endParaRPr lang="en-US" sz="1200" b="1" i="0" u="none" strike="noStrike" dirty="0">
                        <a:effectLst/>
                        <a:latin typeface="Arial"/>
                      </a:endParaRPr>
                    </a:p>
                  </a:txBody>
                  <a:tcPr marL="9525" marR="9525" marT="9525" marB="0" anchor="ctr">
                    <a:noFill/>
                  </a:tcPr>
                </a:tc>
                <a:tc>
                  <a:txBody>
                    <a:bodyPr/>
                    <a:lstStyle/>
                    <a:p>
                      <a:pPr algn="ctr" fontAlgn="b"/>
                      <a:r>
                        <a:rPr lang="en-US" sz="1200" b="1" u="none" strike="noStrike" dirty="0">
                          <a:effectLst/>
                        </a:rPr>
                        <a:t>Promotes the interests of professional engineers</a:t>
                      </a:r>
                      <a:endParaRPr lang="en-US" sz="1200" b="1" i="0" u="none" strike="noStrike" dirty="0">
                        <a:effectLst/>
                        <a:latin typeface="Arial"/>
                      </a:endParaRPr>
                    </a:p>
                  </a:txBody>
                  <a:tcPr marL="9525" marR="9525" marT="9525" marB="0" anchor="ctr">
                    <a:noFill/>
                  </a:tcPr>
                </a:tc>
                <a:tc>
                  <a:txBody>
                    <a:bodyPr/>
                    <a:lstStyle/>
                    <a:p>
                      <a:pPr algn="ctr" fontAlgn="b"/>
                      <a:r>
                        <a:rPr lang="en-US" sz="1200" b="1" u="none" strike="noStrike" dirty="0">
                          <a:effectLst/>
                        </a:rPr>
                        <a:t>Regulates the practice of Professional Engineering</a:t>
                      </a:r>
                      <a:endParaRPr lang="en-US" sz="1200" b="1" i="0" u="none" strike="noStrike" dirty="0">
                        <a:effectLst/>
                        <a:latin typeface="Arial"/>
                      </a:endParaRPr>
                    </a:p>
                  </a:txBody>
                  <a:tcPr marL="9525" marR="9525" marT="9525" marB="0" anchor="ctr">
                    <a:noFill/>
                  </a:tcPr>
                </a:tc>
                <a:tc>
                  <a:txBody>
                    <a:bodyPr/>
                    <a:lstStyle/>
                    <a:p>
                      <a:pPr algn="ctr" fontAlgn="b"/>
                      <a:r>
                        <a:rPr lang="en-US" sz="1200" b="1" u="none" strike="noStrike" dirty="0" err="1" smtClean="0">
                          <a:effectLst/>
                        </a:rPr>
                        <a:t>Licences</a:t>
                      </a:r>
                      <a:r>
                        <a:rPr lang="en-US" sz="1200" b="1" u="none" strike="noStrike" dirty="0" smtClean="0">
                          <a:effectLst/>
                        </a:rPr>
                        <a:t> </a:t>
                      </a:r>
                      <a:r>
                        <a:rPr lang="en-US" sz="1200" b="1" u="none" strike="noStrike" dirty="0">
                          <a:effectLst/>
                        </a:rPr>
                        <a:t>Professional Engineers</a:t>
                      </a:r>
                      <a:endParaRPr lang="en-US" sz="1200" b="1" i="0" u="none" strike="noStrike" dirty="0">
                        <a:effectLst/>
                        <a:latin typeface="Arial"/>
                      </a:endParaRPr>
                    </a:p>
                  </a:txBody>
                  <a:tcPr marL="9525" marR="9525" marT="9525" marB="0" anchor="ctr">
                    <a:noFill/>
                  </a:tcPr>
                </a:tc>
              </a:tr>
            </a:tbl>
          </a:graphicData>
        </a:graphic>
      </p:graphicFrame>
      <p:sp>
        <p:nvSpPr>
          <p:cNvPr id="10" name="Isosceles Triangle 9"/>
          <p:cNvSpPr/>
          <p:nvPr/>
        </p:nvSpPr>
        <p:spPr>
          <a:xfrm rot="10800000">
            <a:off x="2439018" y="3761323"/>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nvSpPr>
        <p:spPr>
          <a:xfrm rot="10800000" flipV="1">
            <a:off x="4139541" y="3573298"/>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12" name="Straight Connector 11"/>
          <p:cNvCxnSpPr/>
          <p:nvPr/>
        </p:nvCxnSpPr>
        <p:spPr>
          <a:xfrm flipV="1">
            <a:off x="2082800" y="33528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784600" y="33528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473700" y="33528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188200" y="33528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68605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sz="2700" dirty="0" smtClean="0"/>
              <a:t>Knowledge of Organizational Responsibility</a:t>
            </a:r>
          </a:p>
        </p:txBody>
      </p:sp>
      <p:graphicFrame>
        <p:nvGraphicFramePr>
          <p:cNvPr id="41" name="Object 4"/>
          <p:cNvGraphicFramePr>
            <a:graphicFrameLocks noGrp="1" noChangeAspect="1"/>
          </p:cNvGraphicFramePr>
          <p:nvPr>
            <p:ph idx="1"/>
            <p:extLst>
              <p:ext uri="{D42A27DB-BD31-4B8C-83A1-F6EECF244321}">
                <p14:modId xmlns:p14="http://schemas.microsoft.com/office/powerpoint/2010/main" val="397222718"/>
              </p:ext>
            </p:extLst>
          </p:nvPr>
        </p:nvGraphicFramePr>
        <p:xfrm>
          <a:off x="474758" y="1860048"/>
          <a:ext cx="8444648"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52E2A54-B9B8-465B-B1BE-55060DCEE558}" type="slidenum">
              <a:rPr lang="en-US"/>
              <a:pPr/>
              <a:t>33</a:t>
            </a:fld>
            <a:endParaRPr lang="en-US" dirty="0"/>
          </a:p>
        </p:txBody>
      </p:sp>
      <p:sp>
        <p:nvSpPr>
          <p:cNvPr id="23562" name="Rectangle 11"/>
          <p:cNvSpPr>
            <a:spLocks noChangeArrowheads="1"/>
          </p:cNvSpPr>
          <p:nvPr/>
        </p:nvSpPr>
        <p:spPr bwMode="auto">
          <a:xfrm>
            <a:off x="0" y="1567003"/>
            <a:ext cx="91440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Knowledge Level of Organizational Responsibility within the Engineering Profession</a:t>
            </a:r>
          </a:p>
        </p:txBody>
      </p:sp>
      <p:sp>
        <p:nvSpPr>
          <p:cNvPr id="23563" name="Text Box 12"/>
          <p:cNvSpPr txBox="1">
            <a:spLocks noChangeArrowheads="1"/>
          </p:cNvSpPr>
          <p:nvPr/>
        </p:nvSpPr>
        <p:spPr bwMode="auto">
          <a:xfrm>
            <a:off x="334536" y="6231286"/>
            <a:ext cx="8572500" cy="338138"/>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Q9. Please indicate the organization responsible for each of the activities/ procedures listed below. </a:t>
            </a:r>
            <a:br>
              <a:rPr lang="en-US" sz="800" dirty="0">
                <a:solidFill>
                  <a:schemeClr val="tx1"/>
                </a:solidFill>
                <a:latin typeface="+mj-lt"/>
              </a:rPr>
            </a:br>
            <a:r>
              <a:rPr lang="en-US" sz="800" dirty="0">
                <a:solidFill>
                  <a:schemeClr val="tx1"/>
                </a:solidFill>
                <a:latin typeface="+mj-lt"/>
              </a:rPr>
              <a:t>Base: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(n=106);  2014 (n=154)</a:t>
            </a:r>
            <a:endParaRPr lang="en-US" sz="800" dirty="0">
              <a:solidFill>
                <a:schemeClr val="tx1"/>
              </a:solidFill>
              <a:latin typeface="+mj-lt"/>
            </a:endParaRPr>
          </a:p>
        </p:txBody>
      </p:sp>
      <p:sp>
        <p:nvSpPr>
          <p:cNvPr id="23565" name="Text Box 17"/>
          <p:cNvSpPr txBox="1">
            <a:spLocks noChangeArrowheads="1"/>
          </p:cNvSpPr>
          <p:nvPr/>
        </p:nvSpPr>
        <p:spPr bwMode="auto">
          <a:xfrm>
            <a:off x="1725530" y="2259962"/>
            <a:ext cx="1668462" cy="415498"/>
          </a:xfrm>
          <a:prstGeom prst="rect">
            <a:avLst/>
          </a:prstGeom>
          <a:noFill/>
          <a:ln w="25400" algn="ctr">
            <a:noFill/>
            <a:miter lim="800000"/>
            <a:headEnd/>
            <a:tailEnd/>
          </a:ln>
        </p:spPr>
        <p:txBody>
          <a:bodyPr>
            <a:spAutoFit/>
          </a:bodyPr>
          <a:lstStyle/>
          <a:p>
            <a:r>
              <a:rPr lang="en-CA" sz="1400" dirty="0" smtClean="0"/>
              <a:t>High</a:t>
            </a:r>
            <a:r>
              <a:rPr lang="en-CA" sz="1400" dirty="0"/>
              <a:t>/ Moderate</a:t>
            </a:r>
            <a:br>
              <a:rPr lang="en-CA" sz="1400" dirty="0"/>
            </a:br>
            <a:r>
              <a:rPr lang="en-CA" sz="700" dirty="0"/>
              <a:t>(Top 2 Box)</a:t>
            </a:r>
          </a:p>
        </p:txBody>
      </p:sp>
      <p:sp>
        <p:nvSpPr>
          <p:cNvPr id="23567" name="Text Box 22"/>
          <p:cNvSpPr txBox="1">
            <a:spLocks noChangeArrowheads="1"/>
          </p:cNvSpPr>
          <p:nvPr/>
        </p:nvSpPr>
        <p:spPr bwMode="auto">
          <a:xfrm>
            <a:off x="5997613" y="3403049"/>
            <a:ext cx="1668462" cy="415498"/>
          </a:xfrm>
          <a:prstGeom prst="rect">
            <a:avLst/>
          </a:prstGeom>
          <a:noFill/>
          <a:ln w="25400" algn="ctr">
            <a:noFill/>
            <a:miter lim="800000"/>
            <a:headEnd/>
            <a:tailEnd/>
          </a:ln>
        </p:spPr>
        <p:txBody>
          <a:bodyPr>
            <a:spAutoFit/>
          </a:bodyPr>
          <a:lstStyle/>
          <a:p>
            <a:r>
              <a:rPr lang="en-CA" sz="1400" dirty="0" smtClean="0"/>
              <a:t>Little</a:t>
            </a:r>
            <a:r>
              <a:rPr lang="en-CA" sz="1400" dirty="0"/>
              <a:t>/ </a:t>
            </a:r>
            <a:r>
              <a:rPr lang="en-CA" sz="1400" dirty="0" smtClean="0"/>
              <a:t>None</a:t>
            </a:r>
            <a:r>
              <a:rPr lang="en-CA" sz="1400" dirty="0"/>
              <a:t/>
            </a:r>
            <a:br>
              <a:rPr lang="en-CA" sz="1400" dirty="0"/>
            </a:br>
            <a:r>
              <a:rPr lang="en-CA" sz="700" dirty="0"/>
              <a:t>(Top 2 Box)</a:t>
            </a:r>
          </a:p>
        </p:txBody>
      </p:sp>
      <p:sp>
        <p:nvSpPr>
          <p:cNvPr id="40" name="Content Placeholder 33"/>
          <p:cNvSpPr txBox="1">
            <a:spLocks/>
          </p:cNvSpPr>
          <p:nvPr/>
        </p:nvSpPr>
        <p:spPr>
          <a:xfrm>
            <a:off x="240913" y="745312"/>
            <a:ext cx="8691214"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Nearly nine in ten students have either a high (32%) or moderate (59%) level of knowledge concerning organizational responsibilities of activities/ procedures relating to the engineering profession. One in ten have either a low level (5%) or no knowledge (4%) on the subject. </a:t>
            </a:r>
          </a:p>
        </p:txBody>
      </p:sp>
      <p:sp>
        <p:nvSpPr>
          <p:cNvPr id="44" name="AutoShape 10"/>
          <p:cNvSpPr>
            <a:spLocks/>
          </p:cNvSpPr>
          <p:nvPr/>
        </p:nvSpPr>
        <p:spPr bwMode="auto">
          <a:xfrm rot="5400000">
            <a:off x="2442947" y="1742553"/>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5" name="AutoShape 10"/>
          <p:cNvSpPr>
            <a:spLocks/>
          </p:cNvSpPr>
          <p:nvPr/>
        </p:nvSpPr>
        <p:spPr bwMode="auto">
          <a:xfrm rot="5400000">
            <a:off x="6725014" y="2855828"/>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9" name="Text Box 10"/>
          <p:cNvSpPr txBox="1">
            <a:spLocks noChangeArrowheads="1"/>
          </p:cNvSpPr>
          <p:nvPr/>
        </p:nvSpPr>
        <p:spPr bwMode="auto">
          <a:xfrm>
            <a:off x="6871630" y="2057093"/>
            <a:ext cx="2006600" cy="861774"/>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a:latin typeface="+mj-lt"/>
              </a:rPr>
              <a:t>Knowledge Levels </a:t>
            </a:r>
            <a:r>
              <a:rPr lang="en-CA" sz="1000" u="sng" dirty="0" smtClean="0">
                <a:latin typeface="+mj-lt"/>
              </a:rPr>
              <a:t>Defined </a:t>
            </a:r>
            <a:endParaRPr lang="en-CA" sz="1000" u="sng" dirty="0">
              <a:latin typeface="+mj-lt"/>
            </a:endParaRPr>
          </a:p>
          <a:p>
            <a:pPr algn="l">
              <a:spcBef>
                <a:spcPts val="0"/>
              </a:spcBef>
            </a:pPr>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graphicFrame>
        <p:nvGraphicFramePr>
          <p:cNvPr id="20" name="Table 19"/>
          <p:cNvGraphicFramePr>
            <a:graphicFrameLocks noGrp="1"/>
          </p:cNvGraphicFramePr>
          <p:nvPr>
            <p:extLst>
              <p:ext uri="{D42A27DB-BD31-4B8C-83A1-F6EECF244321}">
                <p14:modId xmlns:p14="http://schemas.microsoft.com/office/powerpoint/2010/main" val="4070884780"/>
              </p:ext>
            </p:extLst>
          </p:nvPr>
        </p:nvGraphicFramePr>
        <p:xfrm>
          <a:off x="403612" y="5696075"/>
          <a:ext cx="8470688" cy="588645"/>
        </p:xfrm>
        <a:graphic>
          <a:graphicData uri="http://schemas.openxmlformats.org/drawingml/2006/table">
            <a:tbl>
              <a:tblPr/>
              <a:tblGrid>
                <a:gridCol w="2117672"/>
                <a:gridCol w="2117672"/>
                <a:gridCol w="2117672"/>
                <a:gridCol w="2117672"/>
              </a:tblGrid>
              <a:tr h="0">
                <a:tc>
                  <a:txBody>
                    <a:bodyPr/>
                    <a:lstStyle/>
                    <a:p>
                      <a:pPr algn="ctr" fontAlgn="b"/>
                      <a:r>
                        <a:rPr lang="en-US" sz="1400" b="1" i="0" u="none" strike="noStrike" kern="1200" dirty="0" smtClean="0">
                          <a:solidFill>
                            <a:schemeClr val="tx1"/>
                          </a:solidFill>
                          <a:latin typeface="+mn-lt"/>
                          <a:ea typeface="+mn-ea"/>
                          <a:cs typeface="+mn-cs"/>
                        </a:rPr>
                        <a:t>High</a:t>
                      </a:r>
                    </a:p>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tx2"/>
                          </a:solidFill>
                          <a:latin typeface="Arial Narrow" pitchFamily="34" charset="0"/>
                        </a:rPr>
                        <a:t>                    (n=49)                  (n=38) </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Moderate</a:t>
                      </a:r>
                    </a:p>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                     (n=91)               (n=55) </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Low</a:t>
                      </a:r>
                    </a:p>
                    <a:p>
                      <a:pPr algn="l" fontAlgn="b"/>
                      <a:r>
                        <a:rPr lang="en-US" sz="1000" b="0" i="0" u="none" strike="noStrike" kern="1200" dirty="0" smtClean="0">
                          <a:solidFill>
                            <a:schemeClr val="tx2"/>
                          </a:solidFill>
                          <a:latin typeface="Arial Narrow" pitchFamily="34" charset="0"/>
                          <a:ea typeface="+mn-ea"/>
                          <a:cs typeface="+mn-cs"/>
                        </a:rPr>
                        <a:t>                  (n=8)                    (n=9) </a:t>
                      </a:r>
                      <a:endParaRPr lang="en-US" sz="10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None</a:t>
                      </a:r>
                    </a:p>
                    <a:p>
                      <a:pPr algn="l" fontAlgn="b"/>
                      <a:r>
                        <a:rPr lang="en-US" sz="1000" b="0" i="0" u="none" strike="noStrike" kern="1200" dirty="0" smtClean="0">
                          <a:solidFill>
                            <a:schemeClr val="tx2"/>
                          </a:solidFill>
                          <a:latin typeface="Arial Narrow" pitchFamily="34" charset="0"/>
                          <a:ea typeface="+mn-ea"/>
                          <a:cs typeface="+mn-cs"/>
                        </a:rPr>
                        <a:t>                     (n=6)</a:t>
                      </a:r>
                      <a:r>
                        <a:rPr lang="en-US" sz="1000" b="1" i="0" u="none" strike="noStrike" kern="1200" baseline="0" dirty="0" smtClean="0">
                          <a:solidFill>
                            <a:schemeClr val="tx1"/>
                          </a:solidFill>
                          <a:latin typeface="+mn-lt"/>
                          <a:ea typeface="+mn-ea"/>
                          <a:cs typeface="+mn-cs"/>
                        </a:rPr>
                        <a:t>                 </a:t>
                      </a:r>
                      <a:r>
                        <a:rPr lang="en-US" sz="1000" b="0" i="0" u="none" strike="noStrike" kern="1200" dirty="0" smtClean="0">
                          <a:solidFill>
                            <a:schemeClr val="tx2"/>
                          </a:solidFill>
                          <a:latin typeface="Arial Narrow" pitchFamily="34" charset="0"/>
                          <a:ea typeface="+mn-ea"/>
                          <a:cs typeface="+mn-cs"/>
                        </a:rPr>
                        <a:t>(n=4) </a:t>
                      </a:r>
                      <a:endParaRPr lang="en-US" sz="10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Text Box 11"/>
          <p:cNvSpPr txBox="1">
            <a:spLocks noChangeArrowheads="1"/>
          </p:cNvSpPr>
          <p:nvPr/>
        </p:nvSpPr>
        <p:spPr bwMode="auto">
          <a:xfrm>
            <a:off x="2013428" y="2646172"/>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91%</a:t>
            </a:r>
            <a:endParaRPr lang="en-CA" sz="900" dirty="0" smtClean="0"/>
          </a:p>
          <a:p>
            <a:r>
              <a:rPr lang="en-CA" sz="900" dirty="0" smtClean="0"/>
              <a:t>(n=140)</a:t>
            </a:r>
          </a:p>
          <a:p>
            <a:r>
              <a:rPr lang="en-CA" sz="1100" dirty="0" smtClean="0"/>
              <a:t>2013: 88%</a:t>
            </a:r>
            <a:r>
              <a:rPr lang="en-CA" sz="400" dirty="0" smtClean="0"/>
              <a:t>    </a:t>
            </a:r>
            <a:r>
              <a:rPr lang="en-CA" sz="700" dirty="0" smtClean="0"/>
              <a:t>(n=93</a:t>
            </a:r>
            <a:r>
              <a:rPr lang="en-CA" sz="800" dirty="0" smtClean="0"/>
              <a:t>)</a:t>
            </a:r>
            <a:endParaRPr lang="en-CA" sz="800" dirty="0"/>
          </a:p>
        </p:txBody>
      </p:sp>
      <p:sp>
        <p:nvSpPr>
          <p:cNvPr id="18" name="Text Box 11"/>
          <p:cNvSpPr txBox="1">
            <a:spLocks noChangeArrowheads="1"/>
          </p:cNvSpPr>
          <p:nvPr/>
        </p:nvSpPr>
        <p:spPr bwMode="auto">
          <a:xfrm>
            <a:off x="6187854" y="3791490"/>
            <a:ext cx="1257199"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a:t>
            </a:r>
          </a:p>
          <a:p>
            <a:r>
              <a:rPr lang="en-CA" sz="800" dirty="0"/>
              <a:t>(</a:t>
            </a:r>
            <a:r>
              <a:rPr lang="en-CA" sz="800" dirty="0" smtClean="0"/>
              <a:t>n=14)</a:t>
            </a:r>
          </a:p>
          <a:p>
            <a:r>
              <a:rPr lang="en-CA" sz="1100" dirty="0" smtClean="0"/>
              <a:t>2013: 12%</a:t>
            </a:r>
            <a:r>
              <a:rPr lang="en-CA" sz="400" dirty="0" smtClean="0"/>
              <a:t> </a:t>
            </a:r>
          </a:p>
          <a:p>
            <a:r>
              <a:rPr lang="en-CA" sz="400" dirty="0" smtClean="0"/>
              <a:t>    </a:t>
            </a:r>
            <a:r>
              <a:rPr lang="en-CA" sz="700" dirty="0"/>
              <a:t>(</a:t>
            </a:r>
            <a:r>
              <a:rPr lang="en-CA" sz="700" dirty="0" smtClean="0"/>
              <a:t>n=13)</a:t>
            </a:r>
            <a:endParaRPr lang="en-CA" sz="7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ctrTitle"/>
          </p:nvPr>
        </p:nvSpPr>
        <p:spPr>
          <a:xfrm>
            <a:off x="89451" y="3016641"/>
            <a:ext cx="4416425" cy="997196"/>
          </a:xfrm>
        </p:spPr>
        <p:txBody>
          <a:bodyPr/>
          <a:lstStyle/>
          <a:p>
            <a:r>
              <a:rPr lang="en-US" dirty="0" smtClean="0"/>
              <a:t>Provincial Engineering Association</a:t>
            </a:r>
            <a:endParaRPr lang="en-US" dirty="0"/>
          </a:p>
        </p:txBody>
      </p:sp>
      <p:sp>
        <p:nvSpPr>
          <p:cNvPr id="89091"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CD5ABE8A-86A7-4A17-B610-4D42783C174A}" type="slidenum">
              <a:rPr lang="en-US"/>
              <a:pPr/>
              <a:t>34</a:t>
            </a:fld>
            <a:endParaRPr lang="en-US" dirty="0"/>
          </a:p>
        </p:txBody>
      </p:sp>
      <p:sp>
        <p:nvSpPr>
          <p:cNvPr id="12" name="Subtitle 4"/>
          <p:cNvSpPr>
            <a:spLocks noGrp="1"/>
          </p:cNvSpPr>
          <p:nvPr>
            <p:ph type="subTitle" idx="1"/>
          </p:nvPr>
        </p:nvSpPr>
        <p:spPr>
          <a:xfrm>
            <a:off x="4579200" y="4680000"/>
            <a:ext cx="4430833" cy="664797"/>
          </a:xfrm>
        </p:spPr>
        <p:txBody>
          <a:bodyPr/>
          <a:lstStyle/>
          <a:p>
            <a:r>
              <a:rPr lang="en-CA" sz="2400" i="1" dirty="0" smtClean="0"/>
              <a:t>Attendance at seminar(s) and awareness of SMP program</a:t>
            </a:r>
            <a:endParaRPr lang="en-US" sz="2400" i="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bwMode="auto">
          <a:xfrm>
            <a:off x="838200" y="271432"/>
            <a:ext cx="8162925" cy="249299"/>
          </a:xfrm>
          <a:noFill/>
          <a:ln>
            <a:miter lim="800000"/>
            <a:headEnd/>
            <a:tailEnd/>
          </a:ln>
        </p:spPr>
        <p:txBody>
          <a:bodyPr vert="horz" numCol="1" compatLnSpc="1">
            <a:prstTxWarp prst="textNoShape">
              <a:avLst/>
            </a:prstTxWarp>
          </a:bodyPr>
          <a:lstStyle/>
          <a:p>
            <a:r>
              <a:rPr lang="en-CA" sz="1800" dirty="0" smtClean="0"/>
              <a:t>Attendance of </a:t>
            </a:r>
            <a:r>
              <a:rPr lang="en-US" sz="1800" dirty="0" smtClean="0"/>
              <a:t>Provincial Engineering Association </a:t>
            </a:r>
            <a:r>
              <a:rPr lang="en-CA" sz="1800" dirty="0" smtClean="0"/>
              <a:t>Seminar</a:t>
            </a:r>
          </a:p>
        </p:txBody>
      </p:sp>
      <p:graphicFrame>
        <p:nvGraphicFramePr>
          <p:cNvPr id="22" name="Object 5"/>
          <p:cNvGraphicFramePr>
            <a:graphicFrameLocks noGrp="1" noChangeAspect="1"/>
          </p:cNvGraphicFramePr>
          <p:nvPr>
            <p:ph idx="1"/>
            <p:extLst>
              <p:ext uri="{D42A27DB-BD31-4B8C-83A1-F6EECF244321}">
                <p14:modId xmlns:p14="http://schemas.microsoft.com/office/powerpoint/2010/main" val="1282285601"/>
              </p:ext>
            </p:extLst>
          </p:nvPr>
        </p:nvGraphicFramePr>
        <p:xfrm>
          <a:off x="403224" y="1643063"/>
          <a:ext cx="8172063" cy="4162425"/>
        </p:xfrm>
        <a:graphic>
          <a:graphicData uri="http://schemas.openxmlformats.org/drawingml/2006/chart">
            <c:chart xmlns:c="http://schemas.openxmlformats.org/drawingml/2006/chart" xmlns:r="http://schemas.openxmlformats.org/officeDocument/2006/relationships" r:id="rId2"/>
          </a:graphicData>
        </a:graphic>
      </p:graphicFrame>
      <p:sp>
        <p:nvSpPr>
          <p:cNvPr id="24580"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5261C7B-B858-4ED0-9EB1-54B577B79F27}" type="slidenum">
              <a:rPr lang="en-US"/>
              <a:pPr/>
              <a:t>35</a:t>
            </a:fld>
            <a:endParaRPr lang="en-US" dirty="0"/>
          </a:p>
        </p:txBody>
      </p:sp>
      <p:sp>
        <p:nvSpPr>
          <p:cNvPr id="24581" name="Text Box 3"/>
          <p:cNvSpPr txBox="1">
            <a:spLocks noChangeArrowheads="1"/>
          </p:cNvSpPr>
          <p:nvPr/>
        </p:nvSpPr>
        <p:spPr bwMode="auto">
          <a:xfrm>
            <a:off x="401444" y="6335674"/>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Q11. Have you ever attended a workshop/ seminar/ talk given by a </a:t>
            </a:r>
            <a:r>
              <a:rPr lang="en-US" sz="800" dirty="0" smtClean="0">
                <a:solidFill>
                  <a:schemeClr val="tx1"/>
                </a:solidFill>
                <a:latin typeface="+mj-lt"/>
              </a:rPr>
              <a:t>[PEGNL/Engineers PEI/Engineers NS/APEGNB/] </a:t>
            </a:r>
            <a:r>
              <a:rPr lang="en-US" sz="800" dirty="0">
                <a:solidFill>
                  <a:schemeClr val="tx1"/>
                </a:solidFill>
                <a:latin typeface="+mj-lt"/>
              </a:rPr>
              <a:t>representative?  Base: All respondents </a:t>
            </a:r>
            <a:r>
              <a:rPr lang="en-US" sz="800" dirty="0" smtClean="0">
                <a:solidFill>
                  <a:schemeClr val="tx1"/>
                </a:solidFill>
                <a:latin typeface="+mj-lt"/>
              </a:rPr>
              <a:t>2013 (n=106); 2014 (n=154)</a:t>
            </a:r>
            <a:endParaRPr lang="en-US" sz="800" dirty="0">
              <a:solidFill>
                <a:schemeClr val="tx1"/>
              </a:solidFill>
              <a:latin typeface="+mj-lt"/>
            </a:endParaRPr>
          </a:p>
        </p:txBody>
      </p:sp>
      <p:sp>
        <p:nvSpPr>
          <p:cNvPr id="24588" name="Text Box 14"/>
          <p:cNvSpPr txBox="1">
            <a:spLocks noChangeArrowheads="1"/>
          </p:cNvSpPr>
          <p:nvPr/>
        </p:nvSpPr>
        <p:spPr bwMode="auto">
          <a:xfrm>
            <a:off x="1060063" y="1620784"/>
            <a:ext cx="6992938" cy="307777"/>
          </a:xfrm>
          <a:prstGeom prst="rect">
            <a:avLst/>
          </a:prstGeom>
          <a:noFill/>
          <a:ln w="25400" algn="ctr">
            <a:noFill/>
            <a:miter lim="800000"/>
            <a:headEnd/>
            <a:tailEnd/>
          </a:ln>
        </p:spPr>
        <p:txBody>
          <a:bodyPr>
            <a:spAutoFit/>
          </a:bodyPr>
          <a:lstStyle/>
          <a:p>
            <a:r>
              <a:rPr lang="en-CA" sz="1400" dirty="0">
                <a:solidFill>
                  <a:srgbClr val="003399"/>
                </a:solidFill>
                <a:latin typeface="+mj-lt"/>
              </a:rPr>
              <a:t>Ever Attend a </a:t>
            </a:r>
            <a:r>
              <a:rPr lang="en-US" sz="1400" dirty="0" smtClean="0">
                <a:solidFill>
                  <a:srgbClr val="003399"/>
                </a:solidFill>
                <a:latin typeface="+mj-lt"/>
              </a:rPr>
              <a:t>[PEGNL/Engineers PEI/Engineers NS/APEGNB]</a:t>
            </a:r>
            <a:r>
              <a:rPr lang="en-CA" sz="1400" dirty="0" smtClean="0">
                <a:solidFill>
                  <a:srgbClr val="003399"/>
                </a:solidFill>
                <a:latin typeface="+mj-lt"/>
              </a:rPr>
              <a:t> </a:t>
            </a:r>
            <a:r>
              <a:rPr lang="en-CA" sz="1400" dirty="0">
                <a:solidFill>
                  <a:srgbClr val="003399"/>
                </a:solidFill>
                <a:latin typeface="+mj-lt"/>
              </a:rPr>
              <a:t>Seminar?</a:t>
            </a:r>
          </a:p>
        </p:txBody>
      </p:sp>
      <p:sp>
        <p:nvSpPr>
          <p:cNvPr id="21" name="Content Placeholder 33"/>
          <p:cNvSpPr txBox="1">
            <a:spLocks/>
          </p:cNvSpPr>
          <p:nvPr/>
        </p:nvSpPr>
        <p:spPr>
          <a:xfrm>
            <a:off x="352425" y="789917"/>
            <a:ext cx="854624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Nearly </a:t>
            </a:r>
            <a:r>
              <a:rPr lang="en-US" sz="1400" b="0" dirty="0">
                <a:solidFill>
                  <a:srgbClr val="1F497D"/>
                </a:solidFill>
                <a:latin typeface="Calibri"/>
              </a:rPr>
              <a:t>half </a:t>
            </a:r>
            <a:r>
              <a:rPr lang="en-US" sz="1400" b="0" dirty="0" smtClean="0">
                <a:solidFill>
                  <a:srgbClr val="1F497D"/>
                </a:solidFill>
                <a:latin typeface="Calibri"/>
              </a:rPr>
              <a:t>of students (46%) </a:t>
            </a:r>
            <a:r>
              <a:rPr lang="en-US" sz="1400" b="0" dirty="0">
                <a:solidFill>
                  <a:srgbClr val="1F497D"/>
                </a:solidFill>
                <a:latin typeface="Calibri"/>
              </a:rPr>
              <a:t>report </a:t>
            </a:r>
            <a:r>
              <a:rPr lang="en-US" sz="1400" b="0" dirty="0" smtClean="0">
                <a:solidFill>
                  <a:srgbClr val="1F497D"/>
                </a:solidFill>
                <a:latin typeface="Calibri"/>
              </a:rPr>
              <a:t>having ever attended a seminar or workshop given by a representative from their respective provincial engineering association. </a:t>
            </a:r>
            <a:endParaRPr lang="en-US" sz="1800" b="0" dirty="0">
              <a:solidFill>
                <a:srgbClr val="1F497D"/>
              </a:solidFill>
              <a:latin typeface="Calibri"/>
            </a:endParaRPr>
          </a:p>
        </p:txBody>
      </p:sp>
      <p:graphicFrame>
        <p:nvGraphicFramePr>
          <p:cNvPr id="12" name="Table 11"/>
          <p:cNvGraphicFramePr>
            <a:graphicFrameLocks noGrp="1"/>
          </p:cNvGraphicFramePr>
          <p:nvPr>
            <p:extLst>
              <p:ext uri="{D42A27DB-BD31-4B8C-83A1-F6EECF244321}">
                <p14:modId xmlns:p14="http://schemas.microsoft.com/office/powerpoint/2010/main" val="766828467"/>
              </p:ext>
            </p:extLst>
          </p:nvPr>
        </p:nvGraphicFramePr>
        <p:xfrm>
          <a:off x="249857" y="5476458"/>
          <a:ext cx="8470686" cy="603885"/>
        </p:xfrm>
        <a:graphic>
          <a:graphicData uri="http://schemas.openxmlformats.org/drawingml/2006/table">
            <a:tbl>
              <a:tblPr/>
              <a:tblGrid>
                <a:gridCol w="2823562"/>
                <a:gridCol w="2823562"/>
                <a:gridCol w="2823562"/>
              </a:tblGrid>
              <a:tr h="596062">
                <a:tc>
                  <a:txBody>
                    <a:bodyPr/>
                    <a:lstStyle/>
                    <a:p>
                      <a:pPr algn="ctr" fontAlgn="b"/>
                      <a:r>
                        <a:rPr lang="en-US" sz="1400" b="1" i="0" u="none" strike="noStrike" kern="1200" dirty="0" smtClean="0">
                          <a:solidFill>
                            <a:schemeClr val="tx1"/>
                          </a:solidFill>
                          <a:latin typeface="+mn-lt"/>
                          <a:ea typeface="+mn-ea"/>
                          <a:cs typeface="+mn-cs"/>
                        </a:rPr>
                        <a:t>Yes</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(n=70)                       (n=62) </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No</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(n=77)</a:t>
                      </a:r>
                      <a:r>
                        <a:rPr lang="en-US" sz="1100" b="0" i="0" u="none" strike="noStrike" kern="1200" dirty="0" smtClean="0">
                          <a:solidFill>
                            <a:schemeClr val="tx2"/>
                          </a:solidFill>
                          <a:latin typeface="Arial Narrow" pitchFamily="34" charset="0"/>
                          <a:ea typeface="+mn-ea"/>
                          <a:cs typeface="+mn-cs"/>
                        </a:rPr>
                        <a:t>                          (n=41) </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Don’t know/ Unsure</a:t>
                      </a:r>
                    </a:p>
                    <a:p>
                      <a:pPr algn="l" fontAlgn="b"/>
                      <a:r>
                        <a:rPr lang="en-US" sz="1050" b="0" i="0" u="none" strike="noStrike" kern="1200" dirty="0" smtClean="0">
                          <a:solidFill>
                            <a:schemeClr val="tx2"/>
                          </a:solidFill>
                          <a:latin typeface="Arial Narrow" pitchFamily="34" charset="0"/>
                          <a:ea typeface="+mn-ea"/>
                          <a:cs typeface="+mn-cs"/>
                        </a:rPr>
                        <a:t>                      (n=7)                       (n=3) </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bwMode="auto">
          <a:xfrm>
            <a:off x="838200" y="271432"/>
            <a:ext cx="8162925" cy="249299"/>
          </a:xfrm>
          <a:noFill/>
          <a:ln>
            <a:miter lim="800000"/>
            <a:headEnd/>
            <a:tailEnd/>
          </a:ln>
        </p:spPr>
        <p:txBody>
          <a:bodyPr vert="horz" numCol="1" compatLnSpc="1">
            <a:prstTxWarp prst="textNoShape">
              <a:avLst/>
            </a:prstTxWarp>
          </a:bodyPr>
          <a:lstStyle/>
          <a:p>
            <a:r>
              <a:rPr lang="en-CA" sz="1800" dirty="0" smtClean="0"/>
              <a:t>Association with SMP</a:t>
            </a:r>
          </a:p>
        </p:txBody>
      </p:sp>
      <p:graphicFrame>
        <p:nvGraphicFramePr>
          <p:cNvPr id="32" name="Object 5"/>
          <p:cNvGraphicFramePr>
            <a:graphicFrameLocks noGrp="1" noChangeAspect="1"/>
          </p:cNvGraphicFramePr>
          <p:nvPr>
            <p:ph idx="1"/>
            <p:extLst>
              <p:ext uri="{D42A27DB-BD31-4B8C-83A1-F6EECF244321}">
                <p14:modId xmlns:p14="http://schemas.microsoft.com/office/powerpoint/2010/main" val="2392262622"/>
              </p:ext>
            </p:extLst>
          </p:nvPr>
        </p:nvGraphicFramePr>
        <p:xfrm>
          <a:off x="845860" y="1883006"/>
          <a:ext cx="7639050" cy="4222750"/>
        </p:xfrm>
        <a:graphic>
          <a:graphicData uri="http://schemas.openxmlformats.org/drawingml/2006/chart">
            <c:chart xmlns:c="http://schemas.openxmlformats.org/drawingml/2006/chart" xmlns:r="http://schemas.openxmlformats.org/officeDocument/2006/relationships" r:id="rId2"/>
          </a:graphicData>
        </a:graphic>
      </p:graphicFrame>
      <p:sp>
        <p:nvSpPr>
          <p:cNvPr id="2560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40CEC21-44FD-4DA6-8E8B-2B7CEEE8419E}" type="slidenum">
              <a:rPr lang="en-US"/>
              <a:pPr/>
              <a:t>36</a:t>
            </a:fld>
            <a:endParaRPr lang="en-US" dirty="0"/>
          </a:p>
        </p:txBody>
      </p:sp>
      <p:sp>
        <p:nvSpPr>
          <p:cNvPr id="25605" name="Text Box 3"/>
          <p:cNvSpPr txBox="1">
            <a:spLocks noChangeArrowheads="1"/>
          </p:cNvSpPr>
          <p:nvPr/>
        </p:nvSpPr>
        <p:spPr bwMode="auto">
          <a:xfrm>
            <a:off x="289931" y="6237675"/>
            <a:ext cx="847407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Q32. Which of the following best describes your association with the [PEGNL/Engineers PEI/Engineers NS/APEGNB/]’s Student Membership Program (SMP)? Base: All respondents 2013 (n=106); 2014 (n=154)</a:t>
            </a:r>
            <a:endParaRPr lang="en-US" sz="800" dirty="0">
              <a:solidFill>
                <a:schemeClr val="tx1"/>
              </a:solidFill>
              <a:latin typeface="+mj-lt"/>
            </a:endParaRPr>
          </a:p>
        </p:txBody>
      </p:sp>
      <p:sp>
        <p:nvSpPr>
          <p:cNvPr id="25617" name="Text Box 18"/>
          <p:cNvSpPr txBox="1">
            <a:spLocks noChangeArrowheads="1"/>
          </p:cNvSpPr>
          <p:nvPr/>
        </p:nvSpPr>
        <p:spPr bwMode="auto">
          <a:xfrm>
            <a:off x="5086781" y="2904053"/>
            <a:ext cx="1195388" cy="396875"/>
          </a:xfrm>
          <a:prstGeom prst="rect">
            <a:avLst/>
          </a:prstGeom>
          <a:noFill/>
          <a:ln w="25400" algn="ctr">
            <a:noFill/>
            <a:miter lim="800000"/>
            <a:headEnd/>
            <a:tailEnd/>
          </a:ln>
        </p:spPr>
        <p:txBody>
          <a:bodyPr>
            <a:spAutoFit/>
          </a:bodyPr>
          <a:lstStyle/>
          <a:p>
            <a:r>
              <a:rPr lang="en-CA" sz="1300" dirty="0"/>
              <a:t>Aware</a:t>
            </a:r>
            <a:br>
              <a:rPr lang="en-CA" sz="1300" dirty="0"/>
            </a:br>
            <a:r>
              <a:rPr lang="en-CA" sz="700" dirty="0"/>
              <a:t>(Top 3 Box)</a:t>
            </a:r>
          </a:p>
        </p:txBody>
      </p:sp>
      <p:sp>
        <p:nvSpPr>
          <p:cNvPr id="31" name="Content Placeholder 33"/>
          <p:cNvSpPr txBox="1">
            <a:spLocks/>
          </p:cNvSpPr>
          <p:nvPr/>
        </p:nvSpPr>
        <p:spPr>
          <a:xfrm>
            <a:off x="318971" y="734161"/>
            <a:ext cx="857970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Nearly four in ten students (38%) are aware of a Student Membership Program (SMP) offered by their respective provincial engineering association.  Of which, 7% are current members, nearly one quarter have heard of it and are interested in becoming a member (23%) and 8% have heard of the program but are not interested in membership.</a:t>
            </a:r>
            <a:endParaRPr lang="en-US" sz="1400" b="0" dirty="0">
              <a:solidFill>
                <a:srgbClr val="1F497D"/>
              </a:solidFill>
              <a:latin typeface="Calibri"/>
            </a:endParaRPr>
          </a:p>
        </p:txBody>
      </p:sp>
      <p:sp>
        <p:nvSpPr>
          <p:cNvPr id="34" name="AutoShape 10"/>
          <p:cNvSpPr>
            <a:spLocks/>
          </p:cNvSpPr>
          <p:nvPr/>
        </p:nvSpPr>
        <p:spPr bwMode="auto">
          <a:xfrm rot="10800000">
            <a:off x="4724295" y="2022000"/>
            <a:ext cx="182880" cy="29260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498"/>
              </p:ext>
            </p:extLst>
          </p:nvPr>
        </p:nvGraphicFramePr>
        <p:xfrm>
          <a:off x="353237" y="1812544"/>
          <a:ext cx="2238374" cy="4275713"/>
        </p:xfrm>
        <a:graphic>
          <a:graphicData uri="http://schemas.openxmlformats.org/drawingml/2006/table">
            <a:tbl>
              <a:tblPr/>
              <a:tblGrid>
                <a:gridCol w="2238374"/>
              </a:tblGrid>
              <a:tr h="1121664">
                <a:tc>
                  <a:txBody>
                    <a:bodyPr/>
                    <a:lstStyle/>
                    <a:p>
                      <a:pPr algn="r" fontAlgn="b"/>
                      <a:r>
                        <a:rPr lang="en-US" sz="1200" b="1" i="0" u="none" strike="noStrike" dirty="0">
                          <a:latin typeface="+mn-lt"/>
                        </a:rPr>
                        <a:t>I am currently a </a:t>
                      </a:r>
                      <a:r>
                        <a:rPr lang="en-US" sz="1200" b="1" i="0" u="none" strike="noStrike" dirty="0" smtClean="0">
                          <a:latin typeface="+mn-lt"/>
                        </a:rPr>
                        <a:t>member</a:t>
                      </a:r>
                      <a:br>
                        <a:rPr lang="en-US" sz="1200" b="1" i="0" u="none" strike="noStrike" dirty="0" smtClean="0">
                          <a:latin typeface="+mn-lt"/>
                        </a:rPr>
                      </a:br>
                      <a:r>
                        <a:rPr lang="en-US" sz="1050" b="0" i="0" u="none" strike="noStrike" kern="1200" dirty="0" smtClean="0">
                          <a:solidFill>
                            <a:schemeClr val="tx2"/>
                          </a:solidFill>
                          <a:latin typeface="Arial Narrow" pitchFamily="34" charset="0"/>
                          <a:ea typeface="+mn-ea"/>
                          <a:cs typeface="+mn-cs"/>
                        </a:rPr>
                        <a:t>(n=10)</a:t>
                      </a:r>
                    </a:p>
                    <a:p>
                      <a:pPr marL="0" marR="0" indent="0" algn="r"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(n=3)</a:t>
                      </a:r>
                    </a:p>
                  </a:txBody>
                  <a:tcPr marL="9525" marR="9525" marT="9525" marB="0" anchor="ctr">
                    <a:lnL>
                      <a:noFill/>
                    </a:lnL>
                    <a:lnR>
                      <a:noFill/>
                    </a:lnR>
                    <a:lnT>
                      <a:noFill/>
                    </a:lnT>
                    <a:lnB>
                      <a:noFill/>
                    </a:lnB>
                    <a:lnTlToBr w="12700" cmpd="sng">
                      <a:noFill/>
                      <a:prstDash val="solid"/>
                    </a:lnTlToBr>
                    <a:lnBlToTr w="12700" cmpd="sng">
                      <a:noFill/>
                      <a:prstDash val="solid"/>
                    </a:lnBlToTr>
                  </a:tcPr>
                </a:tc>
              </a:tr>
              <a:tr h="865632">
                <a:tc>
                  <a:txBody>
                    <a:bodyPr/>
                    <a:lstStyle/>
                    <a:p>
                      <a:pPr marL="0" algn="r" defTabSz="914400" rtl="0" eaLnBrk="1" fontAlgn="b" latinLnBrk="0" hangingPunct="1"/>
                      <a:r>
                        <a:rPr lang="en-US" sz="1200" b="1" i="0" u="none" strike="noStrike" dirty="0">
                          <a:latin typeface="+mn-lt"/>
                        </a:rPr>
                        <a:t>I've heard of it and am interested in becoming a </a:t>
                      </a:r>
                      <a:r>
                        <a:rPr lang="en-US" sz="1200" b="1" i="0" u="none" strike="noStrike" dirty="0" smtClean="0">
                          <a:latin typeface="+mn-lt"/>
                        </a:rPr>
                        <a:t>member</a:t>
                      </a:r>
                      <a:br>
                        <a:rPr lang="en-US" sz="1200" b="1" i="0" u="none" strike="noStrike" dirty="0" smtClean="0">
                          <a:latin typeface="+mn-lt"/>
                        </a:rPr>
                      </a:br>
                      <a:r>
                        <a:rPr lang="en-US" sz="1050" b="0" i="0" u="none" strike="noStrike" kern="1200" dirty="0" smtClean="0">
                          <a:solidFill>
                            <a:schemeClr val="tx2"/>
                          </a:solidFill>
                          <a:latin typeface="Arial Narrow" pitchFamily="34" charset="0"/>
                          <a:ea typeface="+mn-ea"/>
                          <a:cs typeface="+mn-cs"/>
                        </a:rPr>
                        <a:t>(n=35)</a:t>
                      </a:r>
                    </a:p>
                    <a:p>
                      <a:pPr marL="0" marR="0" indent="0" algn="r"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(n=28)</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414272">
                <a:tc>
                  <a:txBody>
                    <a:bodyPr/>
                    <a:lstStyle/>
                    <a:p>
                      <a:pPr marL="0" algn="r" defTabSz="914400" rtl="0" eaLnBrk="1" fontAlgn="b" latinLnBrk="0" hangingPunct="1"/>
                      <a:r>
                        <a:rPr lang="en-US" sz="1200" b="1" i="0" u="none" strike="noStrike" dirty="0">
                          <a:latin typeface="+mn-lt"/>
                        </a:rPr>
                        <a:t>I've heard of it but am not interested in becoming a </a:t>
                      </a:r>
                      <a:r>
                        <a:rPr lang="en-US" sz="1200" b="1" i="0" u="none" strike="noStrike" dirty="0" smtClean="0">
                          <a:latin typeface="+mn-lt"/>
                        </a:rPr>
                        <a:t>member</a:t>
                      </a:r>
                      <a:br>
                        <a:rPr lang="en-US" sz="1200" b="1" i="0" u="none" strike="noStrike" dirty="0" smtClean="0">
                          <a:latin typeface="+mn-lt"/>
                        </a:rPr>
                      </a:br>
                      <a:r>
                        <a:rPr lang="en-US" sz="1050" b="0" i="0" u="none" strike="noStrike" kern="1200" dirty="0" smtClean="0">
                          <a:solidFill>
                            <a:schemeClr val="tx2"/>
                          </a:solidFill>
                          <a:latin typeface="Arial Narrow" pitchFamily="34" charset="0"/>
                          <a:ea typeface="+mn-ea"/>
                          <a:cs typeface="+mn-cs"/>
                        </a:rPr>
                        <a:t>(n=12)</a:t>
                      </a:r>
                    </a:p>
                    <a:p>
                      <a:pPr marL="0" marR="0" indent="0" algn="r"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(n=6)</a:t>
                      </a:r>
                    </a:p>
                  </a:txBody>
                  <a:tcPr marL="9525" marR="9525" marT="9525" marB="0" anchor="ctr">
                    <a:lnL>
                      <a:noFill/>
                    </a:lnL>
                    <a:lnR>
                      <a:noFill/>
                    </a:lnR>
                    <a:lnT>
                      <a:noFill/>
                    </a:lnT>
                    <a:lnB>
                      <a:noFill/>
                    </a:lnB>
                    <a:lnTlToBr w="12700" cmpd="sng">
                      <a:noFill/>
                      <a:prstDash val="solid"/>
                    </a:lnTlToBr>
                    <a:lnBlToTr w="12700" cmpd="sng">
                      <a:noFill/>
                      <a:prstDash val="solid"/>
                    </a:lnBlToTr>
                  </a:tcPr>
                </a:tc>
              </a:tr>
              <a:tr h="874145">
                <a:tc>
                  <a:txBody>
                    <a:bodyPr/>
                    <a:lstStyle/>
                    <a:p>
                      <a:pPr marL="0" algn="r" defTabSz="914400" rtl="0" eaLnBrk="1" fontAlgn="b" latinLnBrk="0" hangingPunct="1"/>
                      <a:r>
                        <a:rPr lang="en-US" sz="1200" b="1" i="0" u="none" strike="noStrike" dirty="0">
                          <a:latin typeface="+mn-lt"/>
                        </a:rPr>
                        <a:t>I have never heard of </a:t>
                      </a:r>
                      <a:r>
                        <a:rPr lang="en-US" sz="1200" b="1" i="0" u="none" strike="noStrike" dirty="0" smtClean="0">
                          <a:latin typeface="+mn-lt"/>
                        </a:rPr>
                        <a:t>it</a:t>
                      </a:r>
                      <a:br>
                        <a:rPr lang="en-US" sz="1200" b="1" i="0" u="none" strike="noStrike" dirty="0" smtClean="0">
                          <a:latin typeface="+mn-lt"/>
                        </a:rPr>
                      </a:br>
                      <a:r>
                        <a:rPr lang="en-US" sz="1050" b="0" i="0" u="none" strike="noStrike" kern="1200" dirty="0" smtClean="0">
                          <a:solidFill>
                            <a:schemeClr val="tx2"/>
                          </a:solidFill>
                          <a:latin typeface="Arial Narrow" pitchFamily="34" charset="0"/>
                          <a:ea typeface="+mn-ea"/>
                          <a:cs typeface="+mn-cs"/>
                        </a:rPr>
                        <a:t>(n=97)</a:t>
                      </a:r>
                    </a:p>
                    <a:p>
                      <a:pPr marL="0" marR="0" indent="0" algn="r"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(n=69)</a:t>
                      </a:r>
                    </a:p>
                  </a:txBody>
                  <a:tcPr marL="9525" marR="9525" marT="9525" marB="0">
                    <a:lnL>
                      <a:noFill/>
                    </a:lnL>
                    <a:lnR>
                      <a:noFill/>
                    </a:lnR>
                    <a:lnT>
                      <a:noFill/>
                    </a:lnT>
                    <a:lnB>
                      <a:noFill/>
                    </a:lnB>
                    <a:lnTlToBr w="12700" cmpd="sng">
                      <a:noFill/>
                      <a:prstDash val="solid"/>
                    </a:lnTlToBr>
                    <a:lnBlToTr w="12700" cmpd="sng">
                      <a:noFill/>
                      <a:prstDash val="solid"/>
                    </a:lnBlToTr>
                  </a:tcPr>
                </a:tc>
              </a:tr>
            </a:tbl>
          </a:graphicData>
        </a:graphic>
      </p:graphicFrame>
      <p:sp>
        <p:nvSpPr>
          <p:cNvPr id="12" name="Text Box 11"/>
          <p:cNvSpPr txBox="1">
            <a:spLocks noChangeArrowheads="1"/>
          </p:cNvSpPr>
          <p:nvPr/>
        </p:nvSpPr>
        <p:spPr bwMode="auto">
          <a:xfrm>
            <a:off x="4997971" y="3300928"/>
            <a:ext cx="1257199"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38%</a:t>
            </a:r>
          </a:p>
          <a:p>
            <a:r>
              <a:rPr lang="en-CA" sz="800" dirty="0"/>
              <a:t>(</a:t>
            </a:r>
            <a:r>
              <a:rPr lang="en-CA" sz="800" dirty="0" smtClean="0"/>
              <a:t>n=57)</a:t>
            </a:r>
          </a:p>
          <a:p>
            <a:r>
              <a:rPr lang="en-CA" sz="1100" dirty="0" smtClean="0"/>
              <a:t>2013: 35%</a:t>
            </a:r>
            <a:r>
              <a:rPr lang="en-CA" sz="400" dirty="0" smtClean="0"/>
              <a:t> </a:t>
            </a:r>
          </a:p>
          <a:p>
            <a:r>
              <a:rPr lang="en-CA" sz="400" dirty="0" smtClean="0"/>
              <a:t>    </a:t>
            </a:r>
            <a:r>
              <a:rPr lang="en-CA" sz="700" dirty="0"/>
              <a:t>(</a:t>
            </a:r>
            <a:r>
              <a:rPr lang="en-CA" sz="700" dirty="0" smtClean="0"/>
              <a:t>n=37)</a:t>
            </a:r>
            <a:endParaRPr lang="en-CA" sz="7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nvPr>
        </p:nvSpPr>
        <p:spPr>
          <a:xfrm>
            <a:off x="144463" y="2941321"/>
            <a:ext cx="4416425" cy="984885"/>
          </a:xfrm>
        </p:spPr>
        <p:txBody>
          <a:bodyPr/>
          <a:lstStyle/>
          <a:p>
            <a:pPr fontAlgn="auto">
              <a:lnSpc>
                <a:spcPct val="100000"/>
              </a:lnSpc>
              <a:spcAft>
                <a:spcPts val="0"/>
              </a:spcAft>
              <a:defRPr/>
            </a:pPr>
            <a:r>
              <a:rPr lang="en-US" sz="3200" dirty="0" smtClean="0">
                <a:solidFill>
                  <a:schemeClr val="accent6"/>
                </a:solidFill>
              </a:rPr>
              <a:t>Professional Engineers</a:t>
            </a:r>
            <a:br>
              <a:rPr lang="en-US" sz="3200" dirty="0" smtClean="0">
                <a:solidFill>
                  <a:schemeClr val="accent6"/>
                </a:solidFill>
              </a:rPr>
            </a:br>
            <a:r>
              <a:rPr lang="en-US" sz="3200" dirty="0" smtClean="0">
                <a:solidFill>
                  <a:schemeClr val="accent6"/>
                </a:solidFill>
              </a:rPr>
              <a:t>Act</a:t>
            </a:r>
            <a:endParaRPr lang="en-US" sz="2800" dirty="0" smtClean="0">
              <a:solidFill>
                <a:schemeClr val="accent6"/>
              </a:solidFill>
            </a:endParaRPr>
          </a:p>
        </p:txBody>
      </p:sp>
      <p:sp>
        <p:nvSpPr>
          <p:cNvPr id="9011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2CEA916B-0C4E-4976-B721-86D3EF4D1D5D}" type="slidenum">
              <a:rPr lang="en-US"/>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Professional Engineers Act</a:t>
            </a:r>
          </a:p>
        </p:txBody>
      </p:sp>
      <p:graphicFrame>
        <p:nvGraphicFramePr>
          <p:cNvPr id="43" name="Object 5"/>
          <p:cNvGraphicFramePr>
            <a:graphicFrameLocks noGrp="1" noChangeAspect="1"/>
          </p:cNvGraphicFramePr>
          <p:nvPr>
            <p:ph idx="1"/>
            <p:extLst>
              <p:ext uri="{D42A27DB-BD31-4B8C-83A1-F6EECF244321}">
                <p14:modId xmlns:p14="http://schemas.microsoft.com/office/powerpoint/2010/main" val="2464132084"/>
              </p:ext>
            </p:extLst>
          </p:nvPr>
        </p:nvGraphicFramePr>
        <p:xfrm>
          <a:off x="403225" y="1672100"/>
          <a:ext cx="8294726" cy="4371975"/>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B88FD9B5-F60F-4749-9D34-AD8763FF8074}" type="slidenum">
              <a:rPr lang="en-US"/>
              <a:pPr/>
              <a:t>38</a:t>
            </a:fld>
            <a:endParaRPr lang="en-US" dirty="0"/>
          </a:p>
        </p:txBody>
      </p:sp>
      <p:sp>
        <p:nvSpPr>
          <p:cNvPr id="26629" name="Text Box 3"/>
          <p:cNvSpPr txBox="1">
            <a:spLocks noChangeArrowheads="1"/>
          </p:cNvSpPr>
          <p:nvPr/>
        </p:nvSpPr>
        <p:spPr bwMode="auto">
          <a:xfrm>
            <a:off x="301083" y="6205731"/>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Q6. The practice of engineering is regulated by the Professional Engineers Act of </a:t>
            </a:r>
            <a:r>
              <a:rPr lang="en-US" sz="800" dirty="0" smtClean="0">
                <a:solidFill>
                  <a:schemeClr val="tx1"/>
                </a:solidFill>
              </a:rPr>
              <a:t>[Newfoundland and Labrador/PEI/Nova Scotia/New Brunswick ]</a:t>
            </a:r>
            <a:r>
              <a:rPr lang="en-US" sz="800" dirty="0" smtClean="0">
                <a:solidFill>
                  <a:schemeClr val="tx1"/>
                </a:solidFill>
                <a:latin typeface="+mj-lt"/>
              </a:rPr>
              <a:t>. </a:t>
            </a:r>
            <a:r>
              <a:rPr lang="en-US" sz="800" dirty="0">
                <a:solidFill>
                  <a:schemeClr val="tx1"/>
                </a:solidFill>
                <a:latin typeface="+mj-lt"/>
              </a:rPr>
              <a:t>Which of the following best describes how much you know about the Professional Engineers Act of </a:t>
            </a:r>
            <a:r>
              <a:rPr lang="en-US" sz="800" dirty="0" smtClean="0">
                <a:solidFill>
                  <a:schemeClr val="tx1"/>
                </a:solidFill>
              </a:rPr>
              <a:t>[Newfoundland and Labrador/PEI/Nova Scotia/New Brunswick ]</a:t>
            </a:r>
            <a:r>
              <a:rPr lang="en-US" sz="800" dirty="0" smtClean="0">
                <a:solidFill>
                  <a:schemeClr val="tx1"/>
                </a:solidFill>
                <a:latin typeface="+mj-lt"/>
              </a:rPr>
              <a:t>?   </a:t>
            </a:r>
            <a:r>
              <a:rPr lang="en-US" sz="800" dirty="0">
                <a:solidFill>
                  <a:schemeClr val="tx1"/>
                </a:solidFill>
                <a:latin typeface="+mj-lt"/>
              </a:rPr>
              <a:t>Base: </a:t>
            </a:r>
            <a:r>
              <a:rPr lang="en-US" sz="800" dirty="0" smtClean="0">
                <a:solidFill>
                  <a:schemeClr val="tx1"/>
                </a:solidFill>
                <a:latin typeface="+mj-lt"/>
              </a:rPr>
              <a:t>All respondents 2013 (n=106); 2014 (n=154)</a:t>
            </a:r>
            <a:endParaRPr lang="en-US" sz="800" dirty="0">
              <a:solidFill>
                <a:schemeClr val="tx1"/>
              </a:solidFill>
              <a:latin typeface="+mj-lt"/>
            </a:endParaRPr>
          </a:p>
        </p:txBody>
      </p:sp>
      <p:sp>
        <p:nvSpPr>
          <p:cNvPr id="26641" name="Text Box 19"/>
          <p:cNvSpPr txBox="1">
            <a:spLocks noChangeArrowheads="1"/>
          </p:cNvSpPr>
          <p:nvPr/>
        </p:nvSpPr>
        <p:spPr bwMode="auto">
          <a:xfrm>
            <a:off x="2325523" y="2091710"/>
            <a:ext cx="1085850" cy="411163"/>
          </a:xfrm>
          <a:prstGeom prst="rect">
            <a:avLst/>
          </a:prstGeom>
          <a:noFill/>
          <a:ln w="25400" algn="ctr">
            <a:noFill/>
            <a:miter lim="800000"/>
            <a:headEnd/>
            <a:tailEnd/>
          </a:ln>
        </p:spPr>
        <p:txBody>
          <a:bodyPr>
            <a:spAutoFit/>
          </a:bodyPr>
          <a:lstStyle/>
          <a:p>
            <a:r>
              <a:rPr lang="en-CA" sz="1400" i="1" dirty="0"/>
              <a:t>Familiar</a:t>
            </a:r>
            <a:r>
              <a:rPr lang="en-CA" sz="1400" dirty="0"/>
              <a:t/>
            </a:r>
            <a:br>
              <a:rPr lang="en-CA" sz="1400" dirty="0"/>
            </a:br>
            <a:r>
              <a:rPr lang="en-CA" sz="700" dirty="0"/>
              <a:t>(Top 3 Box)</a:t>
            </a:r>
          </a:p>
        </p:txBody>
      </p:sp>
      <p:sp>
        <p:nvSpPr>
          <p:cNvPr id="26644" name="Text Box 27"/>
          <p:cNvSpPr txBox="1">
            <a:spLocks noChangeArrowheads="1"/>
          </p:cNvSpPr>
          <p:nvPr/>
        </p:nvSpPr>
        <p:spPr bwMode="auto">
          <a:xfrm>
            <a:off x="1075532" y="1496986"/>
            <a:ext cx="6992937" cy="523220"/>
          </a:xfrm>
          <a:prstGeom prst="rect">
            <a:avLst/>
          </a:prstGeom>
          <a:noFill/>
          <a:ln w="25400" algn="ctr">
            <a:noFill/>
            <a:miter lim="800000"/>
            <a:headEnd/>
            <a:tailEnd/>
          </a:ln>
        </p:spPr>
        <p:txBody>
          <a:bodyPr>
            <a:spAutoFit/>
          </a:bodyPr>
          <a:lstStyle/>
          <a:p>
            <a:pPr>
              <a:spcBef>
                <a:spcPts val="0"/>
              </a:spcBef>
            </a:pPr>
            <a:r>
              <a:rPr lang="en-CA" sz="1400" dirty="0">
                <a:solidFill>
                  <a:srgbClr val="003399"/>
                </a:solidFill>
                <a:latin typeface="+mj-lt"/>
              </a:rPr>
              <a:t>How Much Do You Know About the Professional Engineers Act </a:t>
            </a:r>
            <a:r>
              <a:rPr lang="en-CA" sz="1400" dirty="0" smtClean="0">
                <a:solidFill>
                  <a:srgbClr val="003399"/>
                </a:solidFill>
                <a:latin typeface="+mj-lt"/>
              </a:rPr>
              <a:t>of</a:t>
            </a:r>
          </a:p>
          <a:p>
            <a:pPr>
              <a:spcBef>
                <a:spcPts val="0"/>
              </a:spcBef>
            </a:pPr>
            <a:r>
              <a:rPr lang="en-CA" sz="1400" dirty="0" smtClean="0">
                <a:solidFill>
                  <a:srgbClr val="003399"/>
                </a:solidFill>
                <a:latin typeface="+mj-lt"/>
              </a:rPr>
              <a:t> </a:t>
            </a:r>
            <a:r>
              <a:rPr lang="en-US" sz="1400" dirty="0" smtClean="0">
                <a:solidFill>
                  <a:srgbClr val="003399"/>
                </a:solidFill>
                <a:latin typeface="+mj-lt"/>
              </a:rPr>
              <a:t>[Newfoundland and Labrador/PEI/Nova Scotia/New Brunswick]</a:t>
            </a:r>
            <a:r>
              <a:rPr lang="en-CA" sz="1400" dirty="0" smtClean="0">
                <a:solidFill>
                  <a:srgbClr val="003399"/>
                </a:solidFill>
                <a:latin typeface="+mj-lt"/>
              </a:rPr>
              <a:t>?</a:t>
            </a:r>
            <a:endParaRPr lang="en-CA" sz="1400" dirty="0">
              <a:solidFill>
                <a:srgbClr val="003399"/>
              </a:solidFill>
              <a:latin typeface="+mj-lt"/>
            </a:endParaRPr>
          </a:p>
        </p:txBody>
      </p:sp>
      <p:sp>
        <p:nvSpPr>
          <p:cNvPr id="42" name="Content Placeholder 33"/>
          <p:cNvSpPr txBox="1">
            <a:spLocks/>
          </p:cNvSpPr>
          <p:nvPr/>
        </p:nvSpPr>
        <p:spPr>
          <a:xfrm>
            <a:off x="352424" y="700708"/>
            <a:ext cx="8501643"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Over eight in ten students report being familiar with the Professional Engineers Act of their respective province.  Four in ten report having a fair amount (38%) or just a little knowledge (43%) about the Professional Engineers Act, while 4% claim to know a lot about it.  Only 4% say they have never heard of the Act. </a:t>
            </a:r>
            <a:endParaRPr lang="en-US" sz="1800" b="0" dirty="0">
              <a:solidFill>
                <a:srgbClr val="1F497D"/>
              </a:solidFill>
              <a:latin typeface="Calibri"/>
            </a:endParaRPr>
          </a:p>
        </p:txBody>
      </p:sp>
      <p:sp>
        <p:nvSpPr>
          <p:cNvPr id="47" name="AutoShape 10"/>
          <p:cNvSpPr>
            <a:spLocks/>
          </p:cNvSpPr>
          <p:nvPr/>
        </p:nvSpPr>
        <p:spPr bwMode="auto">
          <a:xfrm rot="5400000">
            <a:off x="2754050" y="1113198"/>
            <a:ext cx="182880" cy="49377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1844854406"/>
              </p:ext>
            </p:extLst>
          </p:nvPr>
        </p:nvGraphicFramePr>
        <p:xfrm>
          <a:off x="320222" y="5614678"/>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en-US" sz="1200" b="1" i="0" u="none" strike="noStrike" kern="1200" dirty="0" smtClean="0">
                          <a:solidFill>
                            <a:schemeClr val="tx1"/>
                          </a:solidFill>
                          <a:latin typeface="+mn-lt"/>
                          <a:ea typeface="+mn-ea"/>
                          <a:cs typeface="+mn-cs"/>
                        </a:rPr>
                        <a:t>A lot</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(n=6)             (n=3) </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A</a:t>
                      </a:r>
                      <a:r>
                        <a:rPr lang="en-US" sz="1200" b="1" i="0" u="none" strike="noStrike" kern="1200" baseline="0" dirty="0" smtClean="0">
                          <a:solidFill>
                            <a:schemeClr val="tx1"/>
                          </a:solidFill>
                          <a:latin typeface="+mn-lt"/>
                          <a:ea typeface="+mn-ea"/>
                          <a:cs typeface="+mn-cs"/>
                        </a:rPr>
                        <a:t> fair amount</a:t>
                      </a:r>
                    </a:p>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           </a:t>
                      </a:r>
                      <a:r>
                        <a:rPr lang="en-US" sz="1050" b="0" i="0" u="none" strike="noStrike" kern="1200" dirty="0" smtClean="0">
                          <a:solidFill>
                            <a:schemeClr val="tx2"/>
                          </a:solidFill>
                          <a:latin typeface="Arial Narrow" pitchFamily="34" charset="0"/>
                          <a:ea typeface="+mn-ea"/>
                          <a:cs typeface="+mn-cs"/>
                        </a:rPr>
                        <a:t>(n=59)           (n=46) </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Just a little</a:t>
                      </a:r>
                    </a:p>
                    <a:p>
                      <a:pPr algn="l" fontAlgn="b"/>
                      <a:r>
                        <a:rPr lang="en-US" sz="1050" b="0" i="0" u="none" strike="noStrike" kern="1200" dirty="0" smtClean="0">
                          <a:solidFill>
                            <a:schemeClr val="tx2"/>
                          </a:solidFill>
                          <a:latin typeface="Arial Narrow" pitchFamily="34" charset="0"/>
                          <a:ea typeface="+mn-ea"/>
                          <a:cs typeface="+mn-cs"/>
                        </a:rPr>
                        <a:t>             (n=66)           (n=48) </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Heard of it, but</a:t>
                      </a:r>
                      <a:r>
                        <a:rPr lang="en-US" sz="1200" b="1" i="0" u="none" strike="noStrike" kern="1200" baseline="0" dirty="0" smtClean="0">
                          <a:solidFill>
                            <a:schemeClr val="tx1"/>
                          </a:solidFill>
                          <a:latin typeface="+mn-lt"/>
                          <a:ea typeface="+mn-ea"/>
                          <a:cs typeface="+mn-cs"/>
                        </a:rPr>
                        <a:t> know nothing about it</a:t>
                      </a:r>
                    </a:p>
                    <a:p>
                      <a:pPr algn="l" fontAlgn="b"/>
                      <a:r>
                        <a:rPr lang="en-US" sz="1200" b="1" i="0" u="none" strike="noStrike" kern="1200" baseline="0" dirty="0" smtClean="0">
                          <a:solidFill>
                            <a:schemeClr val="tx1"/>
                          </a:solidFill>
                          <a:latin typeface="+mn-lt"/>
                          <a:ea typeface="+mn-ea"/>
                          <a:cs typeface="+mn-cs"/>
                        </a:rPr>
                        <a:t>          </a:t>
                      </a:r>
                      <a:r>
                        <a:rPr lang="en-US" sz="1050" b="0" i="0" u="none" strike="noStrike" kern="1200" dirty="0" smtClean="0">
                          <a:solidFill>
                            <a:schemeClr val="tx2"/>
                          </a:solidFill>
                          <a:latin typeface="Arial Narrow" pitchFamily="34" charset="0"/>
                          <a:ea typeface="+mn-ea"/>
                          <a:cs typeface="+mn-cs"/>
                        </a:rPr>
                        <a:t>(n=17)             (n=7) </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Never heard of it</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(n=6)             (n=2) </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 Box 11"/>
          <p:cNvSpPr txBox="1">
            <a:spLocks noChangeArrowheads="1"/>
          </p:cNvSpPr>
          <p:nvPr/>
        </p:nvSpPr>
        <p:spPr bwMode="auto">
          <a:xfrm>
            <a:off x="2332000" y="2488318"/>
            <a:ext cx="1072896" cy="91563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85%</a:t>
            </a:r>
            <a:endParaRPr lang="en-CA" sz="900" dirty="0" smtClean="0"/>
          </a:p>
          <a:p>
            <a:r>
              <a:rPr lang="en-CA" sz="900" dirty="0" smtClean="0"/>
              <a:t>(n=131)</a:t>
            </a:r>
          </a:p>
          <a:p>
            <a:r>
              <a:rPr lang="en-CA" sz="1100" dirty="0" smtClean="0"/>
              <a:t>2013: 91%</a:t>
            </a:r>
            <a:r>
              <a:rPr lang="en-CA" sz="400" dirty="0" smtClean="0"/>
              <a:t>    </a:t>
            </a:r>
            <a:r>
              <a:rPr lang="en-CA" sz="700" dirty="0" smtClean="0"/>
              <a:t>(n=97</a:t>
            </a:r>
            <a:r>
              <a:rPr lang="en-CA" sz="800" dirty="0" smtClean="0"/>
              <a:t>)</a:t>
            </a:r>
            <a:endParaRPr lang="en-CA" sz="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Professional Engineers Act (cont’d)</a:t>
            </a:r>
          </a:p>
        </p:txBody>
      </p:sp>
      <p:graphicFrame>
        <p:nvGraphicFramePr>
          <p:cNvPr id="41" name="Object 6"/>
          <p:cNvGraphicFramePr>
            <a:graphicFrameLocks noGrp="1" noChangeAspect="1"/>
          </p:cNvGraphicFramePr>
          <p:nvPr>
            <p:ph idx="1"/>
            <p:extLst>
              <p:ext uri="{D42A27DB-BD31-4B8C-83A1-F6EECF244321}">
                <p14:modId xmlns:p14="http://schemas.microsoft.com/office/powerpoint/2010/main" val="1351203723"/>
              </p:ext>
            </p:extLst>
          </p:nvPr>
        </p:nvGraphicFramePr>
        <p:xfrm>
          <a:off x="1374349" y="2011402"/>
          <a:ext cx="7102901" cy="4059044"/>
        </p:xfrm>
        <a:graphic>
          <a:graphicData uri="http://schemas.openxmlformats.org/drawingml/2006/chart">
            <c:chart xmlns:c="http://schemas.openxmlformats.org/drawingml/2006/chart" xmlns:r="http://schemas.openxmlformats.org/officeDocument/2006/relationships" r:id="rId2"/>
          </a:graphicData>
        </a:graphic>
      </p:graphicFrame>
      <p:sp>
        <p:nvSpPr>
          <p:cNvPr id="2766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DBB1008-21F2-4F45-B7C9-5F41B1B8289D}" type="slidenum">
              <a:rPr lang="en-US"/>
              <a:pPr/>
              <a:t>39</a:t>
            </a:fld>
            <a:endParaRPr lang="en-US" dirty="0"/>
          </a:p>
        </p:txBody>
      </p:sp>
      <p:sp>
        <p:nvSpPr>
          <p:cNvPr id="27661" name="Text Box 3"/>
          <p:cNvSpPr txBox="1">
            <a:spLocks noChangeArrowheads="1"/>
          </p:cNvSpPr>
          <p:nvPr/>
        </p:nvSpPr>
        <p:spPr bwMode="auto">
          <a:xfrm>
            <a:off x="345688" y="6271796"/>
            <a:ext cx="8798312" cy="338554"/>
          </a:xfrm>
          <a:prstGeom prst="rect">
            <a:avLst/>
          </a:prstGeom>
          <a:noFill/>
          <a:ln w="25400">
            <a:noFill/>
            <a:miter lim="800000"/>
            <a:headEnd/>
            <a:tailEnd/>
          </a:ln>
        </p:spPr>
        <p:txBody>
          <a:bodyPr wrap="square">
            <a:spAutoFit/>
          </a:bodyPr>
          <a:lstStyle/>
          <a:p>
            <a:pPr algn="l"/>
            <a:r>
              <a:rPr lang="en-US" sz="800" dirty="0" smtClean="0">
                <a:solidFill>
                  <a:schemeClr val="tx1"/>
                </a:solidFill>
                <a:latin typeface="+mn-lt"/>
              </a:rPr>
              <a:t>Q7</a:t>
            </a:r>
            <a:r>
              <a:rPr lang="en-US" sz="800" dirty="0">
                <a:solidFill>
                  <a:schemeClr val="tx1"/>
                </a:solidFill>
                <a:latin typeface="+mn-lt"/>
              </a:rPr>
              <a:t>. Where did you first hear about the </a:t>
            </a:r>
            <a:r>
              <a:rPr lang="en-US" sz="800" dirty="0" smtClean="0">
                <a:solidFill>
                  <a:schemeClr val="tx1"/>
                </a:solidFill>
                <a:latin typeface="+mn-lt"/>
              </a:rPr>
              <a:t>Professional </a:t>
            </a:r>
            <a:r>
              <a:rPr lang="en-US" sz="800" dirty="0">
                <a:solidFill>
                  <a:schemeClr val="tx1"/>
                </a:solidFill>
                <a:latin typeface="+mn-lt"/>
              </a:rPr>
              <a:t>Engineers Act of </a:t>
            </a:r>
            <a:r>
              <a:rPr lang="en-US" sz="800" dirty="0" smtClean="0">
                <a:solidFill>
                  <a:schemeClr val="tx1"/>
                </a:solidFill>
                <a:latin typeface="+mn-lt"/>
              </a:rPr>
              <a:t>[Newfoundland and Labrador/PEI/Nova Scotia/New Brunswick ]? </a:t>
            </a:r>
            <a:br>
              <a:rPr lang="en-US" sz="800" dirty="0" smtClean="0">
                <a:solidFill>
                  <a:schemeClr val="tx1"/>
                </a:solidFill>
                <a:latin typeface="+mn-lt"/>
              </a:rPr>
            </a:br>
            <a:r>
              <a:rPr lang="en-US" sz="800" dirty="0" smtClean="0">
                <a:solidFill>
                  <a:schemeClr val="tx1"/>
                </a:solidFill>
                <a:latin typeface="+mn-lt"/>
              </a:rPr>
              <a:t>Base: Respondents </a:t>
            </a:r>
            <a:r>
              <a:rPr lang="en-US" sz="800" dirty="0">
                <a:solidFill>
                  <a:schemeClr val="tx1"/>
                </a:solidFill>
                <a:latin typeface="+mn-lt"/>
              </a:rPr>
              <a:t>who know about the Act </a:t>
            </a:r>
            <a:r>
              <a:rPr lang="en-US" sz="800" dirty="0" smtClean="0">
                <a:solidFill>
                  <a:schemeClr val="tx1"/>
                </a:solidFill>
                <a:latin typeface="+mn-lt"/>
              </a:rPr>
              <a:t>2013 (n=97); 2014 (n=131)</a:t>
            </a:r>
            <a:endParaRPr lang="en-US" sz="800" dirty="0">
              <a:solidFill>
                <a:schemeClr val="tx1"/>
              </a:solidFill>
              <a:latin typeface="+mn-lt"/>
            </a:endParaRPr>
          </a:p>
        </p:txBody>
      </p:sp>
      <p:sp>
        <p:nvSpPr>
          <p:cNvPr id="27666" name="Text Box 14"/>
          <p:cNvSpPr txBox="1">
            <a:spLocks noChangeArrowheads="1"/>
          </p:cNvSpPr>
          <p:nvPr/>
        </p:nvSpPr>
        <p:spPr bwMode="auto">
          <a:xfrm>
            <a:off x="1323541" y="1281572"/>
            <a:ext cx="6031415" cy="523220"/>
          </a:xfrm>
          <a:prstGeom prst="rect">
            <a:avLst/>
          </a:prstGeom>
          <a:noFill/>
          <a:ln w="25400" algn="ctr">
            <a:noFill/>
            <a:miter lim="800000"/>
            <a:headEnd/>
            <a:tailEnd/>
          </a:ln>
        </p:spPr>
        <p:txBody>
          <a:bodyPr wrap="square">
            <a:spAutoFit/>
          </a:bodyPr>
          <a:lstStyle/>
          <a:p>
            <a:r>
              <a:rPr lang="en-CA" sz="1400" dirty="0">
                <a:solidFill>
                  <a:srgbClr val="003399"/>
                </a:solidFill>
                <a:latin typeface="+mj-lt"/>
              </a:rPr>
              <a:t>Where Did You First Hear About the Professional Engineers Act of </a:t>
            </a:r>
            <a:r>
              <a:rPr lang="en-US" sz="1400" dirty="0" smtClean="0">
                <a:solidFill>
                  <a:srgbClr val="003399"/>
                </a:solidFill>
                <a:latin typeface="+mj-lt"/>
              </a:rPr>
              <a:t>[Newfoundland and Labrador/PEI/Nova Scotia/New Brunswick ]</a:t>
            </a:r>
            <a:r>
              <a:rPr lang="en-CA" sz="1400" dirty="0" smtClean="0">
                <a:solidFill>
                  <a:srgbClr val="003399"/>
                </a:solidFill>
                <a:latin typeface="+mj-lt"/>
              </a:rPr>
              <a:t>?</a:t>
            </a:r>
            <a:endParaRPr lang="en-CA" sz="1400" dirty="0">
              <a:solidFill>
                <a:srgbClr val="003399"/>
              </a:solidFill>
              <a:latin typeface="+mj-lt"/>
            </a:endParaRPr>
          </a:p>
        </p:txBody>
      </p:sp>
      <p:sp>
        <p:nvSpPr>
          <p:cNvPr id="27668" name="Text Box 25"/>
          <p:cNvSpPr txBox="1">
            <a:spLocks noChangeArrowheads="1"/>
          </p:cNvSpPr>
          <p:nvPr/>
        </p:nvSpPr>
        <p:spPr bwMode="auto">
          <a:xfrm>
            <a:off x="2215859" y="6030293"/>
            <a:ext cx="2925763" cy="215900"/>
          </a:xfrm>
          <a:prstGeom prst="rect">
            <a:avLst/>
          </a:prstGeom>
          <a:noFill/>
          <a:ln w="25400" algn="ctr">
            <a:noFill/>
            <a:miter lim="800000"/>
            <a:headEnd/>
            <a:tailEnd/>
          </a:ln>
        </p:spPr>
        <p:txBody>
          <a:bodyPr>
            <a:spAutoFit/>
          </a:bodyPr>
          <a:lstStyle/>
          <a:p>
            <a:pPr algn="l">
              <a:defRPr/>
            </a:pPr>
            <a:r>
              <a:rPr lang="en-CA" sz="800" i="1" dirty="0">
                <a:solidFill>
                  <a:schemeClr val="tx1"/>
                </a:solidFill>
                <a:latin typeface="+mj-lt"/>
              </a:rPr>
              <a:t>Mentions </a:t>
            </a:r>
            <a:r>
              <a:rPr lang="en-CA" sz="800" i="1" dirty="0" smtClean="0">
                <a:solidFill>
                  <a:schemeClr val="tx1"/>
                </a:solidFill>
                <a:latin typeface="+mj-lt"/>
              </a:rPr>
              <a:t>&lt;4% </a:t>
            </a:r>
            <a:r>
              <a:rPr lang="en-CA" sz="800" i="1" dirty="0">
                <a:solidFill>
                  <a:schemeClr val="tx1"/>
                </a:solidFill>
                <a:latin typeface="+mj-lt"/>
              </a:rPr>
              <a:t>are not shown</a:t>
            </a:r>
          </a:p>
        </p:txBody>
      </p:sp>
      <p:sp>
        <p:nvSpPr>
          <p:cNvPr id="27678" name="Text Box 40"/>
          <p:cNvSpPr txBox="1">
            <a:spLocks noChangeArrowheads="1"/>
          </p:cNvSpPr>
          <p:nvPr/>
        </p:nvSpPr>
        <p:spPr bwMode="auto">
          <a:xfrm>
            <a:off x="6671839" y="2065519"/>
            <a:ext cx="1085850" cy="549275"/>
          </a:xfrm>
          <a:prstGeom prst="rect">
            <a:avLst/>
          </a:prstGeom>
          <a:noFill/>
          <a:ln w="25400" algn="ctr">
            <a:noFill/>
            <a:miter lim="800000"/>
            <a:headEnd/>
            <a:tailEnd/>
          </a:ln>
        </p:spPr>
        <p:txBody>
          <a:bodyPr>
            <a:spAutoFit/>
          </a:bodyPr>
          <a:lstStyle/>
          <a:p>
            <a:r>
              <a:rPr lang="en-CA" sz="1000" dirty="0">
                <a:solidFill>
                  <a:schemeClr val="tx1"/>
                </a:solidFill>
              </a:rPr>
              <a:t/>
            </a:r>
            <a:br>
              <a:rPr lang="en-CA" sz="1000" dirty="0">
                <a:solidFill>
                  <a:schemeClr val="tx1"/>
                </a:solidFill>
              </a:rPr>
            </a:br>
            <a:r>
              <a:rPr lang="en-CA" sz="1000" dirty="0">
                <a:solidFill>
                  <a:schemeClr val="tx1"/>
                </a:solidFill>
              </a:rPr>
              <a:t>University prof or course</a:t>
            </a:r>
          </a:p>
        </p:txBody>
      </p:sp>
      <p:sp>
        <p:nvSpPr>
          <p:cNvPr id="40" name="Content Placeholder 33"/>
          <p:cNvSpPr txBox="1">
            <a:spLocks/>
          </p:cNvSpPr>
          <p:nvPr/>
        </p:nvSpPr>
        <p:spPr>
          <a:xfrm>
            <a:off x="330122" y="700707"/>
            <a:ext cx="863545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Eight in ten students heard about the Act through a university law and ethics course (54%) or a university professor or administrator (27%). </a:t>
            </a:r>
            <a:endParaRPr lang="en-US" sz="1400" b="0" dirty="0">
              <a:solidFill>
                <a:srgbClr val="1F497D"/>
              </a:solidFill>
              <a:latin typeface="Calibri"/>
            </a:endParaRPr>
          </a:p>
        </p:txBody>
      </p:sp>
      <p:sp>
        <p:nvSpPr>
          <p:cNvPr id="43" name="AutoShape 10"/>
          <p:cNvSpPr>
            <a:spLocks/>
          </p:cNvSpPr>
          <p:nvPr/>
        </p:nvSpPr>
        <p:spPr bwMode="auto">
          <a:xfrm rot="10800000">
            <a:off x="6362975" y="2052022"/>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096938527"/>
              </p:ext>
            </p:extLst>
          </p:nvPr>
        </p:nvGraphicFramePr>
        <p:xfrm>
          <a:off x="297712" y="1938670"/>
          <a:ext cx="2817629" cy="3890987"/>
        </p:xfrm>
        <a:graphic>
          <a:graphicData uri="http://schemas.openxmlformats.org/drawingml/2006/table">
            <a:tbl>
              <a:tblPr/>
              <a:tblGrid>
                <a:gridCol w="2817629"/>
              </a:tblGrid>
              <a:tr h="883778">
                <a:tc>
                  <a:txBody>
                    <a:bodyPr/>
                    <a:lstStyle/>
                    <a:p>
                      <a:pPr algn="r" fontAlgn="ctr"/>
                      <a:r>
                        <a:rPr lang="en-US" sz="1200" b="1" i="0" u="none" strike="noStrike" dirty="0">
                          <a:latin typeface="+mn-lt"/>
                        </a:rPr>
                        <a:t>From a University Law &amp; Ethics </a:t>
                      </a:r>
                      <a:r>
                        <a:rPr lang="en-US" sz="1200" b="1" i="0" u="none" strike="noStrike" dirty="0" smtClean="0">
                          <a:latin typeface="+mn-lt"/>
                        </a:rPr>
                        <a:t>Course</a:t>
                      </a:r>
                      <a:br>
                        <a:rPr lang="en-US" sz="1200" b="1" i="0" u="none" strike="noStrike" dirty="0" smtClean="0">
                          <a:latin typeface="+mn-lt"/>
                        </a:rPr>
                      </a:br>
                      <a:r>
                        <a:rPr lang="en-US" sz="1000" b="0" i="0" u="none" strike="noStrike" dirty="0" smtClean="0">
                          <a:solidFill>
                            <a:schemeClr val="tx2"/>
                          </a:solidFill>
                          <a:latin typeface="Arial Narrow" pitchFamily="34" charset="0"/>
                        </a:rPr>
                        <a:t>(n=71)</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chemeClr val="tx2"/>
                          </a:solidFill>
                          <a:latin typeface="Arial Narrow" pitchFamily="34" charset="0"/>
                        </a:rPr>
                        <a:t>(n=51)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92480">
                <a:tc>
                  <a:txBody>
                    <a:bodyPr/>
                    <a:lstStyle/>
                    <a:p>
                      <a:pPr marL="0" algn="r" defTabSz="914400" rtl="0" eaLnBrk="1" fontAlgn="ctr" latinLnBrk="0" hangingPunct="1"/>
                      <a:r>
                        <a:rPr lang="en-US" sz="1200" b="1" i="0" u="none" strike="noStrike" dirty="0">
                          <a:latin typeface="+mn-lt"/>
                        </a:rPr>
                        <a:t>From a University </a:t>
                      </a:r>
                      <a:r>
                        <a:rPr lang="en-US" sz="1200" b="1" i="0" u="none" strike="noStrike" dirty="0" smtClean="0">
                          <a:latin typeface="+mn-lt"/>
                        </a:rPr>
                        <a:t>professor/administrator</a:t>
                      </a:r>
                      <a:br>
                        <a:rPr lang="en-US" sz="12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(n=35)</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(n=23)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38243">
                <a:tc>
                  <a:txBody>
                    <a:bodyPr/>
                    <a:lstStyle/>
                    <a:p>
                      <a:pPr marL="0" algn="r" defTabSz="914400" rtl="0" eaLnBrk="1" fontAlgn="ctr" latinLnBrk="0" hangingPunct="1"/>
                      <a:r>
                        <a:rPr lang="en-US" sz="1200" b="1" i="0" u="none" strike="noStrike" dirty="0">
                          <a:latin typeface="+mn-lt"/>
                        </a:rPr>
                        <a:t>From a professional </a:t>
                      </a:r>
                      <a:r>
                        <a:rPr lang="en-US" sz="1200" b="1" i="0" u="none" strike="noStrike" dirty="0" smtClean="0">
                          <a:latin typeface="+mn-lt"/>
                        </a:rPr>
                        <a:t>engineer</a:t>
                      </a:r>
                      <a:br>
                        <a:rPr lang="en-US" sz="12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(n=10)</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(n=11)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38243">
                <a:tc>
                  <a:txBody>
                    <a:bodyPr/>
                    <a:lstStyle/>
                    <a:p>
                      <a:pPr marL="0" algn="r" defTabSz="914400" rtl="0" eaLnBrk="1" fontAlgn="ctr" latinLnBrk="0" hangingPunct="1"/>
                      <a:r>
                        <a:rPr lang="en-US" sz="1200" b="1" i="0" u="none" strike="noStrike" dirty="0">
                          <a:latin typeface="+mn-lt"/>
                        </a:rPr>
                        <a:t>From a PEO </a:t>
                      </a:r>
                      <a:r>
                        <a:rPr lang="en-US" sz="1200" b="1" i="0" u="none" strike="noStrike" dirty="0" smtClean="0">
                          <a:latin typeface="+mn-lt"/>
                        </a:rPr>
                        <a:t>representative</a:t>
                      </a:r>
                      <a:br>
                        <a:rPr lang="en-US" sz="12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(n=7)</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38243">
                <a:tc>
                  <a:txBody>
                    <a:bodyPr/>
                    <a:lstStyle/>
                    <a:p>
                      <a:pPr marL="0" algn="r" defTabSz="914400" rtl="0" eaLnBrk="1" fontAlgn="ctr" latinLnBrk="0" hangingPunct="1"/>
                      <a:r>
                        <a:rPr lang="en-US" sz="1200" b="1" i="0" u="none" strike="noStrike" dirty="0">
                          <a:latin typeface="+mn-lt"/>
                        </a:rPr>
                        <a:t>From a family member or </a:t>
                      </a:r>
                      <a:r>
                        <a:rPr lang="en-US" sz="1200" b="1" i="0" u="none" strike="noStrike" dirty="0" smtClean="0">
                          <a:latin typeface="+mn-lt"/>
                        </a:rPr>
                        <a:t>friend</a:t>
                      </a:r>
                      <a:br>
                        <a:rPr lang="en-US" sz="12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(n=6)</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Methodology</a:t>
            </a:r>
          </a:p>
        </p:txBody>
      </p:sp>
      <p:sp>
        <p:nvSpPr>
          <p:cNvPr id="78851" name="Rectangle 3"/>
          <p:cNvSpPr>
            <a:spLocks noGrp="1" noChangeArrowheads="1"/>
          </p:cNvSpPr>
          <p:nvPr>
            <p:ph idx="1"/>
          </p:nvPr>
        </p:nvSpPr>
        <p:spPr bwMode="auto">
          <a:xfrm>
            <a:off x="519734" y="989428"/>
            <a:ext cx="8167067" cy="3403666"/>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en-CA" dirty="0"/>
              <a:t>The online survey was conducted between January 27 to March 14, 2014 with final year engineering students. </a:t>
            </a:r>
          </a:p>
          <a:p>
            <a:pPr>
              <a:lnSpc>
                <a:spcPct val="100000"/>
              </a:lnSpc>
              <a:spcBef>
                <a:spcPts val="600"/>
              </a:spcBef>
              <a:spcAft>
                <a:spcPts val="600"/>
              </a:spcAft>
            </a:pPr>
            <a:r>
              <a:rPr lang="en-CA" dirty="0"/>
              <a:t> All university Faculties of Engineering with CEAB accredited programs were invited to participate in the study and were asked to send the online survey to all final year engineering students registered in their Engineering program. </a:t>
            </a:r>
          </a:p>
          <a:p>
            <a:pPr>
              <a:lnSpc>
                <a:spcPct val="100000"/>
              </a:lnSpc>
              <a:spcBef>
                <a:spcPts val="600"/>
              </a:spcBef>
              <a:spcAft>
                <a:spcPts val="600"/>
              </a:spcAft>
            </a:pPr>
            <a:r>
              <a:rPr lang="en-CA" dirty="0"/>
              <a:t>The link to the online survey was sent to the universities and each school was requested to send the survey link to all qualified students on January 27, 2014.  </a:t>
            </a:r>
          </a:p>
          <a:p>
            <a:pPr>
              <a:lnSpc>
                <a:spcPct val="100000"/>
              </a:lnSpc>
              <a:spcBef>
                <a:spcPts val="600"/>
              </a:spcBef>
              <a:spcAft>
                <a:spcPts val="600"/>
              </a:spcAft>
            </a:pPr>
            <a:r>
              <a:rPr lang="en-CA" dirty="0"/>
              <a:t>The survey was offered in both English and French.</a:t>
            </a:r>
          </a:p>
          <a:p>
            <a:pPr>
              <a:lnSpc>
                <a:spcPct val="100000"/>
              </a:lnSpc>
              <a:spcBef>
                <a:spcPts val="600"/>
              </a:spcBef>
              <a:spcAft>
                <a:spcPts val="600"/>
              </a:spcAft>
            </a:pPr>
            <a:r>
              <a:rPr lang="en-CA" dirty="0"/>
              <a:t>A total of 39 universities participated in the research and 2,046 students completed the survey. Within </a:t>
            </a:r>
            <a:r>
              <a:rPr lang="en-CA" dirty="0" smtClean="0"/>
              <a:t>Atlantic provinces </a:t>
            </a:r>
            <a:r>
              <a:rPr lang="en-CA" dirty="0"/>
              <a:t>specifically, </a:t>
            </a:r>
            <a:r>
              <a:rPr lang="en-CA" dirty="0" smtClean="0"/>
              <a:t>4 </a:t>
            </a:r>
            <a:r>
              <a:rPr lang="en-CA" dirty="0"/>
              <a:t>schools participated and a total of </a:t>
            </a:r>
            <a:r>
              <a:rPr lang="en-CA" dirty="0" smtClean="0"/>
              <a:t>n=154 </a:t>
            </a:r>
            <a:r>
              <a:rPr lang="en-CA" dirty="0"/>
              <a:t>students completed the survey.</a:t>
            </a:r>
          </a:p>
          <a:p>
            <a:pPr>
              <a:lnSpc>
                <a:spcPct val="100000"/>
              </a:lnSpc>
              <a:spcBef>
                <a:spcPts val="600"/>
              </a:spcBef>
              <a:spcAft>
                <a:spcPts val="600"/>
              </a:spcAft>
            </a:pPr>
            <a:r>
              <a:rPr lang="en-CA" dirty="0"/>
              <a:t>The margin of error for this study (</a:t>
            </a:r>
            <a:r>
              <a:rPr lang="en-CA" dirty="0" smtClean="0"/>
              <a:t>n=154) </a:t>
            </a:r>
            <a:r>
              <a:rPr lang="en-CA" dirty="0"/>
              <a:t>is ± </a:t>
            </a:r>
            <a:r>
              <a:rPr lang="en-CA" dirty="0" smtClean="0"/>
              <a:t>8.0%, </a:t>
            </a:r>
            <a:r>
              <a:rPr lang="en-CA" dirty="0"/>
              <a:t>19 times out of 20.</a:t>
            </a:r>
          </a:p>
        </p:txBody>
      </p:sp>
      <p:sp>
        <p:nvSpPr>
          <p:cNvPr id="78852"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A5ABD-221E-4E24-9A4F-966C25DADFA9}" type="slidenum">
              <a:rPr lang="en-US"/>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nvPr>
        </p:nvSpPr>
        <p:spPr>
          <a:xfrm>
            <a:off x="144463" y="3073664"/>
            <a:ext cx="4416425" cy="720197"/>
          </a:xfrm>
        </p:spPr>
        <p:txBody>
          <a:bodyPr/>
          <a:lstStyle/>
          <a:p>
            <a:pPr fontAlgn="auto">
              <a:spcAft>
                <a:spcPts val="0"/>
              </a:spcAft>
              <a:defRPr/>
            </a:pPr>
            <a:r>
              <a:rPr lang="en-US" sz="2600" dirty="0">
                <a:solidFill>
                  <a:schemeClr val="accent6"/>
                </a:solidFill>
              </a:rPr>
              <a:t>Appetite for Career        Assessment Tool</a:t>
            </a:r>
            <a:endParaRPr lang="en-US" sz="2600" dirty="0" smtClean="0">
              <a:solidFill>
                <a:schemeClr val="accent6"/>
              </a:solidFill>
            </a:endParaRPr>
          </a:p>
        </p:txBody>
      </p:sp>
      <p:sp>
        <p:nvSpPr>
          <p:cNvPr id="9113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520FE56-23CA-494B-91B8-0F9B6878D277}" type="slidenum">
              <a:rPr lang="en-US"/>
              <a:pPr/>
              <a:t>40</a:t>
            </a:fld>
            <a:endParaRPr lang="en-US" dirty="0"/>
          </a:p>
        </p:txBody>
      </p:sp>
    </p:spTree>
    <p:extLst>
      <p:ext uri="{BB962C8B-B14F-4D97-AF65-F5344CB8AC3E}">
        <p14:creationId xmlns:p14="http://schemas.microsoft.com/office/powerpoint/2010/main" val="156046172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bwMode="auto">
          <a:xfrm>
            <a:off x="838200" y="352582"/>
            <a:ext cx="8162925" cy="276999"/>
          </a:xfrm>
          <a:noFill/>
          <a:ln>
            <a:miter lim="800000"/>
            <a:headEnd/>
            <a:tailEnd/>
          </a:ln>
        </p:spPr>
        <p:txBody>
          <a:bodyPr vert="horz" numCol="1" compatLnSpc="1">
            <a:prstTxWarp prst="textNoShape">
              <a:avLst/>
            </a:prstTxWarp>
          </a:bodyPr>
          <a:lstStyle/>
          <a:p>
            <a:r>
              <a:rPr lang="en-CA" dirty="0"/>
              <a:t>Helpfulness of Engineering Fit Tool During High School</a:t>
            </a:r>
            <a:endParaRPr lang="en-CA" dirty="0" smtClean="0"/>
          </a:p>
        </p:txBody>
      </p:sp>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41</a:t>
            </a:fld>
            <a:endParaRPr lang="en-US" dirty="0"/>
          </a:p>
        </p:txBody>
      </p:sp>
      <p:sp>
        <p:nvSpPr>
          <p:cNvPr id="28681" name="Text Box 5"/>
          <p:cNvSpPr txBox="1">
            <a:spLocks noChangeArrowheads="1"/>
          </p:cNvSpPr>
          <p:nvPr/>
        </p:nvSpPr>
        <p:spPr bwMode="auto">
          <a:xfrm>
            <a:off x="259588" y="6088559"/>
            <a:ext cx="8597592" cy="400110"/>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Q33E</a:t>
            </a:r>
            <a:r>
              <a:rPr lang="en-US" sz="800" dirty="0">
                <a:solidFill>
                  <a:schemeClr val="tx1"/>
                </a:solidFill>
                <a:latin typeface="+mj-lt"/>
              </a:rPr>
              <a:t>. </a:t>
            </a:r>
            <a:r>
              <a:rPr lang="en-CA" sz="800" dirty="0">
                <a:solidFill>
                  <a:schemeClr val="tx1"/>
                </a:solidFill>
                <a:latin typeface="+mj-lt"/>
              </a:rPr>
              <a:t>Would it have been helpful in high school to have had a tool to help determine if you would be a good fit for engineering studies and for a successful career in engineering? </a:t>
            </a:r>
            <a:r>
              <a:rPr lang="en-CA" sz="800" dirty="0" smtClean="0">
                <a:solidFill>
                  <a:schemeClr val="tx1"/>
                </a:solidFill>
                <a:latin typeface="+mj-lt"/>
              </a:rPr>
              <a:t>Base 2014 n=154</a:t>
            </a:r>
            <a:r>
              <a:rPr lang="en-US" sz="800" dirty="0" smtClean="0">
                <a:solidFill>
                  <a:schemeClr val="tx1"/>
                </a:solidFill>
                <a:latin typeface="+mj-lt"/>
              </a:rPr>
              <a:t> </a:t>
            </a:r>
            <a:endParaRPr lang="en-US" sz="800" dirty="0">
              <a:solidFill>
                <a:schemeClr val="tx1"/>
              </a:solidFill>
              <a:latin typeface="+mj-lt"/>
            </a:endParaRPr>
          </a:p>
          <a:p>
            <a:pPr algn="l">
              <a:defRPr/>
            </a:pPr>
            <a:endParaRPr lang="en-US" sz="800" dirty="0">
              <a:solidFill>
                <a:schemeClr val="tx1"/>
              </a:solidFill>
              <a:latin typeface="+mj-lt"/>
            </a:endParaRPr>
          </a:p>
        </p:txBody>
      </p:sp>
      <p:sp>
        <p:nvSpPr>
          <p:cNvPr id="55" name="Content Placeholder 33"/>
          <p:cNvSpPr txBox="1">
            <a:spLocks/>
          </p:cNvSpPr>
          <p:nvPr/>
        </p:nvSpPr>
        <p:spPr>
          <a:xfrm>
            <a:off x="339724" y="840562"/>
            <a:ext cx="847934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At </a:t>
            </a:r>
            <a:r>
              <a:rPr lang="en-US" sz="1400" b="0" dirty="0">
                <a:solidFill>
                  <a:srgbClr val="1F497D"/>
                </a:solidFill>
                <a:latin typeface="Calibri"/>
              </a:rPr>
              <a:t>nine in ten, the vast majority of students think it would have been helpful to have had a tool in high school that would help determine if they would have been a good fit for engineering </a:t>
            </a:r>
            <a:r>
              <a:rPr lang="en-US" sz="1400" b="0" dirty="0" smtClean="0">
                <a:solidFill>
                  <a:srgbClr val="1F497D"/>
                </a:solidFill>
                <a:latin typeface="Calibri"/>
              </a:rPr>
              <a:t>studies, of which half think it would have been very helpful.</a:t>
            </a:r>
            <a:endParaRPr lang="en-US" sz="1400" b="0" dirty="0">
              <a:solidFill>
                <a:srgbClr val="1F497D"/>
              </a:solidFill>
              <a:latin typeface="Calibri"/>
            </a:endParaRPr>
          </a:p>
        </p:txBody>
      </p:sp>
      <p:sp>
        <p:nvSpPr>
          <p:cNvPr id="28" name="TextBox 27"/>
          <p:cNvSpPr txBox="1"/>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graphicFrame>
        <p:nvGraphicFramePr>
          <p:cNvPr id="19" name="Object 4"/>
          <p:cNvGraphicFramePr>
            <a:graphicFrameLocks noGrp="1" noChangeAspect="1"/>
          </p:cNvGraphicFramePr>
          <p:nvPr>
            <p:ph idx="1"/>
            <p:extLst>
              <p:ext uri="{D42A27DB-BD31-4B8C-83A1-F6EECF244321}">
                <p14:modId xmlns:p14="http://schemas.microsoft.com/office/powerpoint/2010/main" val="1960443655"/>
              </p:ext>
            </p:extLst>
          </p:nvPr>
        </p:nvGraphicFramePr>
        <p:xfrm>
          <a:off x="743711" y="1326689"/>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Brace 7"/>
          <p:cNvSpPr/>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 Box 14"/>
          <p:cNvSpPr txBox="1">
            <a:spLocks noChangeArrowheads="1"/>
          </p:cNvSpPr>
          <p:nvPr/>
        </p:nvSpPr>
        <p:spPr bwMode="auto">
          <a:xfrm>
            <a:off x="2381078" y="2148253"/>
            <a:ext cx="931863" cy="430887"/>
          </a:xfrm>
          <a:prstGeom prst="rect">
            <a:avLst/>
          </a:prstGeom>
          <a:noFill/>
          <a:ln w="25400" algn="ctr">
            <a:noFill/>
            <a:miter lim="800000"/>
            <a:headEnd/>
            <a:tailEnd/>
          </a:ln>
        </p:spPr>
        <p:txBody>
          <a:bodyPr>
            <a:spAutoFit/>
          </a:bodyPr>
          <a:lstStyle/>
          <a:p>
            <a:r>
              <a:rPr lang="en-CA" sz="1400" dirty="0" smtClean="0"/>
              <a:t>Helpful </a:t>
            </a:r>
            <a:r>
              <a:rPr lang="en-CA" sz="800" dirty="0" smtClean="0"/>
              <a:t>(Top </a:t>
            </a:r>
            <a:r>
              <a:rPr lang="en-CA" sz="800" dirty="0"/>
              <a:t>2 Box)</a:t>
            </a:r>
            <a:endParaRPr lang="en-CA" sz="700" dirty="0"/>
          </a:p>
        </p:txBody>
      </p:sp>
      <p:sp>
        <p:nvSpPr>
          <p:cNvPr id="10" name="Text Box 11"/>
          <p:cNvSpPr txBox="1">
            <a:spLocks noChangeArrowheads="1"/>
          </p:cNvSpPr>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10%</a:t>
            </a:r>
            <a:endParaRPr lang="en-CA" sz="900" dirty="0" smtClean="0"/>
          </a:p>
          <a:p>
            <a:r>
              <a:rPr lang="en-CA" sz="900" dirty="0" smtClean="0"/>
              <a:t>(n=15)</a:t>
            </a:r>
          </a:p>
        </p:txBody>
      </p:sp>
      <p:sp>
        <p:nvSpPr>
          <p:cNvPr id="11" name="Right Brace 10"/>
          <p:cNvSpPr/>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 Box 14"/>
          <p:cNvSpPr txBox="1">
            <a:spLocks noChangeArrowheads="1"/>
          </p:cNvSpPr>
          <p:nvPr/>
        </p:nvSpPr>
        <p:spPr bwMode="auto">
          <a:xfrm>
            <a:off x="6080018" y="3101140"/>
            <a:ext cx="1139932" cy="430887"/>
          </a:xfrm>
          <a:prstGeom prst="rect">
            <a:avLst/>
          </a:prstGeom>
          <a:noFill/>
          <a:ln w="25400" algn="ctr">
            <a:noFill/>
            <a:miter lim="800000"/>
            <a:headEnd/>
            <a:tailEnd/>
          </a:ln>
        </p:spPr>
        <p:txBody>
          <a:bodyPr wrap="square">
            <a:spAutoFit/>
          </a:bodyPr>
          <a:lstStyle/>
          <a:p>
            <a:r>
              <a:rPr lang="en-CA" sz="1400" dirty="0" smtClean="0"/>
              <a:t>Not Helpful </a:t>
            </a:r>
            <a:r>
              <a:rPr lang="en-CA" sz="800" dirty="0" smtClean="0"/>
              <a:t>(Top </a:t>
            </a:r>
            <a:r>
              <a:rPr lang="en-CA" sz="800" dirty="0"/>
              <a:t>2 Box)</a:t>
            </a:r>
            <a:endParaRPr lang="en-CA" sz="700" dirty="0"/>
          </a:p>
        </p:txBody>
      </p:sp>
      <p:sp>
        <p:nvSpPr>
          <p:cNvPr id="13" name="Text Box 11"/>
          <p:cNvSpPr txBox="1">
            <a:spLocks noChangeArrowheads="1"/>
          </p:cNvSpPr>
          <p:nvPr/>
        </p:nvSpPr>
        <p:spPr bwMode="auto">
          <a:xfrm>
            <a:off x="2306870" y="2590132"/>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90%</a:t>
            </a:r>
            <a:endParaRPr lang="en-CA" sz="900" dirty="0" smtClean="0"/>
          </a:p>
          <a:p>
            <a:r>
              <a:rPr lang="en-CA" sz="900" dirty="0" smtClean="0"/>
              <a:t>(n=139)</a:t>
            </a:r>
          </a:p>
        </p:txBody>
      </p:sp>
      <p:graphicFrame>
        <p:nvGraphicFramePr>
          <p:cNvPr id="14" name="Table 13"/>
          <p:cNvGraphicFramePr>
            <a:graphicFrameLocks noGrp="1"/>
          </p:cNvGraphicFramePr>
          <p:nvPr>
            <p:extLst>
              <p:ext uri="{D42A27DB-BD31-4B8C-83A1-F6EECF244321}">
                <p14:modId xmlns:p14="http://schemas.microsoft.com/office/powerpoint/2010/main" val="1575894169"/>
              </p:ext>
            </p:extLst>
          </p:nvPr>
        </p:nvGraphicFramePr>
        <p:xfrm>
          <a:off x="193673" y="5778500"/>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(n=74)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(n=65)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(n=14)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(n=1)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3293979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Career Assessment Tool- 2014</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42</a:t>
            </a:fld>
            <a:endParaRPr lang="en-US" dirty="0"/>
          </a:p>
        </p:txBody>
      </p:sp>
      <p:sp>
        <p:nvSpPr>
          <p:cNvPr id="2053" name="Text Box 3"/>
          <p:cNvSpPr txBox="1">
            <a:spLocks noChangeArrowheads="1"/>
          </p:cNvSpPr>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Q17a. </a:t>
            </a:r>
            <a:r>
              <a:rPr lang="en-CA" sz="800" dirty="0">
                <a:solidFill>
                  <a:schemeClr val="tx1"/>
                </a:solidFill>
                <a:latin typeface="+mj-lt"/>
              </a:rPr>
              <a:t>Would a tool to help you decide if you should pursue a career in consulting, technical engineering, sales engineering, project management, academe, etc., be helpful to you? </a:t>
            </a:r>
            <a:r>
              <a:rPr lang="en-US" sz="800" dirty="0">
                <a:solidFill>
                  <a:schemeClr val="tx1"/>
                </a:solidFill>
                <a:latin typeface="+mj-lt"/>
              </a:rPr>
              <a:t>Base: All  respondents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n=154)</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extLst>
              <p:ext uri="{D42A27DB-BD31-4B8C-83A1-F6EECF244321}">
                <p14:modId xmlns:p14="http://schemas.microsoft.com/office/powerpoint/2010/main" val="645051847"/>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20" name="Content Placeholder 25"/>
          <p:cNvSpPr txBox="1">
            <a:spLocks/>
          </p:cNvSpPr>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rgbClr val="1F497D"/>
                </a:solidFill>
                <a:latin typeface="Calibri"/>
              </a:rPr>
              <a:t>Similarly, </a:t>
            </a:r>
            <a:r>
              <a:rPr lang="en-US" sz="1400" b="0" dirty="0" smtClean="0">
                <a:solidFill>
                  <a:srgbClr val="1F497D"/>
                </a:solidFill>
                <a:latin typeface="Calibri"/>
              </a:rPr>
              <a:t>nine </a:t>
            </a:r>
            <a:r>
              <a:rPr lang="en-US" sz="1400" b="0" dirty="0">
                <a:solidFill>
                  <a:srgbClr val="1F497D"/>
                </a:solidFill>
                <a:latin typeface="Calibri"/>
              </a:rPr>
              <a:t>in ten feel that a career assessment would be helpful, of which nearly half indicate it would be very helpful. </a:t>
            </a:r>
          </a:p>
        </p:txBody>
      </p:sp>
      <p:sp>
        <p:nvSpPr>
          <p:cNvPr id="7" name="Text Box 14"/>
          <p:cNvSpPr txBox="1">
            <a:spLocks noChangeArrowheads="1"/>
          </p:cNvSpPr>
          <p:nvPr/>
        </p:nvSpPr>
        <p:spPr bwMode="auto">
          <a:xfrm>
            <a:off x="6406905" y="2940568"/>
            <a:ext cx="931863" cy="646331"/>
          </a:xfrm>
          <a:prstGeom prst="rect">
            <a:avLst/>
          </a:prstGeom>
          <a:noFill/>
          <a:ln w="25400" algn="ctr">
            <a:noFill/>
            <a:miter lim="800000"/>
            <a:headEnd/>
            <a:tailEnd/>
          </a:ln>
        </p:spPr>
        <p:txBody>
          <a:bodyPr>
            <a:spAutoFit/>
          </a:bodyPr>
          <a:lstStyle/>
          <a:p>
            <a:r>
              <a:rPr lang="en-CA" sz="1400" dirty="0" smtClean="0"/>
              <a:t>Not Helpful </a:t>
            </a:r>
            <a:r>
              <a:rPr lang="en-CA" sz="800" dirty="0" smtClean="0"/>
              <a:t>(Low </a:t>
            </a:r>
            <a:r>
              <a:rPr lang="en-CA" sz="800" dirty="0"/>
              <a:t>2 Box)</a:t>
            </a:r>
            <a:endParaRPr lang="en-CA" sz="700" dirty="0"/>
          </a:p>
        </p:txBody>
      </p:sp>
      <p:sp>
        <p:nvSpPr>
          <p:cNvPr id="8" name="Text Box 11"/>
          <p:cNvSpPr txBox="1">
            <a:spLocks noChangeArrowheads="1"/>
          </p:cNvSpPr>
          <p:nvPr/>
        </p:nvSpPr>
        <p:spPr bwMode="auto">
          <a:xfrm>
            <a:off x="2471002" y="2489239"/>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90%</a:t>
            </a:r>
            <a:endParaRPr lang="en-CA" sz="900" dirty="0" smtClean="0"/>
          </a:p>
          <a:p>
            <a:r>
              <a:rPr lang="en-CA" sz="900" dirty="0" smtClean="0"/>
              <a:t>(n=138)</a:t>
            </a:r>
          </a:p>
        </p:txBody>
      </p:sp>
      <p:sp>
        <p:nvSpPr>
          <p:cNvPr id="9" name="Text Box 11"/>
          <p:cNvSpPr txBox="1">
            <a:spLocks noChangeArrowheads="1"/>
          </p:cNvSpPr>
          <p:nvPr/>
        </p:nvSpPr>
        <p:spPr bwMode="auto">
          <a:xfrm>
            <a:off x="6388370" y="3584910"/>
            <a:ext cx="980816" cy="49244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10%</a:t>
            </a:r>
          </a:p>
          <a:p>
            <a:r>
              <a:rPr lang="en-CA" sz="800" dirty="0"/>
              <a:t>(</a:t>
            </a:r>
            <a:r>
              <a:rPr lang="en-CA" sz="800" dirty="0" smtClean="0"/>
              <a:t>n=16)</a:t>
            </a:r>
            <a:endParaRPr lang="en-CA" sz="700" dirty="0"/>
          </a:p>
        </p:txBody>
      </p:sp>
      <p:sp>
        <p:nvSpPr>
          <p:cNvPr id="10" name="Text Box 14"/>
          <p:cNvSpPr txBox="1">
            <a:spLocks noChangeArrowheads="1"/>
          </p:cNvSpPr>
          <p:nvPr/>
        </p:nvSpPr>
        <p:spPr bwMode="auto">
          <a:xfrm>
            <a:off x="2567603" y="2058839"/>
            <a:ext cx="931863" cy="430887"/>
          </a:xfrm>
          <a:prstGeom prst="rect">
            <a:avLst/>
          </a:prstGeom>
          <a:noFill/>
          <a:ln w="25400" algn="ctr">
            <a:noFill/>
            <a:miter lim="800000"/>
            <a:headEnd/>
            <a:tailEnd/>
          </a:ln>
        </p:spPr>
        <p:txBody>
          <a:bodyPr>
            <a:spAutoFit/>
          </a:bodyPr>
          <a:lstStyle/>
          <a:p>
            <a:r>
              <a:rPr lang="en-CA" sz="1400" dirty="0" smtClean="0"/>
              <a:t>Helpful </a:t>
            </a:r>
            <a:r>
              <a:rPr lang="en-CA" sz="800" dirty="0" smtClean="0"/>
              <a:t>(Top </a:t>
            </a:r>
            <a:r>
              <a:rPr lang="en-CA" sz="800" dirty="0"/>
              <a:t>2 Box)</a:t>
            </a:r>
            <a:endParaRPr lang="en-CA" sz="700" dirty="0"/>
          </a:p>
        </p:txBody>
      </p:sp>
      <p:sp>
        <p:nvSpPr>
          <p:cNvPr id="11" name="AutoShape 5"/>
          <p:cNvSpPr>
            <a:spLocks/>
          </p:cNvSpPr>
          <p:nvPr/>
        </p:nvSpPr>
        <p:spPr bwMode="auto">
          <a:xfrm rot="5400000">
            <a:off x="2846164" y="1718008"/>
            <a:ext cx="269084" cy="287382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
        <p:nvSpPr>
          <p:cNvPr id="12" name="AutoShape 5"/>
          <p:cNvSpPr>
            <a:spLocks/>
          </p:cNvSpPr>
          <p:nvPr/>
        </p:nvSpPr>
        <p:spPr bwMode="auto">
          <a:xfrm rot="5400000">
            <a:off x="6732893" y="2458355"/>
            <a:ext cx="293608" cy="368496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367731506"/>
              </p:ext>
            </p:extLst>
          </p:nvPr>
        </p:nvGraphicFramePr>
        <p:xfrm>
          <a:off x="447673" y="5638800"/>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(n=75)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(n=63)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(n=14)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(n=2)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6791053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Career Assessment Tool- 2014</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43</a:t>
            </a:fld>
            <a:endParaRPr lang="en-US" dirty="0"/>
          </a:p>
        </p:txBody>
      </p:sp>
      <p:sp>
        <p:nvSpPr>
          <p:cNvPr id="2053" name="Text Box 3"/>
          <p:cNvSpPr txBox="1">
            <a:spLocks noChangeArrowheads="1"/>
          </p:cNvSpPr>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Q17b</a:t>
            </a:r>
            <a:r>
              <a:rPr lang="en-US" sz="800" dirty="0">
                <a:solidFill>
                  <a:schemeClr val="tx1"/>
                </a:solidFill>
                <a:latin typeface="+mj-lt"/>
              </a:rPr>
              <a:t>. </a:t>
            </a:r>
            <a:r>
              <a:rPr lang="en-CA" sz="800" dirty="0">
                <a:solidFill>
                  <a:schemeClr val="tx1"/>
                </a:solidFill>
                <a:latin typeface="+mj-lt"/>
              </a:rPr>
              <a:t>At what stage in the engineering education process do you feel this career assessment tool would be most helpful? </a:t>
            </a:r>
            <a:r>
              <a:rPr lang="en-US" sz="800" dirty="0">
                <a:solidFill>
                  <a:schemeClr val="tx1"/>
                </a:solidFill>
                <a:latin typeface="+mj-lt"/>
              </a:rPr>
              <a:t>Base: All  respondents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n=154)</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extLst>
              <p:ext uri="{D42A27DB-BD31-4B8C-83A1-F6EECF244321}">
                <p14:modId xmlns:p14="http://schemas.microsoft.com/office/powerpoint/2010/main" val="2706064726"/>
              </p:ext>
            </p:extLst>
          </p:nvPr>
        </p:nvGraphicFramePr>
        <p:xfrm>
          <a:off x="1051622" y="1092530"/>
          <a:ext cx="7424929" cy="4756178"/>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5"/>
          <p:cNvSpPr txBox="1">
            <a:spLocks/>
          </p:cNvSpPr>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At four </a:t>
            </a:r>
            <a:r>
              <a:rPr lang="en-US" sz="1400" b="0" dirty="0">
                <a:solidFill>
                  <a:srgbClr val="1F497D"/>
                </a:solidFill>
                <a:latin typeface="Calibri"/>
              </a:rPr>
              <a:t>in ten, most students feel that a career assessment tool would be most helpful in their 3</a:t>
            </a:r>
            <a:r>
              <a:rPr lang="en-US" sz="1400" b="0" baseline="30000" dirty="0">
                <a:solidFill>
                  <a:srgbClr val="1F497D"/>
                </a:solidFill>
                <a:latin typeface="Calibri"/>
              </a:rPr>
              <a:t>rd</a:t>
            </a:r>
            <a:r>
              <a:rPr lang="en-US" sz="1400" b="0" dirty="0">
                <a:solidFill>
                  <a:srgbClr val="1F497D"/>
                </a:solidFill>
                <a:latin typeface="Calibri"/>
              </a:rPr>
              <a:t> year of school, followed by around one quarter who mention either their 2</a:t>
            </a:r>
            <a:r>
              <a:rPr lang="en-US" sz="1400" b="0" baseline="30000" dirty="0">
                <a:solidFill>
                  <a:srgbClr val="1F497D"/>
                </a:solidFill>
                <a:latin typeface="Calibri"/>
              </a:rPr>
              <a:t>nd</a:t>
            </a:r>
            <a:r>
              <a:rPr lang="en-US" sz="1400" b="0" dirty="0">
                <a:solidFill>
                  <a:srgbClr val="1F497D"/>
                </a:solidFill>
                <a:latin typeface="Calibri"/>
              </a:rPr>
              <a:t> year or 4</a:t>
            </a:r>
            <a:r>
              <a:rPr lang="en-US" sz="1400" b="0" baseline="30000" dirty="0">
                <a:solidFill>
                  <a:srgbClr val="1F497D"/>
                </a:solidFill>
                <a:latin typeface="Calibri"/>
              </a:rPr>
              <a:t>th</a:t>
            </a:r>
            <a:r>
              <a:rPr lang="en-US" sz="1400" b="0" dirty="0">
                <a:solidFill>
                  <a:srgbClr val="1F497D"/>
                </a:solidFill>
                <a:latin typeface="Calibri"/>
              </a:rPr>
              <a:t> year, while only one in ten mention 1</a:t>
            </a:r>
            <a:r>
              <a:rPr lang="en-US" sz="1400" b="0" baseline="30000" dirty="0">
                <a:solidFill>
                  <a:srgbClr val="1F497D"/>
                </a:solidFill>
                <a:latin typeface="Calibri"/>
              </a:rPr>
              <a:t>st</a:t>
            </a:r>
            <a:r>
              <a:rPr lang="en-US" sz="1400" b="0" dirty="0">
                <a:solidFill>
                  <a:srgbClr val="1F497D"/>
                </a:solidFill>
                <a:latin typeface="Calibri"/>
              </a:rPr>
              <a:t> year.</a:t>
            </a:r>
          </a:p>
        </p:txBody>
      </p:sp>
      <p:graphicFrame>
        <p:nvGraphicFramePr>
          <p:cNvPr id="7" name="Table 6"/>
          <p:cNvGraphicFramePr>
            <a:graphicFrameLocks noGrp="1"/>
          </p:cNvGraphicFramePr>
          <p:nvPr>
            <p:extLst>
              <p:ext uri="{D42A27DB-BD31-4B8C-83A1-F6EECF244321}">
                <p14:modId xmlns:p14="http://schemas.microsoft.com/office/powerpoint/2010/main" val="2657289509"/>
              </p:ext>
            </p:extLst>
          </p:nvPr>
        </p:nvGraphicFramePr>
        <p:xfrm>
          <a:off x="518923" y="5710050"/>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(n=12)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(n=39)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(n=63)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(n=40)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015443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Intention to Pursue Engineering Career- 2014 </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44</a:t>
            </a:fld>
            <a:endParaRPr lang="en-US" dirty="0"/>
          </a:p>
        </p:txBody>
      </p:sp>
      <p:sp>
        <p:nvSpPr>
          <p:cNvPr id="2053" name="Text Box 3"/>
          <p:cNvSpPr txBox="1">
            <a:spLocks noChangeArrowheads="1"/>
          </p:cNvSpPr>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Q17c</a:t>
            </a:r>
            <a:r>
              <a:rPr lang="en-US" sz="800" dirty="0">
                <a:solidFill>
                  <a:schemeClr val="tx1"/>
                </a:solidFill>
                <a:latin typeface="+mn-lt"/>
              </a:rPr>
              <a:t>. </a:t>
            </a:r>
            <a:r>
              <a:rPr lang="en-CA" sz="800" dirty="0">
                <a:solidFill>
                  <a:schemeClr val="tx1"/>
                </a:solidFill>
                <a:latin typeface="+mn-lt"/>
              </a:rPr>
              <a:t>Are you aware that Engineers Canada has developed a new program called Career Focus which includes a tool that can assess your chances of success in engineering? </a:t>
            </a:r>
            <a:r>
              <a:rPr lang="en-US" sz="800" dirty="0">
                <a:solidFill>
                  <a:schemeClr val="tx1"/>
                </a:solidFill>
                <a:latin typeface="+mn-lt"/>
              </a:rPr>
              <a:t>Base: All  respondents 2014 (</a:t>
            </a:r>
            <a:r>
              <a:rPr lang="en-US" sz="800" dirty="0" smtClean="0">
                <a:solidFill>
                  <a:schemeClr val="tx1"/>
                </a:solidFill>
                <a:latin typeface="+mn-lt"/>
              </a:rPr>
              <a:t>n=154)</a:t>
            </a:r>
            <a:endParaRPr lang="en-US" sz="800" dirty="0">
              <a:solidFill>
                <a:schemeClr val="tx1"/>
              </a:solidFill>
              <a:latin typeface="+mn-lt"/>
            </a:endParaRPr>
          </a:p>
        </p:txBody>
      </p:sp>
      <p:sp>
        <p:nvSpPr>
          <p:cNvPr id="6" name="Content Placeholder 25"/>
          <p:cNvSpPr txBox="1">
            <a:spLocks/>
          </p:cNvSpPr>
          <p:nvPr/>
        </p:nvSpPr>
        <p:spPr>
          <a:xfrm>
            <a:off x="365124" y="739598"/>
            <a:ext cx="8410885"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a:solidFill>
                  <a:srgbClr val="1F497D"/>
                </a:solidFill>
                <a:latin typeface="Calibri"/>
              </a:rPr>
              <a:t>Only </a:t>
            </a:r>
            <a:r>
              <a:rPr lang="en-US" sz="1400" b="0" dirty="0" smtClean="0">
                <a:solidFill>
                  <a:srgbClr val="1F497D"/>
                </a:solidFill>
                <a:latin typeface="Calibri"/>
              </a:rPr>
              <a:t>1% </a:t>
            </a:r>
            <a:r>
              <a:rPr lang="en-US" sz="1400" b="0" dirty="0">
                <a:solidFill>
                  <a:srgbClr val="1F497D"/>
                </a:solidFill>
                <a:latin typeface="Calibri"/>
              </a:rPr>
              <a:t>report being aware of Engineers Canada’s Career Focus program.</a:t>
            </a:r>
          </a:p>
        </p:txBody>
      </p:sp>
      <p:graphicFrame>
        <p:nvGraphicFramePr>
          <p:cNvPr id="8" name="Chart 7"/>
          <p:cNvGraphicFramePr/>
          <p:nvPr>
            <p:extLst>
              <p:ext uri="{D42A27DB-BD31-4B8C-83A1-F6EECF244321}">
                <p14:modId xmlns:p14="http://schemas.microsoft.com/office/powerpoint/2010/main" val="2300697988"/>
              </p:ext>
            </p:extLst>
          </p:nvPr>
        </p:nvGraphicFramePr>
        <p:xfrm>
          <a:off x="2731008" y="2173477"/>
          <a:ext cx="3286125" cy="3470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68106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nvPr>
        </p:nvSpPr>
        <p:spPr>
          <a:xfrm>
            <a:off x="144463" y="3254375"/>
            <a:ext cx="4416425" cy="358775"/>
          </a:xfrm>
        </p:spPr>
        <p:txBody>
          <a:bodyPr/>
          <a:lstStyle/>
          <a:p>
            <a:pPr fontAlgn="auto">
              <a:spcAft>
                <a:spcPts val="0"/>
              </a:spcAft>
              <a:defRPr/>
            </a:pPr>
            <a:r>
              <a:rPr lang="en-US" sz="2600" dirty="0" smtClean="0">
                <a:solidFill>
                  <a:schemeClr val="accent6"/>
                </a:solidFill>
              </a:rPr>
              <a:t>Demographics</a:t>
            </a:r>
          </a:p>
        </p:txBody>
      </p:sp>
      <p:sp>
        <p:nvSpPr>
          <p:cNvPr id="9113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520FE56-23CA-494B-91B8-0F9B6878D277}" type="slidenum">
              <a:rPr lang="en-US"/>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Pentagon 67"/>
          <p:cNvSpPr/>
          <p:nvPr/>
        </p:nvSpPr>
        <p:spPr>
          <a:xfrm>
            <a:off x="5654499" y="2720974"/>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Pentagon 68"/>
          <p:cNvSpPr/>
          <p:nvPr/>
        </p:nvSpPr>
        <p:spPr>
          <a:xfrm>
            <a:off x="5654499" y="2036906"/>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Pentagon 69"/>
          <p:cNvSpPr/>
          <p:nvPr/>
        </p:nvSpPr>
        <p:spPr>
          <a:xfrm>
            <a:off x="5654499" y="3390899"/>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Pentagon 70"/>
          <p:cNvSpPr/>
          <p:nvPr/>
        </p:nvSpPr>
        <p:spPr>
          <a:xfrm>
            <a:off x="5654499" y="4096283"/>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Pentagon 72"/>
          <p:cNvSpPr/>
          <p:nvPr/>
        </p:nvSpPr>
        <p:spPr>
          <a:xfrm>
            <a:off x="5654499" y="4789299"/>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Pentagon 73"/>
          <p:cNvSpPr/>
          <p:nvPr/>
        </p:nvSpPr>
        <p:spPr>
          <a:xfrm>
            <a:off x="5654499" y="5461533"/>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25" name="Table 24"/>
          <p:cNvGraphicFramePr>
            <a:graphicFrameLocks noGrp="1"/>
          </p:cNvGraphicFramePr>
          <p:nvPr>
            <p:extLst>
              <p:ext uri="{D42A27DB-BD31-4B8C-83A1-F6EECF244321}">
                <p14:modId xmlns:p14="http://schemas.microsoft.com/office/powerpoint/2010/main" val="1142425668"/>
              </p:ext>
            </p:extLst>
          </p:nvPr>
        </p:nvGraphicFramePr>
        <p:xfrm>
          <a:off x="4124000" y="1991678"/>
          <a:ext cx="1431925" cy="4017648"/>
        </p:xfrm>
        <a:graphic>
          <a:graphicData uri="http://schemas.openxmlformats.org/drawingml/2006/table">
            <a:tbl>
              <a:tblPr/>
              <a:tblGrid>
                <a:gridCol w="1431925"/>
              </a:tblGrid>
              <a:tr h="669608">
                <a:tc>
                  <a:txBody>
                    <a:bodyPr/>
                    <a:lstStyle/>
                    <a:p>
                      <a:pPr marL="0" algn="r" defTabSz="914400" rtl="0" eaLnBrk="1" fontAlgn="ctr" latinLnBrk="0" hangingPunct="1"/>
                      <a:r>
                        <a:rPr lang="en-US" sz="1200" b="1" i="0" u="none" strike="noStrike" dirty="0" smtClean="0">
                          <a:latin typeface="+mn-lt"/>
                        </a:rPr>
                        <a:t>Parent</a:t>
                      </a:r>
                      <a:br>
                        <a:rPr lang="en-US" sz="12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(n=35)</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(n=21)</a:t>
                      </a:r>
                      <a:endParaRPr lang="en-US" sz="1000" b="0" i="0" u="none" strike="noStrike" kern="1200" dirty="0">
                        <a:solidFill>
                          <a:schemeClr val="tx2"/>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69608">
                <a:tc>
                  <a:txBody>
                    <a:bodyPr/>
                    <a:lstStyle/>
                    <a:p>
                      <a:pPr marL="0" algn="r" defTabSz="914400" rtl="0" eaLnBrk="1" fontAlgn="ctr" latinLnBrk="0" hangingPunct="1"/>
                      <a:r>
                        <a:rPr lang="en-US" sz="1200" b="1" i="0" u="none" strike="noStrike" dirty="0">
                          <a:latin typeface="+mn-lt"/>
                        </a:rPr>
                        <a:t>Other family </a:t>
                      </a:r>
                      <a:r>
                        <a:rPr lang="en-US" sz="1200" b="1" i="0" u="none" strike="noStrike" dirty="0" smtClean="0">
                          <a:latin typeface="+mn-lt"/>
                        </a:rPr>
                        <a:t>member</a:t>
                      </a:r>
                      <a:br>
                        <a:rPr lang="en-US" sz="12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(n=29)</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(n=13)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69608">
                <a:tc>
                  <a:txBody>
                    <a:bodyPr/>
                    <a:lstStyle/>
                    <a:p>
                      <a:pPr marL="0" algn="r" defTabSz="914400" rtl="0" eaLnBrk="1" fontAlgn="ctr" latinLnBrk="0" hangingPunct="1"/>
                      <a:r>
                        <a:rPr lang="en-US" sz="1200" b="1" i="0" u="none" strike="noStrike" dirty="0">
                          <a:latin typeface="+mn-lt"/>
                        </a:rPr>
                        <a:t>Friend/ </a:t>
                      </a:r>
                      <a:r>
                        <a:rPr lang="en-US" sz="1200" b="1" i="0" u="none" strike="noStrike" dirty="0" smtClean="0">
                          <a:latin typeface="+mn-lt"/>
                        </a:rPr>
                        <a:t>Acquintance</a:t>
                      </a:r>
                      <a:br>
                        <a:rPr lang="en-US" sz="12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(n=16)</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69608">
                <a:tc>
                  <a:txBody>
                    <a:bodyPr/>
                    <a:lstStyle/>
                    <a:p>
                      <a:pPr marL="0" algn="r" defTabSz="914400" rtl="0" eaLnBrk="1" fontAlgn="ctr" latinLnBrk="0" hangingPunct="1"/>
                      <a:r>
                        <a:rPr lang="en-US" sz="1200" b="1" i="0" u="none" strike="noStrike" dirty="0" smtClean="0">
                          <a:latin typeface="+mn-lt"/>
                        </a:rPr>
                        <a:t>Teacher</a:t>
                      </a:r>
                      <a:br>
                        <a:rPr lang="en-US" sz="12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(n=12)</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69608">
                <a:tc>
                  <a:txBody>
                    <a:bodyPr/>
                    <a:lstStyle/>
                    <a:p>
                      <a:pPr marL="0" algn="r" defTabSz="914400" rtl="0" eaLnBrk="1" fontAlgn="ctr" latinLnBrk="0" hangingPunct="1"/>
                      <a:r>
                        <a:rPr lang="en-US" sz="1200" b="1" i="0" u="none" strike="noStrike" dirty="0" smtClean="0">
                          <a:latin typeface="+mn-lt"/>
                        </a:rPr>
                        <a:t>Guidance Counsellor</a:t>
                      </a:r>
                      <a:br>
                        <a:rPr lang="en-US" sz="12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(n=2)</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(n=2)</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69608">
                <a:tc>
                  <a:txBody>
                    <a:bodyPr/>
                    <a:lstStyle/>
                    <a:p>
                      <a:pPr marL="0" algn="r" defTabSz="914400" rtl="0" eaLnBrk="1" fontAlgn="ctr" latinLnBrk="0" hangingPunct="1"/>
                      <a:r>
                        <a:rPr lang="en-US" sz="1200" b="1" i="0" u="none" strike="noStrike" dirty="0" smtClean="0">
                          <a:latin typeface="+mn-lt"/>
                        </a:rPr>
                        <a:t>Other</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(n=11)</a:t>
                      </a:r>
                    </a:p>
                    <a:p>
                      <a:pPr marL="0" algn="r" defTabSz="914400" rtl="0" eaLnBrk="1" fontAlgn="ctr" latinLnBrk="0" hangingPunct="1"/>
                      <a:r>
                        <a:rPr lang="en-US" sz="1000" b="0" i="0" u="none" strike="noStrike" kern="120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r>
            </a:tbl>
          </a:graphicData>
        </a:graphic>
      </p:graphicFrame>
      <p:graphicFrame>
        <p:nvGraphicFramePr>
          <p:cNvPr id="60" name="Chart 59"/>
          <p:cNvGraphicFramePr/>
          <p:nvPr>
            <p:extLst>
              <p:ext uri="{D42A27DB-BD31-4B8C-83A1-F6EECF244321}">
                <p14:modId xmlns:p14="http://schemas.microsoft.com/office/powerpoint/2010/main" val="1270539590"/>
              </p:ext>
            </p:extLst>
          </p:nvPr>
        </p:nvGraphicFramePr>
        <p:xfrm>
          <a:off x="166356" y="1737695"/>
          <a:ext cx="3286125" cy="3470275"/>
        </p:xfrm>
        <a:graphic>
          <a:graphicData uri="http://schemas.openxmlformats.org/drawingml/2006/chart">
            <c:chart xmlns:c="http://schemas.openxmlformats.org/drawingml/2006/chart" xmlns:r="http://schemas.openxmlformats.org/officeDocument/2006/relationships" r:id="rId2"/>
          </a:graphicData>
        </a:graphic>
      </p:graphicFrame>
      <p:sp>
        <p:nvSpPr>
          <p:cNvPr id="28677" name="Rectangle 2"/>
          <p:cNvSpPr>
            <a:spLocks noGrp="1" noChangeArrowheads="1"/>
          </p:cNvSpPr>
          <p:nvPr>
            <p:ph type="title"/>
          </p:nvPr>
        </p:nvSpPr>
        <p:spPr bwMode="auto">
          <a:xfrm>
            <a:off x="838200" y="352582"/>
            <a:ext cx="8162925" cy="276999"/>
          </a:xfrm>
          <a:noFill/>
          <a:ln>
            <a:miter lim="800000"/>
            <a:headEnd/>
            <a:tailEnd/>
          </a:ln>
        </p:spPr>
        <p:txBody>
          <a:bodyPr vert="horz" numCol="1" compatLnSpc="1">
            <a:prstTxWarp prst="textNoShape">
              <a:avLst/>
            </a:prstTxWarp>
          </a:bodyPr>
          <a:lstStyle/>
          <a:p>
            <a:r>
              <a:rPr lang="en-CA" dirty="0" smtClean="0"/>
              <a:t>Inspiration for Pursuing Engineering </a:t>
            </a:r>
          </a:p>
        </p:txBody>
      </p:sp>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46</a:t>
            </a:fld>
            <a:endParaRPr lang="en-US" dirty="0"/>
          </a:p>
        </p:txBody>
      </p:sp>
      <p:sp>
        <p:nvSpPr>
          <p:cNvPr id="28681" name="Text Box 5"/>
          <p:cNvSpPr txBox="1">
            <a:spLocks noChangeArrowheads="1"/>
          </p:cNvSpPr>
          <p:nvPr/>
        </p:nvSpPr>
        <p:spPr bwMode="auto">
          <a:xfrm>
            <a:off x="259588" y="6088559"/>
            <a:ext cx="8597592" cy="646331"/>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Q33B. Thinking back to before you began your current undergraduate program, would you say there was a particular individual(s) or role model(s) who inspired you to study engineering specifically? Base</a:t>
            </a:r>
            <a:r>
              <a:rPr lang="en-US" sz="800" dirty="0">
                <a:solidFill>
                  <a:schemeClr val="tx1"/>
                </a:solidFill>
                <a:latin typeface="+mj-lt"/>
              </a:rPr>
              <a:t>: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(n=106), 2014 (n=154) . Q33C.  What was your relation to this person(s)?  Base</a:t>
            </a:r>
            <a:r>
              <a:rPr lang="en-US" sz="800" dirty="0">
                <a:solidFill>
                  <a:schemeClr val="tx1"/>
                </a:solidFill>
                <a:latin typeface="+mj-lt"/>
              </a:rPr>
              <a:t>: </a:t>
            </a:r>
            <a:r>
              <a:rPr lang="en-US" sz="800" dirty="0" smtClean="0">
                <a:solidFill>
                  <a:schemeClr val="tx1"/>
                </a:solidFill>
                <a:latin typeface="+mj-lt"/>
              </a:rPr>
              <a:t> Respondents </a:t>
            </a:r>
            <a:r>
              <a:rPr lang="en-US" sz="800" dirty="0">
                <a:solidFill>
                  <a:schemeClr val="tx1"/>
                </a:solidFill>
                <a:latin typeface="+mj-lt"/>
              </a:rPr>
              <a:t>who </a:t>
            </a:r>
            <a:r>
              <a:rPr lang="en-US" sz="800" dirty="0" smtClean="0">
                <a:solidFill>
                  <a:schemeClr val="tx1"/>
                </a:solidFill>
                <a:latin typeface="+mj-lt"/>
              </a:rPr>
              <a:t>were inspired by someone to pursue engineering. 2013 (n=42), 2014 (n=76) Q33D.  Please indicate the gender of each individual you selected.</a:t>
            </a:r>
            <a:r>
              <a:rPr lang="en-US" sz="800" dirty="0" smtClean="0">
                <a:solidFill>
                  <a:srgbClr val="1F497D"/>
                </a:solidFill>
                <a:latin typeface="Calibri"/>
              </a:rPr>
              <a:t> Base:  Respondents who were inspired by someone to pursue engineering. </a:t>
            </a:r>
            <a:endParaRPr lang="en-US" sz="800" dirty="0" smtClean="0">
              <a:solidFill>
                <a:schemeClr val="tx1"/>
              </a:solidFill>
              <a:latin typeface="+mj-lt"/>
            </a:endParaRPr>
          </a:p>
          <a:p>
            <a:pPr algn="l">
              <a:defRPr/>
            </a:pPr>
            <a:endParaRPr lang="en-US" sz="800" dirty="0">
              <a:solidFill>
                <a:schemeClr val="tx1"/>
              </a:solidFill>
              <a:latin typeface="+mj-lt"/>
            </a:endParaRPr>
          </a:p>
        </p:txBody>
      </p:sp>
      <p:sp>
        <p:nvSpPr>
          <p:cNvPr id="55" name="Content Placeholder 33"/>
          <p:cNvSpPr txBox="1">
            <a:spLocks/>
          </p:cNvSpPr>
          <p:nvPr/>
        </p:nvSpPr>
        <p:spPr>
          <a:xfrm>
            <a:off x="352424" y="726262"/>
            <a:ext cx="8479341"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Nearly half of students indicate that a particular individual inspired them to enter engineering specifically.   Of those who were inspired, almost half cite a parent as the individual who motivated them while four in ten mention another family member and two in ten a friend/ acquaintance or a teacher.  </a:t>
            </a:r>
          </a:p>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The vast majority indicate that it was a male who inspired them. </a:t>
            </a:r>
            <a:endParaRPr lang="en-US" sz="1400" b="0" dirty="0">
              <a:solidFill>
                <a:srgbClr val="1F497D"/>
              </a:solidFill>
              <a:latin typeface="Calibri"/>
            </a:endParaRPr>
          </a:p>
        </p:txBody>
      </p:sp>
      <p:sp>
        <p:nvSpPr>
          <p:cNvPr id="28" name="TextBox 27"/>
          <p:cNvSpPr txBox="1"/>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graphicFrame>
        <p:nvGraphicFramePr>
          <p:cNvPr id="19" name="Object 7"/>
          <p:cNvGraphicFramePr>
            <a:graphicFrameLocks noGrp="1" noChangeAspect="1"/>
          </p:cNvGraphicFramePr>
          <p:nvPr>
            <p:ph sz="half" idx="4294967295"/>
            <p:extLst>
              <p:ext uri="{D42A27DB-BD31-4B8C-83A1-F6EECF244321}">
                <p14:modId xmlns:p14="http://schemas.microsoft.com/office/powerpoint/2010/main" val="4152914802"/>
              </p:ext>
            </p:extLst>
          </p:nvPr>
        </p:nvGraphicFramePr>
        <p:xfrm>
          <a:off x="7016574" y="1611311"/>
          <a:ext cx="2251075"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22" name="Pentagon 21"/>
          <p:cNvSpPr/>
          <p:nvPr/>
        </p:nvSpPr>
        <p:spPr>
          <a:xfrm>
            <a:off x="548308" y="2035278"/>
            <a:ext cx="2904173" cy="3426557"/>
          </a:xfrm>
          <a:prstGeom prst="homePlate">
            <a:avLst>
              <a:gd name="adj" fmla="val 23278"/>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aphicFrame>
        <p:nvGraphicFramePr>
          <p:cNvPr id="23" name="Chart 22"/>
          <p:cNvGraphicFramePr/>
          <p:nvPr>
            <p:extLst>
              <p:ext uri="{D42A27DB-BD31-4B8C-83A1-F6EECF244321}">
                <p14:modId xmlns:p14="http://schemas.microsoft.com/office/powerpoint/2010/main" val="1492471165"/>
              </p:ext>
            </p:extLst>
          </p:nvPr>
        </p:nvGraphicFramePr>
        <p:xfrm>
          <a:off x="614030" y="2405651"/>
          <a:ext cx="2683382" cy="274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Object 7"/>
          <p:cNvGraphicFramePr>
            <a:graphicFrameLocks noGrp="1" noChangeAspect="1"/>
          </p:cNvGraphicFramePr>
          <p:nvPr>
            <p:ph sz="half" idx="4294967295"/>
            <p:extLst>
              <p:ext uri="{D42A27DB-BD31-4B8C-83A1-F6EECF244321}">
                <p14:modId xmlns:p14="http://schemas.microsoft.com/office/powerpoint/2010/main" val="3456948736"/>
              </p:ext>
            </p:extLst>
          </p:nvPr>
        </p:nvGraphicFramePr>
        <p:xfrm>
          <a:off x="5560846" y="1533961"/>
          <a:ext cx="1690056" cy="4732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9987375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7"/>
          <p:cNvGraphicFramePr>
            <a:graphicFrameLocks noGrp="1" noChangeAspect="1"/>
          </p:cNvGraphicFramePr>
          <p:nvPr>
            <p:ph sz="half" idx="4294967295"/>
            <p:extLst>
              <p:ext uri="{D42A27DB-BD31-4B8C-83A1-F6EECF244321}">
                <p14:modId xmlns:p14="http://schemas.microsoft.com/office/powerpoint/2010/main" val="2445580659"/>
              </p:ext>
            </p:extLst>
          </p:nvPr>
        </p:nvGraphicFramePr>
        <p:xfrm>
          <a:off x="5245100" y="1505415"/>
          <a:ext cx="3848100" cy="4527395"/>
        </p:xfrm>
        <a:graphic>
          <a:graphicData uri="http://schemas.openxmlformats.org/drawingml/2006/chart">
            <c:chart xmlns:c="http://schemas.openxmlformats.org/drawingml/2006/chart" xmlns:r="http://schemas.openxmlformats.org/officeDocument/2006/relationships" r:id="rId2"/>
          </a:graphicData>
        </a:graphic>
      </p:graphicFrame>
      <p:sp>
        <p:nvSpPr>
          <p:cNvPr id="2867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Permanent Residency</a:t>
            </a:r>
          </a:p>
        </p:txBody>
      </p:sp>
      <p:graphicFrame>
        <p:nvGraphicFramePr>
          <p:cNvPr id="56" name="Object 26"/>
          <p:cNvGraphicFramePr>
            <a:graphicFrameLocks noGrp="1" noChangeAspect="1"/>
          </p:cNvGraphicFramePr>
          <p:nvPr>
            <p:ph idx="1"/>
            <p:extLst>
              <p:ext uri="{D42A27DB-BD31-4B8C-83A1-F6EECF244321}">
                <p14:modId xmlns:p14="http://schemas.microsoft.com/office/powerpoint/2010/main" val="3094122984"/>
              </p:ext>
            </p:extLst>
          </p:nvPr>
        </p:nvGraphicFramePr>
        <p:xfrm>
          <a:off x="290938" y="1650767"/>
          <a:ext cx="5805062"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47</a:t>
            </a:fld>
            <a:endParaRPr lang="en-US" dirty="0"/>
          </a:p>
        </p:txBody>
      </p:sp>
      <p:sp>
        <p:nvSpPr>
          <p:cNvPr id="28681" name="Text Box 5"/>
          <p:cNvSpPr txBox="1">
            <a:spLocks noChangeArrowheads="1"/>
          </p:cNvSpPr>
          <p:nvPr/>
        </p:nvSpPr>
        <p:spPr bwMode="auto">
          <a:xfrm>
            <a:off x="291485" y="6057433"/>
            <a:ext cx="8597592" cy="584775"/>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Q34. For statistical purposes, we would like to know the location of your permanent residence. Please select the statement that most appropriately describes your current residency status: ? Base: All </a:t>
            </a:r>
            <a:r>
              <a:rPr lang="en-US" sz="800" dirty="0" smtClean="0">
                <a:solidFill>
                  <a:schemeClr val="tx1"/>
                </a:solidFill>
                <a:latin typeface="+mj-lt"/>
              </a:rPr>
              <a:t> respondents</a:t>
            </a:r>
            <a:r>
              <a:rPr lang="en-US" sz="800" dirty="0">
                <a:solidFill>
                  <a:schemeClr val="tx1"/>
                </a:solidFill>
                <a:latin typeface="+mj-lt"/>
              </a:rPr>
              <a:t>, </a:t>
            </a:r>
            <a:r>
              <a:rPr lang="en-US" sz="800" dirty="0" smtClean="0">
                <a:solidFill>
                  <a:schemeClr val="tx1"/>
                </a:solidFill>
                <a:latin typeface="+mj-lt"/>
              </a:rPr>
              <a:t>2013 n=106, 2014 n=154; Q35</a:t>
            </a:r>
            <a:r>
              <a:rPr lang="en-US" sz="800" dirty="0">
                <a:solidFill>
                  <a:schemeClr val="tx1"/>
                </a:solidFill>
                <a:latin typeface="+mj-lt"/>
              </a:rPr>
              <a:t>. You indicated that you are attending university in </a:t>
            </a:r>
            <a:r>
              <a:rPr lang="en-US" sz="800" dirty="0" smtClean="0">
                <a:solidFill>
                  <a:schemeClr val="tx1"/>
                </a:solidFill>
                <a:latin typeface="+mj-lt"/>
              </a:rPr>
              <a:t>[Newfoundland and Labrador/PEI/Nova Scotia/New Brunswick ] </a:t>
            </a:r>
            <a:r>
              <a:rPr lang="en-US" sz="800" dirty="0">
                <a:solidFill>
                  <a:schemeClr val="tx1"/>
                </a:solidFill>
                <a:latin typeface="+mj-lt"/>
              </a:rPr>
              <a:t>but are a permanent resident of another province/territory. Please select the province or territory in which you are a permanent resident.   Base: </a:t>
            </a:r>
            <a:r>
              <a:rPr lang="en-US" sz="800" dirty="0" smtClean="0">
                <a:solidFill>
                  <a:schemeClr val="tx1"/>
                </a:solidFill>
                <a:latin typeface="+mj-lt"/>
              </a:rPr>
              <a:t> Respondents </a:t>
            </a:r>
            <a:r>
              <a:rPr lang="en-US" sz="800" dirty="0">
                <a:solidFill>
                  <a:schemeClr val="tx1"/>
                </a:solidFill>
                <a:latin typeface="+mj-lt"/>
              </a:rPr>
              <a:t>who are not permanent residents of </a:t>
            </a:r>
            <a:r>
              <a:rPr lang="en-US" sz="800" dirty="0" smtClean="0">
                <a:solidFill>
                  <a:schemeClr val="tx1"/>
                </a:solidFill>
                <a:latin typeface="+mj-lt"/>
              </a:rPr>
              <a:t>[Newfoundland and Labrador/PEI/Nova Scotia/New Brunswick ], 2013 n=26, 2014 n=48</a:t>
            </a:r>
            <a:endParaRPr lang="en-US" sz="800" dirty="0">
              <a:solidFill>
                <a:schemeClr val="tx1"/>
              </a:solidFill>
              <a:latin typeface="+mj-lt"/>
            </a:endParaRPr>
          </a:p>
        </p:txBody>
      </p:sp>
      <p:sp>
        <p:nvSpPr>
          <p:cNvPr id="55" name="Content Placeholder 33"/>
          <p:cNvSpPr txBox="1">
            <a:spLocks/>
          </p:cNvSpPr>
          <p:nvPr/>
        </p:nvSpPr>
        <p:spPr>
          <a:xfrm>
            <a:off x="352424" y="678637"/>
            <a:ext cx="8601076"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Around half of final year engineering students are permanent residents of the province they are attending school in (55%), lower than in 2013.  Of those who are attending school in one of the Atlantic provinces but are a permanent resident of another province, Nova Scotia, Ontario, Alberta</a:t>
            </a:r>
            <a:r>
              <a:rPr lang="en-US" sz="1400" b="0" dirty="0">
                <a:solidFill>
                  <a:srgbClr val="1F497D"/>
                </a:solidFill>
                <a:latin typeface="Calibri"/>
              </a:rPr>
              <a:t> </a:t>
            </a:r>
            <a:r>
              <a:rPr lang="en-US" sz="1400" b="0" dirty="0" smtClean="0">
                <a:solidFill>
                  <a:srgbClr val="1F497D"/>
                </a:solidFill>
                <a:latin typeface="Calibri"/>
              </a:rPr>
              <a:t>and PEI are the most common home provinces referenced by students.</a:t>
            </a:r>
            <a:endParaRPr lang="en-US" sz="1400" b="0" dirty="0">
              <a:solidFill>
                <a:srgbClr val="1F497D"/>
              </a:solidFill>
              <a:latin typeface="Calibri"/>
            </a:endParaRPr>
          </a:p>
        </p:txBody>
      </p:sp>
      <p:sp>
        <p:nvSpPr>
          <p:cNvPr id="59" name="Rectangle 58"/>
          <p:cNvSpPr/>
          <p:nvPr/>
        </p:nvSpPr>
        <p:spPr>
          <a:xfrm>
            <a:off x="2120357" y="2739482"/>
            <a:ext cx="1546971" cy="219679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nvCxnSpPr>
        <p:spPr>
          <a:xfrm>
            <a:off x="3317358" y="2743200"/>
            <a:ext cx="2328530" cy="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297152" y="2476059"/>
            <a:ext cx="2865864" cy="276999"/>
          </a:xfrm>
          <a:prstGeom prst="rect">
            <a:avLst/>
          </a:prstGeom>
          <a:noFill/>
        </p:spPr>
        <p:txBody>
          <a:bodyPr wrap="square" rtlCol="0">
            <a:spAutoFit/>
          </a:bodyPr>
          <a:lstStyle/>
          <a:p>
            <a:pPr algn="r"/>
            <a:r>
              <a:rPr lang="en-US" sz="1200" i="1" dirty="0" smtClean="0">
                <a:latin typeface="+mn-lt"/>
              </a:rPr>
              <a:t>Resident of Another Province/Territory:</a:t>
            </a:r>
            <a:endParaRPr lang="en-US" sz="1200" i="1" dirty="0">
              <a:latin typeface="+mn-lt"/>
            </a:endParaRPr>
          </a:p>
        </p:txBody>
      </p:sp>
      <p:graphicFrame>
        <p:nvGraphicFramePr>
          <p:cNvPr id="21" name="Table 20"/>
          <p:cNvGraphicFramePr>
            <a:graphicFrameLocks noGrp="1"/>
          </p:cNvGraphicFramePr>
          <p:nvPr>
            <p:extLst>
              <p:ext uri="{D42A27DB-BD31-4B8C-83A1-F6EECF244321}">
                <p14:modId xmlns:p14="http://schemas.microsoft.com/office/powerpoint/2010/main" val="1629121574"/>
              </p:ext>
            </p:extLst>
          </p:nvPr>
        </p:nvGraphicFramePr>
        <p:xfrm>
          <a:off x="318976" y="4941703"/>
          <a:ext cx="4922874" cy="716147"/>
        </p:xfrm>
        <a:graphic>
          <a:graphicData uri="http://schemas.openxmlformats.org/drawingml/2006/table">
            <a:tbl>
              <a:tblPr/>
              <a:tblGrid>
                <a:gridCol w="1640958"/>
                <a:gridCol w="1640958"/>
                <a:gridCol w="1640958"/>
              </a:tblGrid>
              <a:tr h="716147">
                <a:tc>
                  <a:txBody>
                    <a:bodyPr/>
                    <a:lstStyle/>
                    <a:p>
                      <a:pPr algn="ctr" fontAlgn="b"/>
                      <a:r>
                        <a:rPr lang="en-US" sz="1000" b="1" i="0" u="none" strike="noStrike" dirty="0">
                          <a:latin typeface="+mn-lt"/>
                        </a:rPr>
                        <a:t>[Newfoundland and Labrador, PEI, Nova Scotia, New Brunswick </a:t>
                      </a:r>
                      <a:r>
                        <a:rPr lang="en-US" sz="1000" b="1" i="0" u="none" strike="noStrike" dirty="0" smtClean="0">
                          <a:latin typeface="+mn-lt"/>
                        </a:rPr>
                        <a:t>]</a:t>
                      </a:r>
                    </a:p>
                    <a:p>
                      <a:pPr algn="l" fontAlgn="b"/>
                      <a:r>
                        <a:rPr lang="en-US" sz="900" b="0" i="0" u="none" strike="noStrike" kern="1200" dirty="0" smtClean="0">
                          <a:solidFill>
                            <a:schemeClr val="tx2"/>
                          </a:solidFill>
                          <a:latin typeface="Arial Narrow" pitchFamily="34" charset="0"/>
                          <a:ea typeface="+mn-ea"/>
                          <a:cs typeface="+mn-cs"/>
                        </a:rPr>
                        <a:t>               (n=84)              (n=72)</a:t>
                      </a:r>
                    </a:p>
                  </a:txBody>
                  <a:tcPr marL="9525" marR="9525" marT="9525" marB="0">
                    <a:lnL>
                      <a:noFill/>
                    </a:lnL>
                    <a:lnR>
                      <a:noFill/>
                    </a:lnR>
                    <a:lnT>
                      <a:noFill/>
                    </a:lnT>
                    <a:lnB>
                      <a:noFill/>
                    </a:lnB>
                  </a:tcPr>
                </a:tc>
                <a:tc>
                  <a:txBody>
                    <a:bodyPr/>
                    <a:lstStyle/>
                    <a:p>
                      <a:pPr algn="ctr" fontAlgn="b"/>
                      <a:r>
                        <a:rPr lang="en-US" sz="1000" b="1" i="0" u="none" strike="noStrike" dirty="0">
                          <a:latin typeface="+mn-lt"/>
                        </a:rPr>
                        <a:t>Resident of another </a:t>
                      </a:r>
                      <a:r>
                        <a:rPr lang="en-US" sz="1000" b="1" i="0" u="none" strike="noStrike" dirty="0" smtClean="0">
                          <a:latin typeface="+mn-lt"/>
                        </a:rPr>
                        <a:t>province/territory</a:t>
                      </a:r>
                    </a:p>
                    <a:p>
                      <a:pPr algn="l" fontAlgn="b"/>
                      <a:endParaRPr lang="en-US" sz="900" b="0" i="0" u="none" strike="noStrike" kern="1200" dirty="0" smtClean="0">
                        <a:solidFill>
                          <a:schemeClr val="tx2"/>
                        </a:solidFill>
                        <a:latin typeface="Arial Narrow" pitchFamily="34" charset="0"/>
                        <a:ea typeface="+mn-ea"/>
                        <a:cs typeface="+mn-cs"/>
                      </a:endParaRPr>
                    </a:p>
                    <a:p>
                      <a:pPr algn="l" fontAlgn="b"/>
                      <a:r>
                        <a:rPr lang="en-US" sz="900" b="0" i="0" u="none" strike="noStrike" kern="1200" dirty="0" smtClean="0">
                          <a:solidFill>
                            <a:schemeClr val="tx2"/>
                          </a:solidFill>
                          <a:latin typeface="Arial Narrow" pitchFamily="34" charset="0"/>
                          <a:ea typeface="+mn-ea"/>
                          <a:cs typeface="+mn-cs"/>
                        </a:rPr>
                        <a:t>                 (n=48)               (n=26) </a:t>
                      </a:r>
                    </a:p>
                  </a:txBody>
                  <a:tcPr marL="9525" marR="9525" marT="9525" marB="0">
                    <a:lnL>
                      <a:noFill/>
                    </a:lnL>
                    <a:lnR>
                      <a:noFill/>
                    </a:lnR>
                    <a:lnT>
                      <a:noFill/>
                    </a:lnT>
                    <a:lnB>
                      <a:noFill/>
                    </a:lnB>
                  </a:tcPr>
                </a:tc>
                <a:tc>
                  <a:txBody>
                    <a:bodyPr/>
                    <a:lstStyle/>
                    <a:p>
                      <a:pPr algn="ctr" fontAlgn="b"/>
                      <a:r>
                        <a:rPr lang="en-US" sz="1000" b="1" i="0" u="none" strike="noStrike" dirty="0">
                          <a:latin typeface="+mn-lt"/>
                        </a:rPr>
                        <a:t>International </a:t>
                      </a:r>
                      <a:r>
                        <a:rPr lang="en-US" sz="1000" b="1" i="0" u="none" strike="noStrike" dirty="0" smtClean="0">
                          <a:latin typeface="+mn-lt"/>
                        </a:rPr>
                        <a:t>student</a:t>
                      </a:r>
                      <a:br>
                        <a:rPr lang="en-US" sz="1000" b="1" i="0" u="none" strike="noStrike" dirty="0" smtClean="0">
                          <a:latin typeface="+mn-lt"/>
                        </a:rPr>
                      </a:br>
                      <a:endParaRPr lang="en-US" sz="1000" b="1" i="0" u="none" strike="noStrike" dirty="0" smtClean="0">
                        <a:latin typeface="+mn-lt"/>
                      </a:endParaRPr>
                    </a:p>
                    <a:p>
                      <a:pPr algn="l" fontAlgn="b"/>
                      <a:r>
                        <a:rPr lang="en-US" sz="900" b="0" i="0" u="none" strike="noStrike" kern="1200" dirty="0" smtClean="0">
                          <a:solidFill>
                            <a:schemeClr val="tx2"/>
                          </a:solidFill>
                          <a:latin typeface="Arial Narrow" pitchFamily="34" charset="0"/>
                          <a:ea typeface="+mn-ea"/>
                          <a:cs typeface="+mn-cs"/>
                        </a:rPr>
                        <a:t>        </a:t>
                      </a:r>
                    </a:p>
                    <a:p>
                      <a:pPr algn="l" fontAlgn="b"/>
                      <a:r>
                        <a:rPr lang="en-US" sz="900" b="0" i="0" u="none" strike="noStrike" kern="1200" dirty="0" smtClean="0">
                          <a:solidFill>
                            <a:schemeClr val="tx2"/>
                          </a:solidFill>
                          <a:latin typeface="Arial Narrow" pitchFamily="34" charset="0"/>
                          <a:ea typeface="+mn-ea"/>
                          <a:cs typeface="+mn-cs"/>
                        </a:rPr>
                        <a:t>                  (n=22)</a:t>
                      </a:r>
                      <a:r>
                        <a:rPr lang="en-US" sz="900" b="1" i="0" u="none" strike="noStrike" kern="1200" dirty="0" smtClean="0">
                          <a:solidFill>
                            <a:schemeClr val="tx2"/>
                          </a:solidFill>
                          <a:latin typeface="+mn-lt"/>
                          <a:ea typeface="+mn-ea"/>
                          <a:cs typeface="+mn-cs"/>
                        </a:rPr>
                        <a:t>              </a:t>
                      </a:r>
                      <a:r>
                        <a:rPr lang="en-US" sz="900" b="0" i="0" u="none" strike="noStrike" kern="1200" dirty="0" smtClean="0">
                          <a:solidFill>
                            <a:schemeClr val="tx2"/>
                          </a:solidFill>
                          <a:latin typeface="Arial Narrow" pitchFamily="34" charset="0"/>
                          <a:ea typeface="+mn-ea"/>
                          <a:cs typeface="+mn-cs"/>
                        </a:rPr>
                        <a:t>(n=8) </a:t>
                      </a:r>
                    </a:p>
                  </a:txBody>
                  <a:tcPr marL="9525" marR="9525" marT="9525" marB="0">
                    <a:lnL>
                      <a:noFill/>
                    </a:lnL>
                    <a:lnR>
                      <a:noFill/>
                    </a:lnR>
                    <a:lnT>
                      <a:noFill/>
                    </a:lnT>
                    <a:lnB>
                      <a:noFill/>
                    </a:lnB>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4221291935"/>
              </p:ext>
            </p:extLst>
          </p:nvPr>
        </p:nvGraphicFramePr>
        <p:xfrm>
          <a:off x="5600711" y="1896992"/>
          <a:ext cx="1600200" cy="3950123"/>
        </p:xfrm>
        <a:graphic>
          <a:graphicData uri="http://schemas.openxmlformats.org/drawingml/2006/table">
            <a:tbl>
              <a:tblPr/>
              <a:tblGrid>
                <a:gridCol w="1600200"/>
              </a:tblGrid>
              <a:tr h="426599">
                <a:tc>
                  <a:txBody>
                    <a:bodyPr/>
                    <a:lstStyle/>
                    <a:p>
                      <a:pPr algn="r" fontAlgn="ctr"/>
                      <a:r>
                        <a:rPr lang="en-US" sz="1000" b="1" i="0" u="none" strike="noStrike" dirty="0" smtClean="0">
                          <a:latin typeface="+mn-lt"/>
                        </a:rPr>
                        <a:t>Nova Scotia</a:t>
                      </a:r>
                      <a:br>
                        <a:rPr lang="en-US" sz="10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(n=14)</a:t>
                      </a:r>
                    </a:p>
                    <a:p>
                      <a:pPr marL="0" marR="0" indent="0" algn="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2"/>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en-US" sz="1000" b="1" i="0" u="none" strike="noStrike" dirty="0" smtClean="0">
                          <a:latin typeface="+mn-lt"/>
                        </a:rPr>
                        <a:t>Ontario</a:t>
                      </a:r>
                      <a:br>
                        <a:rPr lang="en-US" sz="10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(n=9)</a:t>
                      </a:r>
                    </a:p>
                    <a:p>
                      <a:pPr marL="0" marR="0" indent="0" algn="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2"/>
                          </a:solidFill>
                          <a:latin typeface="Arial Narrow" pitchFamily="34" charset="0"/>
                          <a:ea typeface="+mn-ea"/>
                          <a:cs typeface="+mn-cs"/>
                        </a:rPr>
                        <a:t>(n=3)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en-US" sz="1000" b="1" i="0" u="none" strike="noStrike" dirty="0" smtClean="0">
                          <a:latin typeface="+mn-lt"/>
                        </a:rPr>
                        <a:t>Alberta</a:t>
                      </a:r>
                      <a:br>
                        <a:rPr lang="en-US" sz="10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(n=8)</a:t>
                      </a:r>
                    </a:p>
                    <a:p>
                      <a:pPr marL="0" marR="0" indent="0" algn="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2"/>
                          </a:solidFill>
                          <a:latin typeface="Arial Narrow" pitchFamily="34" charset="0"/>
                          <a:ea typeface="+mn-ea"/>
                          <a:cs typeface="+mn-cs"/>
                        </a:rPr>
                        <a:t>(n=7)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en-US" sz="1000" b="1" i="0" u="none" strike="noStrike" dirty="0" smtClean="0">
                          <a:latin typeface="+mn-lt"/>
                        </a:rPr>
                        <a:t>Prince Edward Island</a:t>
                      </a:r>
                    </a:p>
                    <a:p>
                      <a:pPr marL="0" algn="r" defTabSz="914400" rtl="0" eaLnBrk="1" fontAlgn="ctr" latinLnBrk="0" hangingPunct="1"/>
                      <a:r>
                        <a:rPr lang="en-US" sz="700" b="0" i="0" u="none" strike="noStrike" kern="1200" dirty="0" smtClean="0">
                          <a:solidFill>
                            <a:schemeClr val="tx2"/>
                          </a:solidFill>
                          <a:latin typeface="Arial Narrow" pitchFamily="34" charset="0"/>
                          <a:ea typeface="+mn-ea"/>
                          <a:cs typeface="+mn-cs"/>
                        </a:rPr>
                        <a:t>(n=8)</a:t>
                      </a:r>
                    </a:p>
                    <a:p>
                      <a:pPr marL="0" marR="0" indent="0" algn="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2"/>
                          </a:solidFill>
                          <a:latin typeface="Arial Narrow" pitchFamily="34" charset="0"/>
                          <a:ea typeface="+mn-ea"/>
                          <a:cs typeface="+mn-cs"/>
                        </a:rPr>
                        <a:t>(n=7)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en-US" sz="1000" b="1" i="0" u="none" strike="noStrike" dirty="0">
                          <a:latin typeface="+mn-lt"/>
                        </a:rPr>
                        <a:t>Newfoundland/ </a:t>
                      </a:r>
                      <a:r>
                        <a:rPr lang="en-US" sz="1000" b="1" i="0" u="none" strike="noStrike" dirty="0" smtClean="0">
                          <a:latin typeface="+mn-lt"/>
                        </a:rPr>
                        <a:t>Labrador</a:t>
                      </a:r>
                      <a:br>
                        <a:rPr lang="en-US" sz="10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(n=3)</a:t>
                      </a:r>
                    </a:p>
                    <a:p>
                      <a:pPr marL="0" marR="0" indent="0" algn="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2"/>
                          </a:solidFill>
                          <a:latin typeface="Arial Narrow" pitchFamily="34" charset="0"/>
                          <a:ea typeface="+mn-ea"/>
                          <a:cs typeface="+mn-cs"/>
                        </a:rPr>
                        <a:t>(n=2)</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en-US" sz="1000" b="1" i="0" u="none" strike="noStrike" dirty="0" smtClean="0">
                          <a:latin typeface="+mn-lt"/>
                        </a:rPr>
                        <a:t>Quebec</a:t>
                      </a:r>
                      <a:br>
                        <a:rPr lang="en-US" sz="10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(n=2)</a:t>
                      </a:r>
                    </a:p>
                    <a:p>
                      <a:pPr marL="0" marR="0" indent="0" algn="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2"/>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en-US" sz="1000" b="1" i="0" u="none" strike="noStrike" dirty="0" smtClean="0">
                          <a:latin typeface="+mn-lt"/>
                        </a:rPr>
                        <a:t>New</a:t>
                      </a:r>
                      <a:r>
                        <a:rPr lang="en-US" sz="1000" b="1" i="0" u="none" strike="noStrike" baseline="0" dirty="0" smtClean="0">
                          <a:latin typeface="+mn-lt"/>
                        </a:rPr>
                        <a:t> Brunswick</a:t>
                      </a:r>
                      <a:r>
                        <a:rPr lang="en-US" sz="1000" b="1" i="0" u="none" strike="noStrike" dirty="0" smtClean="0">
                          <a:latin typeface="+mn-lt"/>
                        </a:rPr>
                        <a:t/>
                      </a:r>
                      <a:br>
                        <a:rPr lang="en-US" sz="1000" b="1" i="0" u="none" strike="noStrike" dirty="0" smtClean="0">
                          <a:latin typeface="+mn-lt"/>
                        </a:rPr>
                      </a:br>
                      <a:r>
                        <a:rPr lang="en-US" sz="700" b="0" i="0" u="none" strike="noStrike" kern="1200" dirty="0" smtClean="0">
                          <a:solidFill>
                            <a:schemeClr val="tx2"/>
                          </a:solidFill>
                          <a:latin typeface="Arial Narrow" pitchFamily="34" charset="0"/>
                          <a:ea typeface="+mn-ea"/>
                          <a:cs typeface="+mn-cs"/>
                        </a:rPr>
                        <a:t>(n=2)</a:t>
                      </a:r>
                    </a:p>
                    <a:p>
                      <a:pPr marL="0" marR="0" indent="0" algn="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2"/>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73546">
                <a:tc>
                  <a:txBody>
                    <a:bodyPr/>
                    <a:lstStyle/>
                    <a:p>
                      <a:pPr marL="0" algn="r" defTabSz="914400" rtl="0" eaLnBrk="1" fontAlgn="ctr" latinLnBrk="0" hangingPunct="1"/>
                      <a:r>
                        <a:rPr lang="en-US" sz="1000" b="1" i="0" u="none" strike="noStrike" kern="1200" dirty="0" smtClean="0">
                          <a:solidFill>
                            <a:schemeClr val="tx1"/>
                          </a:solidFill>
                          <a:latin typeface="+mn-lt"/>
                          <a:ea typeface="+mn-ea"/>
                          <a:cs typeface="+mn-cs"/>
                        </a:rPr>
                        <a:t>British Columbia</a:t>
                      </a:r>
                    </a:p>
                    <a:p>
                      <a:pPr marL="0" algn="r" defTabSz="914400" rtl="0" eaLnBrk="1" fontAlgn="ctr" latinLnBrk="0" hangingPunct="1"/>
                      <a:r>
                        <a:rPr lang="en-US" sz="700" b="0" i="0" u="none" strike="noStrike" kern="1200" dirty="0" smtClean="0">
                          <a:solidFill>
                            <a:schemeClr val="tx2"/>
                          </a:solidFill>
                          <a:latin typeface="Arial Narrow" pitchFamily="34" charset="0"/>
                          <a:ea typeface="+mn-ea"/>
                          <a:cs typeface="+mn-cs"/>
                        </a:rPr>
                        <a:t>(n=1)</a:t>
                      </a:r>
                    </a:p>
                    <a:p>
                      <a:pPr marL="0" marR="0" indent="0" algn="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2"/>
                          </a:solidFill>
                          <a:latin typeface="Arial Narrow" pitchFamily="34" charset="0"/>
                          <a:ea typeface="+mn-ea"/>
                          <a:cs typeface="+mn-cs"/>
                        </a:rPr>
                        <a:t>(n=1)</a:t>
                      </a:r>
                    </a:p>
                    <a:p>
                      <a:pPr marL="0" marR="0" indent="0" algn="r" defTabSz="914400" rtl="0" eaLnBrk="1" fontAlgn="ctr" latinLnBrk="0" hangingPunct="1">
                        <a:lnSpc>
                          <a:spcPct val="100000"/>
                        </a:lnSpc>
                        <a:spcBef>
                          <a:spcPts val="0"/>
                        </a:spcBef>
                        <a:spcAft>
                          <a:spcPts val="0"/>
                        </a:spcAft>
                        <a:buClrTx/>
                        <a:buSzTx/>
                        <a:buFontTx/>
                        <a:buNone/>
                        <a:tabLst/>
                        <a:defRPr/>
                      </a:pPr>
                      <a:endParaRPr lang="en-US" sz="700" b="0" i="0" u="none" strike="noStrike" kern="1200" dirty="0" smtClean="0">
                        <a:solidFill>
                          <a:schemeClr val="tx2"/>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73546">
                <a:tc>
                  <a:txBody>
                    <a:bodyPr/>
                    <a:lstStyle/>
                    <a:p>
                      <a:pPr marL="0" algn="r" defTabSz="914400" rtl="0" eaLnBrk="1" fontAlgn="ctr" latinLnBrk="0" hangingPunct="1"/>
                      <a:r>
                        <a:rPr lang="en-US" sz="1000" b="1" i="0" u="none" strike="noStrike" kern="1200" dirty="0" smtClean="0">
                          <a:solidFill>
                            <a:schemeClr val="tx1"/>
                          </a:solidFill>
                          <a:latin typeface="+mn-lt"/>
                          <a:ea typeface="+mn-ea"/>
                          <a:cs typeface="+mn-cs"/>
                        </a:rPr>
                        <a:t>Saskatchewan</a:t>
                      </a:r>
                      <a:br>
                        <a:rPr lang="en-US" sz="1000" b="1" i="0" u="none" strike="noStrike" kern="1200" dirty="0" smtClean="0">
                          <a:solidFill>
                            <a:schemeClr val="tx1"/>
                          </a:solidFill>
                          <a:latin typeface="+mn-lt"/>
                          <a:ea typeface="+mn-ea"/>
                          <a:cs typeface="+mn-cs"/>
                        </a:rPr>
                      </a:br>
                      <a:r>
                        <a:rPr lang="en-US" sz="700" b="0" i="0" u="none" strike="noStrike" kern="1200" dirty="0" smtClean="0">
                          <a:solidFill>
                            <a:schemeClr val="tx2"/>
                          </a:solidFill>
                          <a:latin typeface="Arial Narrow" pitchFamily="34" charset="0"/>
                          <a:ea typeface="+mn-ea"/>
                          <a:cs typeface="+mn-cs"/>
                        </a:rPr>
                        <a:t>(n=1)</a:t>
                      </a:r>
                    </a:p>
                    <a:p>
                      <a:pPr marL="0" marR="0" indent="0" algn="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2"/>
                          </a:solidFill>
                          <a:latin typeface="Arial Narrow" pitchFamily="34" charset="0"/>
                          <a:ea typeface="+mn-ea"/>
                          <a:cs typeface="+mn-cs"/>
                        </a:rPr>
                        <a:t>(n=0)</a:t>
                      </a:r>
                    </a:p>
                    <a:p>
                      <a:pPr marL="0" marR="0" indent="0" algn="r" defTabSz="914400" rtl="0" eaLnBrk="1" fontAlgn="ctr" latinLnBrk="0" hangingPunct="1">
                        <a:lnSpc>
                          <a:spcPct val="100000"/>
                        </a:lnSpc>
                        <a:spcBef>
                          <a:spcPts val="0"/>
                        </a:spcBef>
                        <a:spcAft>
                          <a:spcPts val="0"/>
                        </a:spcAft>
                        <a:buClrTx/>
                        <a:buSzTx/>
                        <a:buFontTx/>
                        <a:buNone/>
                        <a:tabLst/>
                        <a:defRPr/>
                      </a:pPr>
                      <a:endParaRPr lang="en-US" sz="700" b="0" i="0" u="none" strike="noStrike" kern="1200" dirty="0" smtClean="0">
                        <a:solidFill>
                          <a:schemeClr val="tx2"/>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nvSpPr>
        <p:spPr>
          <a:xfrm rot="10800000">
            <a:off x="971549" y="2967037"/>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
          <p:cNvGraphicFramePr>
            <a:graphicFrameLocks noGrp="1" noChangeAspect="1"/>
          </p:cNvGraphicFramePr>
          <p:nvPr>
            <p:ph idx="1"/>
            <p:extLst>
              <p:ext uri="{D42A27DB-BD31-4B8C-83A1-F6EECF244321}">
                <p14:modId xmlns:p14="http://schemas.microsoft.com/office/powerpoint/2010/main" val="3997287972"/>
              </p:ext>
            </p:extLst>
          </p:nvPr>
        </p:nvGraphicFramePr>
        <p:xfrm>
          <a:off x="1727773" y="1324812"/>
          <a:ext cx="7639050" cy="4699542"/>
        </p:xfrm>
        <a:graphic>
          <a:graphicData uri="http://schemas.openxmlformats.org/drawingml/2006/chart">
            <c:chart xmlns:c="http://schemas.openxmlformats.org/drawingml/2006/chart" xmlns:r="http://schemas.openxmlformats.org/officeDocument/2006/relationships" r:id="rId2"/>
          </a:graphicData>
        </a:graphic>
      </p:graphicFrame>
      <p:sp>
        <p:nvSpPr>
          <p:cNvPr id="29699" name="Rectangle 21"/>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Engineering Disciplines </a:t>
            </a:r>
          </a:p>
        </p:txBody>
      </p:sp>
      <p:sp>
        <p:nvSpPr>
          <p:cNvPr id="2970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5DEC4A3A-46B0-4309-8933-7D5160487096}" type="slidenum">
              <a:rPr lang="en-US"/>
              <a:pPr/>
              <a:t>48</a:t>
            </a:fld>
            <a:endParaRPr lang="en-US" dirty="0"/>
          </a:p>
        </p:txBody>
      </p:sp>
      <p:sp>
        <p:nvSpPr>
          <p:cNvPr id="29713" name="Text Box 22"/>
          <p:cNvSpPr txBox="1">
            <a:spLocks noChangeArrowheads="1"/>
          </p:cNvSpPr>
          <p:nvPr/>
        </p:nvSpPr>
        <p:spPr bwMode="auto">
          <a:xfrm>
            <a:off x="323347" y="6265592"/>
            <a:ext cx="8675688" cy="33655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Q3/Q3B.   Please indicate the engineering discipline in which you are currently studying by selecting one of the following options. </a:t>
            </a:r>
            <a:br>
              <a:rPr lang="en-US" sz="800" dirty="0">
                <a:solidFill>
                  <a:schemeClr val="tx1"/>
                </a:solidFill>
                <a:latin typeface="+mj-lt"/>
              </a:rPr>
            </a:br>
            <a:r>
              <a:rPr lang="en-US" sz="800" dirty="0">
                <a:solidFill>
                  <a:schemeClr val="tx1"/>
                </a:solidFill>
                <a:latin typeface="+mj-lt"/>
              </a:rPr>
              <a:t>Base: </a:t>
            </a:r>
            <a:r>
              <a:rPr lang="en-US" sz="800" dirty="0" smtClean="0">
                <a:solidFill>
                  <a:schemeClr val="tx1"/>
                </a:solidFill>
                <a:latin typeface="+mj-lt"/>
              </a:rPr>
              <a:t>All respondents</a:t>
            </a:r>
            <a:r>
              <a:rPr lang="en-US" sz="800" dirty="0">
                <a:solidFill>
                  <a:schemeClr val="tx1"/>
                </a:solidFill>
                <a:latin typeface="+mj-lt"/>
              </a:rPr>
              <a:t>, </a:t>
            </a:r>
            <a:r>
              <a:rPr lang="en-US" sz="800" dirty="0" smtClean="0">
                <a:solidFill>
                  <a:schemeClr val="tx1"/>
                </a:solidFill>
                <a:latin typeface="+mj-lt"/>
              </a:rPr>
              <a:t>2013 (n=106); 2014 (n=154)</a:t>
            </a:r>
            <a:endParaRPr lang="en-US" sz="800" dirty="0">
              <a:solidFill>
                <a:schemeClr val="tx1"/>
              </a:solidFill>
              <a:latin typeface="+mj-lt"/>
            </a:endParaRPr>
          </a:p>
        </p:txBody>
      </p:sp>
      <p:sp>
        <p:nvSpPr>
          <p:cNvPr id="29715" name="Text Box 25"/>
          <p:cNvSpPr txBox="1">
            <a:spLocks noChangeArrowheads="1"/>
          </p:cNvSpPr>
          <p:nvPr/>
        </p:nvSpPr>
        <p:spPr bwMode="auto">
          <a:xfrm>
            <a:off x="1691652" y="5786761"/>
            <a:ext cx="2925762" cy="215900"/>
          </a:xfrm>
          <a:prstGeom prst="rect">
            <a:avLst/>
          </a:prstGeom>
          <a:noFill/>
          <a:ln w="25400" algn="ctr">
            <a:noFill/>
            <a:miter lim="800000"/>
            <a:headEnd/>
            <a:tailEnd/>
          </a:ln>
        </p:spPr>
        <p:txBody>
          <a:bodyPr>
            <a:spAutoFit/>
          </a:bodyPr>
          <a:lstStyle/>
          <a:p>
            <a:pPr algn="r">
              <a:defRPr/>
            </a:pPr>
            <a:r>
              <a:rPr lang="en-CA" sz="800" i="1" dirty="0">
                <a:solidFill>
                  <a:schemeClr val="tx1"/>
                </a:solidFill>
                <a:latin typeface="+mj-lt"/>
              </a:rPr>
              <a:t>Mentions </a:t>
            </a:r>
            <a:r>
              <a:rPr lang="en-CA" sz="800" i="1" dirty="0" smtClean="0">
                <a:solidFill>
                  <a:schemeClr val="tx1"/>
                </a:solidFill>
                <a:latin typeface="+mj-lt"/>
              </a:rPr>
              <a:t>&lt;3% </a:t>
            </a:r>
            <a:r>
              <a:rPr lang="en-CA" sz="800" i="1" dirty="0">
                <a:solidFill>
                  <a:schemeClr val="tx1"/>
                </a:solidFill>
                <a:latin typeface="+mj-lt"/>
              </a:rPr>
              <a:t>(in </a:t>
            </a:r>
            <a:r>
              <a:rPr lang="en-CA" sz="800" i="1" dirty="0" smtClean="0">
                <a:solidFill>
                  <a:schemeClr val="tx1"/>
                </a:solidFill>
                <a:latin typeface="+mj-lt"/>
              </a:rPr>
              <a:t>2013) </a:t>
            </a:r>
            <a:r>
              <a:rPr lang="en-CA" sz="800" i="1" dirty="0">
                <a:solidFill>
                  <a:schemeClr val="tx1"/>
                </a:solidFill>
                <a:latin typeface="+mj-lt"/>
              </a:rPr>
              <a:t>are not shown</a:t>
            </a:r>
          </a:p>
        </p:txBody>
      </p:sp>
      <p:sp>
        <p:nvSpPr>
          <p:cNvPr id="35" name="Content Placeholder 33"/>
          <p:cNvSpPr txBox="1">
            <a:spLocks/>
          </p:cNvSpPr>
          <p:nvPr/>
        </p:nvSpPr>
        <p:spPr>
          <a:xfrm>
            <a:off x="352425" y="739272"/>
            <a:ext cx="854624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The most </a:t>
            </a:r>
            <a:r>
              <a:rPr lang="en-US" sz="1400" b="0" dirty="0">
                <a:solidFill>
                  <a:schemeClr val="tx1"/>
                </a:solidFill>
                <a:latin typeface="+mj-lt"/>
              </a:rPr>
              <a:t>popular disciplines </a:t>
            </a:r>
            <a:r>
              <a:rPr lang="en-US" sz="1400" b="0" dirty="0" smtClean="0">
                <a:solidFill>
                  <a:schemeClr val="tx1"/>
                </a:solidFill>
                <a:latin typeface="+mj-lt"/>
              </a:rPr>
              <a:t>are civil engineering, followed by mechanical engineering, chemical engineering and electrical engineering.</a:t>
            </a:r>
            <a:endParaRPr lang="en-US" sz="1400" b="0" dirty="0">
              <a:solidFill>
                <a:schemeClr val="tx1"/>
              </a:solidFill>
              <a:latin typeface="+mj-lt"/>
            </a:endParaRPr>
          </a:p>
        </p:txBody>
      </p:sp>
      <p:graphicFrame>
        <p:nvGraphicFramePr>
          <p:cNvPr id="17" name="Table 16"/>
          <p:cNvGraphicFramePr>
            <a:graphicFrameLocks noGrp="1"/>
          </p:cNvGraphicFramePr>
          <p:nvPr>
            <p:extLst>
              <p:ext uri="{D42A27DB-BD31-4B8C-83A1-F6EECF244321}">
                <p14:modId xmlns:p14="http://schemas.microsoft.com/office/powerpoint/2010/main" val="4064017901"/>
              </p:ext>
            </p:extLst>
          </p:nvPr>
        </p:nvGraphicFramePr>
        <p:xfrm>
          <a:off x="776850" y="1459665"/>
          <a:ext cx="2717800" cy="4338083"/>
        </p:xfrm>
        <a:graphic>
          <a:graphicData uri="http://schemas.openxmlformats.org/drawingml/2006/table">
            <a:tbl>
              <a:tblPr/>
              <a:tblGrid>
                <a:gridCol w="2717800"/>
              </a:tblGrid>
              <a:tr h="722630">
                <a:tc>
                  <a:txBody>
                    <a:bodyPr/>
                    <a:lstStyle/>
                    <a:p>
                      <a:pPr algn="r" fontAlgn="ctr"/>
                      <a:r>
                        <a:rPr lang="en-US" sz="1400" b="1" i="0" u="none" strike="noStrike" dirty="0">
                          <a:latin typeface="+mn-lt"/>
                        </a:rPr>
                        <a:t>Civil </a:t>
                      </a:r>
                      <a:r>
                        <a:rPr lang="en-US" sz="1400" b="1" i="0" u="none" strike="noStrike" dirty="0" smtClean="0">
                          <a:latin typeface="+mn-lt"/>
                        </a:rPr>
                        <a:t>Engineering</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(n=53)</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(n=37)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2630">
                <a:tc>
                  <a:txBody>
                    <a:bodyPr/>
                    <a:lstStyle/>
                    <a:p>
                      <a:pPr marL="0" algn="r" defTabSz="914400" rtl="0" eaLnBrk="1" fontAlgn="ctr" latinLnBrk="0" hangingPunct="1"/>
                      <a:r>
                        <a:rPr lang="en-US" sz="1400" b="1" i="0" u="none" strike="noStrike" dirty="0">
                          <a:latin typeface="+mn-lt"/>
                        </a:rPr>
                        <a:t>Mechanical </a:t>
                      </a:r>
                      <a:r>
                        <a:rPr lang="en-US" sz="1400" b="1" i="0" u="none" strike="noStrike" dirty="0" smtClean="0">
                          <a:latin typeface="+mn-lt"/>
                        </a:rPr>
                        <a:t>Engineering</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(n=31)</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(n=24)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2630">
                <a:tc>
                  <a:txBody>
                    <a:bodyPr/>
                    <a:lstStyle/>
                    <a:p>
                      <a:pPr marL="0" algn="r" defTabSz="914400" rtl="0" eaLnBrk="1" fontAlgn="ctr" latinLnBrk="0" hangingPunct="1"/>
                      <a:r>
                        <a:rPr lang="en-US" sz="1400" b="1" i="0" u="none" strike="noStrike" dirty="0" smtClean="0">
                          <a:latin typeface="+mn-lt"/>
                        </a:rPr>
                        <a:t>Chemical Engineering</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(n=26)</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(n=10)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2630">
                <a:tc>
                  <a:txBody>
                    <a:bodyPr/>
                    <a:lstStyle/>
                    <a:p>
                      <a:pPr marL="0" algn="r" defTabSz="914400" rtl="0" eaLnBrk="1" fontAlgn="ctr" latinLnBrk="0" hangingPunct="1"/>
                      <a:r>
                        <a:rPr lang="en-US" sz="1400" b="1" i="0" u="none" strike="noStrike" dirty="0" smtClean="0">
                          <a:latin typeface="+mn-lt"/>
                        </a:rPr>
                        <a:t>Electrical Engineering </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(n=17)</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(n=16)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2630">
                <a:tc>
                  <a:txBody>
                    <a:bodyPr/>
                    <a:lstStyle/>
                    <a:p>
                      <a:pPr marL="0" algn="r" defTabSz="914400" rtl="0" eaLnBrk="1" fontAlgn="ctr" latinLnBrk="0" hangingPunct="1"/>
                      <a:r>
                        <a:rPr lang="en-US" sz="1400" b="1" i="0" u="none" strike="noStrike" dirty="0" err="1">
                          <a:latin typeface="+mn-lt"/>
                        </a:rPr>
                        <a:t>Geomatics</a:t>
                      </a:r>
                      <a:r>
                        <a:rPr lang="en-US" sz="1400" b="1" i="0" u="none" strike="noStrike" dirty="0">
                          <a:latin typeface="+mn-lt"/>
                        </a:rPr>
                        <a:t> </a:t>
                      </a:r>
                      <a:r>
                        <a:rPr lang="en-US" sz="1400" b="1" i="0" u="none" strike="noStrike" dirty="0" smtClean="0">
                          <a:latin typeface="+mn-lt"/>
                        </a:rPr>
                        <a:t>Engineering</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(n=5)</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4933">
                <a:tc>
                  <a:txBody>
                    <a:bodyPr/>
                    <a:lstStyle/>
                    <a:p>
                      <a:pPr marL="0" algn="r" defTabSz="914400" rtl="0" eaLnBrk="1" fontAlgn="ctr" latinLnBrk="0" hangingPunct="1"/>
                      <a:r>
                        <a:rPr lang="en-US" sz="1400" b="1" i="0" u="none" strike="noStrike" dirty="0" smtClean="0">
                          <a:latin typeface="+mn-lt"/>
                        </a:rPr>
                        <a:t>Software Engineering</a:t>
                      </a:r>
                      <a:br>
                        <a:rPr lang="en-US" sz="1400" b="1" i="0" u="none" strike="noStrike" dirty="0" smtClean="0">
                          <a:latin typeface="+mn-lt"/>
                        </a:rPr>
                      </a:br>
                      <a:r>
                        <a:rPr lang="en-US" sz="1000" b="0" i="0" u="none" strike="noStrike" kern="1200" dirty="0" smtClean="0">
                          <a:solidFill>
                            <a:schemeClr val="tx2"/>
                          </a:solidFill>
                          <a:latin typeface="Arial Narrow" pitchFamily="34" charset="0"/>
                          <a:ea typeface="+mn-ea"/>
                          <a:cs typeface="+mn-cs"/>
                        </a:rPr>
                        <a:t>(n=4)</a:t>
                      </a:r>
                    </a:p>
                    <a:p>
                      <a:pPr marL="0" marR="0" indent="0" algn="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2"/>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ctrTitle"/>
          </p:nvPr>
        </p:nvSpPr>
        <p:spPr>
          <a:xfrm>
            <a:off x="144463" y="3033653"/>
            <a:ext cx="4416425" cy="800219"/>
          </a:xfrm>
        </p:spPr>
        <p:txBody>
          <a:bodyPr/>
          <a:lstStyle/>
          <a:p>
            <a:pPr fontAlgn="auto">
              <a:lnSpc>
                <a:spcPct val="100000"/>
              </a:lnSpc>
              <a:spcAft>
                <a:spcPts val="0"/>
              </a:spcAft>
              <a:defRPr/>
            </a:pPr>
            <a:r>
              <a:rPr lang="en-US" sz="2600" dirty="0" smtClean="0">
                <a:solidFill>
                  <a:schemeClr val="accent6"/>
                </a:solidFill>
              </a:rPr>
              <a:t>Impact of Seminar/ Workshop Attendance</a:t>
            </a:r>
          </a:p>
        </p:txBody>
      </p:sp>
      <p:sp>
        <p:nvSpPr>
          <p:cNvPr id="9523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B292123-3730-4447-925E-23964817212C}" type="slidenum">
              <a:rPr lang="en-US"/>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smtClean="0"/>
              <a:t>Methodology (cont’d)</a:t>
            </a:r>
          </a:p>
        </p:txBody>
      </p:sp>
      <p:sp>
        <p:nvSpPr>
          <p:cNvPr id="78851" name="Rectangle 3"/>
          <p:cNvSpPr>
            <a:spLocks noGrp="1" noChangeArrowheads="1"/>
          </p:cNvSpPr>
          <p:nvPr>
            <p:ph idx="1"/>
          </p:nvPr>
        </p:nvSpPr>
        <p:spPr bwMode="auto">
          <a:xfrm>
            <a:off x="559491" y="989427"/>
            <a:ext cx="8067676"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en-CA" dirty="0" smtClean="0"/>
              <a:t>For certain questions, the base size was too low to include in reporting.  These include:</a:t>
            </a:r>
          </a:p>
          <a:p>
            <a:pPr lvl="1">
              <a:lnSpc>
                <a:spcPct val="100000"/>
              </a:lnSpc>
              <a:spcBef>
                <a:spcPts val="600"/>
              </a:spcBef>
              <a:spcAft>
                <a:spcPts val="600"/>
              </a:spcAft>
            </a:pPr>
            <a:r>
              <a:rPr lang="en-CA" dirty="0" smtClean="0"/>
              <a:t>Q16, Q17 and Q18 (only n=3 responded to these questions)</a:t>
            </a:r>
          </a:p>
          <a:p>
            <a:pPr lvl="1">
              <a:lnSpc>
                <a:spcPct val="100000"/>
              </a:lnSpc>
              <a:spcBef>
                <a:spcPts val="600"/>
              </a:spcBef>
              <a:spcAft>
                <a:spcPts val="600"/>
              </a:spcAft>
            </a:pPr>
            <a:r>
              <a:rPr lang="en-CA" dirty="0" smtClean="0"/>
              <a:t>Q23 (only n=3 responded to this question)</a:t>
            </a:r>
          </a:p>
          <a:p>
            <a:pPr>
              <a:lnSpc>
                <a:spcPct val="100000"/>
              </a:lnSpc>
              <a:spcBef>
                <a:spcPts val="600"/>
              </a:spcBef>
              <a:spcAft>
                <a:spcPts val="600"/>
              </a:spcAft>
            </a:pPr>
            <a:r>
              <a:rPr lang="en-CA" i="1" dirty="0" smtClean="0"/>
              <a:t>Please note: base sizes under n=30 are considered very small and should be interpreted with caution</a:t>
            </a:r>
          </a:p>
          <a:p>
            <a:pPr>
              <a:lnSpc>
                <a:spcPct val="100000"/>
              </a:lnSpc>
              <a:spcBef>
                <a:spcPts val="600"/>
              </a:spcBef>
              <a:spcAft>
                <a:spcPts val="600"/>
              </a:spcAft>
              <a:buNone/>
            </a:pPr>
            <a:endParaRPr lang="en-CA" i="1" dirty="0" smtClean="0"/>
          </a:p>
        </p:txBody>
      </p:sp>
      <p:sp>
        <p:nvSpPr>
          <p:cNvPr id="78852"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A5ABD-221E-4E24-9A4F-966C25DADFA9}" type="slidenum">
              <a:rPr lang="en-US"/>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838200" y="119083"/>
            <a:ext cx="8162925" cy="553998"/>
          </a:xfrm>
          <a:noFill/>
          <a:ln>
            <a:miter lim="800000"/>
            <a:headEnd/>
            <a:tailEnd/>
          </a:ln>
        </p:spPr>
        <p:txBody>
          <a:bodyPr vert="horz" numCol="1" compatLnSpc="1">
            <a:prstTxWarp prst="textNoShape">
              <a:avLst/>
            </a:prstTxWarp>
          </a:bodyPr>
          <a:lstStyle/>
          <a:p>
            <a:r>
              <a:rPr lang="en-CA" dirty="0" smtClean="0"/>
              <a:t>Workshop/Seminar Attendance </a:t>
            </a:r>
            <a:br>
              <a:rPr lang="en-CA" dirty="0" smtClean="0"/>
            </a:br>
            <a:r>
              <a:rPr lang="en-CA" dirty="0" smtClean="0"/>
              <a:t>&amp; Intention to Pursue Engineering Career</a:t>
            </a:r>
            <a:endParaRPr lang="en-US" dirty="0" smtClean="0"/>
          </a:p>
        </p:txBody>
      </p:sp>
      <p:sp>
        <p:nvSpPr>
          <p:cNvPr id="96259" name="Content Placeholder 6"/>
          <p:cNvSpPr>
            <a:spLocks noGrp="1"/>
          </p:cNvSpPr>
          <p:nvPr>
            <p:ph idx="1"/>
          </p:nvPr>
        </p:nvSpPr>
        <p:spPr bwMode="auto">
          <a:xfrm>
            <a:off x="352424" y="867976"/>
            <a:ext cx="8501643"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Intentions to pursue a career within the Engineering field are the same regardless if a student has attended a workshop/seminar.</a:t>
            </a:r>
          </a:p>
        </p:txBody>
      </p:sp>
      <p:sp>
        <p:nvSpPr>
          <p:cNvPr id="96260"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42EA3C5F-D7D7-4600-A92A-51AE72AC6B3A}" type="slidenum">
              <a:rPr lang="en-US"/>
              <a:pPr/>
              <a:t>50</a:t>
            </a:fld>
            <a:endParaRPr lang="en-US" dirty="0"/>
          </a:p>
        </p:txBody>
      </p:sp>
      <p:graphicFrame>
        <p:nvGraphicFramePr>
          <p:cNvPr id="1570955" name="Group 139"/>
          <p:cNvGraphicFramePr>
            <a:graphicFrameLocks noGrp="1"/>
          </p:cNvGraphicFramePr>
          <p:nvPr>
            <p:extLst>
              <p:ext uri="{D42A27DB-BD31-4B8C-83A1-F6EECF244321}">
                <p14:modId xmlns:p14="http://schemas.microsoft.com/office/powerpoint/2010/main" val="696119624"/>
              </p:ext>
            </p:extLst>
          </p:nvPr>
        </p:nvGraphicFramePr>
        <p:xfrm>
          <a:off x="356093" y="1714037"/>
          <a:ext cx="8409954" cy="4314960"/>
        </p:xfrm>
        <a:graphic>
          <a:graphicData uri="http://schemas.openxmlformats.org/drawingml/2006/table">
            <a:tbl>
              <a:tblPr/>
              <a:tblGrid>
                <a:gridCol w="3769482"/>
                <a:gridCol w="1160118"/>
                <a:gridCol w="1160118"/>
                <a:gridCol w="1160118"/>
                <a:gridCol w="1160118"/>
              </a:tblGrid>
              <a:tr h="44629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rgbClr val="333399"/>
                          </a:solidFill>
                          <a:effectLst/>
                          <a:latin typeface="Arial" charset="0"/>
                        </a:rPr>
                        <a:t>HAS ATTENDED A</a:t>
                      </a:r>
                      <a:br>
                        <a:rPr kumimoji="0" lang="en-US" sz="1200" b="1" i="0" u="none" strike="noStrike" cap="none" normalizeH="0" baseline="0" dirty="0" smtClean="0">
                          <a:ln>
                            <a:noFill/>
                          </a:ln>
                          <a:solidFill>
                            <a:srgbClr val="333399"/>
                          </a:solidFill>
                          <a:effectLst/>
                          <a:latin typeface="Arial" charset="0"/>
                        </a:rPr>
                      </a:br>
                      <a:r>
                        <a:rPr kumimoji="0" lang="en-US" sz="1200" b="1" i="0" u="none" strike="noStrike" cap="none" normalizeH="0" baseline="0" dirty="0" smtClean="0">
                          <a:ln>
                            <a:noFill/>
                          </a:ln>
                          <a:solidFill>
                            <a:srgbClr val="333399"/>
                          </a:solidFill>
                          <a:effectLst/>
                          <a:latin typeface="Arial" charset="0"/>
                        </a:rPr>
                        <a:t>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rgbClr val="339999"/>
                          </a:solidFill>
                          <a:effectLst/>
                          <a:latin typeface="Arial" charset="0"/>
                        </a:rPr>
                        <a:t>HAS NOT ATTENDED A 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777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3399"/>
                          </a:solidFill>
                          <a:effectLst/>
                          <a:latin typeface="Arial"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kern="1200" cap="none" normalizeH="0" baseline="0" dirty="0" smtClean="0">
                          <a:ln>
                            <a:noFill/>
                          </a:ln>
                          <a:solidFill>
                            <a:srgbClr val="339999"/>
                          </a:solidFill>
                          <a:effectLst/>
                          <a:latin typeface="Arial" charset="0"/>
                          <a:ea typeface="+mn-ea"/>
                          <a:cs typeface="+mn-cs"/>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777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2013</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2014</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2013</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2014</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77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dirty="0" smtClean="0">
                          <a:latin typeface="+mn-lt"/>
                          <a:cs typeface="Arial" pitchFamily="34" charset="0"/>
                        </a:rPr>
                        <a:t>n=62</a:t>
                      </a:r>
                      <a:endParaRPr lang="en-US" sz="1100"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cs typeface="Arial" pitchFamily="34" charset="0"/>
                        </a:rPr>
                        <a:t>n=70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dirty="0" smtClean="0">
                          <a:latin typeface="+mn-lt"/>
                          <a:cs typeface="Arial" pitchFamily="34" charset="0"/>
                        </a:rPr>
                        <a:t>n=41</a:t>
                      </a:r>
                      <a:endParaRPr lang="en-US" sz="1100"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cs typeface="Arial" pitchFamily="34" charset="0"/>
                        </a:rPr>
                        <a:t>n=77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Definitely</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79%</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77%</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88%</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Probably</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18%</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Probably</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Definitely</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Top 2 Box Yes</a:t>
                      </a:r>
                    </a:p>
                  </a:txBody>
                  <a:tcPr marT="18288" marB="18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99%</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75</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Low 2 Box No</a:t>
                      </a:r>
                    </a:p>
                  </a:txBody>
                  <a:tcPr marT="18288" marB="18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6373" name="Text Box 140"/>
          <p:cNvSpPr txBox="1">
            <a:spLocks noChangeArrowheads="1"/>
          </p:cNvSpPr>
          <p:nvPr/>
        </p:nvSpPr>
        <p:spPr bwMode="auto">
          <a:xfrm>
            <a:off x="0" y="6069413"/>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838200" y="119083"/>
            <a:ext cx="8162925" cy="553998"/>
          </a:xfrm>
          <a:noFill/>
          <a:ln>
            <a:miter lim="800000"/>
            <a:headEnd/>
            <a:tailEnd/>
          </a:ln>
        </p:spPr>
        <p:txBody>
          <a:bodyPr vert="horz" numCol="1" compatLnSpc="1">
            <a:prstTxWarp prst="textNoShape">
              <a:avLst/>
            </a:prstTxWarp>
          </a:bodyPr>
          <a:lstStyle/>
          <a:p>
            <a:r>
              <a:rPr lang="en-US" dirty="0" smtClean="0"/>
              <a:t>[</a:t>
            </a:r>
            <a:r>
              <a:rPr lang="en-CA" dirty="0" smtClean="0"/>
              <a:t>Workshop/Seminar Attendance </a:t>
            </a:r>
            <a:br>
              <a:rPr lang="en-CA" dirty="0" smtClean="0"/>
            </a:br>
            <a:r>
              <a:rPr lang="en-CA" dirty="0" smtClean="0"/>
              <a:t>&amp; Intention to Apply for Licensure</a:t>
            </a:r>
            <a:endParaRPr lang="en-US" dirty="0" smtClean="0"/>
          </a:p>
        </p:txBody>
      </p:sp>
      <p:sp>
        <p:nvSpPr>
          <p:cNvPr id="97283" name="Content Placeholder 6"/>
          <p:cNvSpPr>
            <a:spLocks noGrp="1"/>
          </p:cNvSpPr>
          <p:nvPr>
            <p:ph idx="1"/>
          </p:nvPr>
        </p:nvSpPr>
        <p:spPr bwMode="auto">
          <a:xfrm>
            <a:off x="274365" y="834522"/>
            <a:ext cx="8602005" cy="21544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lvl="0">
              <a:lnSpc>
                <a:spcPct val="100000"/>
              </a:lnSpc>
              <a:spcBef>
                <a:spcPts val="0"/>
              </a:spcBef>
            </a:pPr>
            <a:r>
              <a:rPr lang="en-US" sz="1400" dirty="0" smtClean="0">
                <a:solidFill>
                  <a:srgbClr val="1F497D"/>
                </a:solidFill>
              </a:rPr>
              <a:t>Intentions to pursue their </a:t>
            </a:r>
            <a:r>
              <a:rPr lang="en-US" sz="1400" dirty="0" err="1" smtClean="0">
                <a:solidFill>
                  <a:srgbClr val="1F497D"/>
                </a:solidFill>
              </a:rPr>
              <a:t>P.Eng</a:t>
            </a:r>
            <a:r>
              <a:rPr lang="en-US" sz="1400" dirty="0" smtClean="0">
                <a:solidFill>
                  <a:srgbClr val="1F497D"/>
                </a:solidFill>
              </a:rPr>
              <a:t>. </a:t>
            </a:r>
            <a:r>
              <a:rPr lang="en-US" sz="1400" dirty="0" err="1" smtClean="0">
                <a:solidFill>
                  <a:srgbClr val="1F497D"/>
                </a:solidFill>
              </a:rPr>
              <a:t>licence</a:t>
            </a:r>
            <a:r>
              <a:rPr lang="en-US" sz="1400" dirty="0" smtClean="0">
                <a:solidFill>
                  <a:srgbClr val="1F497D"/>
                </a:solidFill>
              </a:rPr>
              <a:t> are the same regardless if a student has attended a workshop/seminar.</a:t>
            </a:r>
            <a:endParaRPr lang="en-CA" sz="1400" dirty="0"/>
          </a:p>
        </p:txBody>
      </p:sp>
      <p:sp>
        <p:nvSpPr>
          <p:cNvPr id="97284"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0FF391C-2842-4AE0-872C-C07E324D6FB4}" type="slidenum">
              <a:rPr lang="en-US"/>
              <a:pPr/>
              <a:t>51</a:t>
            </a:fld>
            <a:endParaRPr lang="en-US" dirty="0"/>
          </a:p>
        </p:txBody>
      </p:sp>
      <p:graphicFrame>
        <p:nvGraphicFramePr>
          <p:cNvPr id="55441" name="Group 145"/>
          <p:cNvGraphicFramePr>
            <a:graphicFrameLocks noGrp="1"/>
          </p:cNvGraphicFramePr>
          <p:nvPr>
            <p:extLst>
              <p:ext uri="{D42A27DB-BD31-4B8C-83A1-F6EECF244321}">
                <p14:modId xmlns:p14="http://schemas.microsoft.com/office/powerpoint/2010/main" val="2940308016"/>
              </p:ext>
            </p:extLst>
          </p:nvPr>
        </p:nvGraphicFramePr>
        <p:xfrm>
          <a:off x="479503" y="2280663"/>
          <a:ext cx="8283499" cy="3813377"/>
        </p:xfrm>
        <a:graphic>
          <a:graphicData uri="http://schemas.openxmlformats.org/drawingml/2006/table">
            <a:tbl>
              <a:tblPr/>
              <a:tblGrid>
                <a:gridCol w="3750455"/>
                <a:gridCol w="1133261"/>
                <a:gridCol w="1133261"/>
                <a:gridCol w="1133261"/>
                <a:gridCol w="1133261"/>
              </a:tblGrid>
              <a:tr h="41138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rgbClr val="333399"/>
                          </a:solidFill>
                          <a:effectLst/>
                          <a:latin typeface="Arial" charset="0"/>
                        </a:rPr>
                        <a:t>HAS ATTENDED A</a:t>
                      </a:r>
                      <a:br>
                        <a:rPr kumimoji="0" lang="en-US" sz="1200" b="1" i="0" u="none" strike="noStrike" cap="none" normalizeH="0" baseline="0" dirty="0" smtClean="0">
                          <a:ln>
                            <a:noFill/>
                          </a:ln>
                          <a:solidFill>
                            <a:srgbClr val="333399"/>
                          </a:solidFill>
                          <a:effectLst/>
                          <a:latin typeface="Arial" charset="0"/>
                        </a:rPr>
                      </a:br>
                      <a:r>
                        <a:rPr kumimoji="0" lang="en-US" sz="1200" b="1" i="0" u="none" strike="noStrike" cap="none" normalizeH="0" baseline="0" dirty="0" smtClean="0">
                          <a:ln>
                            <a:noFill/>
                          </a:ln>
                          <a:solidFill>
                            <a:srgbClr val="333399"/>
                          </a:solidFill>
                          <a:effectLst/>
                          <a:latin typeface="Arial" charset="0"/>
                        </a:rPr>
                        <a:t>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rgbClr val="339999"/>
                          </a:solidFill>
                          <a:effectLst/>
                          <a:latin typeface="Arial" charset="0"/>
                        </a:rPr>
                        <a:t>HAS NOT ATTENDED A 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0569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Arial"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Arial"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610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2013</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2014</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2013</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2014</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32429">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dirty="0" smtClean="0">
                          <a:latin typeface="+mn-lt"/>
                          <a:cs typeface="Arial" pitchFamily="34" charset="0"/>
                        </a:rPr>
                        <a:t>n=62</a:t>
                      </a:r>
                      <a:endParaRPr lang="en-US" sz="1100"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dirty="0" smtClean="0">
                          <a:latin typeface="+mn-lt"/>
                          <a:cs typeface="Arial" pitchFamily="34" charset="0"/>
                        </a:rPr>
                        <a:t>n=70</a:t>
                      </a:r>
                      <a:endParaRPr lang="en-US" sz="1100"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dirty="0" smtClean="0">
                          <a:latin typeface="+mn-lt"/>
                          <a:cs typeface="Arial" pitchFamily="34" charset="0"/>
                        </a:rPr>
                        <a:t>n=41</a:t>
                      </a:r>
                      <a:endParaRPr lang="en-US" sz="1100"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cs typeface="Arial" pitchFamily="34" charset="0"/>
                        </a:rPr>
                        <a:t>n=77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409">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DK/Not Sure</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64%</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49</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7411" name="Text Box 106"/>
          <p:cNvSpPr txBox="1">
            <a:spLocks noChangeArrowheads="1"/>
          </p:cNvSpPr>
          <p:nvPr/>
        </p:nvSpPr>
        <p:spPr bwMode="auto">
          <a:xfrm>
            <a:off x="-29817" y="6168736"/>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ctrTitle"/>
          </p:nvPr>
        </p:nvSpPr>
        <p:spPr>
          <a:xfrm>
            <a:off x="25194" y="3049043"/>
            <a:ext cx="4566685" cy="769441"/>
          </a:xfrm>
        </p:spPr>
        <p:txBody>
          <a:bodyPr/>
          <a:lstStyle/>
          <a:p>
            <a:pPr fontAlgn="auto">
              <a:lnSpc>
                <a:spcPct val="100000"/>
              </a:lnSpc>
              <a:spcAft>
                <a:spcPts val="0"/>
              </a:spcAft>
              <a:defRPr/>
            </a:pPr>
            <a:r>
              <a:rPr lang="en-US" sz="2500" dirty="0" smtClean="0">
                <a:solidFill>
                  <a:schemeClr val="accent6"/>
                </a:solidFill>
              </a:rPr>
              <a:t>Impact of Knowledge of the </a:t>
            </a:r>
            <a:br>
              <a:rPr lang="en-US" sz="2500" dirty="0" smtClean="0">
                <a:solidFill>
                  <a:schemeClr val="accent6"/>
                </a:solidFill>
              </a:rPr>
            </a:br>
            <a:r>
              <a:rPr lang="en-US" sz="2500" dirty="0" smtClean="0">
                <a:solidFill>
                  <a:schemeClr val="accent6"/>
                </a:solidFill>
              </a:rPr>
              <a:t>Professional Engineers Act</a:t>
            </a:r>
            <a:endParaRPr lang="en-US" sz="3000" dirty="0" smtClean="0">
              <a:solidFill>
                <a:schemeClr val="accent6"/>
              </a:solidFill>
            </a:endParaRPr>
          </a:p>
        </p:txBody>
      </p:sp>
      <p:sp>
        <p:nvSpPr>
          <p:cNvPr id="98307"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7E3B2C33-862B-4595-A215-E28E1E7C673A}" type="slidenum">
              <a:rPr lang="en-US"/>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838200" y="146782"/>
            <a:ext cx="8162925" cy="498598"/>
          </a:xfrm>
          <a:noFill/>
          <a:ln>
            <a:miter lim="800000"/>
            <a:headEnd/>
            <a:tailEnd/>
          </a:ln>
        </p:spPr>
        <p:txBody>
          <a:bodyPr vert="horz" numCol="1" compatLnSpc="1">
            <a:prstTxWarp prst="textNoShape">
              <a:avLst/>
            </a:prstTxWarp>
          </a:bodyPr>
          <a:lstStyle/>
          <a:p>
            <a:r>
              <a:rPr lang="en-CA" sz="1800" dirty="0" smtClean="0"/>
              <a:t>Knowledge of </a:t>
            </a:r>
            <a:r>
              <a:rPr lang="en-CA" sz="1800" i="1" dirty="0" smtClean="0"/>
              <a:t>Professional Engineers Act </a:t>
            </a:r>
            <a:r>
              <a:rPr lang="en-US" sz="1800" i="1" dirty="0" smtClean="0"/>
              <a:t/>
            </a:r>
            <a:br>
              <a:rPr lang="en-US" sz="1800" i="1" dirty="0" smtClean="0"/>
            </a:br>
            <a:r>
              <a:rPr lang="en-CA" sz="1800" dirty="0" smtClean="0"/>
              <a:t>&amp; Intention to Pursue Engineering Career</a:t>
            </a:r>
            <a:endParaRPr lang="en-US" sz="1800" dirty="0" smtClean="0"/>
          </a:p>
        </p:txBody>
      </p:sp>
      <p:graphicFrame>
        <p:nvGraphicFramePr>
          <p:cNvPr id="57507" name="Group 163"/>
          <p:cNvGraphicFramePr>
            <a:graphicFrameLocks noGrp="1"/>
          </p:cNvGraphicFramePr>
          <p:nvPr>
            <p:ph idx="1"/>
            <p:extLst>
              <p:ext uri="{D42A27DB-BD31-4B8C-83A1-F6EECF244321}">
                <p14:modId xmlns:p14="http://schemas.microsoft.com/office/powerpoint/2010/main" val="1535236594"/>
              </p:ext>
            </p:extLst>
          </p:nvPr>
        </p:nvGraphicFramePr>
        <p:xfrm>
          <a:off x="298276" y="2468881"/>
          <a:ext cx="8540164" cy="3527584"/>
        </p:xfrm>
        <a:graphic>
          <a:graphicData uri="http://schemas.openxmlformats.org/drawingml/2006/table">
            <a:tbl>
              <a:tblPr/>
              <a:tblGrid>
                <a:gridCol w="2922350"/>
                <a:gridCol w="903619"/>
                <a:gridCol w="903619"/>
                <a:gridCol w="952644"/>
                <a:gridCol w="952644"/>
                <a:gridCol w="952644"/>
                <a:gridCol w="952644"/>
              </a:tblGrid>
              <a:tr h="42734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3399"/>
                          </a:solidFill>
                          <a:effectLst/>
                          <a:latin typeface="+mj-lt"/>
                        </a:rPr>
                        <a:t> A LOT / FAIR AMOUNT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9999"/>
                          </a:solidFill>
                          <a:effectLst/>
                          <a:latin typeface="+mj-lt"/>
                        </a:rPr>
                        <a:t>JUST A LITTLE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969696"/>
                          </a:solidFill>
                          <a:effectLst/>
                          <a:latin typeface="+mj-lt"/>
                        </a:rPr>
                        <a:t>KNOW NOTHING / NEVER HEARD OF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3982">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3399"/>
                          </a:solidFill>
                          <a:effectLst/>
                          <a:latin typeface="+mj-lt"/>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9999"/>
                          </a:solidFill>
                          <a:effectLst/>
                          <a:latin typeface="+mj-lt"/>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969696"/>
                          </a:solidFill>
                          <a:effectLst/>
                          <a:latin typeface="+mj-lt"/>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3982">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3982">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n=49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n=65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n=48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n=66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n=23**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Yes, Definitely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499">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Yes, Probably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499">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No, Probably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796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No, Definitely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3982">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Top 2 Box Yes</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499">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Low 2 Box No</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5155">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948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BC00F832-EEDD-4AAD-B852-E63CB560EAF4}" type="slidenum">
              <a:rPr lang="en-US"/>
              <a:pPr/>
              <a:t>53</a:t>
            </a:fld>
            <a:endParaRPr lang="en-US" dirty="0"/>
          </a:p>
        </p:txBody>
      </p:sp>
      <p:sp>
        <p:nvSpPr>
          <p:cNvPr id="99487" name="Text Box 133"/>
          <p:cNvSpPr txBox="1">
            <a:spLocks noChangeArrowheads="1"/>
          </p:cNvSpPr>
          <p:nvPr/>
        </p:nvSpPr>
        <p:spPr bwMode="auto">
          <a:xfrm>
            <a:off x="0" y="6222395"/>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
        <p:nvSpPr>
          <p:cNvPr id="7" name="Content Placeholder 6"/>
          <p:cNvSpPr txBox="1">
            <a:spLocks/>
          </p:cNvSpPr>
          <p:nvPr/>
        </p:nvSpPr>
        <p:spPr>
          <a:xfrm>
            <a:off x="301625" y="810516"/>
            <a:ext cx="8523946" cy="87818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lnSpc>
                <a:spcPct val="90000"/>
              </a:lnSpc>
              <a:spcBef>
                <a:spcPts val="800"/>
              </a:spcBef>
              <a:spcAft>
                <a:spcPts val="0"/>
              </a:spcAft>
              <a:buFont typeface="Wingdings" pitchFamily="2" charset="2"/>
              <a:buChar char="§"/>
              <a:defRPr/>
            </a:pPr>
            <a:r>
              <a:rPr lang="en-US" sz="1400" b="0" dirty="0" smtClean="0">
                <a:solidFill>
                  <a:schemeClr val="tx1"/>
                </a:solidFill>
                <a:latin typeface="+mn-lt"/>
              </a:rPr>
              <a:t>Knowledge of the Professional Engineers Act has little influence over their intention to pursue a career in engineering.</a:t>
            </a:r>
          </a:p>
          <a:p>
            <a:pPr marL="182563" indent="-182563" algn="l" fontAlgn="auto">
              <a:lnSpc>
                <a:spcPct val="90000"/>
              </a:lnSpc>
              <a:spcBef>
                <a:spcPts val="800"/>
              </a:spcBef>
              <a:spcAft>
                <a:spcPts val="0"/>
              </a:spcAft>
              <a:buFont typeface="Wingdings" pitchFamily="2" charset="2"/>
              <a:buChar char="§"/>
              <a:defRPr/>
            </a:pPr>
            <a:r>
              <a:rPr lang="en-US" sz="1400" b="0" dirty="0" smtClean="0">
                <a:solidFill>
                  <a:schemeClr val="tx1"/>
                </a:solidFill>
                <a:latin typeface="+mn-lt"/>
              </a:rPr>
              <a:t>Compared to 2013, there has been a decline in definite intentions among those who have no knowledge of the professional engineers act. </a:t>
            </a:r>
            <a:endParaRPr lang="en-US" sz="1400" b="0" dirty="0">
              <a:solidFill>
                <a:schemeClr val="tx1"/>
              </a:solidFill>
              <a:latin typeface="+mn-lt"/>
            </a:endParaRPr>
          </a:p>
        </p:txBody>
      </p:sp>
      <p:sp>
        <p:nvSpPr>
          <p:cNvPr id="9" name="TextBox 8"/>
          <p:cNvSpPr txBox="1"/>
          <p:nvPr/>
        </p:nvSpPr>
        <p:spPr>
          <a:xfrm>
            <a:off x="6472199" y="6228283"/>
            <a:ext cx="2236511" cy="215444"/>
          </a:xfrm>
          <a:prstGeom prst="rect">
            <a:avLst/>
          </a:prstGeom>
          <a:noFill/>
        </p:spPr>
        <p:txBody>
          <a:bodyPr wrap="none" rtlCol="0">
            <a:spAutoFit/>
          </a:bodyPr>
          <a:lstStyle/>
          <a:p>
            <a:r>
              <a:rPr lang="en-US" sz="800" b="0" dirty="0" smtClean="0"/>
              <a:t>**very small base size. Interpret with caution.</a:t>
            </a:r>
            <a:endParaRPr lang="en-US" sz="800" b="0" dirty="0"/>
          </a:p>
        </p:txBody>
      </p:sp>
      <p:sp>
        <p:nvSpPr>
          <p:cNvPr id="8" name="Isosceles Triangle 7"/>
          <p:cNvSpPr/>
          <p:nvPr/>
        </p:nvSpPr>
        <p:spPr>
          <a:xfrm rot="10800000">
            <a:off x="8515983" y="3488563"/>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838200" y="146782"/>
            <a:ext cx="8162925" cy="498598"/>
          </a:xfrm>
          <a:noFill/>
          <a:ln>
            <a:miter lim="800000"/>
            <a:headEnd/>
            <a:tailEnd/>
          </a:ln>
        </p:spPr>
        <p:txBody>
          <a:bodyPr vert="horz" numCol="1" compatLnSpc="1">
            <a:prstTxWarp prst="textNoShape">
              <a:avLst/>
            </a:prstTxWarp>
          </a:bodyPr>
          <a:lstStyle/>
          <a:p>
            <a:r>
              <a:rPr lang="en-CA" sz="1800" dirty="0" smtClean="0"/>
              <a:t>Knowledge of </a:t>
            </a:r>
            <a:r>
              <a:rPr lang="en-CA" sz="1800" i="1" dirty="0" smtClean="0"/>
              <a:t>Professional Engineers Act </a:t>
            </a:r>
            <a:br>
              <a:rPr lang="en-CA" sz="1800" i="1" dirty="0" smtClean="0"/>
            </a:br>
            <a:r>
              <a:rPr lang="en-US" sz="1800" dirty="0" smtClean="0"/>
              <a:t>&amp; Intention to Apply for Licensure</a:t>
            </a:r>
          </a:p>
        </p:txBody>
      </p:sp>
      <p:sp>
        <p:nvSpPr>
          <p:cNvPr id="100355" name="Content Placeholder 6"/>
          <p:cNvSpPr>
            <a:spLocks noGrp="1"/>
          </p:cNvSpPr>
          <p:nvPr>
            <p:ph idx="1"/>
          </p:nvPr>
        </p:nvSpPr>
        <p:spPr bwMode="auto">
          <a:xfrm>
            <a:off x="349172" y="750424"/>
            <a:ext cx="8390131"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a:t>Students with a higher level of knowledge regarding the Professional Engineers Act are more likely to </a:t>
            </a:r>
            <a:r>
              <a:rPr lang="en-US" sz="1400" dirty="0" smtClean="0"/>
              <a:t> be definitely likely to intend </a:t>
            </a:r>
            <a:r>
              <a:rPr lang="en-US" sz="1400" dirty="0"/>
              <a:t>to apply for </a:t>
            </a:r>
            <a:r>
              <a:rPr lang="en-US" sz="1400" dirty="0" smtClean="0"/>
              <a:t>licensure.  </a:t>
            </a:r>
            <a:r>
              <a:rPr lang="en-US" sz="1400" dirty="0"/>
              <a:t>However, the majority of students regardless of their knowledge intend to apply after graduation</a:t>
            </a:r>
            <a:r>
              <a:rPr lang="en-US" sz="1400" dirty="0" smtClean="0"/>
              <a:t>.</a:t>
            </a:r>
          </a:p>
          <a:p>
            <a:pPr>
              <a:lnSpc>
                <a:spcPct val="100000"/>
              </a:lnSpc>
              <a:spcBef>
                <a:spcPts val="0"/>
              </a:spcBef>
            </a:pPr>
            <a:r>
              <a:rPr lang="en-US" sz="1400" dirty="0"/>
              <a:t>Compared to 2013, there has been a decline in </a:t>
            </a:r>
            <a:r>
              <a:rPr lang="en-US" sz="1400" dirty="0" smtClean="0"/>
              <a:t>intentions </a:t>
            </a:r>
            <a:r>
              <a:rPr lang="en-US" sz="1400" dirty="0"/>
              <a:t>among those who have no knowledge of the professional engineers act. </a:t>
            </a:r>
          </a:p>
        </p:txBody>
      </p:sp>
      <p:sp>
        <p:nvSpPr>
          <p:cNvPr id="100356"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1700D48-50E6-4A78-8D4A-6C2E0EFBD5BD}" type="slidenum">
              <a:rPr lang="en-US"/>
              <a:pPr/>
              <a:t>54</a:t>
            </a:fld>
            <a:endParaRPr lang="en-US" dirty="0"/>
          </a:p>
        </p:txBody>
      </p:sp>
      <p:graphicFrame>
        <p:nvGraphicFramePr>
          <p:cNvPr id="58550" name="Group 182"/>
          <p:cNvGraphicFramePr>
            <a:graphicFrameLocks noGrp="1"/>
          </p:cNvGraphicFramePr>
          <p:nvPr>
            <p:extLst>
              <p:ext uri="{D42A27DB-BD31-4B8C-83A1-F6EECF244321}">
                <p14:modId xmlns:p14="http://schemas.microsoft.com/office/powerpoint/2010/main" val="1104599263"/>
              </p:ext>
            </p:extLst>
          </p:nvPr>
        </p:nvGraphicFramePr>
        <p:xfrm>
          <a:off x="381864" y="2098609"/>
          <a:ext cx="8394347" cy="4084320"/>
        </p:xfrm>
        <a:graphic>
          <a:graphicData uri="http://schemas.openxmlformats.org/drawingml/2006/table">
            <a:tbl>
              <a:tblPr/>
              <a:tblGrid>
                <a:gridCol w="2720041"/>
                <a:gridCol w="988487"/>
                <a:gridCol w="988487"/>
                <a:gridCol w="924333"/>
                <a:gridCol w="924333"/>
                <a:gridCol w="924333"/>
                <a:gridCol w="924333"/>
              </a:tblGrid>
              <a:tr h="31222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3399"/>
                          </a:solidFill>
                          <a:effectLst/>
                          <a:latin typeface="+mj-lt"/>
                        </a:rPr>
                        <a:t> A LOT / FAIR AMOUNT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9999"/>
                          </a:solidFill>
                          <a:effectLst/>
                          <a:latin typeface="+mj-lt"/>
                        </a:rPr>
                        <a:t>JUST A LITTLE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969696"/>
                          </a:solidFill>
                          <a:effectLst/>
                          <a:latin typeface="+mj-lt"/>
                        </a:rPr>
                        <a:t>KNOW NOTHING / NEVER HEARD OF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733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3399"/>
                          </a:solidFill>
                          <a:effectLst/>
                          <a:latin typeface="+mj-lt"/>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9999"/>
                          </a:solidFill>
                          <a:effectLst/>
                          <a:latin typeface="+mj-lt"/>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969696"/>
                          </a:solidFill>
                          <a:effectLst/>
                          <a:latin typeface="+mj-lt"/>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733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733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18288" marB="18288"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n=49</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1100" b="0" dirty="0" smtClean="0">
                          <a:latin typeface="+mn-lt"/>
                          <a:cs typeface="Arial" pitchFamily="34" charset="0"/>
                        </a:rPr>
                        <a:t>n=65</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n=48</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1100" b="0" dirty="0" smtClean="0">
                          <a:latin typeface="+mn-lt"/>
                          <a:cs typeface="Arial" pitchFamily="34" charset="0"/>
                        </a:rPr>
                        <a:t>n=66</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n=9**</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1100" b="0" dirty="0" smtClean="0">
                          <a:latin typeface="+mn-lt"/>
                          <a:cs typeface="Arial" pitchFamily="34" charset="0"/>
                        </a:rPr>
                        <a:t>N=23**</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Yes, Definitely</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55% B</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36</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Yes, Probably</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29%</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18%</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56%</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30%</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No, Probably</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16%</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19%</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 A</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No, Definitely</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DK /Not Sure</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Top 2 Box Yes</a:t>
                      </a:r>
                    </a:p>
                  </a:txBody>
                  <a:tcPr marT="18288" marB="18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77% B</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74%</a:t>
                      </a:r>
                    </a:p>
                  </a:txBody>
                  <a:tcPr marT="18288" marB="18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50</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30</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18288" marB="18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Low 2 Box No</a:t>
                      </a:r>
                    </a:p>
                  </a:txBody>
                  <a:tcPr marT="18288" marB="18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29%</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36% A</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a:t>
                      </a:r>
                    </a:p>
                  </a:txBody>
                  <a:tcPr marT="18288" marB="18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0532" name="Text Box 147"/>
          <p:cNvSpPr txBox="1">
            <a:spLocks noChangeArrowheads="1"/>
          </p:cNvSpPr>
          <p:nvPr/>
        </p:nvSpPr>
        <p:spPr bwMode="auto">
          <a:xfrm>
            <a:off x="85725" y="6302913"/>
            <a:ext cx="9058275" cy="246221"/>
          </a:xfrm>
          <a:prstGeom prst="rect">
            <a:avLst/>
          </a:prstGeom>
          <a:noFill/>
          <a:ln w="25400" algn="ctr">
            <a:noFill/>
            <a:miter lim="800000"/>
            <a:headEnd/>
            <a:tailEnd/>
          </a:ln>
        </p:spPr>
        <p:txBody>
          <a:bodyPr>
            <a:spAutoFit/>
          </a:bodyPr>
          <a:lstStyle/>
          <a:p>
            <a:r>
              <a:rPr lang="en-CA" sz="1000" dirty="0" smtClean="0">
                <a:solidFill>
                  <a:schemeClr val="tx1"/>
                </a:solidFill>
              </a:rPr>
              <a:t>Intention to Apply for the Professional Engineers Licensure</a:t>
            </a:r>
            <a:endParaRPr lang="en-CA" sz="1000" dirty="0">
              <a:solidFill>
                <a:schemeClr val="tx1"/>
              </a:solidFill>
            </a:endParaRPr>
          </a:p>
        </p:txBody>
      </p:sp>
      <p:sp>
        <p:nvSpPr>
          <p:cNvPr id="8" name="TextBox 7"/>
          <p:cNvSpPr txBox="1"/>
          <p:nvPr/>
        </p:nvSpPr>
        <p:spPr>
          <a:xfrm>
            <a:off x="6451879" y="6292994"/>
            <a:ext cx="2236511" cy="215444"/>
          </a:xfrm>
          <a:prstGeom prst="rect">
            <a:avLst/>
          </a:prstGeom>
          <a:noFill/>
        </p:spPr>
        <p:txBody>
          <a:bodyPr wrap="none" rtlCol="0">
            <a:spAutoFit/>
          </a:bodyPr>
          <a:lstStyle/>
          <a:p>
            <a:r>
              <a:rPr lang="en-US" sz="800" b="0" dirty="0" smtClean="0"/>
              <a:t>**very small base size. Interpret with caution.</a:t>
            </a:r>
            <a:endParaRPr lang="en-US" sz="800" b="0" dirty="0"/>
          </a:p>
        </p:txBody>
      </p:sp>
      <p:sp>
        <p:nvSpPr>
          <p:cNvPr id="9" name="Isosceles Triangle 8"/>
          <p:cNvSpPr/>
          <p:nvPr/>
        </p:nvSpPr>
        <p:spPr>
          <a:xfrm rot="10800000">
            <a:off x="8507538" y="5406008"/>
            <a:ext cx="133352"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a:off x="4790332" y="5821643"/>
            <a:ext cx="133352"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ctrTitle"/>
          </p:nvPr>
        </p:nvSpPr>
        <p:spPr>
          <a:xfrm>
            <a:off x="144463" y="3064431"/>
            <a:ext cx="4416425" cy="738664"/>
          </a:xfrm>
        </p:spPr>
        <p:txBody>
          <a:bodyPr/>
          <a:lstStyle/>
          <a:p>
            <a:pPr fontAlgn="auto">
              <a:lnSpc>
                <a:spcPct val="100000"/>
              </a:lnSpc>
              <a:spcAft>
                <a:spcPts val="0"/>
              </a:spcAft>
              <a:defRPr/>
            </a:pPr>
            <a:r>
              <a:rPr lang="en-US" sz="2400" dirty="0" smtClean="0">
                <a:solidFill>
                  <a:schemeClr val="accent6"/>
                </a:solidFill>
              </a:rPr>
              <a:t>Impact of</a:t>
            </a:r>
            <a:br>
              <a:rPr lang="en-US" sz="2400" dirty="0" smtClean="0">
                <a:solidFill>
                  <a:schemeClr val="accent6"/>
                </a:solidFill>
              </a:rPr>
            </a:br>
            <a:r>
              <a:rPr lang="en-US" sz="2400" dirty="0" smtClean="0">
                <a:solidFill>
                  <a:schemeClr val="accent6"/>
                </a:solidFill>
              </a:rPr>
              <a:t>Knowledge of Licensing and Roles</a:t>
            </a:r>
            <a:endParaRPr lang="en-US" sz="2000" dirty="0" smtClean="0">
              <a:solidFill>
                <a:schemeClr val="accent6"/>
              </a:solidFill>
            </a:endParaRPr>
          </a:p>
        </p:txBody>
      </p:sp>
      <p:sp>
        <p:nvSpPr>
          <p:cNvPr id="10137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98F2EAB-44B4-45A2-A426-F66DB4D10C73}" type="slidenum">
              <a:rPr lang="en-US"/>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838200" y="119083"/>
            <a:ext cx="8162925" cy="553998"/>
          </a:xfrm>
          <a:noFill/>
          <a:ln>
            <a:miter lim="800000"/>
            <a:headEnd/>
            <a:tailEnd/>
          </a:ln>
        </p:spPr>
        <p:txBody>
          <a:bodyPr vert="horz" numCol="1" compatLnSpc="1">
            <a:prstTxWarp prst="textNoShape">
              <a:avLst/>
            </a:prstTxWarp>
          </a:bodyPr>
          <a:lstStyle/>
          <a:p>
            <a:r>
              <a:rPr lang="en-US" dirty="0" smtClean="0"/>
              <a:t>Knowledge of Licensing and Roles </a:t>
            </a:r>
            <a:br>
              <a:rPr lang="en-US" dirty="0" smtClean="0"/>
            </a:br>
            <a:r>
              <a:rPr lang="en-US" dirty="0" smtClean="0"/>
              <a:t>&amp; Intention to Pursue Engineering Career</a:t>
            </a:r>
          </a:p>
        </p:txBody>
      </p:sp>
      <p:sp>
        <p:nvSpPr>
          <p:cNvPr id="102403" name="Content Placeholder 6"/>
          <p:cNvSpPr>
            <a:spLocks noGrp="1"/>
          </p:cNvSpPr>
          <p:nvPr>
            <p:ph idx="1"/>
          </p:nvPr>
        </p:nvSpPr>
        <p:spPr bwMode="auto">
          <a:xfrm>
            <a:off x="162855" y="778766"/>
            <a:ext cx="8825028"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Knowledge in terms of roles and licensing requirements does not influence intent to pursue a career in the engineering field. </a:t>
            </a:r>
          </a:p>
          <a:p>
            <a:pPr>
              <a:lnSpc>
                <a:spcPct val="100000"/>
              </a:lnSpc>
              <a:spcBef>
                <a:spcPts val="0"/>
              </a:spcBef>
            </a:pPr>
            <a:r>
              <a:rPr lang="en-US" sz="1400" dirty="0" smtClean="0"/>
              <a:t>Compared to 2013, there has been a decline in definite intentions to pursue a career in engineering among those who have a high level of licensing knowledge.</a:t>
            </a:r>
          </a:p>
        </p:txBody>
      </p:sp>
      <p:sp>
        <p:nvSpPr>
          <p:cNvPr id="102404"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20632F7-63B8-4053-85E3-B0825035A091}" type="slidenum">
              <a:rPr lang="en-US"/>
              <a:pPr/>
              <a:t>56</a:t>
            </a:fld>
            <a:endParaRPr lang="en-US" dirty="0"/>
          </a:p>
        </p:txBody>
      </p:sp>
      <p:graphicFrame>
        <p:nvGraphicFramePr>
          <p:cNvPr id="60622" name="Group 206"/>
          <p:cNvGraphicFramePr>
            <a:graphicFrameLocks noGrp="1"/>
          </p:cNvGraphicFramePr>
          <p:nvPr>
            <p:extLst>
              <p:ext uri="{D42A27DB-BD31-4B8C-83A1-F6EECF244321}">
                <p14:modId xmlns:p14="http://schemas.microsoft.com/office/powerpoint/2010/main" val="3912697297"/>
              </p:ext>
            </p:extLst>
          </p:nvPr>
        </p:nvGraphicFramePr>
        <p:xfrm>
          <a:off x="663919" y="1878558"/>
          <a:ext cx="8123861" cy="4096388"/>
        </p:xfrm>
        <a:graphic>
          <a:graphicData uri="http://schemas.openxmlformats.org/drawingml/2006/table">
            <a:tbl>
              <a:tblPr/>
              <a:tblGrid>
                <a:gridCol w="2217731"/>
                <a:gridCol w="791145"/>
                <a:gridCol w="791145"/>
                <a:gridCol w="720640"/>
                <a:gridCol w="720640"/>
                <a:gridCol w="720640"/>
                <a:gridCol w="720640"/>
                <a:gridCol w="720640"/>
                <a:gridCol w="720640"/>
              </a:tblGrid>
              <a:tr h="51204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602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602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5602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n=54</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n=78</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n=46</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n=60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n=2**</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n=4**</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6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69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6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69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2018">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736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6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69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06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69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6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695">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04" name="Text Box 138"/>
          <p:cNvSpPr txBox="1">
            <a:spLocks noChangeArrowheads="1"/>
          </p:cNvSpPr>
          <p:nvPr/>
        </p:nvSpPr>
        <p:spPr bwMode="auto">
          <a:xfrm>
            <a:off x="0" y="5984430"/>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
        <p:nvSpPr>
          <p:cNvPr id="8" name="TextBox 7"/>
          <p:cNvSpPr txBox="1"/>
          <p:nvPr/>
        </p:nvSpPr>
        <p:spPr>
          <a:xfrm>
            <a:off x="6551269" y="5974946"/>
            <a:ext cx="2236511" cy="215444"/>
          </a:xfrm>
          <a:prstGeom prst="rect">
            <a:avLst/>
          </a:prstGeom>
          <a:noFill/>
        </p:spPr>
        <p:txBody>
          <a:bodyPr wrap="none" rtlCol="0">
            <a:spAutoFit/>
          </a:bodyPr>
          <a:lstStyle/>
          <a:p>
            <a:r>
              <a:rPr lang="en-US" sz="800" b="0" dirty="0" smtClean="0"/>
              <a:t>**very small base size. Interpret with caution.</a:t>
            </a:r>
            <a:endParaRPr lang="en-US" sz="800" b="0" dirty="0"/>
          </a:p>
        </p:txBody>
      </p:sp>
      <p:sp>
        <p:nvSpPr>
          <p:cNvPr id="9" name="Isosceles Triangle 8"/>
          <p:cNvSpPr/>
          <p:nvPr/>
        </p:nvSpPr>
        <p:spPr>
          <a:xfrm rot="10800000">
            <a:off x="4220316" y="3179585"/>
            <a:ext cx="133352"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Text Box 9"/>
          <p:cNvSpPr txBox="1">
            <a:spLocks noChangeArrowheads="1"/>
          </p:cNvSpPr>
          <p:nvPr/>
        </p:nvSpPr>
        <p:spPr bwMode="auto">
          <a:xfrm>
            <a:off x="710370" y="2048084"/>
            <a:ext cx="2019300" cy="861774"/>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smtClean="0">
                <a:latin typeface="+mj-lt"/>
              </a:rPr>
              <a:t>Knowledge </a:t>
            </a:r>
            <a:r>
              <a:rPr lang="en-CA" sz="1000" u="sng" dirty="0">
                <a:latin typeface="+mj-lt"/>
              </a:rPr>
              <a:t>Levels </a:t>
            </a:r>
            <a:r>
              <a:rPr lang="en-CA" sz="1000" u="sng" dirty="0" smtClean="0">
                <a:latin typeface="+mj-lt"/>
              </a:rPr>
              <a:t>Defined</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Licensing and Roles </a:t>
            </a:r>
            <a:br>
              <a:rPr lang="en-CA" dirty="0" smtClean="0"/>
            </a:br>
            <a:r>
              <a:rPr lang="en-CA" dirty="0" smtClean="0"/>
              <a:t>&amp; Intention to Apply for Licensure</a:t>
            </a:r>
            <a:endParaRPr lang="en-US" dirty="0" smtClean="0"/>
          </a:p>
        </p:txBody>
      </p:sp>
      <p:sp>
        <p:nvSpPr>
          <p:cNvPr id="103427" name="Content Placeholder 6"/>
          <p:cNvSpPr>
            <a:spLocks noGrp="1"/>
          </p:cNvSpPr>
          <p:nvPr>
            <p:ph idx="1"/>
          </p:nvPr>
        </p:nvSpPr>
        <p:spPr bwMode="auto">
          <a:xfrm>
            <a:off x="302972" y="794854"/>
            <a:ext cx="8363950" cy="21544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Knowledge in terms of roles and licensing requirements does not influence intent to pursue a </a:t>
            </a:r>
            <a:r>
              <a:rPr lang="en-US" sz="1400" dirty="0" err="1" smtClean="0"/>
              <a:t>P.Eng</a:t>
            </a:r>
            <a:r>
              <a:rPr lang="en-US" sz="1400" dirty="0" smtClean="0"/>
              <a:t>. </a:t>
            </a:r>
            <a:r>
              <a:rPr lang="en-US" sz="1400" dirty="0" err="1" smtClean="0"/>
              <a:t>licence</a:t>
            </a:r>
            <a:r>
              <a:rPr lang="en-US" sz="1400" dirty="0" smtClean="0"/>
              <a:t>.</a:t>
            </a:r>
          </a:p>
        </p:txBody>
      </p:sp>
      <p:sp>
        <p:nvSpPr>
          <p:cNvPr id="103428"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944B58A-C114-4529-B954-5DAA2B4CD963}" type="slidenum">
              <a:rPr lang="en-US"/>
              <a:pPr/>
              <a:t>57</a:t>
            </a:fld>
            <a:endParaRPr lang="en-US" dirty="0"/>
          </a:p>
        </p:txBody>
      </p:sp>
      <p:sp>
        <p:nvSpPr>
          <p:cNvPr id="103654" name="Text Box 168"/>
          <p:cNvSpPr txBox="1">
            <a:spLocks noChangeArrowheads="1"/>
          </p:cNvSpPr>
          <p:nvPr/>
        </p:nvSpPr>
        <p:spPr bwMode="auto">
          <a:xfrm>
            <a:off x="85725" y="6120133"/>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graphicFrame>
        <p:nvGraphicFramePr>
          <p:cNvPr id="8" name="Group 206"/>
          <p:cNvGraphicFramePr>
            <a:graphicFrameLocks noGrp="1"/>
          </p:cNvGraphicFramePr>
          <p:nvPr>
            <p:extLst>
              <p:ext uri="{D42A27DB-BD31-4B8C-83A1-F6EECF244321}">
                <p14:modId xmlns:p14="http://schemas.microsoft.com/office/powerpoint/2010/main" val="2577511660"/>
              </p:ext>
            </p:extLst>
          </p:nvPr>
        </p:nvGraphicFramePr>
        <p:xfrm>
          <a:off x="663919" y="2037969"/>
          <a:ext cx="8123861" cy="4082164"/>
        </p:xfrm>
        <a:graphic>
          <a:graphicData uri="http://schemas.openxmlformats.org/drawingml/2006/table">
            <a:tbl>
              <a:tblPr/>
              <a:tblGrid>
                <a:gridCol w="2217731"/>
                <a:gridCol w="791145"/>
                <a:gridCol w="791145"/>
                <a:gridCol w="720640"/>
                <a:gridCol w="720640"/>
                <a:gridCol w="720640"/>
                <a:gridCol w="720640"/>
                <a:gridCol w="720640"/>
                <a:gridCol w="720640"/>
              </a:tblGrid>
              <a:tr h="51027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513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513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5513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n=54</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N=78</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n=46</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n=60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n=2**</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n=4**</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09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65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09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65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35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639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09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65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009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65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09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658">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TextBox 8"/>
          <p:cNvSpPr txBox="1"/>
          <p:nvPr/>
        </p:nvSpPr>
        <p:spPr>
          <a:xfrm>
            <a:off x="6551269" y="6303435"/>
            <a:ext cx="2236511" cy="215444"/>
          </a:xfrm>
          <a:prstGeom prst="rect">
            <a:avLst/>
          </a:prstGeom>
          <a:noFill/>
        </p:spPr>
        <p:txBody>
          <a:bodyPr wrap="none" rtlCol="0">
            <a:spAutoFit/>
          </a:bodyPr>
          <a:lstStyle/>
          <a:p>
            <a:r>
              <a:rPr lang="en-US" sz="800" b="0" dirty="0" smtClean="0"/>
              <a:t>**very small base size. Interpret with caution.</a:t>
            </a:r>
            <a:endParaRPr lang="en-US" sz="800" b="0" dirty="0"/>
          </a:p>
        </p:txBody>
      </p:sp>
      <p:sp>
        <p:nvSpPr>
          <p:cNvPr id="10" name="Text Box 9"/>
          <p:cNvSpPr txBox="1">
            <a:spLocks noChangeArrowheads="1"/>
          </p:cNvSpPr>
          <p:nvPr/>
        </p:nvSpPr>
        <p:spPr bwMode="auto">
          <a:xfrm>
            <a:off x="710370" y="2205744"/>
            <a:ext cx="2019300" cy="861774"/>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smtClean="0">
                <a:latin typeface="+mj-lt"/>
              </a:rPr>
              <a:t>Knowledge </a:t>
            </a:r>
            <a:r>
              <a:rPr lang="en-CA" sz="1000" u="sng" dirty="0">
                <a:latin typeface="+mj-lt"/>
              </a:rPr>
              <a:t>Levels </a:t>
            </a:r>
            <a:r>
              <a:rPr lang="en-CA" sz="1000" u="sng" dirty="0" smtClean="0">
                <a:latin typeface="+mj-lt"/>
              </a:rPr>
              <a:t>Defined</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ctrTitle"/>
          </p:nvPr>
        </p:nvSpPr>
        <p:spPr>
          <a:xfrm>
            <a:off x="144463" y="3033653"/>
            <a:ext cx="4416425" cy="800219"/>
          </a:xfrm>
        </p:spPr>
        <p:txBody>
          <a:bodyPr/>
          <a:lstStyle/>
          <a:p>
            <a:pPr fontAlgn="auto">
              <a:lnSpc>
                <a:spcPct val="100000"/>
              </a:lnSpc>
              <a:spcAft>
                <a:spcPts val="0"/>
              </a:spcAft>
              <a:defRPr/>
            </a:pPr>
            <a:r>
              <a:rPr lang="en-US" sz="2600" dirty="0" smtClean="0">
                <a:solidFill>
                  <a:schemeClr val="accent6"/>
                </a:solidFill>
              </a:rPr>
              <a:t>Impact of Knowledge of Organizational Responsibility</a:t>
            </a:r>
          </a:p>
        </p:txBody>
      </p:sp>
      <p:sp>
        <p:nvSpPr>
          <p:cNvPr id="104451"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607B9BD-C907-4667-9B00-5B510A272E8F}" type="slidenum">
              <a:rPr lang="en-US"/>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Organizational Responsibility </a:t>
            </a:r>
            <a:br>
              <a:rPr lang="en-CA" dirty="0" smtClean="0"/>
            </a:br>
            <a:r>
              <a:rPr lang="en-CA" dirty="0" smtClean="0"/>
              <a:t>&amp; Intention to Pursue Engineering Career</a:t>
            </a:r>
            <a:endParaRPr lang="en-US" dirty="0" smtClean="0"/>
          </a:p>
        </p:txBody>
      </p:sp>
      <p:sp>
        <p:nvSpPr>
          <p:cNvPr id="105475" name="Content Placeholder 6"/>
          <p:cNvSpPr>
            <a:spLocks noGrp="1"/>
          </p:cNvSpPr>
          <p:nvPr>
            <p:ph idx="1"/>
          </p:nvPr>
        </p:nvSpPr>
        <p:spPr bwMode="auto">
          <a:xfrm>
            <a:off x="218610" y="767615"/>
            <a:ext cx="8702366"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Knowledge of organizational responsibility has no statistically significant impact on intention to pursue an engineering career.</a:t>
            </a:r>
            <a:endParaRPr lang="en-US" dirty="0" smtClean="0"/>
          </a:p>
        </p:txBody>
      </p:sp>
      <p:sp>
        <p:nvSpPr>
          <p:cNvPr id="105476"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BED8C0A-E867-4520-A9A2-97079A3B6546}" type="slidenum">
              <a:rPr lang="en-US"/>
              <a:pPr/>
              <a:t>59</a:t>
            </a:fld>
            <a:endParaRPr lang="en-US" dirty="0"/>
          </a:p>
        </p:txBody>
      </p:sp>
      <p:sp>
        <p:nvSpPr>
          <p:cNvPr id="105689" name="Text Box 165"/>
          <p:cNvSpPr txBox="1">
            <a:spLocks noChangeArrowheads="1"/>
          </p:cNvSpPr>
          <p:nvPr/>
        </p:nvSpPr>
        <p:spPr bwMode="auto">
          <a:xfrm>
            <a:off x="0" y="6048423"/>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graphicFrame>
        <p:nvGraphicFramePr>
          <p:cNvPr id="8" name="Group 206"/>
          <p:cNvGraphicFramePr>
            <a:graphicFrameLocks noGrp="1"/>
          </p:cNvGraphicFramePr>
          <p:nvPr>
            <p:extLst>
              <p:ext uri="{D42A27DB-BD31-4B8C-83A1-F6EECF244321}">
                <p14:modId xmlns:p14="http://schemas.microsoft.com/office/powerpoint/2010/main" val="1590888785"/>
              </p:ext>
            </p:extLst>
          </p:nvPr>
        </p:nvGraphicFramePr>
        <p:xfrm>
          <a:off x="658192" y="1877691"/>
          <a:ext cx="8123861" cy="4059812"/>
        </p:xfrm>
        <a:graphic>
          <a:graphicData uri="http://schemas.openxmlformats.org/drawingml/2006/table">
            <a:tbl>
              <a:tblPr/>
              <a:tblGrid>
                <a:gridCol w="2217731"/>
                <a:gridCol w="791145"/>
                <a:gridCol w="791145"/>
                <a:gridCol w="720640"/>
                <a:gridCol w="720640"/>
                <a:gridCol w="720640"/>
                <a:gridCol w="720640"/>
                <a:gridCol w="720640"/>
                <a:gridCol w="720640"/>
              </a:tblGrid>
              <a:tr h="50747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37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37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7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915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02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915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02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030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88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915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02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6915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02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915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028">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TextBox 8"/>
          <p:cNvSpPr txBox="1"/>
          <p:nvPr/>
        </p:nvSpPr>
        <p:spPr>
          <a:xfrm>
            <a:off x="6551269" y="6055784"/>
            <a:ext cx="2236511" cy="215444"/>
          </a:xfrm>
          <a:prstGeom prst="rect">
            <a:avLst/>
          </a:prstGeom>
          <a:noFill/>
        </p:spPr>
        <p:txBody>
          <a:bodyPr wrap="none" rtlCol="0">
            <a:spAutoFit/>
          </a:bodyPr>
          <a:lstStyle/>
          <a:p>
            <a:r>
              <a:rPr lang="en-US" sz="800" b="0" dirty="0" smtClean="0"/>
              <a:t>**very small base size. Interpret with caution.</a:t>
            </a:r>
            <a:endParaRPr lang="en-US" sz="800" b="0" dirty="0"/>
          </a:p>
        </p:txBody>
      </p:sp>
      <p:sp>
        <p:nvSpPr>
          <p:cNvPr id="10" name="Text Box 10"/>
          <p:cNvSpPr txBox="1">
            <a:spLocks noChangeArrowheads="1"/>
          </p:cNvSpPr>
          <p:nvPr/>
        </p:nvSpPr>
        <p:spPr bwMode="auto">
          <a:xfrm>
            <a:off x="691547" y="2127731"/>
            <a:ext cx="2006600" cy="861774"/>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a:latin typeface="+mj-lt"/>
              </a:rPr>
              <a:t>Knowledge Levels </a:t>
            </a:r>
            <a:r>
              <a:rPr lang="en-CA" sz="1000" u="sng" dirty="0" smtClean="0">
                <a:latin typeface="+mj-lt"/>
              </a:rPr>
              <a:t>Defined </a:t>
            </a:r>
            <a:endParaRPr lang="en-CA" sz="1000" u="sng" dirty="0">
              <a:latin typeface="+mj-lt"/>
            </a:endParaRPr>
          </a:p>
          <a:p>
            <a:pPr algn="l">
              <a:spcBef>
                <a:spcPts val="0"/>
              </a:spcBef>
            </a:pPr>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a:t>Key Highlights</a:t>
            </a:r>
          </a:p>
        </p:txBody>
      </p:sp>
      <p:sp>
        <p:nvSpPr>
          <p:cNvPr id="36868" name="Rectangle 3"/>
          <p:cNvSpPr>
            <a:spLocks noGrp="1" noChangeArrowheads="1"/>
          </p:cNvSpPr>
          <p:nvPr>
            <p:ph idx="1"/>
          </p:nvPr>
        </p:nvSpPr>
        <p:spPr>
          <a:xfrm>
            <a:off x="417436" y="838990"/>
            <a:ext cx="8472564" cy="5489575"/>
          </a:xfrm>
        </p:spPr>
        <p:txBody>
          <a:bodyPr/>
          <a:lstStyle/>
          <a:p>
            <a:pPr marL="0" indent="0" fontAlgn="auto">
              <a:lnSpc>
                <a:spcPct val="100000"/>
              </a:lnSpc>
              <a:spcBef>
                <a:spcPts val="600"/>
              </a:spcBef>
              <a:spcAft>
                <a:spcPts val="600"/>
              </a:spcAft>
              <a:buFontTx/>
              <a:buNone/>
              <a:defRPr/>
            </a:pPr>
            <a:r>
              <a:rPr lang="en-US" sz="1600" dirty="0" smtClean="0"/>
              <a:t>Compared to last year, we have observed little statistically significant movement in terms of students’ intentions to pursue a career in engineering or to apply for licensure.  </a:t>
            </a:r>
          </a:p>
          <a:p>
            <a:pPr marL="0" indent="0" fontAlgn="auto">
              <a:lnSpc>
                <a:spcPct val="100000"/>
              </a:lnSpc>
              <a:spcBef>
                <a:spcPts val="600"/>
              </a:spcBef>
              <a:spcAft>
                <a:spcPts val="600"/>
              </a:spcAft>
              <a:buFontTx/>
              <a:buNone/>
              <a:defRPr/>
            </a:pPr>
            <a:r>
              <a:rPr lang="en-US" sz="1600" dirty="0" smtClean="0"/>
              <a:t>There has however been a slight softening of definite intentions to pursue a career in engineering, however overall intentions remain strong. We have also noticed the opposite in terms of intentions to apply for licensure with a directional increase in definite intentions.  These measures will be important to watch moving forward to see if the incremental movement observed this year develops into a trend.</a:t>
            </a:r>
          </a:p>
          <a:p>
            <a:pPr fontAlgn="auto">
              <a:lnSpc>
                <a:spcPct val="100000"/>
              </a:lnSpc>
              <a:spcBef>
                <a:spcPts val="600"/>
              </a:spcBef>
              <a:spcAft>
                <a:spcPts val="600"/>
              </a:spcAft>
              <a:defRPr/>
            </a:pPr>
            <a:r>
              <a:rPr lang="en-US" sz="1600" dirty="0" smtClean="0"/>
              <a:t>While virtually all students continue to report they are likely (definitely/ probably) to pursue a career in engineering (98% vs. 98% in 2013), directionally fewer students </a:t>
            </a:r>
            <a:r>
              <a:rPr lang="en-US" sz="1600" i="1" dirty="0" smtClean="0"/>
              <a:t>definitely will</a:t>
            </a:r>
            <a:r>
              <a:rPr lang="en-US" sz="1600" dirty="0" smtClean="0"/>
              <a:t> than in the past (76% down from 83% last year).</a:t>
            </a:r>
          </a:p>
          <a:p>
            <a:pPr>
              <a:lnSpc>
                <a:spcPct val="100000"/>
              </a:lnSpc>
              <a:spcBef>
                <a:spcPts val="600"/>
              </a:spcBef>
              <a:spcAft>
                <a:spcPts val="600"/>
              </a:spcAft>
            </a:pPr>
            <a:r>
              <a:rPr lang="en-US" sz="1600" dirty="0" smtClean="0"/>
              <a:t>Overall, two thirds (66%) of final year engineering students are at least probably likely to apply for licensure, unchanged over the past year (68% in 2013), however the proportion who are </a:t>
            </a:r>
            <a:r>
              <a:rPr lang="en-US" sz="1600" i="1" dirty="0" smtClean="0"/>
              <a:t>definitely</a:t>
            </a:r>
            <a:r>
              <a:rPr lang="en-US" sz="1600" dirty="0" smtClean="0"/>
              <a:t> likely has increased slightly versus 2013 (45% vs. 40%). </a:t>
            </a:r>
          </a:p>
          <a:p>
            <a:pPr marL="0" fontAlgn="auto">
              <a:lnSpc>
                <a:spcPct val="100000"/>
              </a:lnSpc>
              <a:spcBef>
                <a:spcPts val="600"/>
              </a:spcBef>
              <a:spcAft>
                <a:spcPts val="600"/>
              </a:spcAft>
              <a:buNone/>
              <a:defRPr/>
            </a:pPr>
            <a:r>
              <a:rPr lang="en-US" sz="1600" dirty="0" smtClean="0"/>
              <a:t>There has also been some declines in </a:t>
            </a:r>
            <a:r>
              <a:rPr lang="en-US" sz="1600" dirty="0"/>
              <a:t>terms of students’ knowledge regarding the engineering profession year over year.  Compared to 2013, we notice </a:t>
            </a:r>
            <a:r>
              <a:rPr lang="en-US" sz="1600" dirty="0" smtClean="0"/>
              <a:t>an increase in those students</a:t>
            </a:r>
            <a:r>
              <a:rPr lang="en-US" sz="1600" dirty="0"/>
              <a:t>’ </a:t>
            </a:r>
            <a:r>
              <a:rPr lang="en-US" sz="1600" dirty="0" smtClean="0"/>
              <a:t>who have a low level of knowledge regarding licensing and roles within the profession (8% vs. 2% in 2013), however the vast majority continue to have a high or moderate level of knowledge (90% vs. 94%).</a:t>
            </a:r>
            <a:endParaRPr lang="en-US" sz="1600" dirty="0"/>
          </a:p>
          <a:p>
            <a:pPr>
              <a:lnSpc>
                <a:spcPct val="100000"/>
              </a:lnSpc>
              <a:spcBef>
                <a:spcPts val="600"/>
              </a:spcBef>
              <a:spcAft>
                <a:spcPts val="600"/>
              </a:spcAft>
            </a:pPr>
            <a:r>
              <a:rPr lang="en-CA" sz="1600" dirty="0" smtClean="0"/>
              <a:t>Specifically, there has been a directional decline in the proportion of students who know that </a:t>
            </a:r>
            <a:r>
              <a:rPr lang="en-US" sz="1600" dirty="0"/>
              <a:t>a </a:t>
            </a:r>
            <a:r>
              <a:rPr lang="en-US" sz="1600" dirty="0" err="1"/>
              <a:t>licence</a:t>
            </a:r>
            <a:r>
              <a:rPr lang="en-US" sz="1600" dirty="0"/>
              <a:t> is required to perform engineering work independently (87</a:t>
            </a:r>
            <a:r>
              <a:rPr lang="en-US" sz="1600" dirty="0" smtClean="0"/>
              <a:t>% vs. 92% in 2013).</a:t>
            </a:r>
          </a:p>
        </p:txBody>
      </p:sp>
      <p:sp>
        <p:nvSpPr>
          <p:cNvPr id="7987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0E2486-0B4F-4D31-A2AC-A1688272D568}" type="slidenum">
              <a:rPr lang="en-US"/>
              <a:pPr/>
              <a:t>6</a:t>
            </a:fld>
            <a:endParaRPr lang="en-US" dirty="0"/>
          </a:p>
        </p:txBody>
      </p:sp>
    </p:spTree>
    <p:extLst>
      <p:ext uri="{BB962C8B-B14F-4D97-AF65-F5344CB8AC3E}">
        <p14:creationId xmlns:p14="http://schemas.microsoft.com/office/powerpoint/2010/main" val="428370266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838200" y="119082"/>
            <a:ext cx="8162925" cy="553998"/>
          </a:xfrm>
          <a:noFill/>
          <a:ln>
            <a:miter lim="800000"/>
            <a:headEnd/>
            <a:tailEnd/>
          </a:ln>
        </p:spPr>
        <p:txBody>
          <a:bodyPr vert="horz" numCol="1" compatLnSpc="1">
            <a:prstTxWarp prst="textNoShape">
              <a:avLst/>
            </a:prstTxWarp>
          </a:bodyPr>
          <a:lstStyle/>
          <a:p>
            <a:r>
              <a:rPr lang="en-US" dirty="0" smtClean="0"/>
              <a:t>Knowledge of Organizational Responsibility</a:t>
            </a:r>
            <a:br>
              <a:rPr lang="en-US" dirty="0" smtClean="0"/>
            </a:br>
            <a:r>
              <a:rPr lang="en-US" dirty="0" smtClean="0"/>
              <a:t>&amp; Intention to Apply for Licensure</a:t>
            </a:r>
          </a:p>
        </p:txBody>
      </p:sp>
      <p:sp>
        <p:nvSpPr>
          <p:cNvPr id="106499" name="Content Placeholder 6"/>
          <p:cNvSpPr>
            <a:spLocks noGrp="1"/>
          </p:cNvSpPr>
          <p:nvPr>
            <p:ph idx="1"/>
          </p:nvPr>
        </p:nvSpPr>
        <p:spPr bwMode="auto">
          <a:xfrm>
            <a:off x="229761" y="778766"/>
            <a:ext cx="8758122" cy="21544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Knowledge of organizational responsibility has little influence on intention to apply for their engineering licensure. </a:t>
            </a:r>
          </a:p>
        </p:txBody>
      </p:sp>
      <p:sp>
        <p:nvSpPr>
          <p:cNvPr id="106500"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3C6F4BD-BC60-40B0-93FA-4739289F3D9D}" type="slidenum">
              <a:rPr lang="en-US"/>
              <a:pPr/>
              <a:t>60</a:t>
            </a:fld>
            <a:endParaRPr lang="en-US" dirty="0"/>
          </a:p>
        </p:txBody>
      </p:sp>
      <p:sp>
        <p:nvSpPr>
          <p:cNvPr id="106700" name="Text Box 182"/>
          <p:cNvSpPr txBox="1">
            <a:spLocks noChangeArrowheads="1"/>
          </p:cNvSpPr>
          <p:nvPr/>
        </p:nvSpPr>
        <p:spPr bwMode="auto">
          <a:xfrm>
            <a:off x="0" y="6170539"/>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graphicFrame>
        <p:nvGraphicFramePr>
          <p:cNvPr id="8" name="Group 206"/>
          <p:cNvGraphicFramePr>
            <a:graphicFrameLocks noGrp="1"/>
          </p:cNvGraphicFramePr>
          <p:nvPr>
            <p:extLst>
              <p:ext uri="{D42A27DB-BD31-4B8C-83A1-F6EECF244321}">
                <p14:modId xmlns:p14="http://schemas.microsoft.com/office/powerpoint/2010/main" val="2278471536"/>
              </p:ext>
            </p:extLst>
          </p:nvPr>
        </p:nvGraphicFramePr>
        <p:xfrm>
          <a:off x="658192" y="2170299"/>
          <a:ext cx="8123861" cy="3868829"/>
        </p:xfrm>
        <a:graphic>
          <a:graphicData uri="http://schemas.openxmlformats.org/drawingml/2006/table">
            <a:tbl>
              <a:tblPr/>
              <a:tblGrid>
                <a:gridCol w="2217731"/>
                <a:gridCol w="791145"/>
                <a:gridCol w="791145"/>
                <a:gridCol w="720640"/>
                <a:gridCol w="720640"/>
                <a:gridCol w="720640"/>
                <a:gridCol w="720640"/>
                <a:gridCol w="720640"/>
                <a:gridCol w="720640"/>
              </a:tblGrid>
              <a:tr h="47852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926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926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26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950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13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950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13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944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19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950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13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950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13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950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rgbClr val="203944"/>
                          </a:solidFill>
                          <a:effectLst/>
                          <a:latin typeface="+mj-lt"/>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137">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TextBox 8"/>
          <p:cNvSpPr txBox="1"/>
          <p:nvPr/>
        </p:nvSpPr>
        <p:spPr>
          <a:xfrm>
            <a:off x="6551269" y="6192149"/>
            <a:ext cx="2236511" cy="215444"/>
          </a:xfrm>
          <a:prstGeom prst="rect">
            <a:avLst/>
          </a:prstGeom>
          <a:noFill/>
        </p:spPr>
        <p:txBody>
          <a:bodyPr wrap="none" rtlCol="0">
            <a:spAutoFit/>
          </a:bodyPr>
          <a:lstStyle/>
          <a:p>
            <a:r>
              <a:rPr lang="en-US" sz="800" b="0" dirty="0" smtClean="0"/>
              <a:t>**very small base size. Interpret with caution.</a:t>
            </a:r>
            <a:endParaRPr lang="en-US" sz="800" b="0" dirty="0"/>
          </a:p>
        </p:txBody>
      </p:sp>
      <p:sp>
        <p:nvSpPr>
          <p:cNvPr id="10" name="Text Box 10"/>
          <p:cNvSpPr txBox="1">
            <a:spLocks noChangeArrowheads="1"/>
          </p:cNvSpPr>
          <p:nvPr/>
        </p:nvSpPr>
        <p:spPr bwMode="auto">
          <a:xfrm>
            <a:off x="660016" y="2111965"/>
            <a:ext cx="2006600" cy="861774"/>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en-CA" sz="1000" u="sng" dirty="0">
                <a:latin typeface="+mj-lt"/>
              </a:rPr>
              <a:t>Knowledge Levels </a:t>
            </a:r>
            <a:r>
              <a:rPr lang="en-CA" sz="1000" u="sng" dirty="0" smtClean="0">
                <a:latin typeface="+mj-lt"/>
              </a:rPr>
              <a:t>Defined </a:t>
            </a:r>
            <a:endParaRPr lang="en-CA" sz="1000" u="sng" dirty="0">
              <a:latin typeface="+mj-lt"/>
            </a:endParaRPr>
          </a:p>
          <a:p>
            <a:pPr algn="l">
              <a:spcBef>
                <a:spcPts val="0"/>
              </a:spcBef>
            </a:pPr>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8"/>
          <p:cNvSpPr txBox="1">
            <a:spLocks noChangeArrowheads="1"/>
          </p:cNvSpPr>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May 2014</a:t>
            </a:r>
            <a:endParaRPr lang="en-US" sz="1400" dirty="0">
              <a:solidFill>
                <a:schemeClr val="tx1"/>
              </a:solidFill>
            </a:endParaRPr>
          </a:p>
        </p:txBody>
      </p:sp>
      <p:sp>
        <p:nvSpPr>
          <p:cNvPr id="10" name="Content Placeholder 8"/>
          <p:cNvSpPr txBox="1">
            <a:spLocks/>
          </p:cNvSpPr>
          <p:nvPr/>
        </p:nvSpPr>
        <p:spPr>
          <a:xfrm>
            <a:off x="362739" y="1595426"/>
            <a:ext cx="7740000" cy="3336298"/>
          </a:xfrm>
          <a:prstGeom prst="rect">
            <a:avLst/>
          </a:prstGeom>
        </p:spPr>
        <p:txBody>
          <a:bodyPr wrap="square" lIns="0" tIns="0" rIns="0" bIns="0">
            <a:spAutoFit/>
          </a:bodyPr>
          <a:lstStyle/>
          <a:p>
            <a:pPr marL="0" marR="0" lvl="0" indent="0" algn="l" defTabSz="914400" rtl="0" eaLnBrk="1" fontAlgn="base" latinLnBrk="0" hangingPunct="1">
              <a:spcBef>
                <a:spcPts val="0"/>
              </a:spcBef>
              <a:spcAft>
                <a:spcPct val="0"/>
              </a:spcAft>
              <a:buClrTx/>
              <a:buSzTx/>
              <a:buFont typeface="Arial" charset="0"/>
              <a:buNone/>
              <a:tabLst/>
              <a:defRPr/>
            </a:pPr>
            <a:r>
              <a:rPr kumimoji="0" lang="en-US" sz="1400" i="1" u="none" strike="noStrike" kern="1200" cap="none" spc="0" normalizeH="0" baseline="0" noProof="0" dirty="0" smtClean="0">
                <a:ln>
                  <a:noFill/>
                </a:ln>
                <a:solidFill>
                  <a:schemeClr val="tx1"/>
                </a:solidFill>
                <a:effectLst/>
                <a:uLnTx/>
                <a:uFillTx/>
                <a:latin typeface="+mn-lt"/>
                <a:ea typeface="+mn-ea"/>
                <a:cs typeface="+mn-cs"/>
              </a:rPr>
              <a:t>Ipsos Reid Public Affairs</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300 -160 Bloor Street East</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Toronto, Ontario, Canada  M4W 1B9</a:t>
            </a:r>
          </a:p>
          <a:p>
            <a:pPr marL="0" marR="0" lvl="0" indent="0" algn="l" defTabSz="914400" rtl="0" eaLnBrk="1" fontAlgn="base" latinLnBrk="0" hangingPunct="1">
              <a:spcBef>
                <a:spcPts val="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Sandra Guiry, Vice President</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Phone:  416-324-2018</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eMail</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Sandra.Guiry@ipsos.com</a:t>
            </a:r>
          </a:p>
          <a:p>
            <a:pPr marL="0" marR="0" lvl="0" indent="0" algn="l" defTabSz="914400" rtl="0" eaLnBrk="1" fontAlgn="base" latinLnBrk="0" hangingPunct="1">
              <a:spcBef>
                <a:spcPts val="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Michael Howell, </a:t>
            </a:r>
            <a:r>
              <a:rPr lang="en-US" sz="1400" b="0" dirty="0" smtClean="0">
                <a:solidFill>
                  <a:schemeClr val="tx1"/>
                </a:solidFill>
                <a:latin typeface="+mn-lt"/>
              </a:rPr>
              <a:t>Associate Vice President</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Phone:  416-572-4407</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eMail</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Michael.Howell@ipsos.com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a:t>
            </a:r>
          </a:p>
        </p:txBody>
      </p:sp>
      <p:sp>
        <p:nvSpPr>
          <p:cNvPr id="80899" name="Rectangle 3"/>
          <p:cNvSpPr>
            <a:spLocks noGrp="1" noChangeArrowheads="1"/>
          </p:cNvSpPr>
          <p:nvPr>
            <p:ph idx="1"/>
          </p:nvPr>
        </p:nvSpPr>
        <p:spPr bwMode="auto">
          <a:xfrm>
            <a:off x="393989" y="935252"/>
            <a:ext cx="8417502"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Continuing Education Versus Entering Workforce</a:t>
            </a:r>
          </a:p>
          <a:p>
            <a:pPr>
              <a:lnSpc>
                <a:spcPct val="100000"/>
              </a:lnSpc>
              <a:spcBef>
                <a:spcPts val="600"/>
              </a:spcBef>
            </a:pPr>
            <a:r>
              <a:rPr lang="en-US" sz="1400" dirty="0" smtClean="0">
                <a:solidFill>
                  <a:srgbClr val="1F497D"/>
                </a:solidFill>
              </a:rPr>
              <a:t>More than eight in ten </a:t>
            </a:r>
            <a:r>
              <a:rPr lang="en-US" sz="1400" dirty="0" smtClean="0"/>
              <a:t>(85%) final year engineering students say they intend to go into the workforce after graduating with their bachelors degree in Engineering, while one </a:t>
            </a:r>
            <a:r>
              <a:rPr lang="en-US" sz="1400" dirty="0"/>
              <a:t>in ten </a:t>
            </a:r>
            <a:r>
              <a:rPr lang="en-US" sz="1400" dirty="0" smtClean="0"/>
              <a:t>(</a:t>
            </a:r>
            <a:r>
              <a:rPr lang="en-US" sz="1400" dirty="0"/>
              <a:t>9</a:t>
            </a:r>
            <a:r>
              <a:rPr lang="en-US" sz="1400" dirty="0" smtClean="0"/>
              <a:t>%) </a:t>
            </a:r>
            <a:r>
              <a:rPr lang="en-US" sz="1400" dirty="0"/>
              <a:t>students intend to pursue more education. </a:t>
            </a:r>
            <a:endParaRPr lang="en-US" sz="1400" dirty="0" smtClean="0"/>
          </a:p>
          <a:p>
            <a:pPr>
              <a:lnSpc>
                <a:spcPct val="100000"/>
              </a:lnSpc>
              <a:spcBef>
                <a:spcPts val="600"/>
              </a:spcBef>
            </a:pPr>
            <a:r>
              <a:rPr lang="en-US" sz="1400" dirty="0" smtClean="0"/>
              <a:t>Of those who intend on pursuing more education, </a:t>
            </a:r>
            <a:r>
              <a:rPr lang="en-US" sz="1400" dirty="0" smtClean="0">
                <a:solidFill>
                  <a:srgbClr val="1F497D"/>
                </a:solidFill>
              </a:rPr>
              <a:t>the vast majority (n=12) plan to pursue a graduate degree in engineering.  </a:t>
            </a:r>
            <a:r>
              <a:rPr lang="en-US" sz="1400" i="1" dirty="0" smtClean="0">
                <a:solidFill>
                  <a:srgbClr val="1F497D"/>
                </a:solidFill>
              </a:rPr>
              <a:t>Due to very small base sizes, results should be interpreted with caution. </a:t>
            </a:r>
            <a:endParaRPr lang="en-US" sz="1400" dirty="0" smtClean="0"/>
          </a:p>
          <a:p>
            <a:pPr>
              <a:lnSpc>
                <a:spcPct val="100000"/>
              </a:lnSpc>
              <a:spcBef>
                <a:spcPts val="600"/>
              </a:spcBef>
            </a:pPr>
            <a:r>
              <a:rPr lang="en-US" sz="1400" dirty="0" smtClean="0"/>
              <a:t>Among those students who plan to pursue more education, </a:t>
            </a:r>
            <a:r>
              <a:rPr lang="en-US" sz="1400" dirty="0"/>
              <a:t>New Brunswick is mentioned most often as their preferred location for further studies, followed by Nova Scotia and Ontario. </a:t>
            </a:r>
            <a:endParaRPr lang="en-US" sz="1400" dirty="0" smtClean="0"/>
          </a:p>
          <a:p>
            <a:pPr>
              <a:lnSpc>
                <a:spcPct val="100000"/>
              </a:lnSpc>
              <a:spcBef>
                <a:spcPts val="600"/>
              </a:spcBef>
            </a:pPr>
            <a:endParaRPr lang="en-US" sz="1400" dirty="0" smtClean="0"/>
          </a:p>
          <a:p>
            <a:pPr>
              <a:lnSpc>
                <a:spcPct val="100000"/>
              </a:lnSpc>
              <a:spcBef>
                <a:spcPts val="600"/>
              </a:spcBef>
              <a:buFontTx/>
              <a:buNone/>
            </a:pPr>
            <a:r>
              <a:rPr lang="en-US" sz="1600" b="1" dirty="0" smtClean="0"/>
              <a:t>Future Intentions: Engineering Career</a:t>
            </a:r>
          </a:p>
          <a:p>
            <a:pPr>
              <a:lnSpc>
                <a:spcPct val="100000"/>
              </a:lnSpc>
              <a:spcBef>
                <a:spcPts val="600"/>
              </a:spcBef>
            </a:pPr>
            <a:r>
              <a:rPr lang="en-US" sz="1400" dirty="0" smtClean="0"/>
              <a:t>Virtually all students (98%) say they are likely to pursue a career in engineering, three quarters </a:t>
            </a:r>
            <a:r>
              <a:rPr lang="en-US" sz="1400" i="1" dirty="0" smtClean="0"/>
              <a:t>definitely</a:t>
            </a:r>
            <a:r>
              <a:rPr lang="en-US" sz="1400" dirty="0" smtClean="0"/>
              <a:t> will (76%) while slightly more than two in ten </a:t>
            </a:r>
            <a:r>
              <a:rPr lang="en-US" sz="1400" i="1" dirty="0" smtClean="0"/>
              <a:t>probably</a:t>
            </a:r>
            <a:r>
              <a:rPr lang="en-US" sz="1400" dirty="0" smtClean="0"/>
              <a:t> will (22</a:t>
            </a:r>
            <a:r>
              <a:rPr lang="en-US" sz="1400" dirty="0"/>
              <a:t>%). Very few students (2%) </a:t>
            </a:r>
            <a:r>
              <a:rPr lang="en-US" sz="1400" i="1" dirty="0"/>
              <a:t>probably</a:t>
            </a:r>
            <a:r>
              <a:rPr lang="en-US" sz="1400" dirty="0"/>
              <a:t> </a:t>
            </a:r>
            <a:r>
              <a:rPr lang="en-US" sz="1400" i="1" dirty="0"/>
              <a:t>will </a:t>
            </a:r>
            <a:r>
              <a:rPr lang="en-US" sz="1400" i="1" u="sng" dirty="0"/>
              <a:t>not</a:t>
            </a:r>
            <a:r>
              <a:rPr lang="en-US" sz="1400" dirty="0"/>
              <a:t> pursue a career in engineering, while none indicate they </a:t>
            </a:r>
            <a:r>
              <a:rPr lang="en-US" sz="1400" i="1" dirty="0"/>
              <a:t>definitely</a:t>
            </a:r>
            <a:r>
              <a:rPr lang="en-US" sz="1400" dirty="0"/>
              <a:t> will not.  </a:t>
            </a:r>
          </a:p>
          <a:p>
            <a:pPr>
              <a:lnSpc>
                <a:spcPct val="100000"/>
              </a:lnSpc>
              <a:spcBef>
                <a:spcPts val="600"/>
              </a:spcBef>
            </a:pPr>
            <a:r>
              <a:rPr lang="en-US" sz="1400" dirty="0" smtClean="0"/>
              <a:t>Over nine in ten (94%) students say that when they began their studies they planned to practice engineering upon completion of their program.  Two thirds of students began their undergraduate studies with a </a:t>
            </a:r>
            <a:r>
              <a:rPr lang="en-US" sz="1400" i="1" dirty="0" smtClean="0"/>
              <a:t>definite</a:t>
            </a:r>
            <a:r>
              <a:rPr lang="en-US" sz="1400" dirty="0" smtClean="0"/>
              <a:t> intention to pursue an engineering career (64%), while three in ten said it was </a:t>
            </a:r>
            <a:r>
              <a:rPr lang="en-US" sz="1400" i="1" dirty="0" smtClean="0"/>
              <a:t>likely</a:t>
            </a:r>
            <a:r>
              <a:rPr lang="en-US" sz="1400" dirty="0" smtClean="0"/>
              <a:t> (31%).    </a:t>
            </a:r>
          </a:p>
          <a:p>
            <a:pPr>
              <a:lnSpc>
                <a:spcPct val="100000"/>
              </a:lnSpc>
              <a:spcBef>
                <a:spcPts val="600"/>
              </a:spcBef>
            </a:pPr>
            <a:endParaRPr lang="en-US" sz="1400" dirty="0" smtClean="0"/>
          </a:p>
          <a:p>
            <a:pPr>
              <a:lnSpc>
                <a:spcPct val="100000"/>
              </a:lnSpc>
              <a:spcBef>
                <a:spcPts val="600"/>
              </a:spcBef>
            </a:pPr>
            <a:endParaRPr lang="en-US" sz="1400" dirty="0" smtClean="0"/>
          </a:p>
          <a:p>
            <a:pPr>
              <a:lnSpc>
                <a:spcPct val="100000"/>
              </a:lnSpc>
              <a:spcBef>
                <a:spcPts val="600"/>
              </a:spcBef>
              <a:buFontTx/>
              <a:buNone/>
            </a:pPr>
            <a:endParaRPr lang="en-US" sz="1400" dirty="0" smtClean="0"/>
          </a:p>
        </p:txBody>
      </p:sp>
      <p:sp>
        <p:nvSpPr>
          <p:cNvPr id="8090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E7D3903-9EDD-4C13-9FEF-5C30E627DE5A}" type="slidenum">
              <a:rPr lang="en-US"/>
              <a:pPr/>
              <a:t>7</a:t>
            </a:fld>
            <a:endParaRPr lang="en-US" dirty="0"/>
          </a:p>
        </p:txBody>
      </p:sp>
    </p:spTree>
    <p:extLst>
      <p:ext uri="{BB962C8B-B14F-4D97-AF65-F5344CB8AC3E}">
        <p14:creationId xmlns:p14="http://schemas.microsoft.com/office/powerpoint/2010/main" val="41111296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1923" name="Rectangle 3"/>
          <p:cNvSpPr>
            <a:spLocks noGrp="1" noChangeArrowheads="1"/>
          </p:cNvSpPr>
          <p:nvPr>
            <p:ph idx="1"/>
          </p:nvPr>
        </p:nvSpPr>
        <p:spPr bwMode="auto">
          <a:xfrm>
            <a:off x="456335" y="901407"/>
            <a:ext cx="8136948"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Engineering Career </a:t>
            </a:r>
            <a:r>
              <a:rPr lang="en-US" sz="1600" dirty="0" smtClean="0"/>
              <a:t>(continued)</a:t>
            </a:r>
          </a:p>
          <a:p>
            <a:pPr>
              <a:lnSpc>
                <a:spcPct val="100000"/>
              </a:lnSpc>
              <a:spcBef>
                <a:spcPts val="600"/>
              </a:spcBef>
              <a:buSzPct val="90000"/>
            </a:pPr>
            <a:r>
              <a:rPr lang="en-US" sz="1400" dirty="0" smtClean="0"/>
              <a:t>Consistent with the overall level, over nine in ten students who intend to pursue a career in engineering say they were </a:t>
            </a:r>
            <a:r>
              <a:rPr lang="en-US" sz="1400" i="1" dirty="0" smtClean="0"/>
              <a:t>definitely</a:t>
            </a:r>
            <a:r>
              <a:rPr lang="en-US" sz="1400" dirty="0" smtClean="0"/>
              <a:t> (65%) or </a:t>
            </a:r>
            <a:r>
              <a:rPr lang="en-US" sz="1400" i="1" dirty="0" smtClean="0"/>
              <a:t>likely</a:t>
            </a:r>
            <a:r>
              <a:rPr lang="en-US" sz="1400" dirty="0" smtClean="0"/>
              <a:t> (31%) to pursue a career in the engineering field when they began their studies.   Fewer than one in ten (4%) say they originally intended to pursue an alternate career. </a:t>
            </a:r>
          </a:p>
          <a:p>
            <a:pPr lvl="1">
              <a:lnSpc>
                <a:spcPct val="100000"/>
              </a:lnSpc>
              <a:spcBef>
                <a:spcPts val="600"/>
              </a:spcBef>
            </a:pPr>
            <a:endParaRPr lang="en-US" sz="1400" dirty="0" smtClean="0"/>
          </a:p>
          <a:p>
            <a:pPr>
              <a:lnSpc>
                <a:spcPct val="100000"/>
              </a:lnSpc>
              <a:spcBef>
                <a:spcPts val="600"/>
              </a:spcBef>
              <a:buFontTx/>
              <a:buNone/>
            </a:pPr>
            <a:r>
              <a:rPr lang="en-US" sz="1600" b="1" dirty="0" smtClean="0"/>
              <a:t>Future Intentions: Pursue Licensure</a:t>
            </a:r>
          </a:p>
          <a:p>
            <a:pPr>
              <a:lnSpc>
                <a:spcPct val="100000"/>
              </a:lnSpc>
              <a:spcBef>
                <a:spcPts val="600"/>
              </a:spcBef>
            </a:pPr>
            <a:r>
              <a:rPr lang="en-US" sz="1400" dirty="0" smtClean="0"/>
              <a:t>More than four in ten of </a:t>
            </a:r>
            <a:r>
              <a:rPr lang="en-US" sz="1400" u="sng" dirty="0" smtClean="0"/>
              <a:t>all</a:t>
            </a:r>
            <a:r>
              <a:rPr lang="en-US" sz="1400" dirty="0" smtClean="0"/>
              <a:t> students (45%) indicate that they </a:t>
            </a:r>
            <a:r>
              <a:rPr lang="en-US" sz="1400" i="1" dirty="0" smtClean="0"/>
              <a:t>definitely</a:t>
            </a:r>
            <a:r>
              <a:rPr lang="en-US" sz="1400" dirty="0" smtClean="0"/>
              <a:t> intend to apply for licensure, while nearly two in ten (21%) say they </a:t>
            </a:r>
            <a:r>
              <a:rPr lang="en-US" sz="1400" i="1" dirty="0" smtClean="0"/>
              <a:t>probably</a:t>
            </a:r>
            <a:r>
              <a:rPr lang="en-US" sz="1400" dirty="0" smtClean="0"/>
              <a:t> will.  One quarter of students are unlikely to apply, of which nearly two in ten </a:t>
            </a:r>
            <a:r>
              <a:rPr lang="en-US" sz="1400" i="1" dirty="0" smtClean="0"/>
              <a:t>probably won’t</a:t>
            </a:r>
            <a:r>
              <a:rPr lang="en-US" sz="1400" dirty="0" smtClean="0"/>
              <a:t> (16%), while fewer than one in ten </a:t>
            </a:r>
            <a:r>
              <a:rPr lang="en-US" sz="1400" i="1" dirty="0" smtClean="0"/>
              <a:t>definitely won’t </a:t>
            </a:r>
            <a:r>
              <a:rPr lang="en-US" sz="1400" dirty="0" smtClean="0"/>
              <a:t>apply (7%). One in ten don’t know (11%).</a:t>
            </a:r>
          </a:p>
          <a:p>
            <a:pPr lvl="1">
              <a:lnSpc>
                <a:spcPct val="100000"/>
              </a:lnSpc>
              <a:spcBef>
                <a:spcPts val="600"/>
              </a:spcBef>
              <a:buFont typeface="Wingdings" pitchFamily="2" charset="2"/>
              <a:buChar char="Ø"/>
            </a:pPr>
            <a:r>
              <a:rPr lang="en-US" sz="1400" dirty="0" smtClean="0"/>
              <a:t>Of those students who specifically plan to pursue an engineering career, 46% indicate they </a:t>
            </a:r>
            <a:r>
              <a:rPr lang="en-US" sz="1400" i="1" dirty="0" smtClean="0"/>
              <a:t>definitely will </a:t>
            </a:r>
            <a:r>
              <a:rPr lang="en-US" sz="1400" dirty="0" smtClean="0"/>
              <a:t>and 21% </a:t>
            </a:r>
            <a:r>
              <a:rPr lang="en-US" sz="1400" i="1" dirty="0" smtClean="0"/>
              <a:t>probably will </a:t>
            </a:r>
            <a:r>
              <a:rPr lang="en-US" sz="1400" dirty="0" smtClean="0"/>
              <a:t>pursue their </a:t>
            </a:r>
            <a:r>
              <a:rPr lang="en-US" sz="1400" dirty="0" err="1" smtClean="0"/>
              <a:t>licence</a:t>
            </a:r>
            <a:r>
              <a:rPr lang="en-US" sz="1400" dirty="0" smtClean="0"/>
              <a:t>, nearly identical to overall levels.</a:t>
            </a:r>
          </a:p>
          <a:p>
            <a:pPr>
              <a:lnSpc>
                <a:spcPct val="100000"/>
              </a:lnSpc>
              <a:spcBef>
                <a:spcPts val="600"/>
              </a:spcBef>
            </a:pPr>
            <a:r>
              <a:rPr lang="en-US" sz="1400" dirty="0" smtClean="0"/>
              <a:t>Of those who do </a:t>
            </a:r>
            <a:r>
              <a:rPr lang="en-US" sz="1400" u="sng" dirty="0" smtClean="0"/>
              <a:t>not</a:t>
            </a:r>
            <a:r>
              <a:rPr lang="en-US" sz="1400" dirty="0" smtClean="0"/>
              <a:t> intend to immediately pursue their </a:t>
            </a:r>
            <a:r>
              <a:rPr lang="en-US" sz="1400" dirty="0" err="1" smtClean="0"/>
              <a:t>licence</a:t>
            </a:r>
            <a:r>
              <a:rPr lang="en-US" sz="1400" dirty="0" smtClean="0"/>
              <a:t>, nine in ten indicate that they </a:t>
            </a:r>
            <a:r>
              <a:rPr lang="en-US" sz="1400" i="1" dirty="0" smtClean="0"/>
              <a:t>probably</a:t>
            </a:r>
            <a:r>
              <a:rPr lang="en-US" sz="1400" dirty="0" smtClean="0"/>
              <a:t> or </a:t>
            </a:r>
            <a:r>
              <a:rPr lang="en-US" sz="1400" i="1" dirty="0" smtClean="0"/>
              <a:t>definitely</a:t>
            </a:r>
            <a:r>
              <a:rPr lang="en-US" sz="1400" dirty="0" smtClean="0"/>
              <a:t> will apply for licensure sometime down the road (91%), while one in ten do not foresee themselves applying in the future</a:t>
            </a:r>
            <a:r>
              <a:rPr lang="en-US" sz="1400" dirty="0" smtClean="0">
                <a:solidFill>
                  <a:srgbClr val="1F497D"/>
                </a:solidFill>
              </a:rPr>
              <a:t> (</a:t>
            </a:r>
            <a:r>
              <a:rPr lang="en-US" sz="1400" dirty="0">
                <a:solidFill>
                  <a:srgbClr val="1F497D"/>
                </a:solidFill>
              </a:rPr>
              <a:t>9</a:t>
            </a:r>
            <a:r>
              <a:rPr lang="en-US" sz="1400" dirty="0" smtClean="0">
                <a:solidFill>
                  <a:srgbClr val="1F497D"/>
                </a:solidFill>
              </a:rPr>
              <a:t>%).  </a:t>
            </a:r>
            <a:r>
              <a:rPr lang="en-US" sz="1400" i="1" dirty="0" smtClean="0">
                <a:solidFill>
                  <a:srgbClr val="1F497D"/>
                </a:solidFill>
              </a:rPr>
              <a:t>Due to very small base sizes, results should be interpreted with caution.</a:t>
            </a:r>
            <a:endParaRPr lang="en-US" sz="1400" dirty="0" smtClean="0"/>
          </a:p>
          <a:p>
            <a:pPr>
              <a:lnSpc>
                <a:spcPct val="100000"/>
              </a:lnSpc>
              <a:spcBef>
                <a:spcPts val="600"/>
              </a:spcBef>
            </a:pPr>
            <a:r>
              <a:rPr lang="en-US" sz="1400" dirty="0" smtClean="0">
                <a:solidFill>
                  <a:srgbClr val="1F497D"/>
                </a:solidFill>
              </a:rPr>
              <a:t>Once told that a </a:t>
            </a:r>
            <a:r>
              <a:rPr lang="en-US" sz="1400" dirty="0" err="1" smtClean="0">
                <a:solidFill>
                  <a:srgbClr val="1F497D"/>
                </a:solidFill>
              </a:rPr>
              <a:t>licence</a:t>
            </a:r>
            <a:r>
              <a:rPr lang="en-US" sz="1400" dirty="0" smtClean="0">
                <a:solidFill>
                  <a:srgbClr val="1F497D"/>
                </a:solidFill>
              </a:rPr>
              <a:t> is required to legally refer to yourself as an engineer and practice as an engineer, the vast majority (n=13) of those who originally did </a:t>
            </a:r>
            <a:r>
              <a:rPr lang="en-US" sz="1400" u="sng" dirty="0" smtClean="0">
                <a:solidFill>
                  <a:srgbClr val="1F497D"/>
                </a:solidFill>
              </a:rPr>
              <a:t>not</a:t>
            </a:r>
            <a:r>
              <a:rPr lang="en-US" sz="1400" dirty="0" smtClean="0">
                <a:solidFill>
                  <a:srgbClr val="1F497D"/>
                </a:solidFill>
              </a:rPr>
              <a:t> plan </a:t>
            </a:r>
            <a:r>
              <a:rPr lang="en-US" sz="1400" dirty="0" smtClean="0"/>
              <a:t>to pursue their </a:t>
            </a:r>
            <a:r>
              <a:rPr lang="en-US" sz="1400" dirty="0" err="1" smtClean="0"/>
              <a:t>licence</a:t>
            </a:r>
            <a:r>
              <a:rPr lang="en-US" sz="1400" dirty="0" smtClean="0"/>
              <a:t> </a:t>
            </a:r>
            <a:r>
              <a:rPr lang="en-US" sz="1400" dirty="0" smtClean="0">
                <a:solidFill>
                  <a:srgbClr val="1F497D"/>
                </a:solidFill>
              </a:rPr>
              <a:t>now indicate they are definitely or probably likely to do so. </a:t>
            </a:r>
            <a:r>
              <a:rPr lang="en-US" sz="1400" i="1" dirty="0" smtClean="0">
                <a:solidFill>
                  <a:srgbClr val="1F497D"/>
                </a:solidFill>
              </a:rPr>
              <a:t>Due to very small base sizes, results should be interpreted with caution. </a:t>
            </a:r>
            <a:endParaRPr lang="en-US" dirty="0" smtClean="0"/>
          </a:p>
          <a:p>
            <a:pPr>
              <a:lnSpc>
                <a:spcPct val="100000"/>
              </a:lnSpc>
              <a:spcBef>
                <a:spcPts val="600"/>
              </a:spcBef>
            </a:pPr>
            <a:endParaRPr lang="en-US" sz="1400" dirty="0" smtClean="0"/>
          </a:p>
          <a:p>
            <a:pPr>
              <a:lnSpc>
                <a:spcPct val="100000"/>
              </a:lnSpc>
              <a:spcBef>
                <a:spcPts val="600"/>
              </a:spcBef>
            </a:pPr>
            <a:endParaRPr lang="en-US" sz="1400" dirty="0" smtClean="0"/>
          </a:p>
          <a:p>
            <a:pPr>
              <a:lnSpc>
                <a:spcPct val="100000"/>
              </a:lnSpc>
              <a:spcBef>
                <a:spcPts val="600"/>
              </a:spcBef>
            </a:pPr>
            <a:endParaRPr lang="en-US" sz="1400" dirty="0" smtClean="0"/>
          </a:p>
          <a:p>
            <a:pPr>
              <a:lnSpc>
                <a:spcPct val="100000"/>
              </a:lnSpc>
              <a:spcBef>
                <a:spcPts val="600"/>
              </a:spcBef>
              <a:buFontTx/>
              <a:buNone/>
            </a:pPr>
            <a:endParaRPr lang="en-US" sz="1600" dirty="0" smtClean="0"/>
          </a:p>
        </p:txBody>
      </p:sp>
      <p:sp>
        <p:nvSpPr>
          <p:cNvPr id="81924"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54C0BE-1E28-446A-8F46-BC0E6F694244}" type="slidenum">
              <a:rPr lang="en-US"/>
              <a:pPr/>
              <a:t>8</a:t>
            </a:fld>
            <a:endParaRPr lang="en-US" dirty="0"/>
          </a:p>
        </p:txBody>
      </p:sp>
    </p:spTree>
    <p:extLst>
      <p:ext uri="{BB962C8B-B14F-4D97-AF65-F5344CB8AC3E}">
        <p14:creationId xmlns:p14="http://schemas.microsoft.com/office/powerpoint/2010/main" val="4473391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2947" name="Rectangle 7"/>
          <p:cNvSpPr>
            <a:spLocks noGrp="1" noChangeArrowheads="1"/>
          </p:cNvSpPr>
          <p:nvPr>
            <p:ph idx="1"/>
          </p:nvPr>
        </p:nvSpPr>
        <p:spPr bwMode="auto">
          <a:xfrm>
            <a:off x="378550" y="995817"/>
            <a:ext cx="8386627"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Pursue Licensure </a:t>
            </a:r>
            <a:r>
              <a:rPr lang="en-US" sz="1600" dirty="0" smtClean="0"/>
              <a:t>(continued)</a:t>
            </a:r>
          </a:p>
          <a:p>
            <a:pPr>
              <a:lnSpc>
                <a:spcPct val="100000"/>
              </a:lnSpc>
              <a:spcBef>
                <a:spcPts val="600"/>
              </a:spcBef>
            </a:pPr>
            <a:r>
              <a:rPr lang="en-US" sz="1400" dirty="0" smtClean="0"/>
              <a:t>Of those who intend to pursue their licence, seven in ten students plan to do so within one year (69%), of which half will do so within six months (52%). </a:t>
            </a:r>
            <a:r>
              <a:rPr lang="en-US" sz="1400" dirty="0" smtClean="0">
                <a:solidFill>
                  <a:srgbClr val="1F497D"/>
                </a:solidFill>
              </a:rPr>
              <a:t>Slightly more than one in ten intend to apply after a year (15%) or remain undecided (16%).</a:t>
            </a:r>
            <a:endParaRPr lang="en-US" sz="1400" dirty="0" smtClean="0"/>
          </a:p>
          <a:p>
            <a:pPr>
              <a:lnSpc>
                <a:spcPct val="100000"/>
              </a:lnSpc>
              <a:spcBef>
                <a:spcPts val="600"/>
              </a:spcBef>
            </a:pPr>
            <a:r>
              <a:rPr lang="en-US" sz="1400" dirty="0" smtClean="0"/>
              <a:t>Among those students who plan to wait at least a year to apply for licensure or are unsure, virtually all (n=44) cite the desire for required work experience as the reason for the delay or uncertainty. </a:t>
            </a:r>
          </a:p>
          <a:p>
            <a:pPr lvl="1">
              <a:lnSpc>
                <a:spcPct val="100000"/>
              </a:lnSpc>
              <a:spcBef>
                <a:spcPts val="600"/>
              </a:spcBef>
              <a:buFont typeface="Wingdings" pitchFamily="2" charset="2"/>
              <a:buChar char="Ø"/>
            </a:pPr>
            <a:r>
              <a:rPr lang="en-US" sz="1400" dirty="0" smtClean="0"/>
              <a:t>Upon learning that the fee for the first year of the Engineering-in-Training [EIT] program can be waived if they apply within six months of graduation, over nine in ten (95%) say they are at least likely to apply within a 6 month timeframe.</a:t>
            </a:r>
          </a:p>
          <a:p>
            <a:pPr lvl="1">
              <a:lnSpc>
                <a:spcPct val="100000"/>
              </a:lnSpc>
              <a:spcBef>
                <a:spcPts val="600"/>
              </a:spcBef>
              <a:buFont typeface="Wingdings" pitchFamily="2" charset="2"/>
              <a:buChar char="Ø"/>
            </a:pPr>
            <a:endParaRPr lang="en-US" sz="1400" dirty="0" smtClean="0"/>
          </a:p>
          <a:p>
            <a:pPr>
              <a:lnSpc>
                <a:spcPct val="100000"/>
              </a:lnSpc>
              <a:spcBef>
                <a:spcPts val="600"/>
              </a:spcBef>
              <a:buFontTx/>
              <a:buNone/>
            </a:pPr>
            <a:r>
              <a:rPr lang="en-US" sz="1600" b="1" dirty="0" smtClean="0"/>
              <a:t>Knowledge of Engineering Profession </a:t>
            </a:r>
          </a:p>
          <a:p>
            <a:pPr>
              <a:lnSpc>
                <a:spcPct val="100000"/>
              </a:lnSpc>
              <a:spcBef>
                <a:spcPts val="600"/>
              </a:spcBef>
            </a:pPr>
            <a:r>
              <a:rPr lang="en-US" sz="1400" dirty="0" smtClean="0"/>
              <a:t>At eight in ten (83%), the vast majority of students know that engineering is regulated by legislation, while one in ten believe it is not and 7% are unsure. </a:t>
            </a:r>
            <a:endParaRPr lang="en-US" dirty="0" smtClean="0"/>
          </a:p>
          <a:p>
            <a:pPr>
              <a:lnSpc>
                <a:spcPct val="100000"/>
              </a:lnSpc>
              <a:spcBef>
                <a:spcPts val="600"/>
              </a:spcBef>
            </a:pPr>
            <a:r>
              <a:rPr lang="en-US" sz="1400" dirty="0" smtClean="0"/>
              <a:t>Students’ knowledge of the Professional Engineers Act of their respective province is varied, four in ten students </a:t>
            </a:r>
            <a:r>
              <a:rPr lang="en-US" sz="1400" dirty="0" smtClean="0">
                <a:solidFill>
                  <a:srgbClr val="1F497D"/>
                </a:solidFill>
              </a:rPr>
              <a:t>report having a fair amount (38%) or just a little knowledge (43%) about the Professional Engineers Act, while 4% claim to know a lot about it.  Only 4% say they have never heard of the Act.</a:t>
            </a:r>
            <a:r>
              <a:rPr lang="en-US" sz="1400" dirty="0" smtClean="0"/>
              <a:t> </a:t>
            </a:r>
          </a:p>
          <a:p>
            <a:pPr>
              <a:lnSpc>
                <a:spcPct val="100000"/>
              </a:lnSpc>
              <a:spcBef>
                <a:spcPts val="600"/>
              </a:spcBef>
            </a:pPr>
            <a:r>
              <a:rPr lang="en-US" sz="1400" dirty="0" smtClean="0"/>
              <a:t>Nine in ten students know that a </a:t>
            </a:r>
            <a:r>
              <a:rPr lang="en-US" sz="1400" dirty="0" err="1" smtClean="0"/>
              <a:t>licence</a:t>
            </a:r>
            <a:r>
              <a:rPr lang="en-US" sz="1400" dirty="0" smtClean="0"/>
              <a:t> is required to perform engineering work independently (87%) while seven in ten know it is needed to use the title ‘Engineer’ (71%).   Further, eight in ten know that it is not required to practice engineering work under the supervision of a </a:t>
            </a:r>
            <a:r>
              <a:rPr lang="en-US" sz="1400" dirty="0" err="1" smtClean="0"/>
              <a:t>P.Eng</a:t>
            </a:r>
            <a:r>
              <a:rPr lang="en-US" sz="1400" dirty="0" smtClean="0"/>
              <a:t> (80%).</a:t>
            </a:r>
          </a:p>
          <a:p>
            <a:pPr>
              <a:lnSpc>
                <a:spcPct val="100000"/>
              </a:lnSpc>
              <a:spcBef>
                <a:spcPts val="600"/>
              </a:spcBef>
            </a:pPr>
            <a:endParaRPr lang="en-US" sz="1400" dirty="0" smtClean="0"/>
          </a:p>
          <a:p>
            <a:pPr>
              <a:lnSpc>
                <a:spcPct val="100000"/>
              </a:lnSpc>
              <a:spcBef>
                <a:spcPts val="600"/>
              </a:spcBef>
            </a:pPr>
            <a:endParaRPr lang="en-US" sz="1400" dirty="0" smtClean="0"/>
          </a:p>
        </p:txBody>
      </p:sp>
      <p:sp>
        <p:nvSpPr>
          <p:cNvPr id="8294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3044287-E3B5-45BF-A359-88D31C23FEF8}" type="slidenum">
              <a:rPr lang="en-US"/>
              <a:pPr/>
              <a:t>9</a:t>
            </a:fld>
            <a:endParaRPr lang="en-US" dirty="0"/>
          </a:p>
        </p:txBody>
      </p:sp>
    </p:spTree>
    <p:extLst>
      <p:ext uri="{BB962C8B-B14F-4D97-AF65-F5344CB8AC3E}">
        <p14:creationId xmlns:p14="http://schemas.microsoft.com/office/powerpoint/2010/main" val="396489366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c7689d2d0d44b4e9f97381cc5883e30 xmlns="5106176d-df31-4215-906b-feee93fdf1b0">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61a79811-3147-4ccd-b537-82b82b370d97</TermId>
        </TermInfo>
      </Terms>
    </bc7689d2d0d44b4e9f97381cc5883e30>
    <TaxCatchAll xmlns="5106176d-df31-4215-906b-feee93fdf1b0">
      <Value>9</Value>
    </TaxCatchAll>
    <_DCDateCreated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C1D237B35C0A468455D9C7C662FECC" ma:contentTypeVersion="10" ma:contentTypeDescription="Create a new document." ma:contentTypeScope="" ma:versionID="b0c485bfd4867040bebc2f07a9ef66fd">
  <xsd:schema xmlns:xsd="http://www.w3.org/2001/XMLSchema" xmlns:xs="http://www.w3.org/2001/XMLSchema" xmlns:p="http://schemas.microsoft.com/office/2006/metadata/properties" xmlns:ns2="http://schemas.microsoft.com/sharepoint/v3/fields" xmlns:ns3="5106176d-df31-4215-906b-feee93fdf1b0" targetNamespace="http://schemas.microsoft.com/office/2006/metadata/properties" ma:root="true" ma:fieldsID="f9ac3835ea3d9268fd21401e534c4f89" ns2:_="" ns3:_="">
    <xsd:import namespace="http://schemas.microsoft.com/sharepoint/v3/fields"/>
    <xsd:import namespace="5106176d-df31-4215-906b-feee93fdf1b0"/>
    <xsd:element name="properties">
      <xsd:complexType>
        <xsd:sequence>
          <xsd:element name="documentManagement">
            <xsd:complexType>
              <xsd:all>
                <xsd:element ref="ns2:_DCDateCreated" minOccurs="0"/>
                <xsd:element ref="ns3:bc7689d2d0d44b4e9f97381cc5883e3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6176d-df31-4215-906b-feee93fdf1b0" elementFormDefault="qualified">
    <xsd:import namespace="http://schemas.microsoft.com/office/2006/documentManagement/types"/>
    <xsd:import namespace="http://schemas.microsoft.com/office/infopath/2007/PartnerControls"/>
    <xsd:element name="bc7689d2d0d44b4e9f97381cc5883e30" ma:index="11" ma:taxonomy="true" ma:internalName="bc7689d2d0d44b4e9f97381cc5883e30" ma:taxonomyFieldName="Document_x0020_Type" ma:displayName="Document Type" ma:default="" ma:fieldId="{bc7689d2-d0d4-4b4e-9f97-381cc5883e30}" ma:taxonomyMulti="true" ma:sspId="cee21a0b-3d72-4199-8d41-ab3f8a7999ee" ma:termSetId="db4c85ff-7dce-45b6-913f-7ce403761144"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32b17d80-b363-4b7c-a539-83401cb2b584}" ma:internalName="TaxCatchAll" ma:showField="CatchAllData" ma:web="766e237a-0da8-4cae-8733-236122b094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7C13E-6999-414A-AD00-A271FD89DA43}">
  <ds:schemaRef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5106176d-df31-4215-906b-feee93fdf1b0"/>
    <ds:schemaRef ds:uri="http://schemas.microsoft.com/sharepoint/v3/field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DECAD45-471B-4852-9B8C-5BACA30C6072}">
  <ds:schemaRefs>
    <ds:schemaRef ds:uri="http://schemas.microsoft.com/sharepoint/v3/contenttype/forms"/>
  </ds:schemaRefs>
</ds:datastoreItem>
</file>

<file path=customXml/itemProps3.xml><?xml version="1.0" encoding="utf-8"?>
<ds:datastoreItem xmlns:ds="http://schemas.openxmlformats.org/officeDocument/2006/customXml" ds:itemID="{7E554835-3B10-4074-9273-840857F95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5106176d-df31-4215-906b-feee93fdf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 New Template 2012_version 2007_USER_Public Affairs</Template>
  <TotalTime>42506</TotalTime>
  <Words>8263</Words>
  <Application>Microsoft Office PowerPoint</Application>
  <PresentationFormat>On-screen Show (4:3)</PresentationFormat>
  <Paragraphs>1608</Paragraphs>
  <Slides>61</Slides>
  <Notes>5</Notes>
  <HiddenSlides>0</HiddenSlides>
  <MMClips>0</MMClips>
  <ScaleCrop>false</ScaleCrop>
  <HeadingPairs>
    <vt:vector size="4" baseType="variant">
      <vt:variant>
        <vt:lpstr>Theme</vt:lpstr>
      </vt:variant>
      <vt:variant>
        <vt:i4>8</vt:i4>
      </vt:variant>
      <vt:variant>
        <vt:lpstr>Slide Titles</vt:lpstr>
      </vt:variant>
      <vt:variant>
        <vt:i4>61</vt:i4>
      </vt:variant>
    </vt:vector>
  </HeadingPairs>
  <TitlesOfParts>
    <vt:vector size="69" baseType="lpstr">
      <vt:lpstr>Ipsos Template 2012</vt:lpstr>
      <vt:lpstr>8_blank</vt:lpstr>
      <vt:lpstr>9_blank</vt:lpstr>
      <vt:lpstr>10_blank</vt:lpstr>
      <vt:lpstr>11_blank</vt:lpstr>
      <vt:lpstr>12_blank</vt:lpstr>
      <vt:lpstr>13_blank</vt:lpstr>
      <vt:lpstr>14_blank</vt:lpstr>
      <vt:lpstr>2014 Final Year Engineering Student Survey  - Atlantic Report Conducted by Ipsos Reid on behalf of Engineers Canada</vt:lpstr>
      <vt:lpstr>Table of Contents</vt:lpstr>
      <vt:lpstr>Research Objectives</vt:lpstr>
      <vt:lpstr>Methodology</vt:lpstr>
      <vt:lpstr>Methodology (cont’d)</vt:lpstr>
      <vt:lpstr>Key Highlights</vt:lpstr>
      <vt:lpstr>Executive Summary</vt:lpstr>
      <vt:lpstr>Executive Summary (continued)</vt:lpstr>
      <vt:lpstr>Executive Summary (continued)</vt:lpstr>
      <vt:lpstr>Executive Summary (continued)</vt:lpstr>
      <vt:lpstr>Future Plans</vt:lpstr>
      <vt:lpstr>Plans After Graduation</vt:lpstr>
      <vt:lpstr>Location of Anticipated Graduate Education</vt:lpstr>
      <vt:lpstr>Intention to Pursue Engineering Career </vt:lpstr>
      <vt:lpstr>Career Plans When Studies Commenced </vt:lpstr>
      <vt:lpstr>Current and Prior Career Intentions  (among students who intend to pursue a career in engineering)</vt:lpstr>
      <vt:lpstr>Application Intentions for Professional Engineering Licensure</vt:lpstr>
      <vt:lpstr>Intention to Apply for Licensure</vt:lpstr>
      <vt:lpstr>Intention to Apply for Licensure-  Pursuing Engineering Career </vt:lpstr>
      <vt:lpstr>Foresee Applying in Future P.Eng.</vt:lpstr>
      <vt:lpstr>Interest Once Told P.Eng. Licence is Required to Practice</vt:lpstr>
      <vt:lpstr>Pre-Graduation Work Experience- 2014</vt:lpstr>
      <vt:lpstr>Application Timeframe</vt:lpstr>
      <vt:lpstr>Reasons for Waiting to Apply</vt:lpstr>
      <vt:lpstr>Impact of Waiving EIT Fees on Likelihood to Apply within Six Months</vt:lpstr>
      <vt:lpstr>Intended Country of Application</vt:lpstr>
      <vt:lpstr>Province of Intended Licensure</vt:lpstr>
      <vt:lpstr>Licensing Knowledge</vt:lpstr>
      <vt:lpstr>Engineering Regulated by Legislation</vt:lpstr>
      <vt:lpstr>Licensing for Roles within Engineering</vt:lpstr>
      <vt:lpstr>Knowledge of Licensing and Roles</vt:lpstr>
      <vt:lpstr>Organizational Responsibilities – 2013 &amp; 2014</vt:lpstr>
      <vt:lpstr>Knowledge of Organizational Responsibility</vt:lpstr>
      <vt:lpstr>Provincial Engineering Association</vt:lpstr>
      <vt:lpstr>Attendance of Provincial Engineering Association Seminar</vt:lpstr>
      <vt:lpstr>Association with SMP</vt:lpstr>
      <vt:lpstr>Professional Engineers Act</vt:lpstr>
      <vt:lpstr>Professional Engineers Act</vt:lpstr>
      <vt:lpstr>Professional Engineers Act (cont’d)</vt:lpstr>
      <vt:lpstr>Appetite for Career        Assessment Tool</vt:lpstr>
      <vt:lpstr>Helpfulness of Engineering Fit Tool During High School</vt:lpstr>
      <vt:lpstr>Career Assessment Tool- 2014</vt:lpstr>
      <vt:lpstr>Career Assessment Tool- 2014</vt:lpstr>
      <vt:lpstr>Intention to Pursue Engineering Career- 2014 </vt:lpstr>
      <vt:lpstr>Demographics</vt:lpstr>
      <vt:lpstr>Inspiration for Pursuing Engineering </vt:lpstr>
      <vt:lpstr>Permanent Residency</vt:lpstr>
      <vt:lpstr>Engineering Disciplines </vt:lpstr>
      <vt:lpstr>Impact of Seminar/ Workshop Attendance</vt:lpstr>
      <vt:lpstr>Workshop/Seminar Attendance  &amp; Intention to Pursue Engineering Career</vt:lpstr>
      <vt:lpstr>[Workshop/Seminar Attendance  &amp; Intention to Apply for Licensure</vt:lpstr>
      <vt:lpstr>Impact of Knowledge of the  Professional Engineers Act</vt:lpstr>
      <vt:lpstr>Knowledge of Professional Engineers Act  &amp; Intention to Pursue Engineering Career</vt:lpstr>
      <vt:lpstr>Knowledge of Professional Engineers Act  &amp; Intention to Apply for Licensure</vt:lpstr>
      <vt:lpstr>Impact of Knowledge of Licensing and Roles</vt:lpstr>
      <vt:lpstr>Knowledge of Licensing and Roles  &amp; Intention to Pursue Engineering Career</vt:lpstr>
      <vt:lpstr>Knowledge of Licensing and Roles  &amp; Intention to Apply for Licensure</vt:lpstr>
      <vt:lpstr>Impact of Knowledge of Organizational Responsibility</vt:lpstr>
      <vt:lpstr>Knowledge of Organizational Responsibility  &amp; Intention to Pursue Engineering Career</vt:lpstr>
      <vt:lpstr>Knowledge of Organizational Responsibility &amp; Intention to Apply for Licensure</vt:lpstr>
      <vt:lpstr>PowerPoint Presentation</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Final Year Engineering Student Survey  - Atlantic Report Conducted by Ipsos Reid on behalf of Engineers Canada</dc:title>
  <dc:creator>Ana Dursun</dc:creator>
  <cp:lastModifiedBy>Will Meyer</cp:lastModifiedBy>
  <cp:revision>2248</cp:revision>
  <cp:lastPrinted>2014-05-09T18:51:25Z</cp:lastPrinted>
  <dcterms:modified xsi:type="dcterms:W3CDTF">2014-07-18T13:56:43Z</dcterms:modified>
  <cp:category>English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0x010100BDC1D237B35C0A468455D9C7C662FECC</vt:lpwstr>
  </property>
  <property fmtid="{D5CDD505-2E9C-101B-9397-08002B2CF9AE}" pid="3" name="Document Type">
    <vt:lpwstr>9;#Report|61a79811-3147-4ccd-b537-82b82b370d97</vt:lpwstr>
  </property>
</Properties>
</file>