
<file path=[Content_Types].xml><?xml version="1.0" encoding="utf-8"?>
<Types xmlns="http://schemas.openxmlformats.org/package/2006/content-types">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9" r:id="rId55"/>
    <p:sldId id="313" r:id="rId56"/>
    <p:sldId id="314" r:id="rId57"/>
    <p:sldId id="315" r:id="rId58"/>
    <p:sldId id="316" r:id="rId59"/>
    <p:sldId id="317" r:id="rId60"/>
    <p:sldId id="318" r:id="rId61"/>
    <p:sldId id="258"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DAB"/>
    <a:srgbClr val="6695C2"/>
    <a:srgbClr val="515352"/>
    <a:srgbClr val="494B4B"/>
    <a:srgbClr val="5B7D2D"/>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9" autoAdjust="0"/>
    <p:restoredTop sz="59124" autoAdjust="0"/>
  </p:normalViewPr>
  <p:slideViewPr>
    <p:cSldViewPr>
      <p:cViewPr>
        <p:scale>
          <a:sx n="43" d="100"/>
          <a:sy n="43" d="100"/>
        </p:scale>
        <p:origin x="-3678"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simple1" qsCatId="simple" csTypeId="urn:microsoft.com/office/officeart/2005/8/colors/accent1_2" csCatId="accent1"/>
      <dgm:spPr/>
    </dgm:pt>
    <dgm:pt modelId="{845EEE4A-27BE-417C-B4E0-5A2FFC5129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Objectives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Expected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Outcomes</a:t>
          </a:r>
        </a:p>
      </dgm:t>
    </dgm:pt>
    <dgm:pt modelId="{A67CA5C9-401C-45EC-89E7-2BDC667DE92B}" type="parTrans" cxnId="{0484B995-3730-4D51-A452-CC1623A1B879}">
      <dgm:prSet/>
      <dgm:spPr/>
    </dgm:pt>
    <dgm:pt modelId="{1A55FC62-0038-46D9-802C-53CC2368A564}" type="sibTrans" cxnId="{0484B995-3730-4D51-A452-CC1623A1B879}">
      <dgm:prSet/>
      <dgm:spPr/>
    </dgm:pt>
    <dgm:pt modelId="{370EAB79-A373-4F18-B038-060E828D981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Curriculum</a:t>
          </a:r>
        </a:p>
      </dgm:t>
    </dgm:pt>
    <dgm:pt modelId="{FAB0DD00-68C9-45B2-8B0F-ED473EDFC3A0}" type="parTrans" cxnId="{53249523-6DD6-4BCF-974E-2AF7439E9F4F}">
      <dgm:prSet/>
      <dgm:spPr/>
    </dgm:pt>
    <dgm:pt modelId="{B86ADAA0-774D-4AEA-A2E6-6C693165D544}" type="sibTrans" cxnId="{53249523-6DD6-4BCF-974E-2AF7439E9F4F}">
      <dgm:prSet/>
      <dgm:spPr/>
    </dgm:pt>
    <dgm:pt modelId="{4435B3CC-AD38-4BA1-B047-965CCA36D06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Assessment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Processes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Metrics</a:t>
          </a:r>
        </a:p>
      </dgm:t>
    </dgm:pt>
    <dgm:pt modelId="{7F1614E1-B595-4C2C-8F98-9F10E38C4707}" type="parTrans" cxnId="{8EF27CF6-8F1A-49F1-BEA0-FDEC8C5A211D}">
      <dgm:prSet/>
      <dgm:spPr/>
    </dgm:pt>
    <dgm:pt modelId="{F6AF19AF-9C1B-4D15-B2D5-98E80581B889}" type="sibTrans" cxnId="{8EF27CF6-8F1A-49F1-BEA0-FDEC8C5A211D}">
      <dgm:prSet/>
      <dgm:spPr/>
    </dgm:pt>
    <dgm:pt modelId="{B70C33FC-B557-4768-BD7E-D688064B086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smtClean="0">
              <a:ln>
                <a:noFill/>
              </a:ln>
              <a:solidFill>
                <a:srgbClr val="003366"/>
              </a:solidFill>
              <a:effectLst/>
              <a:latin typeface="Arial" charset="0"/>
            </a:rPr>
            <a:t>Evaluation</a:t>
          </a:r>
        </a:p>
      </dgm:t>
    </dgm:pt>
    <dgm:pt modelId="{78099C14-0136-480C-AA21-115BF1981BFB}" type="parTrans" cxnId="{14CB7249-7024-469B-8E48-F33C1454E8EE}">
      <dgm:prSet/>
      <dgm:spPr/>
    </dgm:pt>
    <dgm:pt modelId="{3F80236E-59D1-4EE4-8F01-2F076C398401}" type="sibTrans" cxnId="{14CB7249-7024-469B-8E48-F33C1454E8EE}">
      <dgm:prSet/>
      <dgm:spPr/>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dgm:presLayoutVars>
          <dgm:bulletEnabled val="1"/>
        </dgm:presLayoutVars>
      </dgm:prSet>
      <dgm:spPr/>
      <dgm:t>
        <a:bodyPr/>
        <a:lstStyle/>
        <a:p>
          <a:endParaRPr lang="en-US"/>
        </a:p>
      </dgm:t>
    </dgm:pt>
    <dgm:pt modelId="{156A3E65-26A8-4D1D-8E17-FB3DDCEE21D6}" type="pres">
      <dgm:prSet presAssocID="{1A55FC62-0038-46D9-802C-53CC2368A564}" presName="sibTrans" presStyleLbl="node1" presStyleIdx="0" presStyleCnt="4"/>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dgm:presLayoutVars>
          <dgm:bulletEnabled val="1"/>
        </dgm:presLayoutVars>
      </dgm:prSet>
      <dgm:spPr/>
      <dgm:t>
        <a:bodyPr/>
        <a:lstStyle/>
        <a:p>
          <a:endParaRPr lang="en-US"/>
        </a:p>
      </dgm:t>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dgm:presLayoutVars>
          <dgm:bulletEnabled val="1"/>
        </dgm:presLayoutVars>
      </dgm:prSet>
      <dgm:spPr/>
      <dgm:t>
        <a:bodyPr/>
        <a:lstStyle/>
        <a:p>
          <a:endParaRPr lang="en-US"/>
        </a:p>
      </dgm:t>
    </dgm:pt>
    <dgm:pt modelId="{D525DF4B-9FE9-41FA-BCB5-A1F2EF07F13E}" type="pres">
      <dgm:prSet presAssocID="{F6AF19AF-9C1B-4D15-B2D5-98E80581B889}" presName="sibTrans" presStyleLbl="node1" presStyleIdx="2" presStyleCnt="4"/>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dgm:presLayoutVars>
          <dgm:bulletEnabled val="1"/>
        </dgm:presLayoutVars>
      </dgm:prSet>
      <dgm:spPr/>
      <dgm:t>
        <a:bodyPr/>
        <a:lstStyle/>
        <a:p>
          <a:endParaRPr lang="en-US"/>
        </a:p>
      </dgm:t>
    </dgm:pt>
    <dgm:pt modelId="{3C4C46D4-B63B-42E7-8E6D-49B040281B81}" type="pres">
      <dgm:prSet presAssocID="{3F80236E-59D1-4EE4-8F01-2F076C398401}" presName="sibTrans" presStyleLbl="node1" presStyleIdx="3" presStyleCnt="4"/>
      <dgm:spPr/>
    </dgm:pt>
  </dgm:ptLst>
  <dgm:cxnLst>
    <dgm:cxn modelId="{CC00A855-CEED-486E-AB1C-C22BB28AF4B5}" type="presOf" srcId="{1A55FC62-0038-46D9-802C-53CC2368A564}" destId="{156A3E65-26A8-4D1D-8E17-FB3DDCEE21D6}"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7F707D6C-D090-4908-93FA-32B76E850CDE}"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1012C32F-9947-4DE5-B302-FBBA78A3DEC7}" type="presOf" srcId="{B86ADAA0-774D-4AEA-A2E6-6C693165D544}" destId="{B2B09FB1-4955-404A-9614-D2F2BFD1699B}"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B71CD42D-97F9-4F7F-9266-1543F7FEE40C}" type="presOf" srcId="{596ABCED-4B24-48DF-8ACD-35EF37C73DF7}" destId="{E502347D-EFFE-4625-B251-7A4CE8AA29D8}" srcOrd="0" destOrd="0" presId="urn:microsoft.com/office/officeart/2005/8/layout/cycle1"/>
    <dgm:cxn modelId="{E579192E-8A4D-4BB8-9471-DDDB5264AA63}" type="presOf" srcId="{4435B3CC-AD38-4BA1-B047-965CCA36D067}" destId="{FD2C82B5-139F-4006-81B0-1550EAC1F29C}"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52BE3B79-4EBF-442A-AB92-979E13ACDE40}" type="presOf" srcId="{F6AF19AF-9C1B-4D15-B2D5-98E80581B889}" destId="{D525DF4B-9FE9-41FA-BCB5-A1F2EF07F13E}" srcOrd="0" destOrd="0" presId="urn:microsoft.com/office/officeart/2005/8/layout/cycle1"/>
    <dgm:cxn modelId="{18BB1C2D-B422-4988-B2CE-37C237096060}" type="presOf" srcId="{3F80236E-59D1-4EE4-8F01-2F076C398401}" destId="{3C4C46D4-B63B-42E7-8E6D-49B040281B81}" srcOrd="0" destOrd="0" presId="urn:microsoft.com/office/officeart/2005/8/layout/cycle1"/>
    <dgm:cxn modelId="{1F4AA0E3-0DD9-4D4C-B133-A5017EBDB33B}" type="presOf" srcId="{845EEE4A-27BE-417C-B4E0-5A2FFC51294B}" destId="{5416AFCE-C9A3-4B52-BD06-8EE0C8753CD7}" srcOrd="0" destOrd="0" presId="urn:microsoft.com/office/officeart/2005/8/layout/cycle1"/>
    <dgm:cxn modelId="{DE327219-A074-4147-9EA4-5E25FC94157D}" type="presOf" srcId="{370EAB79-A373-4F18-B038-060E828D981F}" destId="{CF612E32-779A-4469-B9B2-1FCB9A6AA7C8}" srcOrd="0" destOrd="0" presId="urn:microsoft.com/office/officeart/2005/8/layout/cycle1"/>
    <dgm:cxn modelId="{FF1863C3-0DE4-4714-8B98-BD7D9B1FFE8C}" type="presParOf" srcId="{E502347D-EFFE-4625-B251-7A4CE8AA29D8}" destId="{68C2E969-BD03-48CB-BC07-CBFE926202BF}" srcOrd="0" destOrd="0" presId="urn:microsoft.com/office/officeart/2005/8/layout/cycle1"/>
    <dgm:cxn modelId="{9E3D3790-5E04-4935-A08E-EE1971832D66}" type="presParOf" srcId="{E502347D-EFFE-4625-B251-7A4CE8AA29D8}" destId="{5416AFCE-C9A3-4B52-BD06-8EE0C8753CD7}" srcOrd="1" destOrd="0" presId="urn:microsoft.com/office/officeart/2005/8/layout/cycle1"/>
    <dgm:cxn modelId="{9EC2D128-69A1-4D50-BFE2-E5C9F5C94430}" type="presParOf" srcId="{E502347D-EFFE-4625-B251-7A4CE8AA29D8}" destId="{156A3E65-26A8-4D1D-8E17-FB3DDCEE21D6}" srcOrd="2" destOrd="0" presId="urn:microsoft.com/office/officeart/2005/8/layout/cycle1"/>
    <dgm:cxn modelId="{F7A81D79-6C67-4A42-88C6-4DF2B24B6502}" type="presParOf" srcId="{E502347D-EFFE-4625-B251-7A4CE8AA29D8}" destId="{1623C625-3B68-4F8A-8B7F-F38E9364C411}" srcOrd="3" destOrd="0" presId="urn:microsoft.com/office/officeart/2005/8/layout/cycle1"/>
    <dgm:cxn modelId="{E0518A5E-0527-4448-8D69-790C6569A1E9}" type="presParOf" srcId="{E502347D-EFFE-4625-B251-7A4CE8AA29D8}" destId="{CF612E32-779A-4469-B9B2-1FCB9A6AA7C8}" srcOrd="4" destOrd="0" presId="urn:microsoft.com/office/officeart/2005/8/layout/cycle1"/>
    <dgm:cxn modelId="{618C4382-3427-4FA7-B56B-AB09BED8B341}" type="presParOf" srcId="{E502347D-EFFE-4625-B251-7A4CE8AA29D8}" destId="{B2B09FB1-4955-404A-9614-D2F2BFD1699B}" srcOrd="5" destOrd="0" presId="urn:microsoft.com/office/officeart/2005/8/layout/cycle1"/>
    <dgm:cxn modelId="{25FC207E-2405-46FF-ABF7-B20569EACC2E}" type="presParOf" srcId="{E502347D-EFFE-4625-B251-7A4CE8AA29D8}" destId="{826A022D-7AA9-4926-A854-54357491DD29}" srcOrd="6" destOrd="0" presId="urn:microsoft.com/office/officeart/2005/8/layout/cycle1"/>
    <dgm:cxn modelId="{6C51A63C-8D29-4900-9AA9-3008DE584431}" type="presParOf" srcId="{E502347D-EFFE-4625-B251-7A4CE8AA29D8}" destId="{FD2C82B5-139F-4006-81B0-1550EAC1F29C}" srcOrd="7" destOrd="0" presId="urn:microsoft.com/office/officeart/2005/8/layout/cycle1"/>
    <dgm:cxn modelId="{2A66C0AE-DE7D-4DC9-9AB1-FBE689571B0C}" type="presParOf" srcId="{E502347D-EFFE-4625-B251-7A4CE8AA29D8}" destId="{D525DF4B-9FE9-41FA-BCB5-A1F2EF07F13E}" srcOrd="8" destOrd="0" presId="urn:microsoft.com/office/officeart/2005/8/layout/cycle1"/>
    <dgm:cxn modelId="{C41BD772-C1FF-400A-8444-B7C7C5E8E7DD}" type="presParOf" srcId="{E502347D-EFFE-4625-B251-7A4CE8AA29D8}" destId="{5296ED6C-8948-4683-BA30-E8971C66781F}" srcOrd="9" destOrd="0" presId="urn:microsoft.com/office/officeart/2005/8/layout/cycle1"/>
    <dgm:cxn modelId="{F0A029A7-28BE-400D-A8E4-847F2B79AF94}" type="presParOf" srcId="{E502347D-EFFE-4625-B251-7A4CE8AA29D8}" destId="{5B7DF627-234B-43B6-B5E0-59B6C602982D}" srcOrd="10" destOrd="0" presId="urn:microsoft.com/office/officeart/2005/8/layout/cycle1"/>
    <dgm:cxn modelId="{6BFFAB17-A324-41EE-B764-0B02565AB305}"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063323" y="90939"/>
          <a:ext cx="1455836" cy="145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Objectives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Expected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Outcomes</a:t>
          </a:r>
        </a:p>
      </dsp:txBody>
      <dsp:txXfrm>
        <a:off x="3063323" y="90939"/>
        <a:ext cx="1455836" cy="1455836"/>
      </dsp:txXfrm>
    </dsp:sp>
    <dsp:sp modelId="{156A3E65-26A8-4D1D-8E17-FB3DDCEE21D6}">
      <dsp:nvSpPr>
        <dsp:cNvPr id="0" name=""/>
        <dsp:cNvSpPr/>
      </dsp:nvSpPr>
      <dsp:spPr>
        <a:xfrm>
          <a:off x="493591" y="-1708"/>
          <a:ext cx="4118217" cy="4118217"/>
        </a:xfrm>
        <a:prstGeom prst="circularArrow">
          <a:avLst>
            <a:gd name="adj1" fmla="val 6893"/>
            <a:gd name="adj2" fmla="val 464670"/>
            <a:gd name="adj3" fmla="val 552285"/>
            <a:gd name="adj4" fmla="val 20583045"/>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12E32-779A-4469-B9B2-1FCB9A6AA7C8}">
      <dsp:nvSpPr>
        <dsp:cNvPr id="0" name=""/>
        <dsp:cNvSpPr/>
      </dsp:nvSpPr>
      <dsp:spPr>
        <a:xfrm>
          <a:off x="3063323" y="2568023"/>
          <a:ext cx="1455836" cy="145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Curriculum</a:t>
          </a:r>
        </a:p>
      </dsp:txBody>
      <dsp:txXfrm>
        <a:off x="3063323" y="2568023"/>
        <a:ext cx="1455836" cy="1455836"/>
      </dsp:txXfrm>
    </dsp:sp>
    <dsp:sp modelId="{B2B09FB1-4955-404A-9614-D2F2BFD1699B}">
      <dsp:nvSpPr>
        <dsp:cNvPr id="0" name=""/>
        <dsp:cNvSpPr/>
      </dsp:nvSpPr>
      <dsp:spPr>
        <a:xfrm>
          <a:off x="493591" y="-1708"/>
          <a:ext cx="4118217" cy="4118217"/>
        </a:xfrm>
        <a:prstGeom prst="circularArrow">
          <a:avLst>
            <a:gd name="adj1" fmla="val 6893"/>
            <a:gd name="adj2" fmla="val 464670"/>
            <a:gd name="adj3" fmla="val 5952285"/>
            <a:gd name="adj4" fmla="val 4383045"/>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C82B5-139F-4006-81B0-1550EAC1F29C}">
      <dsp:nvSpPr>
        <dsp:cNvPr id="0" name=""/>
        <dsp:cNvSpPr/>
      </dsp:nvSpPr>
      <dsp:spPr>
        <a:xfrm>
          <a:off x="586239" y="2568023"/>
          <a:ext cx="1455836" cy="145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Assessment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Processes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Metrics</a:t>
          </a:r>
        </a:p>
      </dsp:txBody>
      <dsp:txXfrm>
        <a:off x="586239" y="2568023"/>
        <a:ext cx="1455836" cy="1455836"/>
      </dsp:txXfrm>
    </dsp:sp>
    <dsp:sp modelId="{D525DF4B-9FE9-41FA-BCB5-A1F2EF07F13E}">
      <dsp:nvSpPr>
        <dsp:cNvPr id="0" name=""/>
        <dsp:cNvSpPr/>
      </dsp:nvSpPr>
      <dsp:spPr>
        <a:xfrm>
          <a:off x="493591" y="-1708"/>
          <a:ext cx="4118217" cy="4118217"/>
        </a:xfrm>
        <a:prstGeom prst="circularArrow">
          <a:avLst>
            <a:gd name="adj1" fmla="val 6893"/>
            <a:gd name="adj2" fmla="val 464670"/>
            <a:gd name="adj3" fmla="val 11352285"/>
            <a:gd name="adj4" fmla="val 9783045"/>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DF627-234B-43B6-B5E0-59B6C602982D}">
      <dsp:nvSpPr>
        <dsp:cNvPr id="0" name=""/>
        <dsp:cNvSpPr/>
      </dsp:nvSpPr>
      <dsp:spPr>
        <a:xfrm>
          <a:off x="586239" y="90939"/>
          <a:ext cx="1455836" cy="1455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kern="1200" cap="none" normalizeH="0" baseline="0" smtClean="0">
              <a:ln>
                <a:noFill/>
              </a:ln>
              <a:solidFill>
                <a:srgbClr val="003366"/>
              </a:solidFill>
              <a:effectLst/>
              <a:latin typeface="Arial" charset="0"/>
            </a:rPr>
            <a:t>Evaluation</a:t>
          </a:r>
        </a:p>
      </dsp:txBody>
      <dsp:txXfrm>
        <a:off x="586239" y="90939"/>
        <a:ext cx="1455836" cy="1455836"/>
      </dsp:txXfrm>
    </dsp:sp>
    <dsp:sp modelId="{3C4C46D4-B63B-42E7-8E6D-49B040281B81}">
      <dsp:nvSpPr>
        <dsp:cNvPr id="0" name=""/>
        <dsp:cNvSpPr/>
      </dsp:nvSpPr>
      <dsp:spPr>
        <a:xfrm>
          <a:off x="493591" y="-1708"/>
          <a:ext cx="4118217" cy="4118217"/>
        </a:xfrm>
        <a:prstGeom prst="circularArrow">
          <a:avLst>
            <a:gd name="adj1" fmla="val 6893"/>
            <a:gd name="adj2" fmla="val 464670"/>
            <a:gd name="adj3" fmla="val 16752285"/>
            <a:gd name="adj4" fmla="val 15183045"/>
            <a:gd name="adj5" fmla="val 804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0A77D-9B16-4CE4-9C7E-ABCBC27002AE}" type="datetimeFigureOut">
              <a:rPr lang="fr-CA" smtClean="0"/>
              <a:t>2015-07-16</a:t>
            </a:fld>
            <a:endParaRPr lang="fr-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EBB291-14B4-4F6D-8B02-9F4D7BE117F2}" type="slidenum">
              <a:rPr lang="fr-CA" smtClean="0"/>
              <a:t>‹#›</a:t>
            </a:fld>
            <a:endParaRPr lang="fr-CA"/>
          </a:p>
        </p:txBody>
      </p:sp>
    </p:spTree>
    <p:extLst>
      <p:ext uri="{BB962C8B-B14F-4D97-AF65-F5344CB8AC3E}">
        <p14:creationId xmlns:p14="http://schemas.microsoft.com/office/powerpoint/2010/main" val="97103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7B1A3-F46A-4DF6-96AB-C51F2EFFD6B1}" type="datetimeFigureOut">
              <a:rPr lang="en-CA" smtClean="0"/>
              <a:pPr/>
              <a:t>2015-07-16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0AE837-4B82-4C3F-B337-1586444097B3}" type="slidenum">
              <a:rPr lang="en-CA" smtClean="0"/>
              <a:pPr/>
              <a:t>‹#›</a:t>
            </a:fld>
            <a:endParaRPr lang="en-CA"/>
          </a:p>
        </p:txBody>
      </p:sp>
    </p:spTree>
    <p:extLst>
      <p:ext uri="{BB962C8B-B14F-4D97-AF65-F5344CB8AC3E}">
        <p14:creationId xmlns:p14="http://schemas.microsoft.com/office/powerpoint/2010/main" val="187534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defRPr/>
            </a:pPr>
            <a:r>
              <a:rPr lang="en-CA" dirty="0">
                <a:cs typeface="Times New Roman" pitchFamily="1" charset="0"/>
              </a:rPr>
              <a:t>Note: HEI means Higher Education Institution, which includes Universities and Colleges. This phrase may also be abbreviated as “Institution” elsewhere in this presentation.</a:t>
            </a:r>
          </a:p>
          <a:p>
            <a:pPr>
              <a:defRPr/>
            </a:pPr>
            <a:endParaRPr lang="en-CA" b="1" dirty="0">
              <a:cs typeface="Times New Roman" pitchFamily="1" charset="0"/>
            </a:endParaRPr>
          </a:p>
          <a:p>
            <a:pPr>
              <a:defRPr/>
            </a:pPr>
            <a:r>
              <a:rPr lang="en-CA" b="1" dirty="0">
                <a:cs typeface="Times New Roman" pitchFamily="1" charset="0"/>
              </a:rPr>
              <a:t>Purpose of this presentation</a:t>
            </a:r>
          </a:p>
          <a:p>
            <a:pPr>
              <a:defRPr/>
            </a:pPr>
            <a:endParaRPr lang="en-CA" dirty="0">
              <a:cs typeface="Times New Roman" pitchFamily="1" charset="0"/>
            </a:endParaRPr>
          </a:p>
          <a:p>
            <a:pPr>
              <a:defRPr/>
            </a:pPr>
            <a:r>
              <a:rPr lang="en-CA" dirty="0">
                <a:cs typeface="Times New Roman" pitchFamily="1" charset="0"/>
              </a:rPr>
              <a:t>This template presentation, intended for use by Visit Chairs to brief the Visit Team at the visit kick-off meeting, has been annotated to indicate where additional information may be found. </a:t>
            </a:r>
          </a:p>
          <a:p>
            <a:pPr>
              <a:defRPr/>
            </a:pPr>
            <a:endParaRPr lang="en-CA" dirty="0">
              <a:cs typeface="Times New Roman" pitchFamily="1" charset="0"/>
            </a:endParaRPr>
          </a:p>
          <a:p>
            <a:pPr>
              <a:defRPr/>
            </a:pPr>
            <a:r>
              <a:rPr lang="en-CA" dirty="0">
                <a:cs typeface="Times New Roman" pitchFamily="1" charset="0"/>
              </a:rPr>
              <a:t>If this template presentation can be customized by the Chair with details specific to the visit (replacing </a:t>
            </a:r>
            <a:r>
              <a:rPr lang="en-CA" dirty="0">
                <a:solidFill>
                  <a:srgbClr val="C00000"/>
                </a:solidFill>
                <a:cs typeface="Times New Roman" pitchFamily="1" charset="0"/>
              </a:rPr>
              <a:t>red text </a:t>
            </a:r>
            <a:r>
              <a:rPr lang="en-CA" dirty="0">
                <a:cs typeface="Times New Roman" pitchFamily="1" charset="0"/>
              </a:rPr>
              <a:t>in the first few pages) and circulated to the team members well in advance of the visit, the team members can use it as a guide to additional information, and the Chair can use it as a framework for review at the kick-off meeting.</a:t>
            </a:r>
          </a:p>
          <a:p>
            <a:pPr>
              <a:defRPr/>
            </a:pPr>
            <a:endParaRPr lang="en-CA" dirty="0">
              <a:cs typeface="Times New Roman" pitchFamily="1" charset="0"/>
            </a:endParaRPr>
          </a:p>
          <a:p>
            <a:pPr>
              <a:defRPr/>
            </a:pPr>
            <a:r>
              <a:rPr lang="en-CA" b="1" dirty="0">
                <a:cs typeface="Times New Roman" pitchFamily="1" charset="0"/>
              </a:rPr>
              <a:t>Sources referenced</a:t>
            </a:r>
          </a:p>
          <a:p>
            <a:pPr>
              <a:defRPr/>
            </a:pPr>
            <a:endParaRPr lang="en-CA" dirty="0">
              <a:cs typeface="Times New Roman" pitchFamily="1" charset="0"/>
            </a:endParaRPr>
          </a:p>
          <a:p>
            <a:pPr>
              <a:defRPr/>
            </a:pPr>
            <a:r>
              <a:rPr lang="en-CA" dirty="0">
                <a:cs typeface="Times New Roman" pitchFamily="1" charset="0"/>
              </a:rPr>
              <a:t>The sources referenced in this PowerPoint presentation are listed below with the internet pages where they can be found:</a:t>
            </a:r>
          </a:p>
          <a:p>
            <a:pPr>
              <a:defRPr/>
            </a:pPr>
            <a:endParaRPr lang="en-CA" dirty="0">
              <a:cs typeface="Times New Roman" pitchFamily="1" charset="0"/>
            </a:endParaRPr>
          </a:p>
          <a:p>
            <a:pPr>
              <a:defRPr/>
            </a:pPr>
            <a:r>
              <a:rPr lang="en-US" dirty="0"/>
              <a:t>CEAB Questionnaire (specific to institution, 50+ pages)</a:t>
            </a:r>
          </a:p>
          <a:p>
            <a:pPr>
              <a:defRPr/>
            </a:pPr>
            <a:r>
              <a:rPr lang="en-US" dirty="0"/>
              <a:t>                  Template: http://www.engineerscanada.ca/accreditation-resources</a:t>
            </a:r>
          </a:p>
          <a:p>
            <a:pPr>
              <a:defRPr/>
            </a:pPr>
            <a:r>
              <a:rPr lang="en-US" dirty="0">
                <a:solidFill>
                  <a:schemeClr val="bg1">
                    <a:lumMod val="75000"/>
                  </a:schemeClr>
                </a:solidFill>
              </a:rPr>
              <a:t>                  </a:t>
            </a:r>
            <a:r>
              <a:rPr lang="en-US" dirty="0"/>
              <a:t>Completed by institution: access supplied to Visitors by Secretariat, 6 weeks prior to visit</a:t>
            </a:r>
          </a:p>
          <a:p>
            <a:pPr>
              <a:defRPr/>
            </a:pPr>
            <a:endParaRPr lang="en-US" dirty="0">
              <a:solidFill>
                <a:schemeClr val="bg1">
                  <a:lumMod val="75000"/>
                </a:schemeClr>
              </a:solidFill>
            </a:endParaRPr>
          </a:p>
          <a:p>
            <a:pPr>
              <a:defRPr/>
            </a:pPr>
            <a:r>
              <a:rPr lang="en-US" dirty="0"/>
              <a:t>CEAB Accreditation Criteria and Procedures 20xx (115 pages) </a:t>
            </a:r>
          </a:p>
          <a:p>
            <a:pPr>
              <a:defRPr/>
            </a:pPr>
            <a:r>
              <a:rPr lang="en-US" dirty="0"/>
              <a:t>                  http://www.engineerscanada.ca/accreditation-resources</a:t>
            </a:r>
          </a:p>
          <a:p>
            <a:pPr>
              <a:defRPr/>
            </a:pPr>
            <a:r>
              <a:rPr lang="en-US" dirty="0"/>
              <a:t> </a:t>
            </a:r>
          </a:p>
          <a:p>
            <a:pPr>
              <a:defRPr/>
            </a:pPr>
            <a:r>
              <a:rPr lang="en-US" dirty="0"/>
              <a:t>CEAB Manual of Accreditation Procedures (23 pages)</a:t>
            </a:r>
          </a:p>
          <a:p>
            <a:pPr>
              <a:defRPr/>
            </a:pPr>
            <a:r>
              <a:rPr lang="en-US" dirty="0"/>
              <a:t>                  http://www.engineerscanada.ca/accreditation-resources</a:t>
            </a:r>
          </a:p>
          <a:p>
            <a:pPr>
              <a:defRPr/>
            </a:pPr>
            <a:endParaRPr lang="en-US" dirty="0"/>
          </a:p>
          <a:p>
            <a:pPr>
              <a:defRPr/>
            </a:pPr>
            <a:r>
              <a:rPr lang="en-US" dirty="0"/>
              <a:t>CEAB Accreditation Site Visit Calendar of Events (4 pages)</a:t>
            </a:r>
          </a:p>
          <a:p>
            <a:pPr>
              <a:defRPr/>
            </a:pPr>
            <a:r>
              <a:rPr lang="en-US" dirty="0"/>
              <a:t>                  http://www.engineerscanada.ca/accreditation-resources</a:t>
            </a:r>
          </a:p>
          <a:p>
            <a:pPr>
              <a:defRPr/>
            </a:pPr>
            <a:endParaRPr lang="en-US" dirty="0"/>
          </a:p>
          <a:p>
            <a:pPr>
              <a:defRPr/>
            </a:pPr>
            <a:r>
              <a:rPr lang="en-US" dirty="0"/>
              <a:t>CEAB Visiting Team Report (specific to institution, 8+ pages for institution plus 23+ pages per program)</a:t>
            </a:r>
          </a:p>
          <a:p>
            <a:pPr>
              <a:defRPr/>
            </a:pPr>
            <a:r>
              <a:rPr lang="en-US" dirty="0"/>
              <a:t>                  Visiting Team Report Template: http://www.engineerscanada.ca/accreditation-resources</a:t>
            </a:r>
          </a:p>
          <a:p>
            <a:pPr>
              <a:defRPr/>
            </a:pPr>
            <a:endParaRPr lang="en-US" dirty="0"/>
          </a:p>
          <a:p>
            <a:pPr>
              <a:defRPr/>
            </a:pPr>
            <a:r>
              <a:rPr lang="en-US" dirty="0"/>
              <a:t>CEAB General Visitor Manual (14 pages)</a:t>
            </a:r>
          </a:p>
          <a:p>
            <a:pPr>
              <a:defRPr/>
            </a:pPr>
            <a:r>
              <a:rPr lang="en-US" dirty="0"/>
              <a:t>                  http://www.engineerscanada.ca/accreditation-resources</a:t>
            </a:r>
          </a:p>
          <a:p>
            <a:pPr>
              <a:defRPr/>
            </a:pPr>
            <a:r>
              <a:rPr lang="en-US" dirty="0"/>
              <a:t>                  </a:t>
            </a:r>
          </a:p>
          <a:p>
            <a:pPr>
              <a:defRPr/>
            </a:pPr>
            <a:r>
              <a:rPr lang="en-US" dirty="0"/>
              <a:t>Online training for accreditation visit team members (several hours)</a:t>
            </a:r>
          </a:p>
          <a:p>
            <a:pPr>
              <a:defRPr/>
            </a:pPr>
            <a:r>
              <a:rPr lang="en-US" dirty="0"/>
              <a:t>                  http://ceab.engineerscanada.ca/home_e.cfm (access to Visitors by Secretariat, 6 weeks prior to visit)</a:t>
            </a:r>
          </a:p>
          <a:p>
            <a:pPr>
              <a:defRPr/>
            </a:pPr>
            <a:endParaRPr lang="en-US" dirty="0"/>
          </a:p>
          <a:p>
            <a:pPr>
              <a:defRPr/>
            </a:pPr>
            <a:r>
              <a:rPr lang="en-US" dirty="0"/>
              <a:t>General Visitor Report to the Constituent Association (template 2 pages)</a:t>
            </a:r>
          </a:p>
          <a:p>
            <a:pPr>
              <a:defRPr/>
            </a:pPr>
            <a:r>
              <a:rPr lang="en-US" dirty="0"/>
              <a:t>                   http://www.engineerscanada.ca/accreditation-resources</a:t>
            </a:r>
          </a:p>
          <a:p>
            <a:pPr>
              <a:defRPr/>
            </a:pPr>
            <a:endParaRPr lang="en-US" dirty="0"/>
          </a:p>
          <a:p>
            <a:pPr>
              <a:defRPr/>
            </a:pPr>
            <a:r>
              <a:rPr lang="en-US" dirty="0"/>
              <a:t>General Visitor – typical duties (1 page)</a:t>
            </a:r>
          </a:p>
          <a:p>
            <a:pPr>
              <a:defRPr/>
            </a:pPr>
            <a:r>
              <a:rPr lang="en-US" b="1" dirty="0"/>
              <a:t>                    </a:t>
            </a:r>
            <a:r>
              <a:rPr lang="en-US" dirty="0"/>
              <a:t>General Visitor gets this directly from Secretariat staff</a:t>
            </a:r>
          </a:p>
          <a:p>
            <a:pPr>
              <a:defRPr/>
            </a:pPr>
            <a:endParaRPr lang="en-US" dirty="0"/>
          </a:p>
          <a:p>
            <a:pPr>
              <a:defRPr/>
            </a:pPr>
            <a:r>
              <a:rPr lang="en-US" dirty="0">
                <a:cs typeface="Times New Roman" pitchFamily="1" charset="0"/>
              </a:rPr>
              <a:t>Team Member Responsibilities (1 page)</a:t>
            </a:r>
          </a:p>
          <a:p>
            <a:pPr>
              <a:defRPr/>
            </a:pPr>
            <a:r>
              <a:rPr lang="en-US" dirty="0">
                <a:cs typeface="Times New Roman" pitchFamily="1" charset="0"/>
              </a:rPr>
              <a:t>                    Available on the Information Exchange Site, as part of current online training program</a:t>
            </a:r>
            <a:endParaRPr lang="en-US" b="1" dirty="0">
              <a:cs typeface="Times New Roman" pitchFamily="1" charset="0"/>
            </a:endParaRPr>
          </a:p>
          <a:p>
            <a:pPr>
              <a:defRPr/>
            </a:pPr>
            <a:endParaRPr lang="en-US" dirty="0">
              <a:cs typeface="Times New Roman" pitchFamily="1" charset="0"/>
            </a:endParaRPr>
          </a:p>
          <a:p>
            <a:pPr>
              <a:defRPr/>
            </a:pPr>
            <a:r>
              <a:rPr lang="en-US" dirty="0"/>
              <a:t>Travel Policy (6 pages)</a:t>
            </a:r>
          </a:p>
          <a:p>
            <a:pPr>
              <a:defRPr/>
            </a:pPr>
            <a:r>
              <a:rPr lang="en-US" dirty="0"/>
              <a:t>                    http://www.engineerscanada.ca/sites/default/files/w_travel_policy_eng.pdf</a:t>
            </a:r>
          </a:p>
          <a:p>
            <a:pPr>
              <a:defRPr/>
            </a:pPr>
            <a:endParaRPr lang="en-US" dirty="0"/>
          </a:p>
          <a:p>
            <a:pPr>
              <a:defRPr/>
            </a:pPr>
            <a:r>
              <a:rPr lang="en-US" dirty="0"/>
              <a:t>Expense Claim (1 page)</a:t>
            </a:r>
          </a:p>
          <a:p>
            <a:pPr>
              <a:defRPr/>
            </a:pPr>
            <a:r>
              <a:rPr lang="en-US" dirty="0"/>
              <a:t>                    http://www.engineerscanada.ca/audiences/committee-and-board-members</a:t>
            </a:r>
          </a:p>
          <a:p>
            <a:pPr>
              <a:defRPr/>
            </a:pPr>
            <a:endParaRPr lang="en-US" dirty="0"/>
          </a:p>
          <a:p>
            <a:pPr>
              <a:defRPr/>
            </a:pPr>
            <a:r>
              <a:rPr lang="en-US" dirty="0"/>
              <a:t>Suggested Interview Questions for CEAB Visits (15 pages)</a:t>
            </a:r>
          </a:p>
          <a:p>
            <a:pPr>
              <a:defRPr/>
            </a:pPr>
            <a:r>
              <a:rPr lang="en-US" b="1" dirty="0"/>
              <a:t>                    </a:t>
            </a:r>
            <a:r>
              <a:rPr lang="en-US" dirty="0">
                <a:cs typeface="Times New Roman" pitchFamily="1" charset="0"/>
              </a:rPr>
              <a:t>Available on the Information Exchange Site, as part of current online training program</a:t>
            </a:r>
            <a:endParaRPr lang="en-US" b="1" dirty="0">
              <a:cs typeface="Times New Roman" pitchFamily="1" charset="0"/>
            </a:endParaRPr>
          </a:p>
          <a:p>
            <a:pPr>
              <a:defRPr/>
            </a:pPr>
            <a:endParaRPr lang="en-US" dirty="0"/>
          </a:p>
          <a:p>
            <a:pPr>
              <a:defRPr/>
            </a:pPr>
            <a:r>
              <a:rPr lang="en-US" dirty="0"/>
              <a:t>Guideline Ethics Code (9 pages)</a:t>
            </a:r>
          </a:p>
          <a:p>
            <a:pPr eaLnBrk="0" fontAlgn="base" hangingPunct="0">
              <a:spcBef>
                <a:spcPct val="30000"/>
              </a:spcBef>
              <a:spcAft>
                <a:spcPct val="0"/>
              </a:spcAft>
              <a:defRPr/>
            </a:pPr>
            <a:r>
              <a:rPr lang="en-US" dirty="0"/>
              <a:t>                    </a:t>
            </a:r>
            <a:r>
              <a:rPr lang="en-US" dirty="0">
                <a:cs typeface="Times New Roman" pitchFamily="1" charset="0"/>
              </a:rPr>
              <a:t>Available on the Information Exchange Site, as part of current online training program</a:t>
            </a:r>
            <a:endParaRPr lang="en-US" b="1" dirty="0">
              <a:cs typeface="Times New Roman" pitchFamily="1" charset="0"/>
            </a:endParaRPr>
          </a:p>
          <a:p>
            <a:pPr>
              <a:defRPr/>
            </a:pPr>
            <a:endParaRPr lang="en-US" dirty="0"/>
          </a:p>
          <a:p>
            <a:pPr>
              <a:defRPr/>
            </a:pPr>
            <a:r>
              <a:rPr lang="en-US" dirty="0"/>
              <a:t>Engineers Canada Code of Conduct for Volunteers (13 pages)</a:t>
            </a:r>
          </a:p>
          <a:p>
            <a:pPr>
              <a:defRPr/>
            </a:pPr>
            <a:r>
              <a:rPr lang="en-US" dirty="0"/>
              <a:t>                    http://ceab.engineerscanada.ca/file_e.cfm  under “Policies”</a:t>
            </a:r>
          </a:p>
          <a:p>
            <a:pPr>
              <a:defRPr/>
            </a:pPr>
            <a:endParaRPr lang="en-US" dirty="0"/>
          </a:p>
          <a:p>
            <a:pPr>
              <a:defRPr/>
            </a:pPr>
            <a:r>
              <a:rPr lang="en-US" dirty="0"/>
              <a:t>Engineers Canada Process Monitoring (Whistle-Blowing) policy (3 pages)</a:t>
            </a:r>
          </a:p>
          <a:p>
            <a:pPr>
              <a:defRPr/>
            </a:pPr>
            <a:r>
              <a:rPr lang="en-US" dirty="0"/>
              <a:t>                    http://ceab.engineerscanada.ca/file_e.cfm  under “Policies”                     </a:t>
            </a:r>
          </a:p>
          <a:p>
            <a:pPr>
              <a:defRPr/>
            </a:pPr>
            <a:endParaRPr lang="en-US" dirty="0"/>
          </a:p>
          <a:p>
            <a:pPr>
              <a:defRPr/>
            </a:pPr>
            <a:r>
              <a:rPr lang="en-US" dirty="0"/>
              <a:t>Ten Commandments for the Site Team (1 page)</a:t>
            </a:r>
          </a:p>
          <a:p>
            <a:pPr>
              <a:defRPr/>
            </a:pPr>
            <a:r>
              <a:rPr lang="en-US" dirty="0"/>
              <a:t>                   </a:t>
            </a:r>
            <a:r>
              <a:rPr lang="en-US" dirty="0">
                <a:cs typeface="Times New Roman" pitchFamily="1" charset="0"/>
              </a:rPr>
              <a:t>Available on the Information Exchange Site, as part of current online training program</a:t>
            </a:r>
            <a:endParaRPr lang="en-US" b="1" dirty="0">
              <a:cs typeface="Times New Roman" pitchFamily="1" charset="0"/>
            </a:endParaRPr>
          </a:p>
          <a:p>
            <a:pPr>
              <a:defRPr/>
            </a:pPr>
            <a:endParaRPr lang="en-US" dirty="0"/>
          </a:p>
          <a:p>
            <a:pPr>
              <a:defRPr/>
            </a:pPr>
            <a:r>
              <a:rPr lang="en-US" dirty="0"/>
              <a:t>Engineers Canada Syllabus (length varies by program)</a:t>
            </a:r>
          </a:p>
          <a:p>
            <a:pPr>
              <a:defRPr/>
            </a:pPr>
            <a:r>
              <a:rPr lang="en-US" dirty="0"/>
              <a:t>                    http://www.engineerscanada.ca/examination-syllabus</a:t>
            </a:r>
          </a:p>
          <a:p>
            <a:pPr>
              <a:defRPr/>
            </a:pPr>
            <a:endParaRPr lang="en-US" b="1" dirty="0"/>
          </a:p>
          <a:p>
            <a:pPr>
              <a:defRPr/>
            </a:pPr>
            <a:r>
              <a:rPr lang="en-US" dirty="0"/>
              <a:t>Tracking of Program Issues: Working document form (5 pages)</a:t>
            </a:r>
          </a:p>
          <a:p>
            <a:pPr>
              <a:defRPr/>
            </a:pPr>
            <a:r>
              <a:rPr lang="en-US" dirty="0"/>
              <a:t>                    http://www.engineerscanada.ca/accreditation-resources</a:t>
            </a:r>
          </a:p>
          <a:p>
            <a:pPr>
              <a:defRPr/>
            </a:pPr>
            <a:endParaRPr lang="en-US" dirty="0"/>
          </a:p>
          <a:p>
            <a:pPr>
              <a:defRPr/>
            </a:pPr>
            <a:r>
              <a:rPr lang="en-US" dirty="0"/>
              <a:t>Sample Visit Schedule (2 pages)</a:t>
            </a:r>
          </a:p>
          <a:p>
            <a:pPr>
              <a:defRPr/>
            </a:pPr>
            <a:r>
              <a:rPr lang="en-US" dirty="0"/>
              <a:t>                   http://www.engineerscanada.ca/accreditation-resources</a:t>
            </a:r>
          </a:p>
          <a:p>
            <a:pPr>
              <a:defRPr/>
            </a:pPr>
            <a:endParaRPr lang="en-US" dirty="0"/>
          </a:p>
          <a:p>
            <a:pPr>
              <a:defRPr/>
            </a:pPr>
            <a:r>
              <a:rPr lang="en-US" dirty="0"/>
              <a:t>Standard Statement for the exit interview with the Dean (1 page)</a:t>
            </a:r>
          </a:p>
          <a:p>
            <a:pPr>
              <a:defRPr/>
            </a:pPr>
            <a:r>
              <a:rPr lang="en-US" dirty="0"/>
              <a:t>                   Statement is provided to Team Chairs by Secretariat</a:t>
            </a:r>
          </a:p>
          <a:p>
            <a:endParaRPr lang="fr-CA" dirty="0"/>
          </a:p>
        </p:txBody>
      </p:sp>
      <p:sp>
        <p:nvSpPr>
          <p:cNvPr id="4" name="Slide Number Placeholder 3"/>
          <p:cNvSpPr>
            <a:spLocks noGrp="1"/>
          </p:cNvSpPr>
          <p:nvPr>
            <p:ph type="sldNum" sz="quarter" idx="10"/>
          </p:nvPr>
        </p:nvSpPr>
        <p:spPr/>
        <p:txBody>
          <a:bodyPr/>
          <a:lstStyle/>
          <a:p>
            <a:fld id="{820AE837-4B82-4C3F-B337-1586444097B3}" type="slidenum">
              <a:rPr lang="en-CA" smtClean="0"/>
              <a:pPr/>
              <a:t>1</a:t>
            </a:fld>
            <a:endParaRPr lang="en-CA"/>
          </a:p>
        </p:txBody>
      </p:sp>
    </p:spTree>
    <p:extLst>
      <p:ext uri="{BB962C8B-B14F-4D97-AF65-F5344CB8AC3E}">
        <p14:creationId xmlns:p14="http://schemas.microsoft.com/office/powerpoint/2010/main" val="142389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dirty="0" smtClean="0"/>
              <a:t>More information related to this slide</a:t>
            </a:r>
          </a:p>
          <a:p>
            <a:endParaRPr lang="en-US" altLang="fr-FR" dirty="0" smtClean="0"/>
          </a:p>
          <a:p>
            <a:r>
              <a:rPr lang="en-US" altLang="fr-FR" dirty="0" smtClean="0"/>
              <a:t>For tasks related to review of program material, program visitors refer to their own experience of course materials. In addition, the Engineers Canada Syllabus is a resource. </a:t>
            </a:r>
          </a:p>
          <a:p>
            <a:r>
              <a:rPr lang="en-US" altLang="fr-FR" dirty="0" smtClean="0"/>
              <a:t>General visitor, in assessing physical facilities, can refer to “Manual of General Visitor”.</a:t>
            </a:r>
          </a:p>
          <a:p>
            <a:r>
              <a:rPr lang="en-US" altLang="fr-FR" dirty="0" smtClean="0"/>
              <a:t>Chair and Vice-Chair, in examining transcripts, can refer to “Accreditation Criteria and Procedures”, including the “Regulations for granting transfer credits”.</a:t>
            </a:r>
          </a:p>
        </p:txBody>
      </p:sp>
      <p:sp>
        <p:nvSpPr>
          <p:cNvPr id="7373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373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373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373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Attendance form: circulate a sheet that includes time, date, general name of group being met, and, for each participant, name, program, program year.</a:t>
            </a:r>
          </a:p>
          <a:p>
            <a:endParaRPr lang="en-US" altLang="fr-FR" smtClean="0"/>
          </a:p>
          <a:p>
            <a:r>
              <a:rPr lang="en-US" altLang="fr-FR" smtClean="0"/>
              <a:t>AU re-allocation form: </a:t>
            </a:r>
          </a:p>
          <a:p>
            <a:r>
              <a:rPr lang="en-US" altLang="fr-FR" i="1" smtClean="0"/>
              <a:t>Note: for the uninitiated, a copy of the AU spreadsheets and an explanation of how the AU counts and specific AU counts are verified would be a valuable resource. </a:t>
            </a:r>
          </a:p>
          <a:p>
            <a:endParaRPr lang="en-US" altLang="fr-FR" i="1" smtClean="0"/>
          </a:p>
          <a:p>
            <a:r>
              <a:rPr lang="en-US" altLang="fr-FR" smtClean="0"/>
              <a:t>Sample questions are in “Suggested Interview Questions for CEAB Visits”.</a:t>
            </a:r>
          </a:p>
          <a:p>
            <a:endParaRPr lang="en-US" altLang="fr-FR" smtClean="0"/>
          </a:p>
          <a:p>
            <a:r>
              <a:rPr lang="en-US" altLang="fr-FR" smtClean="0"/>
              <a:t>Interpretive statements and regulations are Appendices in “Accreditation Criteria and Procedures”. </a:t>
            </a:r>
          </a:p>
          <a:p>
            <a:endParaRPr lang="en-US" altLang="fr-FR" smtClean="0"/>
          </a:p>
          <a:p>
            <a:endParaRPr lang="en-US" altLang="fr-FR" smtClean="0"/>
          </a:p>
          <a:p>
            <a:endParaRPr lang="en-US" altLang="fr-FR" smtClean="0"/>
          </a:p>
        </p:txBody>
      </p:sp>
      <p:sp>
        <p:nvSpPr>
          <p:cNvPr id="7475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475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475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475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Written material submitted by the institution is found in “Questionnaire”.</a:t>
            </a:r>
          </a:p>
          <a:p>
            <a:endParaRPr lang="en-US" altLang="fr-FR" smtClean="0"/>
          </a:p>
          <a:p>
            <a:r>
              <a:rPr lang="en-US" altLang="fr-FR" smtClean="0"/>
              <a:t>Team members each develop list of potential issues using the “Tracking Program Issues: Working document” form. </a:t>
            </a:r>
          </a:p>
          <a:p>
            <a:endParaRPr lang="en-US" altLang="fr-FR" smtClean="0"/>
          </a:p>
          <a:p>
            <a:r>
              <a:rPr lang="en-US" altLang="fr-FR" smtClean="0"/>
              <a:t>Team members each develop a preliminary draft of their contribution to the “CEAB  Visiting Team Report”.</a:t>
            </a:r>
          </a:p>
          <a:p>
            <a:endParaRPr lang="en-US" altLang="fr-FR" smtClean="0"/>
          </a:p>
          <a:p>
            <a:r>
              <a:rPr lang="en-US" altLang="fr-FR" smtClean="0"/>
              <a:t>Initial team meeting will review this PowerPoint. </a:t>
            </a:r>
          </a:p>
          <a:p>
            <a:endParaRPr lang="en-US" altLang="fr-FR" smtClean="0"/>
          </a:p>
          <a:p>
            <a:r>
              <a:rPr lang="en-US" altLang="fr-FR" smtClean="0"/>
              <a:t>Detailed schedule is provided to visitors a few days in advance of the visit. “Sample Visit Schedule” provides a general idea of what to expect, as does this PowerPoint.</a:t>
            </a:r>
          </a:p>
        </p:txBody>
      </p:sp>
      <p:sp>
        <p:nvSpPr>
          <p:cNvPr id="7578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578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578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578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Team members will together review the combined list of potential issues that they have separately developed using the “Tracking Program Issues: Working document” form. </a:t>
            </a:r>
          </a:p>
          <a:p>
            <a:endParaRPr lang="en-US" altLang="fr-FR" smtClean="0"/>
          </a:p>
          <a:p>
            <a:r>
              <a:rPr lang="en-US" altLang="fr-FR" smtClean="0"/>
              <a:t>Team members each revise their preliminary draft of their contribution to the “CEAB Visiting Team Report”.</a:t>
            </a:r>
          </a:p>
          <a:p>
            <a:endParaRPr lang="en-US" altLang="fr-FR" smtClean="0"/>
          </a:p>
        </p:txBody>
      </p:sp>
      <p:sp>
        <p:nvSpPr>
          <p:cNvPr id="7680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680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680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680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Team members will together review the combined list of potential issues that they have separately developed using the “Tracking Program Issues: Working document” form. </a:t>
            </a:r>
          </a:p>
          <a:p>
            <a:endParaRPr lang="en-US" altLang="fr-FR" smtClean="0"/>
          </a:p>
          <a:p>
            <a:r>
              <a:rPr lang="en-US" altLang="fr-FR" smtClean="0"/>
              <a:t>Team members each further revise their preliminary draft of their contribution to the “CEAB Visiting Team Report”.</a:t>
            </a:r>
          </a:p>
          <a:p>
            <a:endParaRPr lang="en-US" altLang="fr-FR" smtClean="0"/>
          </a:p>
        </p:txBody>
      </p:sp>
      <p:sp>
        <p:nvSpPr>
          <p:cNvPr id="7782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782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783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783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Team members each finalize their draft of their contribution to the “CEAB Visiting Team Report”.</a:t>
            </a:r>
          </a:p>
          <a:p>
            <a:endParaRPr lang="en-US" altLang="fr-FR" smtClean="0"/>
          </a:p>
        </p:txBody>
      </p:sp>
      <p:sp>
        <p:nvSpPr>
          <p:cNvPr id="7885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885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885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885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Team Chair will read aloud the current version of the official “Exit Statement of Team Chair” (provided to Chair prior to visit).</a:t>
            </a:r>
          </a:p>
        </p:txBody>
      </p:sp>
      <p:sp>
        <p:nvSpPr>
          <p:cNvPr id="7987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987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987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987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You can consult the “CEAB Accreditation Site Visit Calendar of Events” (4 pages) for further information.</a:t>
            </a:r>
          </a:p>
          <a:p>
            <a:endParaRPr lang="en-US" altLang="fr-FR" smtClean="0"/>
          </a:p>
          <a:p>
            <a:endParaRPr lang="en-US" altLang="fr-FR" smtClean="0"/>
          </a:p>
        </p:txBody>
      </p:sp>
      <p:sp>
        <p:nvSpPr>
          <p:cNvPr id="8090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090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090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090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Accurate Visit Team reports are an essential part of Canada’s overall system for improving accredited engineering education. When issues are identified during site visits and reported, institutions are motivated to carry out necessary improvements. The cycle of improvement includes opportunity for the institution to address issues and avoid losing accreditation. If you are unsure whether to draw attention to an apparent issue, seek support from your Visit Team Chair.</a:t>
            </a:r>
          </a:p>
        </p:txBody>
      </p:sp>
      <p:sp>
        <p:nvSpPr>
          <p:cNvPr id="8192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192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192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192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a:ln/>
        </p:spPr>
      </p:sp>
      <p:sp>
        <p:nvSpPr>
          <p:cNvPr id="829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b="1" dirty="0" err="1" smtClean="0"/>
              <a:t>Significance</a:t>
            </a:r>
            <a:r>
              <a:rPr lang="fr-CA" altLang="fr-FR" b="1" dirty="0" smtClean="0"/>
              <a:t> of </a:t>
            </a:r>
            <a:r>
              <a:rPr lang="fr-CA" altLang="fr-FR" b="1" dirty="0" err="1" smtClean="0"/>
              <a:t>this</a:t>
            </a:r>
            <a:r>
              <a:rPr lang="fr-CA" altLang="fr-FR" b="1" dirty="0" smtClean="0"/>
              <a:t> slide</a:t>
            </a:r>
          </a:p>
          <a:p>
            <a:pPr eaLnBrk="1" hangingPunct="1">
              <a:spcBef>
                <a:spcPct val="0"/>
              </a:spcBef>
            </a:pPr>
            <a:endParaRPr lang="fr-CA" altLang="fr-FR" dirty="0" smtClean="0"/>
          </a:p>
          <a:p>
            <a:pPr eaLnBrk="1" hangingPunct="1">
              <a:spcBef>
                <a:spcPct val="0"/>
              </a:spcBef>
            </a:pPr>
            <a:r>
              <a:rPr lang="en-CA" altLang="fr-FR" dirty="0" smtClean="0"/>
              <a:t>From the graph on this slide, it is clear that the large majority of visits lead to a decision granting the maximum term of accreditation (6V decision). In some cases, information obtained during the accreditation site visit leads to a decision for a shorter accreditation term.  In other cases (for instance 4V) the terms have been designed to coincide with the accreditation terms of other accredited programs at the institutions (the board has “lined up” the programs).  A program receiving a 1R (report) or 1V (visit) is considered to have issues that require immediate attention.  An “accreditation maintained” decision is appropriate in cases where the program has provided notice of significant change.  If, after reviewing the program changes, the board feels the program still meets accreditation criteria, it will grant an accreditation maintained decision.</a:t>
            </a:r>
          </a:p>
          <a:p>
            <a:pPr eaLnBrk="1" hangingPunct="1">
              <a:spcBef>
                <a:spcPct val="0"/>
              </a:spcBef>
            </a:pPr>
            <a:endParaRPr lang="en-CA" altLang="fr-FR" dirty="0" smtClean="0"/>
          </a:p>
        </p:txBody>
      </p:sp>
      <p:sp>
        <p:nvSpPr>
          <p:cNvPr id="82948" name="Espace réservé de l'en-tête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ea typeface="MS PGothic" pitchFamily="34" charset="-128"/>
              </a:rPr>
              <a:t>*</a:t>
            </a:r>
          </a:p>
        </p:txBody>
      </p:sp>
      <p:sp>
        <p:nvSpPr>
          <p:cNvPr id="82949" name="Espace réservé de la date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fld id="{D1BBC5CE-5F32-46AA-977F-EC3B23041B7D}" type="datetime1">
              <a:rPr lang="en-US" smtClean="0">
                <a:ea typeface="MS PGothic" pitchFamily="34" charset="-128"/>
              </a:rPr>
              <a:pPr>
                <a:defRPr/>
              </a:pPr>
              <a:t>7/16/2015</a:t>
            </a:fld>
            <a:r>
              <a:rPr lang="en-US" smtClean="0">
                <a:ea typeface="MS PGothic" pitchFamily="34" charset="-128"/>
              </a:rPr>
              <a:t>07/16/96</a:t>
            </a:r>
          </a:p>
        </p:txBody>
      </p:sp>
      <p:sp>
        <p:nvSpPr>
          <p:cNvPr id="82950" name="Espace réservé du pied de page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ea typeface="MS PGothic" pitchFamily="34" charset="-128"/>
              </a:rPr>
              <a:t>*</a:t>
            </a:r>
          </a:p>
        </p:txBody>
      </p:sp>
      <p:sp>
        <p:nvSpPr>
          <p:cNvPr id="82951" name="Espace réservé du numéro de diapositive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fld id="{A77A2103-2A50-4B53-BC14-DAF5B8578B16}" type="slidenum">
              <a:rPr lang="en-US" smtClean="0">
                <a:ea typeface="MS PGothic" pitchFamily="34" charset="-128"/>
              </a:rPr>
              <a:pPr>
                <a:defRPr/>
              </a:pPr>
              <a:t>19</a:t>
            </a:fld>
            <a:r>
              <a:rPr lang="en-US" smtClean="0">
                <a:ea typeface="MS PGothic" pitchFamily="34" charset="-128"/>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In planning their travel to and from the site, Visit Team members need to refer to the following documents:</a:t>
            </a:r>
          </a:p>
          <a:p>
            <a:endParaRPr lang="en-US" altLang="fr-FR" smtClean="0"/>
          </a:p>
          <a:p>
            <a:r>
              <a:rPr lang="en-US" altLang="fr-FR" smtClean="0"/>
              <a:t>“Travel Policy” </a:t>
            </a:r>
          </a:p>
          <a:p>
            <a:r>
              <a:rPr lang="en-US" altLang="fr-FR" smtClean="0"/>
              <a:t>“Expense Claim”</a:t>
            </a:r>
          </a:p>
        </p:txBody>
      </p:sp>
      <p:sp>
        <p:nvSpPr>
          <p:cNvPr id="6554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554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6554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554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Accreditation criteria are described in “Accreditation Criteria and Procedures 20xx”.</a:t>
            </a:r>
          </a:p>
          <a:p>
            <a:endParaRPr lang="en-US" altLang="fr-FR" smtClean="0"/>
          </a:p>
          <a:p>
            <a:endParaRPr lang="en-US" altLang="fr-FR" smtClean="0"/>
          </a:p>
          <a:p>
            <a:endParaRPr lang="en-US" altLang="fr-FR" smtClean="0"/>
          </a:p>
        </p:txBody>
      </p:sp>
      <p:sp>
        <p:nvSpPr>
          <p:cNvPr id="8397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397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397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397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Accreditation criteria are described in “Accreditation Criteria and Procedures 20xx”.</a:t>
            </a:r>
          </a:p>
          <a:p>
            <a:endParaRPr lang="en-US" altLang="fr-FR" smtClean="0"/>
          </a:p>
        </p:txBody>
      </p:sp>
      <p:sp>
        <p:nvSpPr>
          <p:cNvPr id="8499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499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499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499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Accreditation criteria are described in “Accreditation Criteria and Procedures 20xx”.</a:t>
            </a:r>
          </a:p>
          <a:p>
            <a:endParaRPr lang="en-US" altLang="fr-FR" smtClean="0"/>
          </a:p>
        </p:txBody>
      </p:sp>
      <p:sp>
        <p:nvSpPr>
          <p:cNvPr id="8602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602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602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602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Accreditation criteria are described in “Accreditation Criteria and Procedures 20xx”.</a:t>
            </a:r>
          </a:p>
          <a:p>
            <a:endParaRPr lang="en-US" altLang="fr-FR" smtClean="0"/>
          </a:p>
        </p:txBody>
      </p:sp>
      <p:sp>
        <p:nvSpPr>
          <p:cNvPr id="8704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704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704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704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Accreditation criteria are described in “Accreditation Criteria and Procedures 20xx”.</a:t>
            </a:r>
          </a:p>
          <a:p>
            <a:endParaRPr lang="en-US" altLang="fr-FR" smtClean="0"/>
          </a:p>
        </p:txBody>
      </p:sp>
      <p:sp>
        <p:nvSpPr>
          <p:cNvPr id="8806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806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807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807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Accreditation criteria are described in “Accreditation Criteria and Procedures 20xx”.</a:t>
            </a:r>
          </a:p>
          <a:p>
            <a:endParaRPr lang="en-US" altLang="fr-FR" smtClean="0"/>
          </a:p>
          <a:p>
            <a:r>
              <a:rPr lang="en-US" altLang="fr-FR" smtClean="0"/>
              <a:t>Please note: A terminology change in the amended criteria in May 2008 has resulted in references to Basic Science being changed to Natural Science.</a:t>
            </a:r>
          </a:p>
          <a:p>
            <a:endParaRPr lang="en-US" altLang="fr-FR" smtClean="0"/>
          </a:p>
          <a:p>
            <a:r>
              <a:rPr lang="en-US" altLang="fr-FR" smtClean="0"/>
              <a:t>More information about requirements for natural science is found in “Interpretive Statement on Natural Sciences”, an appendix of “Accreditation Criteria and Procedures 20xx”.</a:t>
            </a:r>
          </a:p>
          <a:p>
            <a:endParaRPr lang="en-US" altLang="fr-FR" smtClean="0"/>
          </a:p>
        </p:txBody>
      </p:sp>
      <p:sp>
        <p:nvSpPr>
          <p:cNvPr id="8909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909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8909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8909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Accreditation criteria are described in “Accreditation Criteria and Procedures 20xx”.</a:t>
            </a:r>
          </a:p>
          <a:p>
            <a:endParaRPr lang="en-US" altLang="fr-FR" smtClean="0"/>
          </a:p>
        </p:txBody>
      </p:sp>
      <p:sp>
        <p:nvSpPr>
          <p:cNvPr id="9011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011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011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011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dirty="0" smtClean="0"/>
              <a:t>More information related to this slide</a:t>
            </a:r>
          </a:p>
          <a:p>
            <a:endParaRPr lang="en-US" altLang="fr-FR" dirty="0" smtClean="0"/>
          </a:p>
          <a:p>
            <a:r>
              <a:rPr lang="en-US" altLang="fr-FR" dirty="0" smtClean="0"/>
              <a:t>Accreditation criteria are described in “Accreditation Criteria and Procedures 20xx”.</a:t>
            </a:r>
          </a:p>
          <a:p>
            <a:endParaRPr lang="en-US" altLang="fr-FR" dirty="0" smtClean="0"/>
          </a:p>
          <a:p>
            <a:r>
              <a:rPr lang="en-US" altLang="fr-FR" dirty="0" smtClean="0"/>
              <a:t>Specific information associated with professional licensure of instructors in engineering schools is found in the “Interpretive</a:t>
            </a:r>
            <a:r>
              <a:rPr lang="en-US" altLang="fr-FR" baseline="0" dirty="0" smtClean="0"/>
              <a:t> s</a:t>
            </a:r>
            <a:r>
              <a:rPr lang="en-US" altLang="fr-FR" dirty="0" smtClean="0"/>
              <a:t>tatement on Licensure Expectations and Requirements”, an appendix of “Accreditation Criteria and Procedures 20xx”.</a:t>
            </a:r>
          </a:p>
          <a:p>
            <a:endParaRPr lang="en-US" altLang="fr-FR" dirty="0" smtClean="0"/>
          </a:p>
          <a:p>
            <a:r>
              <a:rPr lang="en-US" altLang="fr-FR" dirty="0" smtClean="0"/>
              <a:t>Regarding the last point on the slide, note that some individuals in some Provinces will have a license to practice (limited) but not a full-blown </a:t>
            </a:r>
            <a:r>
              <a:rPr lang="en-US" altLang="fr-FR" dirty="0" err="1" smtClean="0"/>
              <a:t>PEng</a:t>
            </a:r>
            <a:r>
              <a:rPr lang="en-US" altLang="fr-FR" dirty="0" smtClean="0"/>
              <a:t>.</a:t>
            </a:r>
          </a:p>
        </p:txBody>
      </p:sp>
      <p:sp>
        <p:nvSpPr>
          <p:cNvPr id="9114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114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114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114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b="1" smtClean="0"/>
          </a:p>
        </p:txBody>
      </p:sp>
      <p:sp>
        <p:nvSpPr>
          <p:cNvPr id="9216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216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216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216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Quote is from “Accreditation Criteria and Procedures 2013”.</a:t>
            </a:r>
          </a:p>
        </p:txBody>
      </p:sp>
      <p:sp>
        <p:nvSpPr>
          <p:cNvPr id="9318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318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319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319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dirty="0" smtClean="0"/>
              <a:t>More information related to this slide</a:t>
            </a:r>
          </a:p>
          <a:p>
            <a:endParaRPr lang="en-US" altLang="fr-FR" dirty="0" smtClean="0"/>
          </a:p>
          <a:p>
            <a:r>
              <a:rPr lang="en-US" altLang="fr-FR" dirty="0" smtClean="0"/>
              <a:t>Information shown on this slide is a summary. Full information about the institution and the program being visited is developed by the institution and supplied to team members 6 weeks in advance of the visit, in the “Questionnaire”.</a:t>
            </a:r>
          </a:p>
        </p:txBody>
      </p:sp>
      <p:sp>
        <p:nvSpPr>
          <p:cNvPr id="6656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656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6656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656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p>
        </p:txBody>
      </p:sp>
      <p:sp>
        <p:nvSpPr>
          <p:cNvPr id="9421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421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421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421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523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523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523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523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mtClean="0"/>
              <a:t>Note regarding evaluation: </a:t>
            </a:r>
          </a:p>
          <a:p>
            <a:r>
              <a:rPr lang="en-US" altLang="fr-FR" smtClean="0"/>
              <a:t>  </a:t>
            </a:r>
          </a:p>
          <a:p>
            <a:r>
              <a:rPr lang="en-US" altLang="fr-FR" smtClean="0"/>
              <a:t>As stated on Slide 6, the team is on site to: </a:t>
            </a:r>
          </a:p>
          <a:p>
            <a:r>
              <a:rPr lang="en-US" altLang="fr-FR" smtClean="0"/>
              <a:t>- Conduct fact-finding on behalf of the Accreditation Board </a:t>
            </a:r>
          </a:p>
          <a:p>
            <a:r>
              <a:rPr lang="en-US" altLang="fr-FR" smtClean="0"/>
              <a:t>    - Review, validate and/or add to the information provided by the host institution</a:t>
            </a:r>
          </a:p>
          <a:p>
            <a:r>
              <a:rPr lang="en-US" altLang="fr-FR" smtClean="0"/>
              <a:t>- Review of materials, meetings, and facility tours to corroborate program strengths and weaknesses and bring forward issues to the CEAB </a:t>
            </a:r>
          </a:p>
          <a:p>
            <a:r>
              <a:rPr lang="en-US" altLang="fr-FR" smtClean="0"/>
              <a:t>    - Describe progress toward use of graduate attributes in program assessment and improvement</a:t>
            </a:r>
          </a:p>
          <a:p>
            <a:r>
              <a:rPr lang="en-US" altLang="fr-FR" smtClean="0"/>
              <a:t> </a:t>
            </a:r>
            <a:br>
              <a:rPr lang="en-US" altLang="fr-FR" smtClean="0"/>
            </a:br>
            <a:r>
              <a:rPr lang="en-US" altLang="fr-FR" smtClean="0"/>
              <a:t>The last point may involve some subjectivity, at least until this component of the Accreditation Criteria review is well established. Visitors are invited to be aware of the absence of objective standards at this time, and to explain their reasoning and expectations when they comment on progress toward use of graduate attributes. </a:t>
            </a:r>
          </a:p>
          <a:p>
            <a:endParaRPr lang="en-US" altLang="fr-FR" smtClean="0"/>
          </a:p>
        </p:txBody>
      </p:sp>
      <p:sp>
        <p:nvSpPr>
          <p:cNvPr id="9626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626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626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626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728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728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728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728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830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830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831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831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9933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933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9933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9933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035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035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035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035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138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138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138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138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240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240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240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240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342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342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343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343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a:defRPr/>
            </a:pPr>
            <a:r>
              <a:rPr lang="en-US" b="1" dirty="0" smtClean="0"/>
              <a:t>Four basic references related to this presentation</a:t>
            </a:r>
          </a:p>
          <a:p>
            <a:pPr>
              <a:defRPr/>
            </a:pPr>
            <a:endParaRPr lang="en-US" dirty="0" smtClean="0"/>
          </a:p>
          <a:p>
            <a:pPr>
              <a:defRPr/>
            </a:pPr>
            <a:r>
              <a:rPr lang="en-US" dirty="0" smtClean="0"/>
              <a:t>There are four basic general references about the Canadian Engineering Accreditation Board and the accreditation process:</a:t>
            </a:r>
          </a:p>
          <a:p>
            <a:pPr marL="88900" indent="-88900">
              <a:buFont typeface="+mj-lt"/>
              <a:buAutoNum type="arabicPeriod"/>
              <a:defRPr/>
            </a:pPr>
            <a:r>
              <a:rPr lang="en-US" dirty="0" smtClean="0"/>
              <a:t>Accreditation Criteria and Procedures 20xx (updated annually)</a:t>
            </a:r>
          </a:p>
          <a:p>
            <a:pPr marL="88900" indent="-88900">
              <a:buFont typeface="+mj-lt"/>
              <a:buAutoNum type="arabicPeriod"/>
              <a:defRPr/>
            </a:pPr>
            <a:r>
              <a:rPr lang="en-US" dirty="0" smtClean="0"/>
              <a:t>Manual of Accreditation Procedures (updated occasionally)</a:t>
            </a:r>
          </a:p>
          <a:p>
            <a:pPr marL="88900" indent="-88900">
              <a:buFont typeface="+mj-lt"/>
              <a:buAutoNum type="arabicPeriod"/>
              <a:defRPr/>
            </a:pPr>
            <a:r>
              <a:rPr lang="en-US" dirty="0" smtClean="0">
                <a:solidFill>
                  <a:srgbClr val="000000"/>
                </a:solidFill>
              </a:rPr>
              <a:t>Calendar of Events (updated annually)</a:t>
            </a:r>
          </a:p>
          <a:p>
            <a:pPr marL="88900" indent="-88900">
              <a:buFont typeface="+mj-lt"/>
              <a:buAutoNum type="arabicPeriod"/>
              <a:defRPr/>
            </a:pPr>
            <a:r>
              <a:rPr lang="en-US" dirty="0" smtClean="0">
                <a:solidFill>
                  <a:srgbClr val="000000"/>
                </a:solidFill>
              </a:rPr>
              <a:t>Online training for accreditation visit team members (updated annually)</a:t>
            </a:r>
          </a:p>
          <a:p>
            <a:pPr>
              <a:defRPr/>
            </a:pPr>
            <a:endParaRPr lang="en-US" dirty="0" smtClean="0"/>
          </a:p>
          <a:p>
            <a:pPr>
              <a:defRPr/>
            </a:pPr>
            <a:r>
              <a:rPr lang="en-US" dirty="0" smtClean="0"/>
              <a:t>Reviewing these four references will answer most general questions that a Visit Team Member will have. “Accreditation Criteria and Procedures” should be read first. “Manual of Accreditation Procedures” provides more detail on how visits are to be conducted. Tables of Contents are shown below. “Calendar of Events” places the Site Visit in the context of the overall Accreditation cycle, and helps focus the reader on timelines, deliverables and stages where their further input or review may be required. “Online training for accreditation visit team members” provides highlights of the other references, in an online training format, with the opportunity to test understanding using quizzes. </a:t>
            </a:r>
          </a:p>
          <a:p>
            <a:pPr>
              <a:defRPr/>
            </a:pPr>
            <a:endParaRPr lang="en-US" i="1" dirty="0" smtClean="0">
              <a:solidFill>
                <a:srgbClr val="FF0000"/>
              </a:solidFill>
            </a:endParaRPr>
          </a:p>
          <a:p>
            <a:pPr>
              <a:defRPr/>
            </a:pPr>
            <a:endParaRPr lang="en-US" i="1" dirty="0" smtClean="0">
              <a:solidFill>
                <a:srgbClr val="FF0000"/>
              </a:solidFill>
            </a:endParaRPr>
          </a:p>
          <a:p>
            <a:pPr>
              <a:defRPr/>
            </a:pPr>
            <a:r>
              <a:rPr lang="en-US" sz="1400" b="1" dirty="0">
                <a:solidFill>
                  <a:srgbClr val="FF0000"/>
                </a:solidFill>
              </a:rPr>
              <a:t>Accreditation Criteria and Procedures 20xx</a:t>
            </a:r>
          </a:p>
          <a:p>
            <a:pPr>
              <a:defRPr/>
            </a:pPr>
            <a:endParaRPr lang="en-US" i="1" dirty="0" smtClean="0">
              <a:solidFill>
                <a:srgbClr val="FF0000"/>
              </a:solidFill>
            </a:endParaRPr>
          </a:p>
          <a:p>
            <a:pPr>
              <a:defRPr/>
            </a:pPr>
            <a:r>
              <a:rPr lang="fr-FR" b="1" dirty="0" smtClean="0"/>
              <a:t>Table of contents </a:t>
            </a:r>
          </a:p>
          <a:p>
            <a:pPr>
              <a:defRPr/>
            </a:pPr>
            <a:r>
              <a:rPr lang="fr-FR" dirty="0" err="1" smtClean="0"/>
              <a:t>Accreditation</a:t>
            </a:r>
            <a:r>
              <a:rPr lang="fr-FR" dirty="0" smtClean="0"/>
              <a:t> </a:t>
            </a:r>
            <a:r>
              <a:rPr lang="fr-FR" dirty="0" err="1" smtClean="0"/>
              <a:t>Board</a:t>
            </a:r>
            <a:r>
              <a:rPr lang="fr-FR" dirty="0" smtClean="0"/>
              <a:t> </a:t>
            </a:r>
            <a:r>
              <a:rPr lang="fr-FR" dirty="0" err="1" smtClean="0"/>
              <a:t>members</a:t>
            </a:r>
            <a:endParaRPr lang="fr-FR" dirty="0" smtClean="0"/>
          </a:p>
          <a:p>
            <a:pPr>
              <a:defRPr/>
            </a:pPr>
            <a:r>
              <a:rPr lang="en-US" dirty="0" smtClean="0"/>
              <a:t>The role of the Accreditation Board</a:t>
            </a:r>
          </a:p>
          <a:p>
            <a:pPr>
              <a:defRPr/>
            </a:pPr>
            <a:r>
              <a:rPr lang="fr-FR" b="1" dirty="0" smtClean="0"/>
              <a:t>Policy </a:t>
            </a:r>
            <a:r>
              <a:rPr lang="fr-FR" b="1" dirty="0" err="1" smtClean="0"/>
              <a:t>statement</a:t>
            </a:r>
            <a:endParaRPr lang="fr-FR" b="1" dirty="0" smtClean="0"/>
          </a:p>
          <a:p>
            <a:pPr>
              <a:defRPr/>
            </a:pPr>
            <a:r>
              <a:rPr lang="en-US" b="1" dirty="0" smtClean="0"/>
              <a:t>1. Terms of reference</a:t>
            </a:r>
          </a:p>
          <a:p>
            <a:pPr>
              <a:defRPr/>
            </a:pPr>
            <a:r>
              <a:rPr lang="en-US" i="1" dirty="0" smtClean="0"/>
              <a:t>Purpose/Products</a:t>
            </a:r>
          </a:p>
          <a:p>
            <a:pPr>
              <a:defRPr/>
            </a:pPr>
            <a:r>
              <a:rPr lang="fr-FR" i="1" dirty="0" err="1" smtClean="0"/>
              <a:t>Authority</a:t>
            </a:r>
            <a:r>
              <a:rPr lang="fr-FR" i="1" dirty="0" smtClean="0"/>
              <a:t> </a:t>
            </a:r>
          </a:p>
          <a:p>
            <a:pPr>
              <a:defRPr/>
            </a:pPr>
            <a:r>
              <a:rPr lang="en-US" i="1" dirty="0" smtClean="0"/>
              <a:t>Composition</a:t>
            </a:r>
          </a:p>
          <a:p>
            <a:pPr>
              <a:defRPr/>
            </a:pPr>
            <a:r>
              <a:rPr lang="en-US" b="1" dirty="0" smtClean="0"/>
              <a:t>2. Purpose of accreditation</a:t>
            </a:r>
          </a:p>
          <a:p>
            <a:pPr>
              <a:defRPr/>
            </a:pPr>
            <a:r>
              <a:rPr lang="en-US" b="1" dirty="0" smtClean="0"/>
              <a:t>3. Accreditation criteria</a:t>
            </a:r>
          </a:p>
          <a:p>
            <a:pPr>
              <a:defRPr/>
            </a:pPr>
            <a:r>
              <a:rPr lang="fr-FR" i="1" dirty="0" err="1" smtClean="0"/>
              <a:t>Graduate</a:t>
            </a:r>
            <a:r>
              <a:rPr lang="fr-FR" i="1" baseline="0" dirty="0" smtClean="0"/>
              <a:t> </a:t>
            </a:r>
            <a:r>
              <a:rPr lang="fr-FR" i="1" baseline="0" dirty="0" err="1" smtClean="0"/>
              <a:t>attributes</a:t>
            </a:r>
            <a:endParaRPr lang="fr-FR" i="1" baseline="0" dirty="0" smtClean="0"/>
          </a:p>
          <a:p>
            <a:pPr>
              <a:defRPr/>
            </a:pPr>
            <a:r>
              <a:rPr lang="fr-FR" i="1" dirty="0" err="1" smtClean="0"/>
              <a:t>Continual</a:t>
            </a:r>
            <a:r>
              <a:rPr lang="fr-FR" i="1" dirty="0" smtClean="0"/>
              <a:t> </a:t>
            </a:r>
            <a:r>
              <a:rPr lang="fr-FR" i="1" dirty="0" err="1" smtClean="0"/>
              <a:t>improvement</a:t>
            </a:r>
            <a:r>
              <a:rPr lang="fr-FR" i="1" dirty="0" smtClean="0"/>
              <a:t> </a:t>
            </a:r>
          </a:p>
          <a:p>
            <a:pPr>
              <a:defRPr/>
            </a:pPr>
            <a:r>
              <a:rPr lang="en-US" i="1" dirty="0" smtClean="0"/>
              <a:t>Students </a:t>
            </a:r>
          </a:p>
          <a:p>
            <a:pPr>
              <a:defRPr/>
            </a:pPr>
            <a:r>
              <a:rPr lang="fr-FR" i="1" dirty="0" smtClean="0"/>
              <a:t>Curriculum content</a:t>
            </a:r>
          </a:p>
          <a:p>
            <a:pPr>
              <a:defRPr/>
            </a:pPr>
            <a:r>
              <a:rPr lang="fr-FR" i="1" dirty="0" smtClean="0"/>
              <a:t>Program </a:t>
            </a:r>
            <a:r>
              <a:rPr lang="fr-FR" i="1" dirty="0" err="1" smtClean="0"/>
              <a:t>environment</a:t>
            </a:r>
            <a:r>
              <a:rPr lang="fr-FR" i="1" dirty="0" smtClean="0"/>
              <a:t> </a:t>
            </a:r>
          </a:p>
          <a:p>
            <a:pPr>
              <a:defRPr/>
            </a:pPr>
            <a:r>
              <a:rPr lang="fr-FR" i="1" dirty="0" err="1" smtClean="0"/>
              <a:t>Accreditation</a:t>
            </a:r>
            <a:r>
              <a:rPr lang="fr-FR" i="1" dirty="0" smtClean="0"/>
              <a:t> </a:t>
            </a:r>
            <a:r>
              <a:rPr lang="fr-FR" i="1" dirty="0" err="1" smtClean="0"/>
              <a:t>procedures</a:t>
            </a:r>
            <a:r>
              <a:rPr lang="fr-FR" i="1" dirty="0" smtClean="0"/>
              <a:t> and application </a:t>
            </a:r>
          </a:p>
          <a:p>
            <a:pPr>
              <a:defRPr/>
            </a:pPr>
            <a:r>
              <a:rPr lang="fr-FR" b="1" dirty="0" smtClean="0"/>
              <a:t>4. </a:t>
            </a:r>
            <a:r>
              <a:rPr lang="fr-FR" b="1" dirty="0" err="1" smtClean="0"/>
              <a:t>Procedures</a:t>
            </a:r>
            <a:r>
              <a:rPr lang="fr-FR" b="1" dirty="0" smtClean="0"/>
              <a:t> </a:t>
            </a:r>
          </a:p>
          <a:p>
            <a:pPr>
              <a:defRPr/>
            </a:pPr>
            <a:r>
              <a:rPr lang="fr-FR" i="1" dirty="0" smtClean="0"/>
              <a:t>Initiation and timing of </a:t>
            </a:r>
            <a:r>
              <a:rPr lang="fr-FR" i="1" dirty="0" err="1" smtClean="0"/>
              <a:t>accreditation</a:t>
            </a:r>
            <a:r>
              <a:rPr lang="fr-FR" i="1" dirty="0" smtClean="0"/>
              <a:t> </a:t>
            </a:r>
            <a:r>
              <a:rPr lang="fr-FR" i="1" dirty="0" err="1" smtClean="0"/>
              <a:t>visit</a:t>
            </a:r>
            <a:endParaRPr lang="fr-FR" i="1" dirty="0" smtClean="0"/>
          </a:p>
          <a:p>
            <a:pPr>
              <a:defRPr/>
            </a:pPr>
            <a:r>
              <a:rPr lang="fr-FR" i="1" dirty="0" err="1" smtClean="0"/>
              <a:t>Selection</a:t>
            </a:r>
            <a:r>
              <a:rPr lang="fr-FR" i="1" dirty="0" smtClean="0"/>
              <a:t> of </a:t>
            </a:r>
            <a:r>
              <a:rPr lang="fr-FR" i="1" dirty="0" err="1" smtClean="0"/>
              <a:t>visiting</a:t>
            </a:r>
            <a:r>
              <a:rPr lang="fr-FR" i="1" dirty="0" smtClean="0"/>
              <a:t> team</a:t>
            </a:r>
          </a:p>
          <a:p>
            <a:pPr>
              <a:defRPr/>
            </a:pPr>
            <a:r>
              <a:rPr lang="fr-FR" i="1" dirty="0" err="1" smtClean="0"/>
              <a:t>Preparation</a:t>
            </a:r>
            <a:r>
              <a:rPr lang="fr-FR" i="1" dirty="0" smtClean="0"/>
              <a:t> for </a:t>
            </a:r>
            <a:r>
              <a:rPr lang="fr-FR" i="1" dirty="0" err="1" smtClean="0"/>
              <a:t>accreditation</a:t>
            </a:r>
            <a:r>
              <a:rPr lang="fr-FR" i="1" dirty="0" smtClean="0"/>
              <a:t> </a:t>
            </a:r>
            <a:r>
              <a:rPr lang="fr-FR" i="1" dirty="0" err="1" smtClean="0"/>
              <a:t>visit</a:t>
            </a:r>
            <a:r>
              <a:rPr lang="fr-FR" i="1" dirty="0" smtClean="0"/>
              <a:t> </a:t>
            </a:r>
          </a:p>
          <a:p>
            <a:pPr>
              <a:defRPr/>
            </a:pPr>
            <a:r>
              <a:rPr lang="fr-FR" i="1" dirty="0" err="1" smtClean="0"/>
              <a:t>Accreditation</a:t>
            </a:r>
            <a:r>
              <a:rPr lang="fr-FR" i="1" dirty="0" smtClean="0"/>
              <a:t> </a:t>
            </a:r>
            <a:r>
              <a:rPr lang="fr-FR" i="1" dirty="0" err="1" smtClean="0"/>
              <a:t>visit</a:t>
            </a:r>
            <a:r>
              <a:rPr lang="fr-FR" i="1" dirty="0" smtClean="0"/>
              <a:t> </a:t>
            </a:r>
          </a:p>
          <a:p>
            <a:pPr>
              <a:defRPr/>
            </a:pPr>
            <a:r>
              <a:rPr lang="fr-FR" i="1" dirty="0" err="1" smtClean="0"/>
              <a:t>Visiting</a:t>
            </a:r>
            <a:r>
              <a:rPr lang="fr-FR" i="1" dirty="0" smtClean="0"/>
              <a:t> team report</a:t>
            </a:r>
          </a:p>
          <a:p>
            <a:pPr>
              <a:defRPr/>
            </a:pPr>
            <a:r>
              <a:rPr lang="fr-FR" i="1" dirty="0" err="1" smtClean="0"/>
              <a:t>Accreditation</a:t>
            </a:r>
            <a:r>
              <a:rPr lang="fr-FR" i="1" dirty="0" smtClean="0"/>
              <a:t> </a:t>
            </a:r>
            <a:r>
              <a:rPr lang="fr-FR" i="1" dirty="0" err="1" smtClean="0"/>
              <a:t>decision</a:t>
            </a:r>
            <a:endParaRPr lang="fr-FR" i="1" dirty="0" smtClean="0"/>
          </a:p>
          <a:p>
            <a:pPr>
              <a:defRPr/>
            </a:pPr>
            <a:r>
              <a:rPr lang="fr-FR" i="1" dirty="0" err="1" smtClean="0"/>
              <a:t>Formal</a:t>
            </a:r>
            <a:r>
              <a:rPr lang="fr-FR" i="1" dirty="0" smtClean="0"/>
              <a:t> </a:t>
            </a:r>
            <a:r>
              <a:rPr lang="fr-FR" i="1" dirty="0" err="1" smtClean="0"/>
              <a:t>review</a:t>
            </a:r>
            <a:r>
              <a:rPr lang="fr-FR" i="1" dirty="0" smtClean="0"/>
              <a:t> </a:t>
            </a:r>
          </a:p>
          <a:p>
            <a:pPr>
              <a:defRPr/>
            </a:pPr>
            <a:r>
              <a:rPr lang="fr-FR" i="1" dirty="0" smtClean="0"/>
              <a:t>Informal </a:t>
            </a:r>
            <a:r>
              <a:rPr lang="fr-FR" i="1" dirty="0" err="1" smtClean="0"/>
              <a:t>evaluation</a:t>
            </a:r>
            <a:r>
              <a:rPr lang="fr-FR" i="1" dirty="0" smtClean="0"/>
              <a:t> or </a:t>
            </a:r>
            <a:r>
              <a:rPr lang="fr-FR" i="1" dirty="0" err="1" smtClean="0"/>
              <a:t>visit</a:t>
            </a:r>
            <a:endParaRPr lang="fr-FR" i="1" dirty="0" smtClean="0"/>
          </a:p>
          <a:p>
            <a:pPr>
              <a:defRPr/>
            </a:pPr>
            <a:r>
              <a:rPr lang="en-US" i="1" dirty="0" smtClean="0"/>
              <a:t>Publication </a:t>
            </a:r>
          </a:p>
          <a:p>
            <a:pPr>
              <a:defRPr/>
            </a:pPr>
            <a:r>
              <a:rPr lang="fr-FR" dirty="0" err="1" smtClean="0"/>
              <a:t>Accredited</a:t>
            </a:r>
            <a:r>
              <a:rPr lang="fr-FR" dirty="0" smtClean="0"/>
              <a:t> engineering programs by institution</a:t>
            </a:r>
          </a:p>
          <a:p>
            <a:pPr>
              <a:defRPr/>
            </a:pPr>
            <a:r>
              <a:rPr lang="fr-FR" dirty="0" err="1" smtClean="0"/>
              <a:t>Accredited</a:t>
            </a:r>
            <a:r>
              <a:rPr lang="fr-FR" dirty="0" smtClean="0"/>
              <a:t> engineering programs by program </a:t>
            </a:r>
            <a:r>
              <a:rPr lang="fr-FR" dirty="0" err="1" smtClean="0"/>
              <a:t>title</a:t>
            </a:r>
            <a:endParaRPr lang="fr-FR" dirty="0" smtClean="0"/>
          </a:p>
          <a:p>
            <a:pPr>
              <a:defRPr/>
            </a:pPr>
            <a:r>
              <a:rPr lang="fr-FR" dirty="0" err="1" smtClean="0"/>
              <a:t>Substantially</a:t>
            </a:r>
            <a:r>
              <a:rPr lang="fr-FR" dirty="0" smtClean="0"/>
              <a:t> </a:t>
            </a:r>
            <a:r>
              <a:rPr lang="fr-FR" dirty="0" err="1" smtClean="0"/>
              <a:t>equivalent</a:t>
            </a:r>
            <a:r>
              <a:rPr lang="fr-FR" dirty="0" smtClean="0"/>
              <a:t> programs </a:t>
            </a:r>
          </a:p>
          <a:p>
            <a:pPr>
              <a:defRPr/>
            </a:pPr>
            <a:r>
              <a:rPr lang="fr-FR" dirty="0" smtClean="0"/>
              <a:t>International </a:t>
            </a:r>
            <a:r>
              <a:rPr lang="fr-FR" dirty="0" err="1" smtClean="0"/>
              <a:t>mutual</a:t>
            </a:r>
            <a:r>
              <a:rPr lang="fr-FR" dirty="0" smtClean="0"/>
              <a:t> recognition </a:t>
            </a:r>
            <a:r>
              <a:rPr lang="fr-FR" dirty="0" err="1" smtClean="0"/>
              <a:t>agreements</a:t>
            </a:r>
            <a:endParaRPr lang="fr-FR" dirty="0" smtClean="0"/>
          </a:p>
          <a:p>
            <a:pPr>
              <a:defRPr/>
            </a:pPr>
            <a:r>
              <a:rPr lang="fr-FR" dirty="0" smtClean="0"/>
              <a:t>Chairs, </a:t>
            </a:r>
            <a:r>
              <a:rPr lang="fr-FR" dirty="0" err="1" smtClean="0"/>
              <a:t>members</a:t>
            </a:r>
            <a:r>
              <a:rPr lang="fr-FR" dirty="0" smtClean="0"/>
              <a:t> and </a:t>
            </a:r>
            <a:r>
              <a:rPr lang="fr-FR" dirty="0" err="1" smtClean="0"/>
              <a:t>secretaries</a:t>
            </a:r>
            <a:endParaRPr lang="fr-FR" dirty="0" smtClean="0"/>
          </a:p>
          <a:p>
            <a:pPr>
              <a:defRPr/>
            </a:pPr>
            <a:r>
              <a:rPr lang="fr-FR" dirty="0" smtClean="0"/>
              <a:t>Constituent associations of </a:t>
            </a:r>
            <a:r>
              <a:rPr lang="fr-FR" dirty="0" err="1" smtClean="0"/>
              <a:t>Engineers</a:t>
            </a:r>
            <a:r>
              <a:rPr lang="fr-FR" dirty="0" smtClean="0"/>
              <a:t> Canada</a:t>
            </a:r>
          </a:p>
          <a:p>
            <a:pPr>
              <a:defRPr/>
            </a:pPr>
            <a:r>
              <a:rPr lang="en-US" b="1" dirty="0" smtClean="0"/>
              <a:t>5. Appendices </a:t>
            </a:r>
          </a:p>
          <a:p>
            <a:pPr marL="0" lvl="2">
              <a:defRPr/>
            </a:pPr>
            <a:r>
              <a:rPr lang="en-US" dirty="0" smtClean="0">
                <a:cs typeface="Arial" charset="0"/>
              </a:rPr>
              <a:t>Regulations </a:t>
            </a:r>
            <a:r>
              <a:rPr lang="en-US" dirty="0">
                <a:cs typeface="Arial" charset="0"/>
              </a:rPr>
              <a:t>for granting transfer </a:t>
            </a:r>
            <a:r>
              <a:rPr lang="en-US" dirty="0" smtClean="0">
                <a:cs typeface="Arial" charset="0"/>
              </a:rPr>
              <a:t>credits </a:t>
            </a:r>
            <a:endParaRPr lang="en-US" dirty="0">
              <a:cs typeface="Arial" charset="0"/>
            </a:endParaRPr>
          </a:p>
          <a:p>
            <a:pPr>
              <a:defRPr/>
            </a:pPr>
            <a:r>
              <a:rPr lang="fr-FR" dirty="0" err="1" smtClean="0"/>
              <a:t>Interpretive</a:t>
            </a:r>
            <a:r>
              <a:rPr lang="fr-FR" dirty="0" smtClean="0"/>
              <a:t> </a:t>
            </a:r>
            <a:r>
              <a:rPr lang="fr-FR" dirty="0" err="1" smtClean="0"/>
              <a:t>statement</a:t>
            </a:r>
            <a:r>
              <a:rPr lang="fr-FR" dirty="0" smtClean="0"/>
              <a:t> on </a:t>
            </a:r>
            <a:r>
              <a:rPr lang="fr-FR" dirty="0" err="1" smtClean="0"/>
              <a:t>natural</a:t>
            </a:r>
            <a:r>
              <a:rPr lang="fr-FR" dirty="0" smtClean="0"/>
              <a:t> sciences</a:t>
            </a:r>
          </a:p>
          <a:p>
            <a:pPr>
              <a:defRPr/>
            </a:pPr>
            <a:r>
              <a:rPr lang="fr-FR" dirty="0" err="1" smtClean="0"/>
              <a:t>Interpretive</a:t>
            </a:r>
            <a:r>
              <a:rPr lang="fr-FR" dirty="0" smtClean="0"/>
              <a:t> </a:t>
            </a:r>
            <a:r>
              <a:rPr lang="fr-FR" dirty="0" err="1" smtClean="0"/>
              <a:t>statement</a:t>
            </a:r>
            <a:r>
              <a:rPr lang="fr-FR" baseline="0" dirty="0" smtClean="0"/>
              <a:t> </a:t>
            </a:r>
            <a:r>
              <a:rPr lang="fr-FR" dirty="0" smtClean="0"/>
              <a:t>on </a:t>
            </a:r>
            <a:r>
              <a:rPr lang="fr-FR" dirty="0" err="1" smtClean="0"/>
              <a:t>licensure</a:t>
            </a:r>
            <a:r>
              <a:rPr lang="fr-FR" dirty="0" smtClean="0"/>
              <a:t> expectations and </a:t>
            </a:r>
            <a:r>
              <a:rPr lang="fr-FR" dirty="0" err="1" smtClean="0"/>
              <a:t>requirements</a:t>
            </a:r>
            <a:r>
              <a:rPr lang="fr-FR" dirty="0" smtClean="0"/>
              <a:t> </a:t>
            </a:r>
          </a:p>
          <a:p>
            <a:pPr>
              <a:defRPr/>
            </a:pPr>
            <a:r>
              <a:rPr lang="fr-FR" dirty="0" err="1" smtClean="0"/>
              <a:t>Interpretive</a:t>
            </a:r>
            <a:r>
              <a:rPr lang="fr-FR" dirty="0" smtClean="0"/>
              <a:t> </a:t>
            </a:r>
            <a:r>
              <a:rPr lang="fr-FR" dirty="0" err="1" smtClean="0"/>
              <a:t>statement</a:t>
            </a:r>
            <a:r>
              <a:rPr lang="fr-FR" dirty="0" smtClean="0"/>
              <a:t> on curriculum content for options and dual-discipline programs</a:t>
            </a:r>
          </a:p>
          <a:p>
            <a:pPr>
              <a:defRPr/>
            </a:pPr>
            <a:r>
              <a:rPr lang="en-US" dirty="0" smtClean="0"/>
              <a:t>Use of the K-factor </a:t>
            </a:r>
          </a:p>
          <a:p>
            <a:pPr>
              <a:defRPr/>
            </a:pPr>
            <a:r>
              <a:rPr lang="fr-FR" dirty="0" err="1" smtClean="0"/>
              <a:t>Interpretive</a:t>
            </a:r>
            <a:r>
              <a:rPr lang="fr-FR" dirty="0" smtClean="0"/>
              <a:t> </a:t>
            </a:r>
            <a:r>
              <a:rPr lang="fr-FR" dirty="0" err="1" smtClean="0"/>
              <a:t>statement</a:t>
            </a:r>
            <a:r>
              <a:rPr lang="fr-FR" dirty="0" smtClean="0"/>
              <a:t> on distance</a:t>
            </a:r>
            <a:r>
              <a:rPr lang="fr-FR" baseline="0" dirty="0" smtClean="0"/>
              <a:t> </a:t>
            </a:r>
            <a:r>
              <a:rPr lang="fr-FR" baseline="0" dirty="0" err="1" smtClean="0"/>
              <a:t>learning</a:t>
            </a:r>
            <a:endParaRPr lang="fr-FR" baseline="0" dirty="0" smtClean="0"/>
          </a:p>
          <a:p>
            <a:pPr>
              <a:defRPr/>
            </a:pPr>
            <a:r>
              <a:rPr lang="fr-FR" baseline="0" dirty="0" err="1" smtClean="0"/>
              <a:t>Interpretive</a:t>
            </a:r>
            <a:r>
              <a:rPr lang="fr-FR" baseline="0" dirty="0" smtClean="0"/>
              <a:t> </a:t>
            </a:r>
            <a:r>
              <a:rPr lang="fr-FR" baseline="0" dirty="0" err="1" smtClean="0"/>
              <a:t>statement</a:t>
            </a:r>
            <a:r>
              <a:rPr lang="fr-FR" baseline="0" dirty="0" smtClean="0"/>
              <a:t> on </a:t>
            </a:r>
            <a:r>
              <a:rPr lang="fr-FR" baseline="0" dirty="0" err="1" smtClean="0"/>
              <a:t>significant</a:t>
            </a:r>
            <a:r>
              <a:rPr lang="fr-FR" baseline="0" dirty="0" smtClean="0"/>
              <a:t> change</a:t>
            </a:r>
          </a:p>
          <a:p>
            <a:pPr>
              <a:defRPr/>
            </a:pPr>
            <a:r>
              <a:rPr lang="fr-FR" dirty="0" err="1" smtClean="0"/>
              <a:t>Confidentiality</a:t>
            </a:r>
            <a:r>
              <a:rPr lang="fr-FR" dirty="0" smtClean="0"/>
              <a:t>: </a:t>
            </a:r>
            <a:r>
              <a:rPr lang="fr-FR" dirty="0" err="1" smtClean="0"/>
              <a:t>policies</a:t>
            </a:r>
            <a:r>
              <a:rPr lang="fr-FR" dirty="0" smtClean="0"/>
              <a:t> &amp; </a:t>
            </a:r>
            <a:r>
              <a:rPr lang="fr-FR" dirty="0" err="1" smtClean="0"/>
              <a:t>procedures</a:t>
            </a:r>
            <a:endParaRPr lang="fr-FR" dirty="0" smtClean="0"/>
          </a:p>
          <a:p>
            <a:pPr>
              <a:defRPr/>
            </a:pPr>
            <a:r>
              <a:rPr lang="fr-FR" baseline="0" dirty="0" err="1" smtClean="0"/>
              <a:t>Conflicts</a:t>
            </a:r>
            <a:r>
              <a:rPr lang="fr-FR" baseline="0" dirty="0" smtClean="0"/>
              <a:t> of </a:t>
            </a:r>
            <a:r>
              <a:rPr lang="fr-FR" baseline="0" dirty="0" err="1" smtClean="0"/>
              <a:t>interest</a:t>
            </a:r>
            <a:r>
              <a:rPr lang="fr-FR" baseline="0" dirty="0" smtClean="0"/>
              <a:t> guideline</a:t>
            </a:r>
          </a:p>
          <a:p>
            <a:pPr>
              <a:defRPr/>
            </a:pPr>
            <a:r>
              <a:rPr lang="en-US" dirty="0" smtClean="0"/>
              <a:t>Program development advisory procedure </a:t>
            </a:r>
          </a:p>
          <a:p>
            <a:pPr>
              <a:defRPr/>
            </a:pPr>
            <a:r>
              <a:rPr lang="fr-FR" dirty="0" err="1" smtClean="0"/>
              <a:t>Procedures</a:t>
            </a:r>
            <a:r>
              <a:rPr lang="fr-FR" dirty="0" smtClean="0"/>
              <a:t> for </a:t>
            </a:r>
            <a:r>
              <a:rPr lang="fr-FR" dirty="0" err="1" smtClean="0"/>
              <a:t>Engineers</a:t>
            </a:r>
            <a:r>
              <a:rPr lang="fr-FR" dirty="0" smtClean="0"/>
              <a:t> Canada </a:t>
            </a:r>
            <a:r>
              <a:rPr lang="fr-FR" dirty="0" err="1" smtClean="0"/>
              <a:t>substantial</a:t>
            </a:r>
            <a:r>
              <a:rPr lang="fr-FR" baseline="0" dirty="0" smtClean="0"/>
              <a:t> </a:t>
            </a:r>
            <a:r>
              <a:rPr lang="fr-FR" baseline="0" dirty="0" err="1" smtClean="0"/>
              <a:t>equivalency</a:t>
            </a:r>
            <a:r>
              <a:rPr lang="fr-FR" baseline="0" dirty="0" smtClean="0"/>
              <a:t> </a:t>
            </a:r>
            <a:r>
              <a:rPr lang="fr-FR" baseline="0" dirty="0" err="1" smtClean="0"/>
              <a:t>evaluations</a:t>
            </a:r>
            <a:endParaRPr lang="fr-FR" baseline="0" dirty="0" smtClean="0"/>
          </a:p>
          <a:p>
            <a:pPr>
              <a:defRPr/>
            </a:pPr>
            <a:r>
              <a:rPr lang="fr-FR" baseline="0" dirty="0" smtClean="0"/>
              <a:t>Guidelines </a:t>
            </a:r>
            <a:r>
              <a:rPr lang="fr-FR" baseline="0" dirty="0" err="1" smtClean="0"/>
              <a:t>relating</a:t>
            </a:r>
            <a:r>
              <a:rPr lang="fr-FR" baseline="0" dirty="0" smtClean="0"/>
              <a:t> to </a:t>
            </a:r>
            <a:r>
              <a:rPr lang="fr-FR" baseline="0" dirty="0" err="1" smtClean="0"/>
              <a:t>coincident</a:t>
            </a:r>
            <a:r>
              <a:rPr lang="fr-FR" baseline="0" dirty="0" smtClean="0"/>
              <a:t> </a:t>
            </a:r>
            <a:r>
              <a:rPr lang="fr-FR" baseline="0" dirty="0" err="1" smtClean="0"/>
              <a:t>reviews</a:t>
            </a:r>
            <a:endParaRPr lang="fr-FR" baseline="0" dirty="0" smtClean="0"/>
          </a:p>
          <a:p>
            <a:pPr>
              <a:defRPr/>
            </a:pPr>
            <a:r>
              <a:rPr lang="fr-FR" dirty="0" err="1" smtClean="0"/>
              <a:t>Procedures</a:t>
            </a:r>
            <a:r>
              <a:rPr lang="fr-FR" dirty="0" smtClean="0"/>
              <a:t> for </a:t>
            </a:r>
            <a:r>
              <a:rPr lang="fr-FR" dirty="0" err="1" smtClean="0"/>
              <a:t>formal</a:t>
            </a:r>
            <a:r>
              <a:rPr lang="fr-FR" dirty="0" smtClean="0"/>
              <a:t> </a:t>
            </a:r>
            <a:r>
              <a:rPr lang="fr-FR" dirty="0" err="1" smtClean="0"/>
              <a:t>review</a:t>
            </a:r>
            <a:r>
              <a:rPr lang="fr-FR" dirty="0" smtClean="0"/>
              <a:t> of an </a:t>
            </a:r>
            <a:r>
              <a:rPr lang="fr-FR" dirty="0" err="1" smtClean="0"/>
              <a:t>Accreditation</a:t>
            </a:r>
            <a:r>
              <a:rPr lang="fr-FR" dirty="0" smtClean="0"/>
              <a:t> </a:t>
            </a:r>
            <a:r>
              <a:rPr lang="fr-FR" dirty="0" err="1" smtClean="0"/>
              <a:t>Board</a:t>
            </a:r>
            <a:r>
              <a:rPr lang="fr-FR" dirty="0" smtClean="0"/>
              <a:t> </a:t>
            </a:r>
            <a:r>
              <a:rPr lang="fr-FR" dirty="0" err="1" smtClean="0"/>
              <a:t>decision</a:t>
            </a:r>
            <a:r>
              <a:rPr lang="fr-FR" dirty="0" smtClean="0"/>
              <a:t> to </a:t>
            </a:r>
            <a:r>
              <a:rPr lang="fr-FR" dirty="0" err="1" smtClean="0"/>
              <a:t>deny</a:t>
            </a:r>
            <a:r>
              <a:rPr lang="fr-FR" dirty="0" smtClean="0"/>
              <a:t> </a:t>
            </a:r>
            <a:r>
              <a:rPr lang="fr-FR" dirty="0" err="1" smtClean="0"/>
              <a:t>accreditation</a:t>
            </a:r>
            <a:endParaRPr lang="fr-FR" dirty="0" smtClean="0"/>
          </a:p>
          <a:p>
            <a:pPr>
              <a:defRPr/>
            </a:pPr>
            <a:endParaRPr lang="fr-FR" dirty="0" smtClean="0"/>
          </a:p>
          <a:p>
            <a:pPr>
              <a:defRPr/>
            </a:pPr>
            <a:endParaRPr lang="fr-FR" dirty="0" smtClean="0"/>
          </a:p>
          <a:p>
            <a:pPr>
              <a:defRPr/>
            </a:pPr>
            <a:r>
              <a:rPr lang="fr-FR" sz="1400" b="1" dirty="0" err="1"/>
              <a:t>Manual</a:t>
            </a:r>
            <a:r>
              <a:rPr lang="fr-FR" sz="1400" b="1" dirty="0"/>
              <a:t> of </a:t>
            </a:r>
            <a:r>
              <a:rPr lang="fr-FR" sz="1400" b="1" dirty="0" err="1"/>
              <a:t>Accreditation</a:t>
            </a:r>
            <a:r>
              <a:rPr lang="fr-FR" sz="1400" b="1" dirty="0"/>
              <a:t> </a:t>
            </a:r>
            <a:r>
              <a:rPr lang="fr-FR" sz="1400" b="1" dirty="0" err="1"/>
              <a:t>Procedures</a:t>
            </a:r>
            <a:endParaRPr lang="fr-FR" sz="1400" b="1" dirty="0"/>
          </a:p>
          <a:p>
            <a:pPr>
              <a:defRPr/>
            </a:pPr>
            <a:endParaRPr lang="fr-FR" sz="1400" b="1" dirty="0"/>
          </a:p>
          <a:p>
            <a:pPr>
              <a:defRPr/>
            </a:pPr>
            <a:r>
              <a:rPr lang="en-US" b="1" dirty="0" smtClean="0"/>
              <a:t>Table of contents </a:t>
            </a:r>
          </a:p>
          <a:p>
            <a:pPr>
              <a:defRPr/>
            </a:pPr>
            <a:r>
              <a:rPr lang="en-US" dirty="0" smtClean="0"/>
              <a:t>1. Foreword..............................................................................................1 </a:t>
            </a:r>
          </a:p>
          <a:p>
            <a:pPr>
              <a:defRPr/>
            </a:pPr>
            <a:r>
              <a:rPr lang="en-US" dirty="0" smtClean="0"/>
              <a:t>2. Introduction..........................................................................................2 </a:t>
            </a:r>
          </a:p>
          <a:p>
            <a:pPr>
              <a:defRPr/>
            </a:pPr>
            <a:r>
              <a:rPr lang="en-US" i="1" dirty="0" smtClean="0"/>
              <a:t>2.1 The role of the Canadian Engineering Accreditation Board................2 </a:t>
            </a:r>
            <a:endParaRPr lang="en-US" dirty="0" smtClean="0"/>
          </a:p>
          <a:p>
            <a:pPr>
              <a:defRPr/>
            </a:pPr>
            <a:r>
              <a:rPr lang="en-US" i="1" dirty="0" smtClean="0"/>
              <a:t>2.2 Terms of reference.............................................................................3 </a:t>
            </a:r>
            <a:endParaRPr lang="en-US" dirty="0" smtClean="0"/>
          </a:p>
          <a:p>
            <a:pPr>
              <a:defRPr/>
            </a:pPr>
            <a:r>
              <a:rPr lang="en-US" i="1" dirty="0" smtClean="0"/>
              <a:t>2.3 Purpose and criteria for accreditation................................................3 </a:t>
            </a:r>
            <a:endParaRPr lang="en-US" dirty="0" smtClean="0"/>
          </a:p>
          <a:p>
            <a:pPr>
              <a:defRPr/>
            </a:pPr>
            <a:r>
              <a:rPr lang="en-US" dirty="0" smtClean="0"/>
              <a:t>3. Procedures...........................................................................................3 </a:t>
            </a:r>
          </a:p>
          <a:p>
            <a:pPr>
              <a:defRPr/>
            </a:pPr>
            <a:r>
              <a:rPr lang="en-US" i="1" dirty="0" smtClean="0"/>
              <a:t>3.1 The visiting team...............................................................................4 </a:t>
            </a:r>
            <a:endParaRPr lang="en-US" dirty="0" smtClean="0"/>
          </a:p>
          <a:p>
            <a:pPr>
              <a:defRPr/>
            </a:pPr>
            <a:r>
              <a:rPr lang="en-US" i="1" dirty="0" smtClean="0"/>
              <a:t>3.2 Visit preparation................................................................................5 </a:t>
            </a:r>
            <a:endParaRPr lang="en-US" dirty="0" smtClean="0"/>
          </a:p>
          <a:p>
            <a:pPr>
              <a:defRPr/>
            </a:pPr>
            <a:r>
              <a:rPr lang="en-US" i="1" dirty="0" smtClean="0"/>
              <a:t>3.3 The visit.............................................................................................6 </a:t>
            </a:r>
            <a:endParaRPr lang="en-US" dirty="0" smtClean="0"/>
          </a:p>
          <a:p>
            <a:pPr>
              <a:defRPr/>
            </a:pPr>
            <a:r>
              <a:rPr lang="en-US" i="1" dirty="0" smtClean="0"/>
              <a:t>3.4 Visiting team reports.........................................................................9 </a:t>
            </a:r>
            <a:endParaRPr lang="en-US" dirty="0" smtClean="0"/>
          </a:p>
          <a:p>
            <a:pPr>
              <a:defRPr/>
            </a:pPr>
            <a:r>
              <a:rPr lang="en-US" i="1" dirty="0" smtClean="0"/>
              <a:t>3.5 Post-visit activities............................................................................9 </a:t>
            </a:r>
            <a:endParaRPr lang="en-US" dirty="0" smtClean="0"/>
          </a:p>
          <a:p>
            <a:pPr>
              <a:defRPr/>
            </a:pPr>
            <a:r>
              <a:rPr lang="en-US" dirty="0" smtClean="0"/>
              <a:t>Appendix A: Calendar of accreditation visit events...............................11 </a:t>
            </a:r>
          </a:p>
          <a:p>
            <a:pPr>
              <a:defRPr/>
            </a:pPr>
            <a:r>
              <a:rPr lang="en-US" i="1" dirty="0" smtClean="0"/>
              <a:t>Introduction............................................................................................11 </a:t>
            </a:r>
            <a:endParaRPr lang="en-US" dirty="0" smtClean="0"/>
          </a:p>
          <a:p>
            <a:pPr>
              <a:defRPr/>
            </a:pPr>
            <a:r>
              <a:rPr lang="en-US" i="1" dirty="0" smtClean="0"/>
              <a:t>A.1 Fall visits...........................................................................................11 </a:t>
            </a:r>
            <a:endParaRPr lang="en-US" dirty="0" smtClean="0"/>
          </a:p>
          <a:p>
            <a:pPr>
              <a:defRPr/>
            </a:pPr>
            <a:r>
              <a:rPr lang="en-US" i="1" dirty="0" smtClean="0"/>
              <a:t>A.2 Summer visits...................................................................................13 </a:t>
            </a:r>
            <a:endParaRPr lang="en-US" dirty="0" smtClean="0"/>
          </a:p>
          <a:p>
            <a:pPr>
              <a:defRPr/>
            </a:pPr>
            <a:r>
              <a:rPr lang="en-US" i="1" dirty="0" smtClean="0"/>
              <a:t>A.3 Winter visits.....................................................................................15 </a:t>
            </a:r>
            <a:endParaRPr lang="en-US" dirty="0" smtClean="0"/>
          </a:p>
          <a:p>
            <a:pPr>
              <a:defRPr/>
            </a:pPr>
            <a:r>
              <a:rPr lang="en-US" i="1" dirty="0" smtClean="0"/>
              <a:t>A.4 Early re-visits...................................................................................17 </a:t>
            </a:r>
            <a:endParaRPr lang="en-US" dirty="0" smtClean="0"/>
          </a:p>
          <a:p>
            <a:pPr>
              <a:defRPr/>
            </a:pPr>
            <a:r>
              <a:rPr lang="en-US" dirty="0" smtClean="0"/>
              <a:t>Appendix B: Non-standard visits...........................................................19</a:t>
            </a:r>
            <a:endParaRPr lang="fr-FR" sz="1400" b="1" dirty="0"/>
          </a:p>
          <a:p>
            <a:pPr>
              <a:defRPr/>
            </a:pPr>
            <a:endParaRPr lang="fr-FR" dirty="0" smtClean="0"/>
          </a:p>
          <a:p>
            <a:pPr>
              <a:defRPr/>
            </a:pPr>
            <a:endParaRPr lang="fr-FR" dirty="0" smtClean="0"/>
          </a:p>
          <a:p>
            <a:pPr>
              <a:defRPr/>
            </a:pPr>
            <a:endParaRPr lang="en-US" i="1" dirty="0" smtClean="0">
              <a:solidFill>
                <a:srgbClr val="FF0000"/>
              </a:solidFill>
            </a:endParaRPr>
          </a:p>
        </p:txBody>
      </p:sp>
      <p:sp>
        <p:nvSpPr>
          <p:cNvPr id="6758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758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6759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759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445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445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445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445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547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547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547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547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650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650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650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650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752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752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752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752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854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854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855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855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0957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957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0957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0957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1059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059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1059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059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These goals of the CEAB are listed in “Accreditation Criteria and Procedures 20xx”.</a:t>
            </a:r>
          </a:p>
        </p:txBody>
      </p:sp>
      <p:sp>
        <p:nvSpPr>
          <p:cNvPr id="68612"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8613"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68614"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8615"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11162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162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1162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162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820AE837-4B82-4C3F-B337-1586444097B3}" type="slidenum">
              <a:rPr lang="en-CA" smtClean="0"/>
              <a:pPr/>
              <a:t>53</a:t>
            </a:fld>
            <a:endParaRPr lang="en-CA"/>
          </a:p>
        </p:txBody>
      </p:sp>
    </p:spTree>
    <p:extLst>
      <p:ext uri="{BB962C8B-B14F-4D97-AF65-F5344CB8AC3E}">
        <p14:creationId xmlns:p14="http://schemas.microsoft.com/office/powerpoint/2010/main" val="3761674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820AE837-4B82-4C3F-B337-1586444097B3}" type="slidenum">
              <a:rPr lang="en-CA" smtClean="0"/>
              <a:pPr/>
              <a:t>54</a:t>
            </a:fld>
            <a:endParaRPr lang="en-CA"/>
          </a:p>
        </p:txBody>
      </p:sp>
    </p:spTree>
    <p:extLst>
      <p:ext uri="{BB962C8B-B14F-4D97-AF65-F5344CB8AC3E}">
        <p14:creationId xmlns:p14="http://schemas.microsoft.com/office/powerpoint/2010/main" val="3761674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smtClean="0"/>
          </a:p>
        </p:txBody>
      </p:sp>
      <p:sp>
        <p:nvSpPr>
          <p:cNvPr id="4" name="Header Placeholder 3"/>
          <p:cNvSpPr>
            <a:spLocks noGrp="1"/>
          </p:cNvSpPr>
          <p:nvPr>
            <p:ph type="hdr" sz="quarter"/>
          </p:nvPr>
        </p:nvSpPr>
        <p:spPr/>
        <p:txBody>
          <a:bodyPr/>
          <a:lstStyle/>
          <a:p>
            <a:pPr>
              <a:defRPr/>
            </a:pPr>
            <a:r>
              <a:rPr lang="en-US" smtClean="0"/>
              <a:t>*</a:t>
            </a:r>
            <a:endParaRPr lang="en-US"/>
          </a:p>
        </p:txBody>
      </p:sp>
      <p:sp>
        <p:nvSpPr>
          <p:cNvPr id="5" name="Date Placeholder 4"/>
          <p:cNvSpPr>
            <a:spLocks noGrp="1"/>
          </p:cNvSpPr>
          <p:nvPr>
            <p:ph type="dt" sz="quarter" idx="1"/>
          </p:nvPr>
        </p:nvSpPr>
        <p:spPr/>
        <p:txBody>
          <a:bodyPr/>
          <a:lstStyle/>
          <a:p>
            <a:pPr>
              <a:defRPr/>
            </a:pPr>
            <a:r>
              <a:rPr lang="en-US" smtClean="0"/>
              <a:t>07/16/96</a:t>
            </a:r>
            <a:endParaRPr lang="en-US"/>
          </a:p>
        </p:txBody>
      </p:sp>
      <p:sp>
        <p:nvSpPr>
          <p:cNvPr id="6" name="Footer Placeholder 5"/>
          <p:cNvSpPr>
            <a:spLocks noGrp="1"/>
          </p:cNvSpPr>
          <p:nvPr>
            <p:ph type="ftr" sz="quarter" idx="4"/>
          </p:nvPr>
        </p:nvSpPr>
        <p:spPr/>
        <p:txBody>
          <a:bodyPr/>
          <a:lstStyle/>
          <a:p>
            <a:pPr>
              <a:defRPr/>
            </a:pPr>
            <a:r>
              <a:rPr lang="en-US" smtClean="0"/>
              <a:t>*</a:t>
            </a:r>
            <a:endParaRPr lang="en-US"/>
          </a:p>
        </p:txBody>
      </p:sp>
      <p:sp>
        <p:nvSpPr>
          <p:cNvPr id="7" name="Slide Number Placeholder 6"/>
          <p:cNvSpPr>
            <a:spLocks noGrp="1"/>
          </p:cNvSpPr>
          <p:nvPr>
            <p:ph type="sldNum" sz="quarter" idx="5"/>
          </p:nvPr>
        </p:nvSpPr>
        <p:spPr/>
        <p:txBody>
          <a:bodyPr/>
          <a:lstStyle/>
          <a:p>
            <a:pPr>
              <a:defRPr/>
            </a:pPr>
            <a:r>
              <a:rPr lang="en-US" smtClean="0"/>
              <a:t>##</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Regarding evaluation, forms for first three items will be provided by Secretariat directly to those required to complete them. General Visitor completes “General Visitor Report to the Constituent Association”.</a:t>
            </a:r>
          </a:p>
        </p:txBody>
      </p:sp>
      <p:sp>
        <p:nvSpPr>
          <p:cNvPr id="11264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264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1264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264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t>More information related to this slide</a:t>
            </a:r>
          </a:p>
          <a:p>
            <a:pPr>
              <a:defRPr/>
            </a:pPr>
            <a:endParaRPr lang="en-US" dirty="0" smtClean="0"/>
          </a:p>
          <a:p>
            <a:pPr>
              <a:defRPr/>
            </a:pPr>
            <a:r>
              <a:rPr lang="en-US" dirty="0" smtClean="0"/>
              <a:t>This list of objectives of the visiting Team is provided in more detail in the “Accreditation Criteria and Procedures 20xx”, including the list of accreditation criteria grouped in the following categories:</a:t>
            </a:r>
          </a:p>
          <a:p>
            <a:pPr marL="170851" indent="-170851">
              <a:buFontTx/>
              <a:buChar char="-"/>
              <a:defRPr/>
            </a:pPr>
            <a:r>
              <a:rPr lang="en-US" dirty="0" smtClean="0"/>
              <a:t>Continuous Improvement</a:t>
            </a:r>
          </a:p>
          <a:p>
            <a:pPr marL="170851" indent="-170851">
              <a:buFontTx/>
              <a:buChar char="-"/>
              <a:defRPr/>
            </a:pPr>
            <a:r>
              <a:rPr lang="en-US" dirty="0" smtClean="0"/>
              <a:t>Graduate Attributes</a:t>
            </a:r>
          </a:p>
          <a:p>
            <a:pPr marL="170851" indent="-170851">
              <a:buFontTx/>
              <a:buChar char="-"/>
              <a:defRPr/>
            </a:pPr>
            <a:r>
              <a:rPr lang="en-US" dirty="0" smtClean="0"/>
              <a:t>Students</a:t>
            </a:r>
          </a:p>
          <a:p>
            <a:pPr marL="170851" indent="-170851">
              <a:buFontTx/>
              <a:buChar char="-"/>
              <a:defRPr/>
            </a:pPr>
            <a:r>
              <a:rPr lang="en-US" dirty="0" smtClean="0"/>
              <a:t>Curriculum Content</a:t>
            </a:r>
          </a:p>
          <a:p>
            <a:pPr marL="170851" indent="-170851">
              <a:buFontTx/>
              <a:buChar char="-"/>
              <a:defRPr/>
            </a:pPr>
            <a:r>
              <a:rPr lang="en-US" dirty="0" smtClean="0"/>
              <a:t>Program Environment</a:t>
            </a:r>
          </a:p>
          <a:p>
            <a:pPr marL="170851" indent="-170851">
              <a:buFontTx/>
              <a:buChar char="-"/>
              <a:defRPr/>
            </a:pPr>
            <a:endParaRPr lang="en-US" dirty="0" smtClean="0"/>
          </a:p>
          <a:p>
            <a:pPr>
              <a:defRPr/>
            </a:pPr>
            <a:r>
              <a:rPr lang="en-US" dirty="0" smtClean="0"/>
              <a:t>The template for the final report, the deliverable from the Visit, is “Visiting Team Report Template”. Each Program Visitor will complete their own report (or a consensus report when a program has more than one Visitor). Observations by General Visitor, Vice-Chair and Chair will be integrated into the Program Visitors’ reports as well as forming the prefatory and concluding material of the report. In addition, the General Visitor will prepare a report to the association/</a:t>
            </a:r>
            <a:r>
              <a:rPr lang="en-US" dirty="0" err="1" smtClean="0"/>
              <a:t>ordre</a:t>
            </a:r>
            <a:r>
              <a:rPr lang="en-US" dirty="0" smtClean="0"/>
              <a:t> having jurisdiction, documenting the process of the visit, using “General Visitor Report to the Constituent Association” as a template.</a:t>
            </a:r>
          </a:p>
        </p:txBody>
      </p:sp>
      <p:sp>
        <p:nvSpPr>
          <p:cNvPr id="69636"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9637"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69638"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69639"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Summary of Issues is developed on the “Tracking Program Issues: Working document” form.</a:t>
            </a:r>
          </a:p>
        </p:txBody>
      </p:sp>
      <p:sp>
        <p:nvSpPr>
          <p:cNvPr id="11366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366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11367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11367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ltLang="fr-FR" dirty="0"/>
              <a:t>At this time, I would be happy to answer any questions.</a:t>
            </a:r>
          </a:p>
          <a:p>
            <a:endParaRPr lang="en-CA" altLang="fr-FR" dirty="0"/>
          </a:p>
          <a:p>
            <a:r>
              <a:rPr lang="en-CA" altLang="fr-FR" dirty="0"/>
              <a:t>Thank you.</a:t>
            </a:r>
          </a:p>
          <a:p>
            <a:endParaRPr lang="en-CA" dirty="0"/>
          </a:p>
        </p:txBody>
      </p:sp>
      <p:sp>
        <p:nvSpPr>
          <p:cNvPr id="4" name="Slide Number Placeholder 3"/>
          <p:cNvSpPr>
            <a:spLocks noGrp="1"/>
          </p:cNvSpPr>
          <p:nvPr>
            <p:ph type="sldNum" sz="quarter" idx="10"/>
          </p:nvPr>
        </p:nvSpPr>
        <p:spPr/>
        <p:txBody>
          <a:bodyPr/>
          <a:lstStyle/>
          <a:p>
            <a:fld id="{820AE837-4B82-4C3F-B337-1586444097B3}" type="slidenum">
              <a:rPr lang="en-CA" smtClean="0"/>
              <a:pPr/>
              <a:t>61</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The team’s responsibilities, including the role of each team member, is described in detail in “Manual of Accreditation Procedures”.</a:t>
            </a:r>
          </a:p>
          <a:p>
            <a:r>
              <a:rPr lang="en-US" altLang="fr-FR" smtClean="0"/>
              <a:t>An additional document, “General Visitor – Typical Duties”, is available. </a:t>
            </a:r>
          </a:p>
          <a:p>
            <a:r>
              <a:rPr lang="en-US" altLang="fr-FR" smtClean="0"/>
              <a:t>A basic list of distribution of duties, “Team Member Responsibilities”, is provided by the chair to the team members.</a:t>
            </a:r>
          </a:p>
          <a:p>
            <a:endParaRPr lang="en-US" altLang="fr-FR" smtClean="0"/>
          </a:p>
        </p:txBody>
      </p:sp>
      <p:sp>
        <p:nvSpPr>
          <p:cNvPr id="70660"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0661"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0662"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0663"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ln/>
          <a:extLst/>
        </p:spPr>
        <p:txBody>
          <a:bodyPr/>
          <a:lstStyle/>
          <a:p>
            <a:pPr>
              <a:defRPr/>
            </a:pPr>
            <a:r>
              <a:rPr lang="en-US" b="1" dirty="0" smtClean="0"/>
              <a:t>More information related to this slide</a:t>
            </a:r>
          </a:p>
          <a:p>
            <a:pPr>
              <a:defRPr/>
            </a:pPr>
            <a:endParaRPr lang="en-US" dirty="0" smtClean="0"/>
          </a:p>
          <a:p>
            <a:pPr>
              <a:defRPr/>
            </a:pPr>
            <a:r>
              <a:rPr lang="en-US" dirty="0" smtClean="0"/>
              <a:t>The team’s responsibilities, including the role of each team member, is described in detail in “Manual of Accreditation Procedures”.</a:t>
            </a:r>
          </a:p>
          <a:p>
            <a:pPr>
              <a:defRPr/>
            </a:pPr>
            <a:r>
              <a:rPr lang="en-US" dirty="0" smtClean="0"/>
              <a:t>An additional document, “General Visitor – Typical Duties”, describing the specific role of the General Visitor, is available. </a:t>
            </a:r>
          </a:p>
          <a:p>
            <a:pPr>
              <a:defRPr/>
            </a:pPr>
            <a:r>
              <a:rPr lang="en-US" dirty="0" smtClean="0"/>
              <a:t>A basic list of distribution of duties, “Team Member Responsibilities”, is provided by the chair to the team members.</a:t>
            </a:r>
          </a:p>
          <a:p>
            <a:pPr>
              <a:defRPr/>
            </a:pPr>
            <a:r>
              <a:rPr lang="en-US" dirty="0" smtClean="0"/>
              <a:t>More information about confidentiality is available in “Manual of Accreditation Procedures”.</a:t>
            </a:r>
          </a:p>
          <a:p>
            <a:pPr>
              <a:defRPr/>
            </a:pPr>
            <a:r>
              <a:rPr lang="en-US" dirty="0" smtClean="0"/>
              <a:t>Further information guiding ethics, conduct of volunteers and process monitoring is provided in:</a:t>
            </a:r>
          </a:p>
          <a:p>
            <a:pPr marL="170851" indent="-170851">
              <a:buFontTx/>
              <a:buChar char="-"/>
              <a:defRPr/>
            </a:pPr>
            <a:r>
              <a:rPr lang="en-US" dirty="0" smtClean="0"/>
              <a:t>“Guideline Ethics Code”</a:t>
            </a:r>
          </a:p>
          <a:p>
            <a:pPr marL="170851" indent="-170851">
              <a:buFontTx/>
              <a:buChar char="-"/>
              <a:defRPr/>
            </a:pPr>
            <a:r>
              <a:rPr lang="en-US" dirty="0" smtClean="0"/>
              <a:t>“Engineers Canada Code of Conduct for Volunteers”</a:t>
            </a:r>
          </a:p>
          <a:p>
            <a:pPr marL="170851" indent="-170851">
              <a:buFontTx/>
              <a:buChar char="-"/>
              <a:defRPr/>
            </a:pPr>
            <a:r>
              <a:rPr lang="en-US" dirty="0" smtClean="0"/>
              <a:t>“Engineers Canada Process Monitoring (Whistle-Blowing) policy”</a:t>
            </a:r>
          </a:p>
          <a:p>
            <a:pPr>
              <a:defRPr/>
            </a:pPr>
            <a:r>
              <a:rPr lang="en-US" dirty="0" smtClean="0"/>
              <a:t>A resource of general interest to accreditation visitors in any field is “Ten Commandments for the Site Team”.</a:t>
            </a:r>
          </a:p>
        </p:txBody>
      </p:sp>
      <p:sp>
        <p:nvSpPr>
          <p:cNvPr id="71684"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1685"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1686"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1687"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b="1" smtClean="0"/>
              <a:t>More information related to this slide</a:t>
            </a:r>
          </a:p>
          <a:p>
            <a:endParaRPr lang="en-US" altLang="fr-FR" smtClean="0"/>
          </a:p>
          <a:p>
            <a:r>
              <a:rPr lang="en-US" altLang="fr-FR" smtClean="0"/>
              <a:t>In carrying out the tasks listed on this slide, “Suggested Interview Questions for CEAB Visits” is a helpful resource, along with the description of accreditation criteria given in “Accreditation Criteria and Procedures”.</a:t>
            </a:r>
          </a:p>
          <a:p>
            <a:endParaRPr lang="en-US" altLang="fr-FR" smtClean="0"/>
          </a:p>
          <a:p>
            <a:endParaRPr lang="en-US" altLang="fr-FR" smtClean="0"/>
          </a:p>
        </p:txBody>
      </p:sp>
      <p:sp>
        <p:nvSpPr>
          <p:cNvPr id="72708" name="Header Placeholder 3"/>
          <p:cNvSpPr>
            <a:spLocks noGrp="1"/>
          </p:cNvSpPr>
          <p:nvPr>
            <p:ph type="hdr" sz="quarter"/>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2709" name="Date Placeholder 4"/>
          <p:cNvSpPr>
            <a:spLocks noGrp="1"/>
          </p:cNvSpPr>
          <p:nvPr>
            <p:ph type="dt" sz="quarter" idx="1"/>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07/16/96</a:t>
            </a:r>
            <a:endParaRPr lang="en-US"/>
          </a:p>
        </p:txBody>
      </p:sp>
      <p:sp>
        <p:nvSpPr>
          <p:cNvPr id="72710" name="Footer Placeholder 5"/>
          <p:cNvSpPr>
            <a:spLocks noGrp="1"/>
          </p:cNvSpPr>
          <p:nvPr>
            <p:ph type="ftr" sz="quarter" idx="4"/>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
        <p:nvSpPr>
          <p:cNvPr id="72711" name="Slide Number Placeholder 6"/>
          <p:cNvSpPr>
            <a:spLocks noGrp="1"/>
          </p:cNvSpPr>
          <p:nvPr>
            <p:ph type="sldNum" sz="quarter" idx="5"/>
          </p:nvPr>
        </p:nvSpPr>
        <p:spPr>
          <a:extLst/>
        </p:spPr>
        <p:txBody>
          <a:bodyPr/>
          <a:lstStyle>
            <a:lvl1pPr defTabSz="914372" eaLnBrk="0" hangingPunct="0">
              <a:defRPr>
                <a:solidFill>
                  <a:schemeClr val="tx1"/>
                </a:solidFill>
                <a:latin typeface="Arial" charset="0"/>
              </a:defRPr>
            </a:lvl1pPr>
            <a:lvl2pPr marL="740357" indent="-284753" defTabSz="914372" eaLnBrk="0" hangingPunct="0">
              <a:defRPr>
                <a:solidFill>
                  <a:schemeClr val="tx1"/>
                </a:solidFill>
                <a:latin typeface="Arial" charset="0"/>
              </a:defRPr>
            </a:lvl2pPr>
            <a:lvl3pPr marL="1139012" indent="-227802" defTabSz="914372" eaLnBrk="0" hangingPunct="0">
              <a:defRPr>
                <a:solidFill>
                  <a:schemeClr val="tx1"/>
                </a:solidFill>
                <a:latin typeface="Arial" charset="0"/>
              </a:defRPr>
            </a:lvl3pPr>
            <a:lvl4pPr marL="1594615" indent="-227802" defTabSz="914372" eaLnBrk="0" hangingPunct="0">
              <a:defRPr>
                <a:solidFill>
                  <a:schemeClr val="tx1"/>
                </a:solidFill>
                <a:latin typeface="Arial" charset="0"/>
              </a:defRPr>
            </a:lvl4pPr>
            <a:lvl5pPr marL="2050220" indent="-227802" defTabSz="914372" eaLnBrk="0" hangingPunct="0">
              <a:defRPr>
                <a:solidFill>
                  <a:schemeClr val="tx1"/>
                </a:solidFill>
                <a:latin typeface="Arial" charset="0"/>
              </a:defRPr>
            </a:lvl5pPr>
            <a:lvl6pPr marL="2505824" indent="-227802" defTabSz="914372" eaLnBrk="0" fontAlgn="base" hangingPunct="0">
              <a:spcBef>
                <a:spcPct val="0"/>
              </a:spcBef>
              <a:spcAft>
                <a:spcPct val="0"/>
              </a:spcAft>
              <a:defRPr>
                <a:solidFill>
                  <a:schemeClr val="tx1"/>
                </a:solidFill>
                <a:latin typeface="Arial" charset="0"/>
              </a:defRPr>
            </a:lvl6pPr>
            <a:lvl7pPr marL="2961429" indent="-227802" defTabSz="914372" eaLnBrk="0" fontAlgn="base" hangingPunct="0">
              <a:spcBef>
                <a:spcPct val="0"/>
              </a:spcBef>
              <a:spcAft>
                <a:spcPct val="0"/>
              </a:spcAft>
              <a:defRPr>
                <a:solidFill>
                  <a:schemeClr val="tx1"/>
                </a:solidFill>
                <a:latin typeface="Arial" charset="0"/>
              </a:defRPr>
            </a:lvl7pPr>
            <a:lvl8pPr marL="3417034" indent="-227802" defTabSz="914372" eaLnBrk="0" fontAlgn="base" hangingPunct="0">
              <a:spcBef>
                <a:spcPct val="0"/>
              </a:spcBef>
              <a:spcAft>
                <a:spcPct val="0"/>
              </a:spcAft>
              <a:defRPr>
                <a:solidFill>
                  <a:schemeClr val="tx1"/>
                </a:solidFill>
                <a:latin typeface="Arial" charset="0"/>
              </a:defRPr>
            </a:lvl8pPr>
            <a:lvl9pPr marL="3872638" indent="-227802" defTabSz="914372" eaLnBrk="0" fontAlgn="base" hangingPunct="0">
              <a:spcBef>
                <a:spcPct val="0"/>
              </a:spcBef>
              <a:spcAft>
                <a:spcPct val="0"/>
              </a:spcAft>
              <a:defRPr>
                <a:solidFill>
                  <a:schemeClr val="tx1"/>
                </a:solidFill>
                <a:latin typeface="Arial" charset="0"/>
              </a:defRPr>
            </a:lvl9pPr>
          </a:lstStyle>
          <a:p>
            <a:pPr>
              <a:defRPr/>
            </a:pPr>
            <a:r>
              <a:rPr lang="en-US" smtClean="0"/>
              <a:t>##</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685800" y="2286000"/>
            <a:ext cx="7772400" cy="914400"/>
          </a:xfrm>
        </p:spPr>
        <p:txBody>
          <a:bodyPr/>
          <a:lstStyle>
            <a:lvl1pPr algn="ctr">
              <a:defRPr sz="4200"/>
            </a:lvl1pPr>
          </a:lstStyle>
          <a:p>
            <a:r>
              <a:rPr lang="en-US"/>
              <a:t>Click to edit Master title style</a:t>
            </a:r>
          </a:p>
        </p:txBody>
      </p:sp>
      <p:sp>
        <p:nvSpPr>
          <p:cNvPr id="3075" name="Rectangle 3"/>
          <p:cNvSpPr>
            <a:spLocks noGrp="1" noChangeArrowheads="1"/>
          </p:cNvSpPr>
          <p:nvPr>
            <p:ph type="subTitle" idx="1"/>
          </p:nvPr>
        </p:nvSpPr>
        <p:spPr>
          <a:xfrm>
            <a:off x="1371600" y="3276600"/>
            <a:ext cx="6400800" cy="609600"/>
          </a:xfrm>
        </p:spPr>
        <p:txBody>
          <a:bodyPr/>
          <a:lstStyle>
            <a:lvl1pPr marL="0" indent="0" algn="ctr">
              <a:lnSpc>
                <a:spcPct val="80000"/>
              </a:lnSpc>
              <a:buFontTx/>
              <a:buNone/>
              <a:defRPr sz="2000" b="1">
                <a:solidFill>
                  <a:srgbClr val="5B7D2D"/>
                </a:solidFill>
              </a:defRPr>
            </a:lvl1pPr>
          </a:lstStyle>
          <a:p>
            <a:r>
              <a:rPr lang="en-US"/>
              <a:t>Click to edit Master subtitle style</a:t>
            </a:r>
          </a:p>
        </p:txBody>
      </p:sp>
      <p:sp>
        <p:nvSpPr>
          <p:cNvPr id="3076" name="Rectangle 4"/>
          <p:cNvSpPr>
            <a:spLocks noGrp="1" noChangeArrowheads="1"/>
          </p:cNvSpPr>
          <p:nvPr>
            <p:ph type="dt" sz="half" idx="2"/>
          </p:nvPr>
        </p:nvSpPr>
        <p:spPr>
          <a:xfrm>
            <a:off x="685800" y="6400800"/>
            <a:ext cx="1905000" cy="457200"/>
          </a:xfrm>
        </p:spPr>
        <p:txBody>
          <a:bodyPr/>
          <a:lstStyle>
            <a:lvl1pPr>
              <a:defRPr>
                <a:solidFill>
                  <a:schemeClr val="bg1"/>
                </a:solidFill>
              </a:defRPr>
            </a:lvl1pPr>
          </a:lstStyle>
          <a:p>
            <a:endParaRPr lang="en-US"/>
          </a:p>
        </p:txBody>
      </p:sp>
      <p:sp>
        <p:nvSpPr>
          <p:cNvPr id="3077" name="Rectangle 5"/>
          <p:cNvSpPr>
            <a:spLocks noGrp="1" noChangeArrowheads="1"/>
          </p:cNvSpPr>
          <p:nvPr>
            <p:ph type="ftr" sz="quarter" idx="3"/>
          </p:nvPr>
        </p:nvSpPr>
        <p:spPr>
          <a:xfrm>
            <a:off x="3124200" y="6400800"/>
            <a:ext cx="2895600" cy="457200"/>
          </a:xfrm>
        </p:spPr>
        <p:txBody>
          <a:bodyPr/>
          <a:lstStyle>
            <a:lvl1pPr>
              <a:defRPr>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400800"/>
            <a:ext cx="1905000" cy="457200"/>
          </a:xfrm>
        </p:spPr>
        <p:txBody>
          <a:bodyPr/>
          <a:lstStyle>
            <a:lvl1pPr>
              <a:defRPr>
                <a:solidFill>
                  <a:schemeClr val="bg1"/>
                </a:solidFill>
              </a:defRPr>
            </a:lvl1pPr>
          </a:lstStyle>
          <a:p>
            <a:fld id="{0C90455B-1319-446A-9B48-25869742C6E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CC7B3B-2A05-435D-87A4-36F5EFCDD8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533400"/>
            <a:ext cx="1943100" cy="5257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95400" y="5334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E315D4-68EC-4A9C-92EE-7661EA5633A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1409-7D83-404F-8CC4-417AC1FF4CC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C469CB-4548-4320-B65A-DF20E0251E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954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257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180865-397F-4DD1-A299-7043D31830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639684D-DA10-4F7A-8F9D-BACF468E44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808AA0-ED5C-4B02-8612-C19FB0CFB6D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1DAF8EB-796D-4A8B-94E0-4A24C2FC16A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8A247F-47A7-4FE0-AFFE-D98EB82798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55C2ED-1F26-4D99-A1C9-6D415EE864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C1-in"/>
          <p:cNvPicPr>
            <a:picLocks noChangeAspect="1" noChangeArrowheads="1"/>
          </p:cNvPicPr>
          <p:nvPr userDrawn="1"/>
        </p:nvPicPr>
        <p:blipFill>
          <a:blip r:embed="rId13" cstate="print"/>
          <a:srcRect/>
          <a:stretch>
            <a:fillRect/>
          </a:stretch>
        </p:blipFill>
        <p:spPr bwMode="auto">
          <a:xfrm>
            <a:off x="-15875" y="-15875"/>
            <a:ext cx="9177338" cy="6891338"/>
          </a:xfrm>
          <a:prstGeom prst="rect">
            <a:avLst/>
          </a:prstGeom>
          <a:noFill/>
        </p:spPr>
      </p:pic>
      <p:sp>
        <p:nvSpPr>
          <p:cNvPr id="1026" name="Rectangle 2"/>
          <p:cNvSpPr>
            <a:spLocks noGrp="1" noChangeArrowheads="1"/>
          </p:cNvSpPr>
          <p:nvPr>
            <p:ph type="title"/>
          </p:nvPr>
        </p:nvSpPr>
        <p:spPr bwMode="auto">
          <a:xfrm>
            <a:off x="12954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1029" name="Rectangle 5"/>
          <p:cNvSpPr>
            <a:spLocks noGrp="1" noChangeArrowheads="1"/>
          </p:cNvSpPr>
          <p:nvPr>
            <p:ph type="ftr" sz="quarter" idx="3"/>
          </p:nvPr>
        </p:nvSpPr>
        <p:spPr bwMode="auto">
          <a:xfrm>
            <a:off x="2971800" y="65532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mn-lt"/>
              </a:defRPr>
            </a:lvl1pPr>
          </a:lstStyle>
          <a:p>
            <a:fld id="{07F6083C-84F3-44D0-9F76-0E96412C567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fontAlgn="base">
        <a:lnSpc>
          <a:spcPct val="80000"/>
        </a:lnSpc>
        <a:spcBef>
          <a:spcPct val="0"/>
        </a:spcBef>
        <a:spcAft>
          <a:spcPct val="0"/>
        </a:spcAft>
        <a:defRPr sz="4000" b="1">
          <a:solidFill>
            <a:srgbClr val="00467F"/>
          </a:solidFill>
          <a:latin typeface="+mj-lt"/>
          <a:ea typeface="+mj-ea"/>
          <a:cs typeface="+mj-cs"/>
        </a:defRPr>
      </a:lvl1pPr>
      <a:lvl2pPr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2pPr>
      <a:lvl3pPr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3pPr>
      <a:lvl4pPr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4pPr>
      <a:lvl5pPr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5pPr>
      <a:lvl6pPr marL="457200"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6pPr>
      <a:lvl7pPr marL="914400"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7pPr>
      <a:lvl8pPr marL="1371600"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8pPr>
      <a:lvl9pPr marL="1828800" algn="l" rtl="0" fontAlgn="base">
        <a:lnSpc>
          <a:spcPct val="80000"/>
        </a:lnSpc>
        <a:spcBef>
          <a:spcPct val="0"/>
        </a:spcBef>
        <a:spcAft>
          <a:spcPct val="0"/>
        </a:spcAft>
        <a:defRPr sz="4000" b="1">
          <a:solidFill>
            <a:srgbClr val="00467F"/>
          </a:solidFill>
          <a:latin typeface="Futura" pitchFamily="1" charset="0"/>
          <a:ea typeface="ＭＳ Ｐゴシック" pitchFamily="1" charset="-128"/>
        </a:defRPr>
      </a:lvl9pPr>
    </p:titleStyle>
    <p:bodyStyle>
      <a:lvl1pPr marL="342900" indent="-342900" algn="l" rtl="0" fontAlgn="base">
        <a:lnSpc>
          <a:spcPct val="90000"/>
        </a:lnSpc>
        <a:spcBef>
          <a:spcPct val="20000"/>
        </a:spcBef>
        <a:spcAft>
          <a:spcPct val="0"/>
        </a:spcAft>
        <a:buClr>
          <a:srgbClr val="5B7D2D"/>
        </a:buClr>
        <a:buChar char="•"/>
        <a:defRPr sz="2800">
          <a:solidFill>
            <a:schemeClr val="tx1"/>
          </a:solidFill>
          <a:latin typeface="+mn-lt"/>
          <a:ea typeface="+mn-ea"/>
          <a:cs typeface="+mn-cs"/>
        </a:defRPr>
      </a:lvl1pPr>
      <a:lvl2pPr marL="742950" indent="-285750" algn="l" rtl="0" fontAlgn="base">
        <a:lnSpc>
          <a:spcPct val="90000"/>
        </a:lnSpc>
        <a:spcBef>
          <a:spcPct val="20000"/>
        </a:spcBef>
        <a:spcAft>
          <a:spcPct val="0"/>
        </a:spcAft>
        <a:buClr>
          <a:srgbClr val="5B7D2D"/>
        </a:buClr>
        <a:buChar char="–"/>
        <a:defRPr sz="2400">
          <a:solidFill>
            <a:schemeClr val="tx1"/>
          </a:solidFill>
          <a:latin typeface="+mn-lt"/>
          <a:ea typeface="+mn-ea"/>
        </a:defRPr>
      </a:lvl2pPr>
      <a:lvl3pPr marL="1143000" indent="-228600" algn="l" rtl="0" fontAlgn="base">
        <a:lnSpc>
          <a:spcPct val="90000"/>
        </a:lnSpc>
        <a:spcBef>
          <a:spcPct val="20000"/>
        </a:spcBef>
        <a:spcAft>
          <a:spcPct val="0"/>
        </a:spcAft>
        <a:buClr>
          <a:srgbClr val="5B7D2D"/>
        </a:buClr>
        <a:buChar char="•"/>
        <a:defRPr sz="2000">
          <a:solidFill>
            <a:schemeClr val="tx1"/>
          </a:solidFill>
          <a:latin typeface="+mn-lt"/>
          <a:ea typeface="+mn-ea"/>
        </a:defRPr>
      </a:lvl3pPr>
      <a:lvl4pPr marL="1600200" indent="-228600" algn="l" rtl="0" fontAlgn="base">
        <a:lnSpc>
          <a:spcPct val="90000"/>
        </a:lnSpc>
        <a:spcBef>
          <a:spcPct val="20000"/>
        </a:spcBef>
        <a:spcAft>
          <a:spcPct val="0"/>
        </a:spcAft>
        <a:buClr>
          <a:srgbClr val="5B7D2D"/>
        </a:buClr>
        <a:buChar char="–"/>
        <a:defRPr>
          <a:solidFill>
            <a:schemeClr val="tx1"/>
          </a:solidFill>
          <a:latin typeface="+mn-lt"/>
          <a:ea typeface="+mn-ea"/>
        </a:defRPr>
      </a:lvl4pPr>
      <a:lvl5pPr marL="2057400" indent="-228600" algn="l" rtl="0" fontAlgn="base">
        <a:lnSpc>
          <a:spcPct val="90000"/>
        </a:lnSpc>
        <a:spcBef>
          <a:spcPct val="20000"/>
        </a:spcBef>
        <a:spcAft>
          <a:spcPct val="0"/>
        </a:spcAft>
        <a:buClr>
          <a:srgbClr val="5B7D2D"/>
        </a:buClr>
        <a:buChar char="»"/>
        <a:defRPr>
          <a:solidFill>
            <a:schemeClr val="tx1"/>
          </a:solidFill>
          <a:latin typeface="+mn-lt"/>
          <a:ea typeface="+mn-ea"/>
        </a:defRPr>
      </a:lvl5pPr>
      <a:lvl6pPr marL="2514600" indent="-228600" algn="l" rtl="0" fontAlgn="base">
        <a:lnSpc>
          <a:spcPct val="90000"/>
        </a:lnSpc>
        <a:spcBef>
          <a:spcPct val="20000"/>
        </a:spcBef>
        <a:spcAft>
          <a:spcPct val="0"/>
        </a:spcAft>
        <a:buClr>
          <a:srgbClr val="5B7D2D"/>
        </a:buClr>
        <a:buChar char="»"/>
        <a:defRPr>
          <a:solidFill>
            <a:schemeClr val="tx1"/>
          </a:solidFill>
          <a:latin typeface="+mn-lt"/>
          <a:ea typeface="+mn-ea"/>
        </a:defRPr>
      </a:lvl6pPr>
      <a:lvl7pPr marL="2971800" indent="-228600" algn="l" rtl="0" fontAlgn="base">
        <a:lnSpc>
          <a:spcPct val="90000"/>
        </a:lnSpc>
        <a:spcBef>
          <a:spcPct val="20000"/>
        </a:spcBef>
        <a:spcAft>
          <a:spcPct val="0"/>
        </a:spcAft>
        <a:buClr>
          <a:srgbClr val="5B7D2D"/>
        </a:buClr>
        <a:buChar char="»"/>
        <a:defRPr>
          <a:solidFill>
            <a:schemeClr val="tx1"/>
          </a:solidFill>
          <a:latin typeface="+mn-lt"/>
          <a:ea typeface="+mn-ea"/>
        </a:defRPr>
      </a:lvl7pPr>
      <a:lvl8pPr marL="3429000" indent="-228600" algn="l" rtl="0" fontAlgn="base">
        <a:lnSpc>
          <a:spcPct val="90000"/>
        </a:lnSpc>
        <a:spcBef>
          <a:spcPct val="20000"/>
        </a:spcBef>
        <a:spcAft>
          <a:spcPct val="0"/>
        </a:spcAft>
        <a:buClr>
          <a:srgbClr val="5B7D2D"/>
        </a:buClr>
        <a:buChar char="»"/>
        <a:defRPr>
          <a:solidFill>
            <a:schemeClr val="tx1"/>
          </a:solidFill>
          <a:latin typeface="+mn-lt"/>
          <a:ea typeface="+mn-ea"/>
        </a:defRPr>
      </a:lvl8pPr>
      <a:lvl9pPr marL="3886200" indent="-228600" algn="l" rtl="0" fontAlgn="base">
        <a:lnSpc>
          <a:spcPct val="90000"/>
        </a:lnSpc>
        <a:spcBef>
          <a:spcPct val="20000"/>
        </a:spcBef>
        <a:spcAft>
          <a:spcPct val="0"/>
        </a:spcAft>
        <a:buClr>
          <a:srgbClr val="5B7D2D"/>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140" y="2780928"/>
            <a:ext cx="9144000" cy="914400"/>
          </a:xfrm>
        </p:spPr>
        <p:txBody>
          <a:bodyPr/>
          <a:lstStyle/>
          <a:p>
            <a:r>
              <a:rPr lang="en-US" dirty="0" smtClean="0"/>
              <a:t>Accreditation Visit to</a:t>
            </a:r>
            <a:br>
              <a:rPr lang="en-US" dirty="0" smtClean="0"/>
            </a:br>
            <a:r>
              <a:rPr lang="en-US" sz="4000" dirty="0" smtClean="0">
                <a:solidFill>
                  <a:srgbClr val="C00000"/>
                </a:solidFill>
              </a:rPr>
              <a:t>&lt;name of HEI&gt;</a:t>
            </a:r>
            <a:br>
              <a:rPr lang="en-US" sz="4000" dirty="0" smtClean="0">
                <a:solidFill>
                  <a:srgbClr val="C00000"/>
                </a:solidFill>
              </a:rPr>
            </a:br>
            <a:r>
              <a:rPr lang="en-US" sz="4000" dirty="0" smtClean="0">
                <a:solidFill>
                  <a:srgbClr val="C00000"/>
                </a:solidFill>
              </a:rPr>
              <a:t>&lt;date range&gt; </a:t>
            </a:r>
            <a:endParaRPr lang="en-US" sz="4000" dirty="0">
              <a:solidFill>
                <a:srgbClr val="C00000"/>
              </a:solidFill>
            </a:endParaRPr>
          </a:p>
        </p:txBody>
      </p:sp>
      <p:sp>
        <p:nvSpPr>
          <p:cNvPr id="2051" name="Rectangle 3"/>
          <p:cNvSpPr>
            <a:spLocks noGrp="1" noChangeArrowheads="1"/>
          </p:cNvSpPr>
          <p:nvPr>
            <p:ph type="subTitle" idx="1"/>
          </p:nvPr>
        </p:nvSpPr>
        <p:spPr>
          <a:xfrm>
            <a:off x="0" y="4365104"/>
            <a:ext cx="9144000" cy="609600"/>
          </a:xfrm>
        </p:spPr>
        <p:txBody>
          <a:bodyPr/>
          <a:lstStyle/>
          <a:p>
            <a:r>
              <a:rPr lang="en-US" dirty="0" smtClean="0">
                <a:solidFill>
                  <a:srgbClr val="C00000"/>
                </a:solidFill>
              </a:rPr>
              <a:t>Name</a:t>
            </a:r>
            <a:endParaRPr lang="en-US" dirty="0">
              <a:solidFill>
                <a:srgbClr val="C00000"/>
              </a:solidFill>
            </a:endParaRPr>
          </a:p>
          <a:p>
            <a:r>
              <a:rPr lang="en-US" dirty="0" smtClean="0">
                <a:solidFill>
                  <a:srgbClr val="C00000"/>
                </a:solidFill>
              </a:rPr>
              <a:t>Title</a:t>
            </a:r>
            <a:endParaRPr lang="en-US" dirty="0">
              <a:solidFill>
                <a:srgbClr val="C00000"/>
              </a:solidFill>
            </a:endParaRPr>
          </a:p>
        </p:txBody>
      </p:sp>
      <p:sp>
        <p:nvSpPr>
          <p:cNvPr id="2053" name="Text Box 5"/>
          <p:cNvSpPr txBox="1">
            <a:spLocks noChangeArrowheads="1"/>
          </p:cNvSpPr>
          <p:nvPr/>
        </p:nvSpPr>
        <p:spPr bwMode="auto">
          <a:xfrm>
            <a:off x="3880048" y="5791200"/>
            <a:ext cx="4724400" cy="276999"/>
          </a:xfrm>
          <a:prstGeom prst="rect">
            <a:avLst/>
          </a:prstGeom>
          <a:noFill/>
          <a:ln w="9525">
            <a:noFill/>
            <a:miter lim="800000"/>
            <a:headEnd/>
            <a:tailEnd/>
          </a:ln>
        </p:spPr>
        <p:txBody>
          <a:bodyPr>
            <a:spAutoFit/>
          </a:bodyPr>
          <a:lstStyle/>
          <a:p>
            <a:pPr algn="r">
              <a:spcBef>
                <a:spcPct val="50000"/>
              </a:spcBef>
            </a:pPr>
            <a:r>
              <a:rPr lang="en-US" sz="1200" b="1" dirty="0" smtClean="0">
                <a:solidFill>
                  <a:schemeClr val="bg2"/>
                </a:solidFill>
                <a:latin typeface="Arial Narrow" pitchFamily="1" charset="0"/>
              </a:rPr>
              <a:t>The road to a P.ENG. begins with the right education</a:t>
            </a:r>
            <a:endParaRPr lang="en-US" sz="1200" b="1" dirty="0">
              <a:solidFill>
                <a:schemeClr val="bg2"/>
              </a:solidFill>
              <a:latin typeface="Arial Narrow" pitchFamily="1" charset="0"/>
            </a:endParaRPr>
          </a:p>
        </p:txBody>
      </p:sp>
      <p:sp>
        <p:nvSpPr>
          <p:cNvPr id="2054" name="Text Box 6"/>
          <p:cNvSpPr txBox="1">
            <a:spLocks noChangeArrowheads="1"/>
          </p:cNvSpPr>
          <p:nvPr/>
        </p:nvSpPr>
        <p:spPr bwMode="auto">
          <a:xfrm>
            <a:off x="4312096" y="6093296"/>
            <a:ext cx="4724400" cy="523220"/>
          </a:xfrm>
          <a:prstGeom prst="rect">
            <a:avLst/>
          </a:prstGeom>
          <a:noFill/>
          <a:ln w="9525">
            <a:noFill/>
            <a:miter lim="800000"/>
            <a:headEnd/>
            <a:tailEnd/>
          </a:ln>
        </p:spPr>
        <p:txBody>
          <a:bodyPr>
            <a:spAutoFit/>
          </a:bodyPr>
          <a:lstStyle/>
          <a:p>
            <a:pPr algn="r">
              <a:spcBef>
                <a:spcPct val="50000"/>
              </a:spcBef>
            </a:pPr>
            <a:r>
              <a:rPr lang="en-US" sz="2800" b="1" dirty="0" smtClean="0">
                <a:solidFill>
                  <a:srgbClr val="4C7DAB"/>
                </a:solidFill>
                <a:latin typeface="Arial Narrow" pitchFamily="1" charset="0"/>
              </a:rPr>
              <a:t>P. ENG.</a:t>
            </a:r>
            <a:endParaRPr lang="en-US" sz="1800" b="1" dirty="0">
              <a:solidFill>
                <a:srgbClr val="5B7D2D"/>
              </a:solidFill>
              <a:latin typeface="Arial Narrow" pitchFamily="1" charset="0"/>
            </a:endParaRPr>
          </a:p>
        </p:txBody>
      </p:sp>
      <p:sp>
        <p:nvSpPr>
          <p:cNvPr id="2055" name="Text Box 7"/>
          <p:cNvSpPr txBox="1">
            <a:spLocks noChangeArrowheads="1"/>
          </p:cNvSpPr>
          <p:nvPr/>
        </p:nvSpPr>
        <p:spPr bwMode="auto">
          <a:xfrm>
            <a:off x="8875712" y="6196161"/>
            <a:ext cx="304800" cy="257175"/>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4C7DAB"/>
                </a:solidFill>
                <a:latin typeface="Futura" pitchFamily="1" charset="0"/>
              </a:rPr>
              <a:t>*</a:t>
            </a:r>
            <a:endParaRPr lang="en-US" sz="1400" b="1" dirty="0">
              <a:solidFill>
                <a:srgbClr val="515352"/>
              </a:solidFill>
              <a:latin typeface="Futura" pitchFamily="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Tasks and tools ~ cont’d.</a:t>
            </a:r>
            <a:endParaRPr lang="en-CA" altLang="fr-FR" smtClean="0">
              <a:solidFill>
                <a:srgbClr val="000000"/>
              </a:solidFill>
            </a:endParaRPr>
          </a:p>
        </p:txBody>
      </p:sp>
      <p:sp>
        <p:nvSpPr>
          <p:cNvPr id="12291" name="Content Placeholder 3"/>
          <p:cNvSpPr>
            <a:spLocks noGrp="1"/>
          </p:cNvSpPr>
          <p:nvPr>
            <p:ph idx="1"/>
          </p:nvPr>
        </p:nvSpPr>
        <p:spPr/>
        <p:txBody>
          <a:bodyPr/>
          <a:lstStyle/>
          <a:p>
            <a:pPr>
              <a:lnSpc>
                <a:spcPct val="90000"/>
              </a:lnSpc>
              <a:spcBef>
                <a:spcPts val="500"/>
              </a:spcBef>
              <a:spcAft>
                <a:spcPts val="1000"/>
              </a:spcAft>
            </a:pPr>
            <a:r>
              <a:rPr lang="en-GB" altLang="fr-FR" sz="2000" smtClean="0"/>
              <a:t>Tours of physical facilities such as laboratories, libraries, and computing facilities, to evaluate their effectiveness </a:t>
            </a:r>
          </a:p>
          <a:p>
            <a:pPr>
              <a:lnSpc>
                <a:spcPct val="90000"/>
              </a:lnSpc>
              <a:spcBef>
                <a:spcPts val="500"/>
              </a:spcBef>
              <a:spcAft>
                <a:spcPts val="1000"/>
              </a:spcAft>
            </a:pPr>
            <a:r>
              <a:rPr lang="en-GB" altLang="fr-FR" sz="2000" smtClean="0"/>
              <a:t>Note that the Accreditation Board does not require any Faculty to spend money - the question is whether the equipment, supplies, etc. are adequate</a:t>
            </a:r>
          </a:p>
          <a:p>
            <a:pPr>
              <a:lnSpc>
                <a:spcPct val="90000"/>
              </a:lnSpc>
              <a:spcBef>
                <a:spcPts val="500"/>
              </a:spcBef>
              <a:spcAft>
                <a:spcPts val="1000"/>
              </a:spcAft>
            </a:pPr>
            <a:r>
              <a:rPr lang="en-GB" altLang="fr-FR" sz="2000" smtClean="0"/>
              <a:t>A review of recent examination papers, laboratory instruction sheets, student transcripts, student reports and theses, models or equipment constructed by students and other evidence of student performance</a:t>
            </a:r>
          </a:p>
          <a:p>
            <a:pPr lvl="2">
              <a:lnSpc>
                <a:spcPct val="90000"/>
              </a:lnSpc>
              <a:spcAft>
                <a:spcPts val="1200"/>
              </a:spcAft>
            </a:pPr>
            <a:r>
              <a:rPr lang="en-GB" altLang="fr-FR" smtClean="0"/>
              <a:t>Are performance expectations and grading standards appropriate?</a:t>
            </a:r>
            <a:endParaRPr lang="en-US" altLang="fr-FR" b="1" smtClean="0"/>
          </a:p>
          <a:p>
            <a:endParaRPr lang="en-CA" altLang="fr-FR" smtClean="0"/>
          </a:p>
        </p:txBody>
      </p:sp>
    </p:spTree>
    <p:extLst>
      <p:ext uri="{BB962C8B-B14F-4D97-AF65-F5344CB8AC3E}">
        <p14:creationId xmlns:p14="http://schemas.microsoft.com/office/powerpoint/2010/main" val="100318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Tasks and tools ~ cont’d.</a:t>
            </a:r>
            <a:endParaRPr lang="en-CA" altLang="fr-FR" smtClean="0">
              <a:solidFill>
                <a:srgbClr val="000000"/>
              </a:solidFill>
            </a:endParaRPr>
          </a:p>
        </p:txBody>
      </p:sp>
      <p:sp>
        <p:nvSpPr>
          <p:cNvPr id="13315" name="Content Placeholder 3"/>
          <p:cNvSpPr>
            <a:spLocks noGrp="1"/>
          </p:cNvSpPr>
          <p:nvPr>
            <p:ph idx="1"/>
          </p:nvPr>
        </p:nvSpPr>
        <p:spPr/>
        <p:txBody>
          <a:bodyPr/>
          <a:lstStyle/>
          <a:p>
            <a:pPr>
              <a:lnSpc>
                <a:spcPct val="93000"/>
              </a:lnSpc>
            </a:pPr>
            <a:r>
              <a:rPr lang="en-GB" altLang="fr-FR" sz="2400" dirty="0" smtClean="0"/>
              <a:t>Attendance form ~ for meetings and interviews</a:t>
            </a:r>
          </a:p>
          <a:p>
            <a:pPr>
              <a:lnSpc>
                <a:spcPct val="140000"/>
              </a:lnSpc>
            </a:pPr>
            <a:r>
              <a:rPr lang="en-GB" altLang="fr-FR" sz="2400" dirty="0" smtClean="0"/>
              <a:t>AU re-allocation form</a:t>
            </a:r>
          </a:p>
          <a:p>
            <a:pPr>
              <a:lnSpc>
                <a:spcPct val="140000"/>
              </a:lnSpc>
            </a:pPr>
            <a:r>
              <a:rPr lang="en-GB" altLang="fr-FR" sz="2400" dirty="0" smtClean="0"/>
              <a:t>Sample questions for faculty and staff</a:t>
            </a:r>
          </a:p>
          <a:p>
            <a:pPr>
              <a:lnSpc>
                <a:spcPct val="140000"/>
              </a:lnSpc>
            </a:pPr>
            <a:r>
              <a:rPr lang="en-GB" altLang="fr-FR" sz="2400" dirty="0" smtClean="0"/>
              <a:t>Sample questions for students</a:t>
            </a:r>
          </a:p>
          <a:p>
            <a:pPr>
              <a:lnSpc>
                <a:spcPct val="90000"/>
              </a:lnSpc>
            </a:pPr>
            <a:r>
              <a:rPr lang="en-US" altLang="fr-FR" sz="2400" dirty="0" smtClean="0">
                <a:cs typeface="Arial" charset="0"/>
              </a:rPr>
              <a:t>Interpretive Statements and Regulations</a:t>
            </a:r>
          </a:p>
          <a:p>
            <a:pPr lvl="2">
              <a:lnSpc>
                <a:spcPct val="90000"/>
              </a:lnSpc>
            </a:pPr>
            <a:r>
              <a:rPr lang="en-US" altLang="fr-FR" sz="1600" dirty="0" smtClean="0">
                <a:cs typeface="Arial" charset="0"/>
              </a:rPr>
              <a:t>Interpretive statement on natural sciences</a:t>
            </a:r>
          </a:p>
          <a:p>
            <a:pPr lvl="2">
              <a:lnSpc>
                <a:spcPct val="90000"/>
              </a:lnSpc>
            </a:pPr>
            <a:r>
              <a:rPr lang="en-US" altLang="fr-FR" sz="1600" dirty="0" smtClean="0">
                <a:cs typeface="Arial" charset="0"/>
              </a:rPr>
              <a:t>Interpretive statement on licensure expectations and requirements</a:t>
            </a:r>
            <a:endParaRPr lang="en-US" altLang="fr-FR" sz="1600" dirty="0" smtClean="0">
              <a:cs typeface="Times New Roman" pitchFamily="18" charset="0"/>
            </a:endParaRPr>
          </a:p>
          <a:p>
            <a:pPr lvl="2">
              <a:lnSpc>
                <a:spcPct val="90000"/>
              </a:lnSpc>
            </a:pPr>
            <a:r>
              <a:rPr lang="en-US" altLang="fr-FR" sz="1600" dirty="0" smtClean="0">
                <a:cs typeface="Arial" charset="0"/>
              </a:rPr>
              <a:t>Regulations for granting transfer credits (effective January 2012) </a:t>
            </a:r>
          </a:p>
          <a:p>
            <a:endParaRPr lang="en-CA" altLang="fr-FR" dirty="0" smtClean="0"/>
          </a:p>
        </p:txBody>
      </p:sp>
    </p:spTree>
    <p:extLst>
      <p:ext uri="{BB962C8B-B14F-4D97-AF65-F5344CB8AC3E}">
        <p14:creationId xmlns:p14="http://schemas.microsoft.com/office/powerpoint/2010/main" val="196892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Visit Schedule</a:t>
            </a:r>
            <a:endParaRPr lang="en-CA" altLang="fr-FR" smtClean="0">
              <a:solidFill>
                <a:srgbClr val="000000"/>
              </a:solidFill>
            </a:endParaRPr>
          </a:p>
        </p:txBody>
      </p:sp>
      <p:sp>
        <p:nvSpPr>
          <p:cNvPr id="14339" name="Content Placeholder 3"/>
          <p:cNvSpPr>
            <a:spLocks noGrp="1"/>
          </p:cNvSpPr>
          <p:nvPr>
            <p:ph idx="1"/>
          </p:nvPr>
        </p:nvSpPr>
        <p:spPr/>
        <p:txBody>
          <a:bodyPr/>
          <a:lstStyle/>
          <a:p>
            <a:pPr>
              <a:spcBef>
                <a:spcPts val="700"/>
              </a:spcBef>
              <a:buFont typeface="Times" pitchFamily="18" charset="0"/>
              <a:buNone/>
            </a:pPr>
            <a:r>
              <a:rPr lang="en-GB" altLang="fr-FR" sz="2400" b="1" smtClean="0"/>
              <a:t>Pre-visit Activities</a:t>
            </a:r>
          </a:p>
          <a:p>
            <a:pPr>
              <a:spcBef>
                <a:spcPts val="1400"/>
              </a:spcBef>
            </a:pPr>
            <a:r>
              <a:rPr lang="en-GB" altLang="fr-FR" sz="2400" smtClean="0"/>
              <a:t>All team members review the written material submitted by the host institution, </a:t>
            </a:r>
            <a:r>
              <a:rPr lang="en-GB" altLang="fr-FR" sz="2400" smtClean="0">
                <a:solidFill>
                  <a:srgbClr val="009900"/>
                </a:solidFill>
              </a:rPr>
              <a:t>and spend time reviewing graduate attributes</a:t>
            </a:r>
          </a:p>
          <a:p>
            <a:pPr>
              <a:spcBef>
                <a:spcPts val="1400"/>
              </a:spcBef>
            </a:pPr>
            <a:r>
              <a:rPr lang="en-GB" altLang="fr-FR" sz="2400" smtClean="0"/>
              <a:t>Team members prepare a list of potential issues and a preliminary draft of their contribution to the report. </a:t>
            </a:r>
          </a:p>
          <a:p>
            <a:pPr>
              <a:spcBef>
                <a:spcPts val="1400"/>
              </a:spcBef>
            </a:pPr>
            <a:r>
              <a:rPr lang="en-GB" altLang="fr-FR" sz="2400" smtClean="0"/>
              <a:t>Initial team meeting</a:t>
            </a:r>
          </a:p>
          <a:p>
            <a:pPr>
              <a:spcBef>
                <a:spcPts val="1400"/>
              </a:spcBef>
            </a:pPr>
            <a:r>
              <a:rPr lang="en-GB" altLang="fr-FR" sz="2400" smtClean="0"/>
              <a:t>A detailed schedule for Sunday to Tuesday has been prepared for each team member</a:t>
            </a:r>
            <a:endParaRPr lang="en-US" altLang="fr-FR" sz="2400" smtClean="0"/>
          </a:p>
          <a:p>
            <a:endParaRPr lang="en-CA" altLang="fr-FR" sz="2400" smtClean="0"/>
          </a:p>
        </p:txBody>
      </p:sp>
    </p:spTree>
    <p:extLst>
      <p:ext uri="{BB962C8B-B14F-4D97-AF65-F5344CB8AC3E}">
        <p14:creationId xmlns:p14="http://schemas.microsoft.com/office/powerpoint/2010/main" val="268510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Visit Schedule ~ cont’d.</a:t>
            </a:r>
            <a:endParaRPr lang="en-CA" altLang="fr-FR" smtClean="0">
              <a:solidFill>
                <a:srgbClr val="000000"/>
              </a:solidFill>
            </a:endParaRPr>
          </a:p>
        </p:txBody>
      </p:sp>
      <p:sp>
        <p:nvSpPr>
          <p:cNvPr id="15363" name="Content Placeholder 3"/>
          <p:cNvSpPr>
            <a:spLocks noGrp="1"/>
          </p:cNvSpPr>
          <p:nvPr>
            <p:ph idx="1"/>
          </p:nvPr>
        </p:nvSpPr>
        <p:spPr>
          <a:xfrm>
            <a:off x="1259632" y="1916832"/>
            <a:ext cx="7772400" cy="4114800"/>
          </a:xfrm>
        </p:spPr>
        <p:txBody>
          <a:bodyPr/>
          <a:lstStyle/>
          <a:p>
            <a:pPr>
              <a:lnSpc>
                <a:spcPct val="90000"/>
              </a:lnSpc>
              <a:spcBef>
                <a:spcPts val="700"/>
              </a:spcBef>
              <a:buFont typeface="Times" pitchFamily="18" charset="0"/>
              <a:buNone/>
            </a:pPr>
            <a:r>
              <a:rPr lang="en-GB" altLang="fr-FR" sz="2400" b="1" dirty="0" smtClean="0"/>
              <a:t>Visit – Day 1 (Sunday)‏</a:t>
            </a:r>
          </a:p>
          <a:p>
            <a:pPr>
              <a:spcBef>
                <a:spcPts val="500"/>
              </a:spcBef>
            </a:pPr>
            <a:r>
              <a:rPr lang="en-GB" altLang="fr-FR" sz="2400" dirty="0" smtClean="0"/>
              <a:t>Lunch with institution officials</a:t>
            </a:r>
          </a:p>
          <a:p>
            <a:pPr>
              <a:spcBef>
                <a:spcPts val="500"/>
              </a:spcBef>
            </a:pPr>
            <a:r>
              <a:rPr lang="en-GB" altLang="fr-FR" sz="2400" dirty="0" smtClean="0"/>
              <a:t>In the afternoon, the team visits the institution to review course materials </a:t>
            </a:r>
            <a:r>
              <a:rPr lang="en-GB" altLang="fr-FR" sz="2400" dirty="0" smtClean="0">
                <a:solidFill>
                  <a:srgbClr val="009900"/>
                </a:solidFill>
              </a:rPr>
              <a:t>including consideration of graduate attribute compliance</a:t>
            </a:r>
          </a:p>
          <a:p>
            <a:pPr>
              <a:spcBef>
                <a:spcPts val="500"/>
              </a:spcBef>
            </a:pPr>
            <a:r>
              <a:rPr lang="en-GB" altLang="fr-FR" sz="2400" dirty="0" smtClean="0"/>
              <a:t>Team dines together</a:t>
            </a:r>
          </a:p>
          <a:p>
            <a:pPr>
              <a:spcBef>
                <a:spcPts val="500"/>
              </a:spcBef>
            </a:pPr>
            <a:r>
              <a:rPr lang="en-GB" altLang="fr-FR" sz="2400" dirty="0" smtClean="0"/>
              <a:t>Team meets in the evening ~ agenda includes discussion of:</a:t>
            </a:r>
          </a:p>
          <a:p>
            <a:pPr lvl="2">
              <a:lnSpc>
                <a:spcPct val="90000"/>
              </a:lnSpc>
              <a:spcBef>
                <a:spcPts val="625"/>
              </a:spcBef>
            </a:pPr>
            <a:r>
              <a:rPr lang="en-GB" altLang="fr-FR" sz="1600" dirty="0" smtClean="0"/>
              <a:t>observations and findings of the day</a:t>
            </a:r>
          </a:p>
          <a:p>
            <a:pPr lvl="2">
              <a:lnSpc>
                <a:spcPct val="90000"/>
              </a:lnSpc>
              <a:spcBef>
                <a:spcPts val="625"/>
              </a:spcBef>
            </a:pPr>
            <a:r>
              <a:rPr lang="en-GB" altLang="fr-FR" sz="1600" dirty="0" smtClean="0"/>
              <a:t>potential issues and how to investigate further</a:t>
            </a:r>
          </a:p>
          <a:p>
            <a:pPr lvl="2">
              <a:lnSpc>
                <a:spcPct val="90000"/>
              </a:lnSpc>
              <a:spcBef>
                <a:spcPts val="625"/>
              </a:spcBef>
            </a:pPr>
            <a:r>
              <a:rPr lang="en-GB" altLang="fr-FR" sz="1600" dirty="0" smtClean="0"/>
              <a:t>previous decision issues and areas to be re-examined</a:t>
            </a:r>
            <a:endParaRPr lang="en-US" altLang="fr-FR" sz="1600" dirty="0" smtClean="0"/>
          </a:p>
          <a:p>
            <a:endParaRPr lang="en-CA" altLang="fr-FR" dirty="0" smtClean="0"/>
          </a:p>
        </p:txBody>
      </p:sp>
    </p:spTree>
    <p:extLst>
      <p:ext uri="{BB962C8B-B14F-4D97-AF65-F5344CB8AC3E}">
        <p14:creationId xmlns:p14="http://schemas.microsoft.com/office/powerpoint/2010/main" val="1407402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Visit Schedule ~ cont’d.</a:t>
            </a:r>
            <a:endParaRPr lang="en-CA" altLang="fr-FR" smtClean="0">
              <a:solidFill>
                <a:srgbClr val="000000"/>
              </a:solidFill>
            </a:endParaRPr>
          </a:p>
        </p:txBody>
      </p:sp>
      <p:sp>
        <p:nvSpPr>
          <p:cNvPr id="16387" name="Content Placeholder 3"/>
          <p:cNvSpPr>
            <a:spLocks noGrp="1"/>
          </p:cNvSpPr>
          <p:nvPr>
            <p:ph idx="1"/>
          </p:nvPr>
        </p:nvSpPr>
        <p:spPr>
          <a:xfrm>
            <a:off x="1259632" y="1844824"/>
            <a:ext cx="7772400" cy="4114800"/>
          </a:xfrm>
        </p:spPr>
        <p:txBody>
          <a:bodyPr/>
          <a:lstStyle/>
          <a:p>
            <a:pPr>
              <a:lnSpc>
                <a:spcPct val="90000"/>
              </a:lnSpc>
              <a:spcBef>
                <a:spcPts val="700"/>
              </a:spcBef>
              <a:buFont typeface="Times" pitchFamily="18" charset="0"/>
              <a:buNone/>
            </a:pPr>
            <a:r>
              <a:rPr lang="en-GB" altLang="fr-FR" sz="1800" b="1" dirty="0" smtClean="0"/>
              <a:t>Visit – Day 2 (Monday)‏</a:t>
            </a:r>
            <a:endParaRPr lang="en-GB" altLang="fr-FR" sz="1800" dirty="0" smtClean="0"/>
          </a:p>
          <a:p>
            <a:pPr>
              <a:lnSpc>
                <a:spcPct val="90000"/>
              </a:lnSpc>
              <a:spcBef>
                <a:spcPts val="700"/>
              </a:spcBef>
            </a:pPr>
            <a:r>
              <a:rPr lang="en-GB" altLang="fr-FR" sz="1800" dirty="0" smtClean="0"/>
              <a:t>Plenary Session with the Team, Dean, Program Chairs / Co-ordinators:</a:t>
            </a:r>
          </a:p>
          <a:p>
            <a:pPr lvl="2">
              <a:lnSpc>
                <a:spcPct val="90000"/>
              </a:lnSpc>
              <a:spcBef>
                <a:spcPts val="700"/>
              </a:spcBef>
            </a:pPr>
            <a:r>
              <a:rPr lang="en-GB" altLang="fr-FR" sz="1800" dirty="0" smtClean="0"/>
              <a:t>Introductions and purpose (fact-finding for the CEAB)</a:t>
            </a:r>
          </a:p>
          <a:p>
            <a:pPr lvl="2">
              <a:lnSpc>
                <a:spcPct val="90000"/>
              </a:lnSpc>
              <a:spcBef>
                <a:spcPts val="700"/>
              </a:spcBef>
            </a:pPr>
            <a:r>
              <a:rPr lang="en-GB" altLang="fr-FR" sz="1800" dirty="0" smtClean="0"/>
              <a:t>Process and time lines</a:t>
            </a:r>
          </a:p>
          <a:p>
            <a:pPr>
              <a:lnSpc>
                <a:spcPct val="150000"/>
              </a:lnSpc>
              <a:spcBef>
                <a:spcPct val="0"/>
              </a:spcBef>
            </a:pPr>
            <a:r>
              <a:rPr lang="en-GB" altLang="fr-FR" sz="1800" dirty="0" smtClean="0"/>
              <a:t>Conduct visit</a:t>
            </a:r>
          </a:p>
          <a:p>
            <a:pPr>
              <a:lnSpc>
                <a:spcPct val="150000"/>
              </a:lnSpc>
              <a:spcBef>
                <a:spcPct val="0"/>
              </a:spcBef>
            </a:pPr>
            <a:r>
              <a:rPr lang="en-GB" altLang="fr-FR" sz="1800" dirty="0" smtClean="0"/>
              <a:t>Lunch with administrators and faculty members</a:t>
            </a:r>
          </a:p>
          <a:p>
            <a:pPr>
              <a:lnSpc>
                <a:spcPct val="150000"/>
              </a:lnSpc>
              <a:spcBef>
                <a:spcPct val="0"/>
              </a:spcBef>
            </a:pPr>
            <a:r>
              <a:rPr lang="en-GB" altLang="fr-FR" sz="1800" dirty="0" smtClean="0"/>
              <a:t>Continuation of visit</a:t>
            </a:r>
          </a:p>
          <a:p>
            <a:pPr>
              <a:lnSpc>
                <a:spcPct val="150000"/>
              </a:lnSpc>
              <a:spcBef>
                <a:spcPct val="0"/>
              </a:spcBef>
            </a:pPr>
            <a:r>
              <a:rPr lang="en-GB" altLang="fr-FR" sz="1800" dirty="0" smtClean="0"/>
              <a:t>Team dinner and meeting</a:t>
            </a:r>
          </a:p>
          <a:p>
            <a:pPr lvl="2">
              <a:lnSpc>
                <a:spcPct val="90000"/>
              </a:lnSpc>
              <a:spcBef>
                <a:spcPct val="0"/>
              </a:spcBef>
            </a:pPr>
            <a:r>
              <a:rPr lang="en-GB" altLang="fr-FR" sz="1800" dirty="0" smtClean="0"/>
              <a:t>Discussion and preliminary consensus regarding issues</a:t>
            </a:r>
          </a:p>
          <a:p>
            <a:pPr lvl="2">
              <a:lnSpc>
                <a:spcPct val="90000"/>
              </a:lnSpc>
              <a:spcBef>
                <a:spcPct val="0"/>
              </a:spcBef>
            </a:pPr>
            <a:r>
              <a:rPr lang="en-GB" altLang="fr-FR" sz="1800" dirty="0" smtClean="0"/>
              <a:t>List areas of strength and list issues that require further investigation</a:t>
            </a:r>
            <a:endParaRPr lang="en-US" altLang="fr-FR" sz="1800" dirty="0" smtClean="0"/>
          </a:p>
          <a:p>
            <a:endParaRPr lang="en-CA" altLang="fr-FR" dirty="0" smtClean="0"/>
          </a:p>
        </p:txBody>
      </p:sp>
    </p:spTree>
    <p:extLst>
      <p:ext uri="{BB962C8B-B14F-4D97-AF65-F5344CB8AC3E}">
        <p14:creationId xmlns:p14="http://schemas.microsoft.com/office/powerpoint/2010/main" val="160834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Visit Schedule ~ cont’d.</a:t>
            </a:r>
            <a:endParaRPr lang="en-CA" altLang="fr-FR" smtClean="0">
              <a:solidFill>
                <a:srgbClr val="000000"/>
              </a:solidFill>
            </a:endParaRPr>
          </a:p>
        </p:txBody>
      </p:sp>
      <p:sp>
        <p:nvSpPr>
          <p:cNvPr id="17411" name="Content Placeholder 3"/>
          <p:cNvSpPr>
            <a:spLocks noGrp="1"/>
          </p:cNvSpPr>
          <p:nvPr>
            <p:ph idx="1"/>
          </p:nvPr>
        </p:nvSpPr>
        <p:spPr>
          <a:xfrm>
            <a:off x="1259632" y="1916832"/>
            <a:ext cx="7772400" cy="4114800"/>
          </a:xfrm>
        </p:spPr>
        <p:txBody>
          <a:bodyPr/>
          <a:lstStyle/>
          <a:p>
            <a:pPr>
              <a:spcBef>
                <a:spcPts val="625"/>
              </a:spcBef>
              <a:buFont typeface="Times" pitchFamily="18" charset="0"/>
              <a:buNone/>
            </a:pPr>
            <a:r>
              <a:rPr lang="en-GB" altLang="fr-FR" sz="2400" b="1" dirty="0" smtClean="0"/>
              <a:t>Visit – Day 3 (Tuesday)</a:t>
            </a:r>
            <a:endParaRPr lang="en-GB" altLang="fr-FR" sz="2500" b="1" dirty="0" smtClean="0"/>
          </a:p>
          <a:p>
            <a:pPr>
              <a:spcBef>
                <a:spcPts val="625"/>
              </a:spcBef>
            </a:pPr>
            <a:r>
              <a:rPr lang="en-GB" altLang="fr-FR" sz="2400" dirty="0" smtClean="0"/>
              <a:t>Update information with Dean, Program Coordinators</a:t>
            </a:r>
          </a:p>
          <a:p>
            <a:pPr>
              <a:spcBef>
                <a:spcPts val="625"/>
              </a:spcBef>
            </a:pPr>
            <a:r>
              <a:rPr lang="en-GB" altLang="fr-FR" sz="2400" dirty="0" smtClean="0"/>
              <a:t>Revise visit schedule as necessary</a:t>
            </a:r>
          </a:p>
          <a:p>
            <a:pPr>
              <a:spcBef>
                <a:spcPts val="625"/>
              </a:spcBef>
            </a:pPr>
            <a:r>
              <a:rPr lang="en-GB" altLang="fr-FR" sz="2400" dirty="0" smtClean="0"/>
              <a:t> </a:t>
            </a:r>
            <a:r>
              <a:rPr lang="en-GB" altLang="fr-FR" sz="2400" i="1" u="sng" dirty="0" smtClean="0"/>
              <a:t>In camera</a:t>
            </a:r>
            <a:r>
              <a:rPr lang="en-GB" altLang="fr-FR" sz="2400" i="1" dirty="0" smtClean="0"/>
              <a:t> </a:t>
            </a:r>
            <a:r>
              <a:rPr lang="en-GB" altLang="fr-FR" sz="2400" dirty="0" smtClean="0"/>
              <a:t>Team Working Lunch:</a:t>
            </a:r>
            <a:endParaRPr lang="en-GB" altLang="fr-FR" sz="2500" dirty="0" smtClean="0"/>
          </a:p>
          <a:p>
            <a:pPr lvl="2">
              <a:spcBef>
                <a:spcPts val="625"/>
              </a:spcBef>
            </a:pPr>
            <a:r>
              <a:rPr lang="en-GB" altLang="fr-FR" dirty="0" smtClean="0"/>
              <a:t>Complete draft reports</a:t>
            </a:r>
          </a:p>
          <a:p>
            <a:pPr lvl="2">
              <a:spcBef>
                <a:spcPts val="625"/>
              </a:spcBef>
            </a:pPr>
            <a:r>
              <a:rPr lang="en-GB" altLang="fr-FR" dirty="0" smtClean="0"/>
              <a:t>Review reports, arrive at consensus on final conclusions</a:t>
            </a:r>
          </a:p>
          <a:p>
            <a:pPr lvl="2">
              <a:spcBef>
                <a:spcPts val="625"/>
              </a:spcBef>
            </a:pPr>
            <a:r>
              <a:rPr lang="en-GB" altLang="fr-FR" dirty="0" smtClean="0"/>
              <a:t>Draft copies of each report provided to the chair</a:t>
            </a:r>
          </a:p>
          <a:p>
            <a:endParaRPr lang="en-CA" altLang="fr-FR" dirty="0" smtClean="0"/>
          </a:p>
        </p:txBody>
      </p:sp>
    </p:spTree>
    <p:extLst>
      <p:ext uri="{BB962C8B-B14F-4D97-AF65-F5344CB8AC3E}">
        <p14:creationId xmlns:p14="http://schemas.microsoft.com/office/powerpoint/2010/main" val="387212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Visit Schedule ~ cont’d.</a:t>
            </a:r>
            <a:endParaRPr lang="en-CA" altLang="fr-FR" smtClean="0">
              <a:solidFill>
                <a:srgbClr val="000000"/>
              </a:solidFill>
            </a:endParaRPr>
          </a:p>
        </p:txBody>
      </p:sp>
      <p:sp>
        <p:nvSpPr>
          <p:cNvPr id="18435" name="Content Placeholder 3"/>
          <p:cNvSpPr>
            <a:spLocks noGrp="1"/>
          </p:cNvSpPr>
          <p:nvPr>
            <p:ph idx="1"/>
          </p:nvPr>
        </p:nvSpPr>
        <p:spPr>
          <a:xfrm>
            <a:off x="1340012" y="1916832"/>
            <a:ext cx="7772400" cy="4114800"/>
          </a:xfrm>
        </p:spPr>
        <p:txBody>
          <a:bodyPr/>
          <a:lstStyle/>
          <a:p>
            <a:pPr>
              <a:spcBef>
                <a:spcPts val="625"/>
              </a:spcBef>
              <a:buFont typeface="Times" pitchFamily="18" charset="0"/>
              <a:buNone/>
            </a:pPr>
            <a:r>
              <a:rPr lang="en-GB" altLang="fr-FR" sz="2400" b="1" dirty="0" smtClean="0"/>
              <a:t>Visit – Day 3 (Tuesday) ~ cont’d.</a:t>
            </a:r>
            <a:endParaRPr lang="en-GB" altLang="fr-FR" sz="2100" b="1" dirty="0" smtClean="0"/>
          </a:p>
          <a:p>
            <a:pPr>
              <a:spcBef>
                <a:spcPts val="625"/>
              </a:spcBef>
            </a:pPr>
            <a:r>
              <a:rPr lang="en-GB" altLang="fr-FR" sz="2400" dirty="0" smtClean="0"/>
              <a:t>Exit meeting with Dean, Program Chairs, Faculty </a:t>
            </a:r>
            <a:r>
              <a:rPr lang="en-GB" altLang="fr-FR" sz="2400" u="sng" dirty="0" smtClean="0"/>
              <a:t>(verbal presentation by the Team Chair)</a:t>
            </a:r>
            <a:endParaRPr lang="en-GB" altLang="fr-FR" sz="2500" u="sng" dirty="0" smtClean="0"/>
          </a:p>
          <a:p>
            <a:pPr lvl="1">
              <a:spcBef>
                <a:spcPts val="625"/>
              </a:spcBef>
            </a:pPr>
            <a:r>
              <a:rPr lang="en-GB" altLang="fr-FR" sz="1800" dirty="0" smtClean="0"/>
              <a:t>Restate - Visiting Team’s role is fact-finding</a:t>
            </a:r>
          </a:p>
          <a:p>
            <a:pPr lvl="1">
              <a:spcBef>
                <a:spcPts val="625"/>
              </a:spcBef>
            </a:pPr>
            <a:r>
              <a:rPr lang="en-GB" altLang="fr-FR" sz="1800" dirty="0" smtClean="0"/>
              <a:t>Accreditation decisions are made </a:t>
            </a:r>
            <a:r>
              <a:rPr lang="en-GB" altLang="fr-FR" sz="1800" u="sng" dirty="0" smtClean="0"/>
              <a:t>only</a:t>
            </a:r>
            <a:r>
              <a:rPr lang="en-GB" altLang="fr-FR" sz="1800" dirty="0" smtClean="0"/>
              <a:t> by the Accreditation Board</a:t>
            </a:r>
          </a:p>
          <a:p>
            <a:pPr lvl="1">
              <a:spcBef>
                <a:spcPts val="625"/>
              </a:spcBef>
            </a:pPr>
            <a:r>
              <a:rPr lang="en-GB" altLang="fr-FR" sz="1800" dirty="0" smtClean="0"/>
              <a:t>Repeat time-line of the process to follow</a:t>
            </a:r>
          </a:p>
          <a:p>
            <a:pPr lvl="1">
              <a:spcBef>
                <a:spcPts val="625"/>
              </a:spcBef>
            </a:pPr>
            <a:r>
              <a:rPr lang="en-GB" altLang="fr-FR" sz="1800" dirty="0" smtClean="0"/>
              <a:t>Emphasize confidentiality</a:t>
            </a:r>
          </a:p>
          <a:p>
            <a:pPr lvl="1">
              <a:spcBef>
                <a:spcPts val="625"/>
              </a:spcBef>
            </a:pPr>
            <a:r>
              <a:rPr lang="en-GB" altLang="fr-FR" sz="1800" dirty="0" smtClean="0"/>
              <a:t>Summarize all issues and state strengths</a:t>
            </a:r>
          </a:p>
          <a:p>
            <a:pPr lvl="1">
              <a:spcBef>
                <a:spcPts val="625"/>
              </a:spcBef>
            </a:pPr>
            <a:r>
              <a:rPr lang="en-GB" altLang="fr-FR" sz="1800" dirty="0" smtClean="0"/>
              <a:t>Thank the Dean and staff for visit arrangements and their hospitality</a:t>
            </a:r>
            <a:endParaRPr lang="en-CA" altLang="fr-FR" dirty="0" smtClean="0"/>
          </a:p>
        </p:txBody>
      </p:sp>
    </p:spTree>
    <p:extLst>
      <p:ext uri="{BB962C8B-B14F-4D97-AF65-F5344CB8AC3E}">
        <p14:creationId xmlns:p14="http://schemas.microsoft.com/office/powerpoint/2010/main" val="22076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Timeline after visit</a:t>
            </a:r>
            <a:endParaRPr lang="en-CA" altLang="fr-FR" smtClean="0">
              <a:solidFill>
                <a:srgbClr val="000000"/>
              </a:solidFill>
            </a:endParaRPr>
          </a:p>
        </p:txBody>
      </p:sp>
      <p:sp>
        <p:nvSpPr>
          <p:cNvPr id="19459" name="Content Placeholder 3"/>
          <p:cNvSpPr>
            <a:spLocks noGrp="1"/>
          </p:cNvSpPr>
          <p:nvPr>
            <p:ph idx="1"/>
          </p:nvPr>
        </p:nvSpPr>
        <p:spPr/>
        <p:txBody>
          <a:bodyPr/>
          <a:lstStyle/>
          <a:p>
            <a:pPr>
              <a:spcBef>
                <a:spcPts val="625"/>
              </a:spcBef>
              <a:buFontTx/>
              <a:buChar char="-"/>
            </a:pPr>
            <a:r>
              <a:rPr lang="en-GB" altLang="fr-FR" sz="2400" smtClean="0"/>
              <a:t>Chair submits report to CEAB Secretariat</a:t>
            </a:r>
          </a:p>
          <a:p>
            <a:pPr>
              <a:spcBef>
                <a:spcPts val="625"/>
              </a:spcBef>
              <a:buFontTx/>
              <a:buChar char="-"/>
            </a:pPr>
            <a:r>
              <a:rPr lang="en-GB" altLang="fr-FR" sz="2400" smtClean="0"/>
              <a:t>Report is edited, formatted and returned with any questions to chair</a:t>
            </a:r>
          </a:p>
          <a:p>
            <a:pPr>
              <a:spcBef>
                <a:spcPts val="625"/>
              </a:spcBef>
              <a:buFontTx/>
              <a:buChar char="-"/>
            </a:pPr>
            <a:r>
              <a:rPr lang="en-GB" altLang="fr-FR" sz="2400" smtClean="0"/>
              <a:t>Chair may contact team members with questions</a:t>
            </a:r>
          </a:p>
          <a:p>
            <a:pPr>
              <a:spcBef>
                <a:spcPts val="625"/>
              </a:spcBef>
              <a:buFontTx/>
              <a:buChar char="-"/>
            </a:pPr>
            <a:r>
              <a:rPr lang="en-GB" altLang="fr-FR" sz="2400" smtClean="0"/>
              <a:t>Report finalized, sent to institution</a:t>
            </a:r>
          </a:p>
          <a:p>
            <a:pPr>
              <a:spcBef>
                <a:spcPts val="625"/>
              </a:spcBef>
              <a:buFontTx/>
              <a:buChar char="-"/>
            </a:pPr>
            <a:r>
              <a:rPr lang="en-GB" altLang="fr-FR" sz="2400" smtClean="0"/>
              <a:t>Institution responds and sends update</a:t>
            </a:r>
          </a:p>
          <a:p>
            <a:pPr>
              <a:spcBef>
                <a:spcPts val="625"/>
              </a:spcBef>
              <a:buFontTx/>
              <a:buChar char="-"/>
            </a:pPr>
            <a:r>
              <a:rPr lang="en-GB" altLang="fr-FR" sz="2400" smtClean="0"/>
              <a:t>Accreditation decision made (June or Sept mtg)</a:t>
            </a:r>
          </a:p>
          <a:p>
            <a:pPr>
              <a:spcBef>
                <a:spcPts val="625"/>
              </a:spcBef>
              <a:buFontTx/>
              <a:buChar char="-"/>
            </a:pPr>
            <a:r>
              <a:rPr lang="en-GB" altLang="fr-FR" sz="2400" smtClean="0"/>
              <a:t>Institution and Team members notified of decision (within month)</a:t>
            </a:r>
          </a:p>
        </p:txBody>
      </p:sp>
    </p:spTree>
    <p:extLst>
      <p:ext uri="{BB962C8B-B14F-4D97-AF65-F5344CB8AC3E}">
        <p14:creationId xmlns:p14="http://schemas.microsoft.com/office/powerpoint/2010/main" val="146818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609600"/>
            <a:ext cx="8382000" cy="1143000"/>
          </a:xfrm>
        </p:spPr>
        <p:txBody>
          <a:bodyPr/>
          <a:lstStyle/>
          <a:p>
            <a:pPr eaLnBrk="1" hangingPunct="1"/>
            <a:r>
              <a:rPr lang="en-CA" altLang="fr-FR" dirty="0" smtClean="0">
                <a:solidFill>
                  <a:srgbClr val="000000"/>
                </a:solidFill>
              </a:rPr>
              <a:t>If you see an issue with a program</a:t>
            </a:r>
          </a:p>
        </p:txBody>
      </p:sp>
      <p:sp>
        <p:nvSpPr>
          <p:cNvPr id="20483" name="Content Placeholder 3"/>
          <p:cNvSpPr>
            <a:spLocks noGrp="1"/>
          </p:cNvSpPr>
          <p:nvPr>
            <p:ph idx="1"/>
          </p:nvPr>
        </p:nvSpPr>
        <p:spPr>
          <a:xfrm>
            <a:off x="1187624" y="1988840"/>
            <a:ext cx="7772400" cy="4114800"/>
          </a:xfrm>
        </p:spPr>
        <p:txBody>
          <a:bodyPr/>
          <a:lstStyle/>
          <a:p>
            <a:pPr>
              <a:spcBef>
                <a:spcPts val="625"/>
              </a:spcBef>
              <a:buFontTx/>
              <a:buChar char="-"/>
            </a:pPr>
            <a:r>
              <a:rPr lang="en-GB" altLang="fr-FR" sz="2400" dirty="0" smtClean="0"/>
              <a:t>Visit Team is on a fact-finding mission</a:t>
            </a:r>
          </a:p>
          <a:p>
            <a:pPr>
              <a:spcBef>
                <a:spcPts val="625"/>
              </a:spcBef>
              <a:buFontTx/>
              <a:buChar char="-"/>
            </a:pPr>
            <a:r>
              <a:rPr lang="en-GB" altLang="fr-FR" sz="2400" dirty="0" smtClean="0"/>
              <a:t>Institution’s documentation will emphasize the positive but your direct observation may differ</a:t>
            </a:r>
          </a:p>
          <a:p>
            <a:pPr>
              <a:spcBef>
                <a:spcPts val="625"/>
              </a:spcBef>
              <a:buFontTx/>
              <a:buChar char="-"/>
            </a:pPr>
            <a:r>
              <a:rPr lang="en-GB" altLang="fr-FR" sz="2400" dirty="0" smtClean="0"/>
              <a:t>You need to verify documentation and identify discrepancies if any, to inform CEAB decision</a:t>
            </a:r>
          </a:p>
          <a:p>
            <a:pPr>
              <a:spcBef>
                <a:spcPts val="625"/>
              </a:spcBef>
              <a:buFontTx/>
              <a:buChar char="-"/>
            </a:pPr>
            <a:r>
              <a:rPr lang="en-GB" altLang="fr-FR" sz="2400" dirty="0" smtClean="0"/>
              <a:t>Add something about editing process.</a:t>
            </a:r>
          </a:p>
          <a:p>
            <a:pPr>
              <a:spcBef>
                <a:spcPts val="625"/>
              </a:spcBef>
              <a:buFontTx/>
              <a:buChar char="-"/>
            </a:pPr>
            <a:r>
              <a:rPr lang="en-GB" altLang="fr-FR" sz="2400" dirty="0" smtClean="0"/>
              <a:t>If there is an issue, the institution still has multiple opportunities to address it and improve</a:t>
            </a:r>
          </a:p>
          <a:p>
            <a:pPr>
              <a:spcBef>
                <a:spcPts val="625"/>
              </a:spcBef>
              <a:buFontTx/>
              <a:buChar char="-"/>
            </a:pPr>
            <a:r>
              <a:rPr lang="en-GB" altLang="fr-FR" sz="2400" dirty="0" smtClean="0"/>
              <a:t>Do not hesitate to dig for the full picture and describe it accurately in your report</a:t>
            </a:r>
          </a:p>
        </p:txBody>
      </p:sp>
    </p:spTree>
    <p:extLst>
      <p:ext uri="{BB962C8B-B14F-4D97-AF65-F5344CB8AC3E}">
        <p14:creationId xmlns:p14="http://schemas.microsoft.com/office/powerpoint/2010/main" val="281636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841375" y="762000"/>
            <a:ext cx="7924800" cy="1143000"/>
          </a:xfrm>
        </p:spPr>
        <p:txBody>
          <a:bodyPr rtlCol="0">
            <a:normAutofit/>
          </a:bodyPr>
          <a:lstStyle/>
          <a:p>
            <a:pPr>
              <a:defRPr/>
            </a:pPr>
            <a:r>
              <a:rPr lang="en-US" dirty="0">
                <a:solidFill>
                  <a:srgbClr val="000000"/>
                </a:solidFill>
              </a:rPr>
              <a:t>Accreditation Decisions</a:t>
            </a:r>
            <a:br>
              <a:rPr lang="en-US" dirty="0">
                <a:solidFill>
                  <a:srgbClr val="000000"/>
                </a:solidFill>
              </a:rPr>
            </a:br>
            <a:r>
              <a:rPr lang="en-US" dirty="0" smtClean="0">
                <a:solidFill>
                  <a:srgbClr val="000000"/>
                </a:solidFill>
              </a:rPr>
              <a:t>2013-2014 </a:t>
            </a:r>
            <a:r>
              <a:rPr lang="en-US" dirty="0">
                <a:solidFill>
                  <a:srgbClr val="000000"/>
                </a:solidFill>
              </a:rPr>
              <a:t>Cycle</a:t>
            </a:r>
            <a:endParaRPr lang="en-CA" dirty="0">
              <a:solidFill>
                <a:srgbClr val="000000"/>
              </a:solidFill>
            </a:endParaRPr>
          </a:p>
        </p:txBody>
      </p:sp>
      <p:sp>
        <p:nvSpPr>
          <p:cNvPr id="21507" name="Rectangle 4"/>
          <p:cNvSpPr>
            <a:spLocks noChangeArrowheads="1"/>
          </p:cNvSpPr>
          <p:nvPr/>
        </p:nvSpPr>
        <p:spPr bwMode="auto">
          <a:xfrm>
            <a:off x="914400" y="5499100"/>
            <a:ext cx="777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spcBef>
                <a:spcPct val="0"/>
              </a:spcBef>
              <a:buClrTx/>
              <a:buSzTx/>
              <a:buFontTx/>
              <a:buNone/>
            </a:pPr>
            <a:r>
              <a:rPr lang="en-CA" altLang="en-US" sz="1800" dirty="0">
                <a:solidFill>
                  <a:srgbClr val="071D68"/>
                </a:solidFill>
                <a:latin typeface="Trebuchet MS" pitchFamily="34" charset="0"/>
              </a:rPr>
              <a:t>There are now </a:t>
            </a:r>
            <a:r>
              <a:rPr lang="en-CA" altLang="en-US" sz="1800" dirty="0" smtClean="0">
                <a:solidFill>
                  <a:srgbClr val="071D68"/>
                </a:solidFill>
                <a:latin typeface="Trebuchet MS" pitchFamily="34" charset="0"/>
              </a:rPr>
              <a:t>278 </a:t>
            </a:r>
            <a:r>
              <a:rPr lang="en-CA" altLang="en-US" sz="1800" dirty="0">
                <a:solidFill>
                  <a:srgbClr val="071D68"/>
                </a:solidFill>
                <a:latin typeface="Trebuchet MS" pitchFamily="34" charset="0"/>
              </a:rPr>
              <a:t>accredited programs at 43 Higher Education Institutions in Canada</a:t>
            </a:r>
          </a:p>
          <a:p>
            <a:pPr>
              <a:spcBef>
                <a:spcPct val="0"/>
              </a:spcBef>
              <a:buClrTx/>
              <a:buSzTx/>
              <a:buFontTx/>
              <a:buNone/>
            </a:pPr>
            <a:r>
              <a:rPr lang="en-CA" altLang="en-US" sz="1800" dirty="0">
                <a:solidFill>
                  <a:srgbClr val="071D68"/>
                </a:solidFill>
                <a:latin typeface="Trebuchet MS" pitchFamily="34" charset="0"/>
              </a:rPr>
              <a:t>And </a:t>
            </a:r>
            <a:r>
              <a:rPr lang="en-CA" altLang="en-US" sz="1800" dirty="0" smtClean="0">
                <a:solidFill>
                  <a:srgbClr val="071D68"/>
                </a:solidFill>
                <a:latin typeface="Trebuchet MS" pitchFamily="34" charset="0"/>
              </a:rPr>
              <a:t>14 </a:t>
            </a:r>
            <a:r>
              <a:rPr lang="en-CA" altLang="en-US" sz="1800" dirty="0">
                <a:solidFill>
                  <a:srgbClr val="071D68"/>
                </a:solidFill>
                <a:latin typeface="Trebuchet MS" pitchFamily="34" charset="0"/>
              </a:rPr>
              <a:t>substantially equivalent programs in </a:t>
            </a:r>
            <a:r>
              <a:rPr lang="en-CA" altLang="en-US" sz="1800" dirty="0" smtClean="0">
                <a:solidFill>
                  <a:srgbClr val="071D68"/>
                </a:solidFill>
                <a:latin typeface="Trebuchet MS" pitchFamily="34" charset="0"/>
              </a:rPr>
              <a:t>3 </a:t>
            </a:r>
            <a:r>
              <a:rPr lang="en-CA" altLang="en-US" sz="1800" dirty="0">
                <a:solidFill>
                  <a:srgbClr val="071D68"/>
                </a:solidFill>
                <a:latin typeface="Trebuchet MS" pitchFamily="34" charset="0"/>
              </a:rPr>
              <a:t>HEIs outside of Canada</a:t>
            </a:r>
            <a:endParaRPr lang="en-CA" altLang="en-US" sz="1800" dirty="0">
              <a:solidFill>
                <a:srgbClr val="660066"/>
              </a:solidFill>
              <a:latin typeface="Trebuchet MS" pitchFamily="34" charset="0"/>
            </a:endParaRPr>
          </a:p>
        </p:txBody>
      </p:sp>
      <p:graphicFrame>
        <p:nvGraphicFramePr>
          <p:cNvPr id="21508" name="Object 1"/>
          <p:cNvGraphicFramePr>
            <a:graphicFrameLocks noGrp="1"/>
          </p:cNvGraphicFramePr>
          <p:nvPr>
            <p:extLst>
              <p:ext uri="{D42A27DB-BD31-4B8C-83A1-F6EECF244321}">
                <p14:modId xmlns:p14="http://schemas.microsoft.com/office/powerpoint/2010/main" val="4278485106"/>
              </p:ext>
            </p:extLst>
          </p:nvPr>
        </p:nvGraphicFramePr>
        <p:xfrm>
          <a:off x="1547813" y="2060848"/>
          <a:ext cx="6120531" cy="3350940"/>
        </p:xfrm>
        <a:graphic>
          <a:graphicData uri="http://schemas.openxmlformats.org/presentationml/2006/ole">
            <mc:AlternateContent xmlns:mc="http://schemas.openxmlformats.org/markup-compatibility/2006">
              <mc:Choice xmlns:v="urn:schemas-microsoft-com:vml" Requires="v">
                <p:oleObj spid="_x0000_s1086" name="Worksheet" r:id="rId4" imgW="8763135" imgH="4895983" progId="Excel.Sheet.8">
                  <p:embed/>
                </p:oleObj>
              </mc:Choice>
              <mc:Fallback>
                <p:oleObj name="Worksheet" r:id="rId4" imgW="8763135" imgH="4895983" progId="Excel.Sheet.8">
                  <p:embed/>
                  <p:pic>
                    <p:nvPicPr>
                      <p:cNvPr id="0" name=""/>
                      <p:cNvPicPr>
                        <a:picLocks noGrp="1" noChangeArrowheads="1"/>
                      </p:cNvPicPr>
                      <p:nvPr/>
                    </p:nvPicPr>
                    <p:blipFill>
                      <a:blip r:embed="rId5"/>
                      <a:srcRect/>
                      <a:stretch>
                        <a:fillRect/>
                      </a:stretch>
                    </p:blipFill>
                    <p:spPr bwMode="auto">
                      <a:xfrm>
                        <a:off x="1547813" y="2060848"/>
                        <a:ext cx="6120531" cy="335094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7084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2000" y="609600"/>
            <a:ext cx="8382000" cy="1143000"/>
          </a:xfrm>
        </p:spPr>
        <p:txBody>
          <a:bodyPr/>
          <a:lstStyle/>
          <a:p>
            <a:pPr eaLnBrk="1" hangingPunct="1"/>
            <a:r>
              <a:rPr lang="en-US" altLang="fr-FR" dirty="0" smtClean="0">
                <a:solidFill>
                  <a:srgbClr val="000000"/>
                </a:solidFill>
              </a:rPr>
              <a:t>Welcome!</a:t>
            </a:r>
            <a:endParaRPr lang="en-CA" altLang="fr-FR" dirty="0" smtClean="0">
              <a:solidFill>
                <a:srgbClr val="000000"/>
              </a:solidFill>
            </a:endParaRPr>
          </a:p>
        </p:txBody>
      </p:sp>
      <p:sp>
        <p:nvSpPr>
          <p:cNvPr id="4099" name="Content Placeholder 3"/>
          <p:cNvSpPr>
            <a:spLocks noGrp="1"/>
          </p:cNvSpPr>
          <p:nvPr>
            <p:ph idx="1"/>
          </p:nvPr>
        </p:nvSpPr>
        <p:spPr/>
        <p:txBody>
          <a:bodyPr/>
          <a:lstStyle/>
          <a:p>
            <a:pPr>
              <a:lnSpc>
                <a:spcPct val="90000"/>
              </a:lnSpc>
            </a:pPr>
            <a:r>
              <a:rPr lang="en-US" altLang="fr-FR" sz="2400" dirty="0" smtClean="0"/>
              <a:t>Outline of this presentation</a:t>
            </a:r>
            <a:endParaRPr lang="en-US" altLang="fr-FR" sz="2000" dirty="0" smtClean="0"/>
          </a:p>
          <a:p>
            <a:pPr lvl="2">
              <a:lnSpc>
                <a:spcPct val="90000"/>
              </a:lnSpc>
            </a:pPr>
            <a:r>
              <a:rPr lang="en-US" altLang="fr-FR" sz="1800" dirty="0" smtClean="0"/>
              <a:t>Background</a:t>
            </a:r>
          </a:p>
          <a:p>
            <a:pPr lvl="2">
              <a:lnSpc>
                <a:spcPct val="90000"/>
              </a:lnSpc>
            </a:pPr>
            <a:r>
              <a:rPr lang="en-US" altLang="fr-FR" sz="1800" dirty="0" smtClean="0"/>
              <a:t>General notes on accreditation </a:t>
            </a:r>
          </a:p>
          <a:p>
            <a:pPr lvl="2">
              <a:lnSpc>
                <a:spcPct val="90000"/>
              </a:lnSpc>
            </a:pPr>
            <a:r>
              <a:rPr lang="en-US" altLang="fr-FR" sz="1800" dirty="0" smtClean="0"/>
              <a:t>Goals of the CEAB</a:t>
            </a:r>
          </a:p>
          <a:p>
            <a:pPr lvl="2">
              <a:lnSpc>
                <a:spcPct val="90000"/>
              </a:lnSpc>
            </a:pPr>
            <a:r>
              <a:rPr lang="en-US" altLang="fr-FR" sz="1800" dirty="0" smtClean="0"/>
              <a:t>Objectives of the visit</a:t>
            </a:r>
          </a:p>
          <a:p>
            <a:pPr lvl="2">
              <a:lnSpc>
                <a:spcPct val="90000"/>
              </a:lnSpc>
            </a:pPr>
            <a:r>
              <a:rPr lang="en-US" altLang="fr-FR" sz="1800" dirty="0" smtClean="0"/>
              <a:t>Team’s responsibilities</a:t>
            </a:r>
          </a:p>
          <a:p>
            <a:pPr lvl="2">
              <a:lnSpc>
                <a:spcPct val="90000"/>
              </a:lnSpc>
            </a:pPr>
            <a:r>
              <a:rPr lang="en-US" altLang="fr-FR" sz="1800" dirty="0" smtClean="0"/>
              <a:t>Tasks and tools</a:t>
            </a:r>
          </a:p>
          <a:p>
            <a:pPr lvl="2">
              <a:lnSpc>
                <a:spcPct val="90000"/>
              </a:lnSpc>
            </a:pPr>
            <a:r>
              <a:rPr lang="en-US" altLang="fr-FR" sz="1800" dirty="0" smtClean="0"/>
              <a:t>Visit schedule</a:t>
            </a:r>
          </a:p>
          <a:p>
            <a:pPr lvl="2">
              <a:lnSpc>
                <a:spcPct val="90000"/>
              </a:lnSpc>
            </a:pPr>
            <a:r>
              <a:rPr lang="en-US" altLang="fr-FR" sz="1800" dirty="0" smtClean="0"/>
              <a:t>Accreditation criteria highlights</a:t>
            </a:r>
          </a:p>
          <a:p>
            <a:pPr lvl="2">
              <a:lnSpc>
                <a:spcPct val="90000"/>
              </a:lnSpc>
            </a:pPr>
            <a:r>
              <a:rPr lang="en-US" altLang="fr-FR" sz="1800" dirty="0" smtClean="0">
                <a:solidFill>
                  <a:srgbClr val="009900"/>
                </a:solidFill>
              </a:rPr>
              <a:t>NEW! Graduate attribute criteria</a:t>
            </a:r>
          </a:p>
          <a:p>
            <a:pPr lvl="2">
              <a:lnSpc>
                <a:spcPct val="90000"/>
              </a:lnSpc>
            </a:pPr>
            <a:r>
              <a:rPr lang="en-US" altLang="fr-FR" sz="1800" dirty="0" smtClean="0"/>
              <a:t>Potential issues</a:t>
            </a:r>
          </a:p>
          <a:p>
            <a:pPr lvl="2">
              <a:lnSpc>
                <a:spcPct val="90000"/>
              </a:lnSpc>
            </a:pPr>
            <a:r>
              <a:rPr lang="en-US" altLang="fr-FR" sz="1800" dirty="0" smtClean="0"/>
              <a:t>Post-Visit Activities</a:t>
            </a:r>
          </a:p>
          <a:p>
            <a:pPr lvl="2">
              <a:lnSpc>
                <a:spcPct val="90000"/>
              </a:lnSpc>
            </a:pPr>
            <a:r>
              <a:rPr lang="en-US" altLang="fr-FR" sz="1800" dirty="0" smtClean="0"/>
              <a:t>Visit-Specific Issues</a:t>
            </a:r>
          </a:p>
          <a:p>
            <a:endParaRPr lang="en-CA" altLang="fr-FR" dirty="0" smtClean="0"/>
          </a:p>
        </p:txBody>
      </p:sp>
    </p:spTree>
    <p:extLst>
      <p:ext uri="{BB962C8B-B14F-4D97-AF65-F5344CB8AC3E}">
        <p14:creationId xmlns:p14="http://schemas.microsoft.com/office/powerpoint/2010/main" val="165359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Accreditation Criteria Highlights</a:t>
            </a:r>
            <a:endParaRPr lang="en-CA" altLang="fr-FR" smtClean="0">
              <a:solidFill>
                <a:srgbClr val="000000"/>
              </a:solidFill>
            </a:endParaRPr>
          </a:p>
        </p:txBody>
      </p:sp>
      <p:sp>
        <p:nvSpPr>
          <p:cNvPr id="22531" name="Content Placeholder 3"/>
          <p:cNvSpPr>
            <a:spLocks noGrp="1"/>
          </p:cNvSpPr>
          <p:nvPr>
            <p:ph idx="1"/>
          </p:nvPr>
        </p:nvSpPr>
        <p:spPr>
          <a:xfrm>
            <a:off x="1115616" y="1916832"/>
            <a:ext cx="7772400" cy="4114800"/>
          </a:xfrm>
        </p:spPr>
        <p:txBody>
          <a:bodyPr/>
          <a:lstStyle/>
          <a:p>
            <a:pPr>
              <a:spcBef>
                <a:spcPts val="525"/>
              </a:spcBef>
              <a:spcAft>
                <a:spcPts val="1050"/>
              </a:spcAft>
            </a:pPr>
            <a:r>
              <a:rPr lang="en-GB" altLang="fr-FR" sz="2400" dirty="0" smtClean="0"/>
              <a:t>The processes of accreditation place emphasis on the quality of the curriculum, the students, the academic staff, support staff, facilities, and resources</a:t>
            </a:r>
          </a:p>
          <a:p>
            <a:pPr>
              <a:spcBef>
                <a:spcPts val="525"/>
              </a:spcBef>
              <a:spcAft>
                <a:spcPts val="1050"/>
              </a:spcAft>
            </a:pPr>
            <a:r>
              <a:rPr lang="en-GB" altLang="fr-FR" sz="2400" dirty="0" smtClean="0"/>
              <a:t>The accreditation criteria:</a:t>
            </a:r>
            <a:endParaRPr lang="en-GB" altLang="fr-FR" sz="2000" dirty="0" smtClean="0"/>
          </a:p>
          <a:p>
            <a:pPr lvl="2">
              <a:spcBef>
                <a:spcPts val="525"/>
              </a:spcBef>
              <a:spcAft>
                <a:spcPts val="1050"/>
              </a:spcAft>
            </a:pPr>
            <a:r>
              <a:rPr lang="en-GB" altLang="fr-FR" sz="1600" dirty="0" smtClean="0"/>
              <a:t>Reflect the need for engineers to be adaptive, creative, resourceful, and responsive</a:t>
            </a:r>
          </a:p>
          <a:p>
            <a:pPr lvl="2">
              <a:spcBef>
                <a:spcPts val="525"/>
              </a:spcBef>
              <a:spcAft>
                <a:spcPts val="1050"/>
              </a:spcAft>
            </a:pPr>
            <a:r>
              <a:rPr lang="en-GB" altLang="fr-FR" sz="1600" dirty="0" smtClean="0"/>
              <a:t>Ensure that the graduates understand the role and responsibilities of professional engineers to society</a:t>
            </a:r>
          </a:p>
          <a:p>
            <a:pPr lvl="2">
              <a:spcBef>
                <a:spcPts val="525"/>
              </a:spcBef>
              <a:spcAft>
                <a:spcPts val="1050"/>
              </a:spcAft>
            </a:pPr>
            <a:r>
              <a:rPr lang="en-GB" altLang="fr-FR" sz="1600" dirty="0" smtClean="0"/>
              <a:t>Reflect the need for the professional engineer to function as an effective member of a team and to communicate effectively</a:t>
            </a:r>
            <a:endParaRPr lang="en-US" altLang="fr-FR" sz="1600" dirty="0" smtClean="0"/>
          </a:p>
          <a:p>
            <a:endParaRPr lang="en-CA" altLang="fr-FR" dirty="0" smtClean="0"/>
          </a:p>
        </p:txBody>
      </p:sp>
    </p:spTree>
    <p:extLst>
      <p:ext uri="{BB962C8B-B14F-4D97-AF65-F5344CB8AC3E}">
        <p14:creationId xmlns:p14="http://schemas.microsoft.com/office/powerpoint/2010/main" val="106506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762000"/>
            <a:ext cx="8382000" cy="1143000"/>
          </a:xfrm>
        </p:spPr>
        <p:txBody>
          <a:bodyPr/>
          <a:lstStyle/>
          <a:p>
            <a:pPr eaLnBrk="1" hangingPunct="1"/>
            <a:r>
              <a:rPr lang="en-US" altLang="fr-FR" smtClean="0">
                <a:solidFill>
                  <a:srgbClr val="000000"/>
                </a:solidFill>
              </a:rPr>
              <a:t>Accreditation Criteria Highlights cont’d.</a:t>
            </a:r>
            <a:endParaRPr lang="en-CA" altLang="fr-FR" smtClean="0">
              <a:solidFill>
                <a:srgbClr val="000000"/>
              </a:solidFill>
            </a:endParaRPr>
          </a:p>
        </p:txBody>
      </p:sp>
      <p:sp>
        <p:nvSpPr>
          <p:cNvPr id="23555" name="Content Placeholder 3"/>
          <p:cNvSpPr>
            <a:spLocks noGrp="1"/>
          </p:cNvSpPr>
          <p:nvPr>
            <p:ph idx="1"/>
          </p:nvPr>
        </p:nvSpPr>
        <p:spPr>
          <a:xfrm>
            <a:off x="1115616" y="1988840"/>
            <a:ext cx="7772400" cy="4114800"/>
          </a:xfrm>
        </p:spPr>
        <p:txBody>
          <a:bodyPr/>
          <a:lstStyle/>
          <a:p>
            <a:pPr>
              <a:lnSpc>
                <a:spcPct val="80000"/>
              </a:lnSpc>
              <a:spcBef>
                <a:spcPct val="0"/>
              </a:spcBef>
              <a:spcAft>
                <a:spcPts val="1750"/>
              </a:spcAft>
              <a:buFont typeface="Times" pitchFamily="18" charset="0"/>
              <a:buNone/>
            </a:pPr>
            <a:r>
              <a:rPr lang="en-GB" altLang="fr-FR" sz="2000" b="1" dirty="0" smtClean="0"/>
              <a:t>Qualitative Evaluation – Curriculum Considerations</a:t>
            </a:r>
            <a:endParaRPr lang="en-GB" altLang="fr-FR" sz="2000" dirty="0" smtClean="0"/>
          </a:p>
          <a:p>
            <a:pPr>
              <a:lnSpc>
                <a:spcPct val="80000"/>
              </a:lnSpc>
              <a:spcBef>
                <a:spcPct val="0"/>
              </a:spcBef>
              <a:spcAft>
                <a:spcPts val="1750"/>
              </a:spcAft>
            </a:pPr>
            <a:r>
              <a:rPr lang="en-GB" altLang="fr-FR" sz="2000" dirty="0" smtClean="0"/>
              <a:t>Curriculum must include the application of computers and appropriate laboratory experience and safety procedures</a:t>
            </a:r>
          </a:p>
          <a:p>
            <a:pPr>
              <a:lnSpc>
                <a:spcPct val="80000"/>
              </a:lnSpc>
              <a:spcBef>
                <a:spcPct val="0"/>
              </a:spcBef>
              <a:spcAft>
                <a:spcPts val="1750"/>
              </a:spcAft>
            </a:pPr>
            <a:r>
              <a:rPr lang="en-GB" altLang="fr-FR" sz="2000" dirty="0" smtClean="0"/>
              <a:t>Students must be exposed to material dealing with professionalism, ethics, equity, public and worker safety and health considerations, concepts of sustainable development, environmental stewardship </a:t>
            </a:r>
          </a:p>
          <a:p>
            <a:pPr>
              <a:lnSpc>
                <a:spcPct val="80000"/>
              </a:lnSpc>
              <a:spcBef>
                <a:spcPct val="0"/>
              </a:spcBef>
              <a:spcAft>
                <a:spcPts val="1750"/>
              </a:spcAft>
            </a:pPr>
            <a:r>
              <a:rPr lang="en-GB" altLang="fr-FR" sz="2000" dirty="0" smtClean="0"/>
              <a:t>The Curriculum must prepare students to learn independently and to work as an effective member of a team</a:t>
            </a:r>
            <a:endParaRPr lang="en-US" altLang="fr-FR" sz="2000" dirty="0" smtClean="0"/>
          </a:p>
          <a:p>
            <a:endParaRPr lang="en-CA" altLang="fr-FR" dirty="0" smtClean="0"/>
          </a:p>
        </p:txBody>
      </p:sp>
    </p:spTree>
    <p:extLst>
      <p:ext uri="{BB962C8B-B14F-4D97-AF65-F5344CB8AC3E}">
        <p14:creationId xmlns:p14="http://schemas.microsoft.com/office/powerpoint/2010/main" val="189540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0" y="838200"/>
            <a:ext cx="8382000" cy="1143000"/>
          </a:xfrm>
        </p:spPr>
        <p:txBody>
          <a:bodyPr/>
          <a:lstStyle/>
          <a:p>
            <a:pPr eaLnBrk="1" hangingPunct="1"/>
            <a:r>
              <a:rPr lang="en-US" altLang="fr-FR" smtClean="0">
                <a:solidFill>
                  <a:srgbClr val="000000"/>
                </a:solidFill>
              </a:rPr>
              <a:t>Accreditation Criteria Highlights cont’d.</a:t>
            </a:r>
            <a:endParaRPr lang="en-CA" altLang="fr-FR" smtClean="0">
              <a:solidFill>
                <a:srgbClr val="000000"/>
              </a:solidFill>
            </a:endParaRPr>
          </a:p>
        </p:txBody>
      </p:sp>
      <p:sp>
        <p:nvSpPr>
          <p:cNvPr id="24579" name="Content Placeholder 3"/>
          <p:cNvSpPr>
            <a:spLocks noGrp="1"/>
          </p:cNvSpPr>
          <p:nvPr>
            <p:ph idx="1"/>
          </p:nvPr>
        </p:nvSpPr>
        <p:spPr>
          <a:xfrm>
            <a:off x="1259632" y="2204864"/>
            <a:ext cx="7772400" cy="4114800"/>
          </a:xfrm>
        </p:spPr>
        <p:txBody>
          <a:bodyPr/>
          <a:lstStyle/>
          <a:p>
            <a:pPr>
              <a:lnSpc>
                <a:spcPct val="80000"/>
              </a:lnSpc>
              <a:spcBef>
                <a:spcPct val="0"/>
              </a:spcBef>
              <a:spcAft>
                <a:spcPts val="1750"/>
              </a:spcAft>
              <a:buFont typeface="Times" pitchFamily="18" charset="0"/>
              <a:buNone/>
            </a:pPr>
            <a:r>
              <a:rPr lang="en-GB" altLang="fr-FR" sz="2000" b="1" dirty="0" smtClean="0"/>
              <a:t>Qualitative Evaluation – Curriculum Considerations</a:t>
            </a:r>
            <a:endParaRPr lang="en-GB" altLang="fr-FR" sz="2000" dirty="0" smtClean="0"/>
          </a:p>
          <a:p>
            <a:r>
              <a:rPr lang="en-GB" altLang="fr-FR" sz="2000" dirty="0" smtClean="0"/>
              <a:t>Curriculum must include studies in:</a:t>
            </a:r>
          </a:p>
          <a:p>
            <a:pPr lvl="1"/>
            <a:r>
              <a:rPr lang="en-GB" altLang="fr-FR" sz="2000" dirty="0" smtClean="0"/>
              <a:t>communication skills</a:t>
            </a:r>
          </a:p>
          <a:p>
            <a:pPr lvl="1"/>
            <a:r>
              <a:rPr lang="en-GB" altLang="fr-FR" sz="2000" dirty="0" smtClean="0"/>
              <a:t>engineering economics </a:t>
            </a:r>
          </a:p>
          <a:p>
            <a:pPr lvl="1"/>
            <a:r>
              <a:rPr lang="en-GB" altLang="fr-FR" sz="2000" dirty="0" smtClean="0"/>
              <a:t>impact of technology on society </a:t>
            </a:r>
          </a:p>
          <a:p>
            <a:pPr lvl="1"/>
            <a:r>
              <a:rPr lang="en-GB" altLang="fr-FR" sz="2000" dirty="0" smtClean="0"/>
              <a:t>subject matter that deals with central issues, methodologies and thought processes of humanities and social sciences, and; </a:t>
            </a:r>
          </a:p>
          <a:p>
            <a:pPr lvl="1"/>
            <a:r>
              <a:rPr lang="en-GB" altLang="fr-FR" sz="2000" dirty="0" smtClean="0"/>
              <a:t>must culminate in a significant design experience</a:t>
            </a:r>
            <a:endParaRPr lang="en-US" altLang="fr-FR" sz="2000" dirty="0" smtClean="0"/>
          </a:p>
          <a:p>
            <a:endParaRPr lang="en-CA" altLang="fr-FR" dirty="0" smtClean="0"/>
          </a:p>
        </p:txBody>
      </p:sp>
    </p:spTree>
    <p:extLst>
      <p:ext uri="{BB962C8B-B14F-4D97-AF65-F5344CB8AC3E}">
        <p14:creationId xmlns:p14="http://schemas.microsoft.com/office/powerpoint/2010/main" val="337160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838200"/>
            <a:ext cx="8382000" cy="1143000"/>
          </a:xfrm>
        </p:spPr>
        <p:txBody>
          <a:bodyPr/>
          <a:lstStyle/>
          <a:p>
            <a:pPr eaLnBrk="1" hangingPunct="1"/>
            <a:r>
              <a:rPr lang="en-US" altLang="fr-FR" smtClean="0">
                <a:solidFill>
                  <a:srgbClr val="000000"/>
                </a:solidFill>
              </a:rPr>
              <a:t>Accreditation Criteria Highlights cont’d.</a:t>
            </a:r>
            <a:endParaRPr lang="en-CA" altLang="fr-FR" smtClean="0">
              <a:solidFill>
                <a:srgbClr val="000000"/>
              </a:solidFill>
            </a:endParaRPr>
          </a:p>
        </p:txBody>
      </p:sp>
      <p:sp>
        <p:nvSpPr>
          <p:cNvPr id="25603" name="Content Placeholder 3"/>
          <p:cNvSpPr>
            <a:spLocks noGrp="1"/>
          </p:cNvSpPr>
          <p:nvPr>
            <p:ph idx="1"/>
          </p:nvPr>
        </p:nvSpPr>
        <p:spPr>
          <a:xfrm>
            <a:off x="1187624" y="1988840"/>
            <a:ext cx="7772400" cy="4114800"/>
          </a:xfrm>
        </p:spPr>
        <p:txBody>
          <a:bodyPr/>
          <a:lstStyle/>
          <a:p>
            <a:pPr>
              <a:lnSpc>
                <a:spcPct val="80000"/>
              </a:lnSpc>
              <a:spcBef>
                <a:spcPct val="0"/>
              </a:spcBef>
              <a:spcAft>
                <a:spcPts val="1750"/>
              </a:spcAft>
              <a:buFont typeface="Times" pitchFamily="18" charset="0"/>
              <a:buNone/>
            </a:pPr>
            <a:r>
              <a:rPr lang="en-GB" altLang="fr-FR" sz="2000" b="1" dirty="0" smtClean="0"/>
              <a:t>Qualitative Evaluation – Curriculum Considerations</a:t>
            </a:r>
            <a:endParaRPr lang="en-GB" altLang="fr-FR" sz="2000" dirty="0" smtClean="0"/>
          </a:p>
          <a:p>
            <a:pPr>
              <a:lnSpc>
                <a:spcPct val="90000"/>
              </a:lnSpc>
              <a:spcBef>
                <a:spcPts val="725"/>
              </a:spcBef>
            </a:pPr>
            <a:r>
              <a:rPr lang="en-GB" altLang="fr-FR" sz="2000" dirty="0" smtClean="0"/>
              <a:t>Engineering Design:</a:t>
            </a:r>
          </a:p>
          <a:p>
            <a:pPr lvl="1">
              <a:lnSpc>
                <a:spcPct val="90000"/>
              </a:lnSpc>
              <a:spcBef>
                <a:spcPts val="725"/>
              </a:spcBef>
            </a:pPr>
            <a:r>
              <a:rPr lang="en-GB" altLang="fr-FR" sz="2000" dirty="0" smtClean="0"/>
              <a:t>integration of curriculum elements </a:t>
            </a:r>
          </a:p>
          <a:p>
            <a:pPr lvl="1">
              <a:lnSpc>
                <a:spcPct val="90000"/>
              </a:lnSpc>
              <a:spcBef>
                <a:spcPts val="725"/>
              </a:spcBef>
            </a:pPr>
            <a:r>
              <a:rPr lang="en-GB" altLang="fr-FR" sz="2000" dirty="0" smtClean="0"/>
              <a:t>creative, iterative and open-ended</a:t>
            </a:r>
          </a:p>
          <a:p>
            <a:pPr lvl="1">
              <a:lnSpc>
                <a:spcPct val="90000"/>
              </a:lnSpc>
              <a:spcBef>
                <a:spcPts val="725"/>
              </a:spcBef>
            </a:pPr>
            <a:r>
              <a:rPr lang="en-GB" altLang="fr-FR" sz="2000" dirty="0" smtClean="0"/>
              <a:t>subject to constraints imposed by legislation or standards</a:t>
            </a:r>
          </a:p>
          <a:p>
            <a:pPr lvl="1">
              <a:lnSpc>
                <a:spcPct val="90000"/>
              </a:lnSpc>
              <a:spcBef>
                <a:spcPts val="725"/>
              </a:spcBef>
            </a:pPr>
            <a:r>
              <a:rPr lang="en-GB" altLang="fr-FR" sz="2000" dirty="0" smtClean="0"/>
              <a:t>to satisfy specification using optimization</a:t>
            </a:r>
          </a:p>
          <a:p>
            <a:pPr lvl="1">
              <a:lnSpc>
                <a:spcPct val="90000"/>
              </a:lnSpc>
              <a:spcBef>
                <a:spcPts val="725"/>
              </a:spcBef>
            </a:pPr>
            <a:r>
              <a:rPr lang="en-GB" altLang="fr-FR" sz="2000" dirty="0" smtClean="0"/>
              <a:t>economics should be part of the design experience</a:t>
            </a:r>
          </a:p>
          <a:p>
            <a:pPr lvl="1">
              <a:lnSpc>
                <a:spcPct val="90000"/>
              </a:lnSpc>
              <a:spcBef>
                <a:spcPts val="725"/>
              </a:spcBef>
            </a:pPr>
            <a:r>
              <a:rPr lang="en-US" altLang="fr-FR" sz="2000" dirty="0" smtClean="0"/>
              <a:t>to be supervised by licensed engineers</a:t>
            </a:r>
            <a:endParaRPr lang="en-GB" altLang="fr-FR" sz="2000" dirty="0" smtClean="0"/>
          </a:p>
          <a:p>
            <a:pPr lvl="1">
              <a:lnSpc>
                <a:spcPct val="90000"/>
              </a:lnSpc>
              <a:spcBef>
                <a:spcPts val="625"/>
              </a:spcBef>
            </a:pPr>
            <a:endParaRPr lang="en-GB" altLang="fr-FR" sz="2000" i="1" u="sng" dirty="0" smtClean="0"/>
          </a:p>
          <a:p>
            <a:pPr>
              <a:lnSpc>
                <a:spcPct val="90000"/>
              </a:lnSpc>
              <a:spcBef>
                <a:spcPts val="725"/>
              </a:spcBef>
              <a:buFont typeface="Times" pitchFamily="18" charset="0"/>
              <a:buNone/>
            </a:pPr>
            <a:r>
              <a:rPr lang="en-GB" altLang="fr-FR" sz="2000" i="1" dirty="0" smtClean="0"/>
              <a:t>	</a:t>
            </a:r>
            <a:r>
              <a:rPr lang="en-GB" altLang="fr-FR" sz="2000" i="1" u="sng" dirty="0" smtClean="0"/>
              <a:t>Every program must culminate in a significant design experience</a:t>
            </a:r>
            <a:endParaRPr lang="en-US" altLang="fr-FR" sz="2000" i="1" u="sng" dirty="0" smtClean="0"/>
          </a:p>
          <a:p>
            <a:endParaRPr lang="en-CA" altLang="fr-FR" dirty="0" smtClean="0"/>
          </a:p>
        </p:txBody>
      </p:sp>
    </p:spTree>
    <p:extLst>
      <p:ext uri="{BB962C8B-B14F-4D97-AF65-F5344CB8AC3E}">
        <p14:creationId xmlns:p14="http://schemas.microsoft.com/office/powerpoint/2010/main" val="264481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914400"/>
            <a:ext cx="8382000" cy="1143000"/>
          </a:xfrm>
        </p:spPr>
        <p:txBody>
          <a:bodyPr/>
          <a:lstStyle/>
          <a:p>
            <a:pPr eaLnBrk="1" hangingPunct="1"/>
            <a:r>
              <a:rPr lang="en-US" altLang="fr-FR" smtClean="0">
                <a:solidFill>
                  <a:srgbClr val="000000"/>
                </a:solidFill>
              </a:rPr>
              <a:t>Accreditation Criteria Highlights cont’d.</a:t>
            </a:r>
            <a:endParaRPr lang="en-CA" altLang="fr-FR" smtClean="0">
              <a:solidFill>
                <a:srgbClr val="000000"/>
              </a:solidFill>
            </a:endParaRPr>
          </a:p>
        </p:txBody>
      </p:sp>
      <p:sp>
        <p:nvSpPr>
          <p:cNvPr id="26627" name="Content Placeholder 3"/>
          <p:cNvSpPr>
            <a:spLocks noGrp="1"/>
          </p:cNvSpPr>
          <p:nvPr>
            <p:ph idx="1"/>
          </p:nvPr>
        </p:nvSpPr>
        <p:spPr>
          <a:xfrm>
            <a:off x="1259632" y="2276872"/>
            <a:ext cx="7772400" cy="4114800"/>
          </a:xfrm>
        </p:spPr>
        <p:txBody>
          <a:bodyPr/>
          <a:lstStyle/>
          <a:p>
            <a:pPr>
              <a:lnSpc>
                <a:spcPct val="80000"/>
              </a:lnSpc>
              <a:spcBef>
                <a:spcPct val="0"/>
              </a:spcBef>
              <a:spcAft>
                <a:spcPts val="1750"/>
              </a:spcAft>
              <a:buFont typeface="Times" pitchFamily="18" charset="0"/>
              <a:buNone/>
            </a:pPr>
            <a:r>
              <a:rPr lang="en-GB" altLang="fr-FR" b="1" dirty="0" smtClean="0"/>
              <a:t>Quantitative Evaluation </a:t>
            </a:r>
          </a:p>
          <a:p>
            <a:pPr>
              <a:lnSpc>
                <a:spcPct val="80000"/>
              </a:lnSpc>
              <a:spcBef>
                <a:spcPts val="525"/>
              </a:spcBef>
              <a:buFont typeface="Times" pitchFamily="18" charset="0"/>
              <a:buNone/>
            </a:pPr>
            <a:r>
              <a:rPr lang="en-GB" altLang="fr-FR" u="sng" dirty="0" smtClean="0"/>
              <a:t>Accreditation units (AU) </a:t>
            </a:r>
          </a:p>
          <a:p>
            <a:pPr>
              <a:lnSpc>
                <a:spcPct val="80000"/>
              </a:lnSpc>
              <a:spcBef>
                <a:spcPts val="525"/>
              </a:spcBef>
            </a:pPr>
            <a:r>
              <a:rPr lang="en-GB" altLang="fr-FR" dirty="0" smtClean="0"/>
              <a:t>one hour of lecture (corresponding to 50 minutes of activity) = 1 AU </a:t>
            </a:r>
          </a:p>
          <a:p>
            <a:pPr>
              <a:lnSpc>
                <a:spcPct val="80000"/>
              </a:lnSpc>
              <a:spcBef>
                <a:spcPts val="525"/>
              </a:spcBef>
            </a:pPr>
            <a:r>
              <a:rPr lang="en-GB" altLang="fr-FR" dirty="0" smtClean="0"/>
              <a:t>one hour of laboratory or scheduled tutorial = 0.5 AU</a:t>
            </a:r>
          </a:p>
          <a:p>
            <a:endParaRPr lang="en-CA" altLang="fr-FR" dirty="0" smtClean="0"/>
          </a:p>
        </p:txBody>
      </p:sp>
    </p:spTree>
    <p:extLst>
      <p:ext uri="{BB962C8B-B14F-4D97-AF65-F5344CB8AC3E}">
        <p14:creationId xmlns:p14="http://schemas.microsoft.com/office/powerpoint/2010/main" val="373167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0" y="838200"/>
            <a:ext cx="8382000" cy="1143000"/>
          </a:xfrm>
        </p:spPr>
        <p:txBody>
          <a:bodyPr/>
          <a:lstStyle/>
          <a:p>
            <a:pPr eaLnBrk="1" hangingPunct="1"/>
            <a:r>
              <a:rPr lang="en-US" altLang="fr-FR" smtClean="0">
                <a:solidFill>
                  <a:srgbClr val="000000"/>
                </a:solidFill>
              </a:rPr>
              <a:t>Accreditation Criteria Highlights cont’d.</a:t>
            </a:r>
            <a:endParaRPr lang="en-CA" altLang="fr-FR" smtClean="0">
              <a:solidFill>
                <a:srgbClr val="000000"/>
              </a:solidFill>
            </a:endParaRPr>
          </a:p>
        </p:txBody>
      </p:sp>
      <p:pic>
        <p:nvPicPr>
          <p:cNvPr id="276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1150" y="2362200"/>
            <a:ext cx="6207125" cy="3724275"/>
          </a:xfrm>
        </p:spPr>
      </p:pic>
    </p:spTree>
    <p:extLst>
      <p:ext uri="{BB962C8B-B14F-4D97-AF65-F5344CB8AC3E}">
        <p14:creationId xmlns:p14="http://schemas.microsoft.com/office/powerpoint/2010/main" val="102965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914400"/>
            <a:ext cx="8382000" cy="1143000"/>
          </a:xfrm>
        </p:spPr>
        <p:txBody>
          <a:bodyPr/>
          <a:lstStyle/>
          <a:p>
            <a:pPr eaLnBrk="1" hangingPunct="1"/>
            <a:r>
              <a:rPr lang="en-US" altLang="fr-FR" smtClean="0">
                <a:solidFill>
                  <a:srgbClr val="000000"/>
                </a:solidFill>
              </a:rPr>
              <a:t>Accreditation Criteria Highlights cont’d.</a:t>
            </a:r>
            <a:endParaRPr lang="en-CA" altLang="fr-FR" smtClean="0">
              <a:solidFill>
                <a:srgbClr val="000000"/>
              </a:solidFill>
            </a:endParaRPr>
          </a:p>
        </p:txBody>
      </p:sp>
      <p:sp>
        <p:nvSpPr>
          <p:cNvPr id="28675" name="Content Placeholder 3"/>
          <p:cNvSpPr>
            <a:spLocks noGrp="1"/>
          </p:cNvSpPr>
          <p:nvPr>
            <p:ph idx="1"/>
          </p:nvPr>
        </p:nvSpPr>
        <p:spPr>
          <a:xfrm>
            <a:off x="914400" y="2438400"/>
            <a:ext cx="7693025" cy="3724275"/>
          </a:xfrm>
        </p:spPr>
        <p:txBody>
          <a:bodyPr/>
          <a:lstStyle/>
          <a:p>
            <a:pPr>
              <a:lnSpc>
                <a:spcPct val="81000"/>
              </a:lnSpc>
            </a:pPr>
            <a:r>
              <a:rPr lang="en-GB" altLang="fr-FR" sz="2400" smtClean="0"/>
              <a:t>In reviewing course information and course materials, check reasonableness of AU allocations ~ not an exact science!</a:t>
            </a:r>
          </a:p>
          <a:p>
            <a:pPr>
              <a:lnSpc>
                <a:spcPct val="81000"/>
              </a:lnSpc>
            </a:pPr>
            <a:r>
              <a:rPr lang="en-GB" altLang="fr-FR" sz="2400" smtClean="0"/>
              <a:t>AU re-allocations should be team decisions, after discussion</a:t>
            </a:r>
          </a:p>
          <a:p>
            <a:pPr lvl="2">
              <a:lnSpc>
                <a:spcPct val="81000"/>
              </a:lnSpc>
            </a:pPr>
            <a:r>
              <a:rPr lang="en-GB" altLang="fr-FR" sz="1800" smtClean="0"/>
              <a:t>We will discuss re-allocations, if any, on Sunday evening, and again on Monday evening</a:t>
            </a:r>
          </a:p>
          <a:p>
            <a:pPr>
              <a:lnSpc>
                <a:spcPct val="81000"/>
              </a:lnSpc>
            </a:pPr>
            <a:r>
              <a:rPr lang="en-GB" altLang="fr-FR" sz="2400" smtClean="0"/>
              <a:t>Discuss allocations with responsible faculty member, but no need to argue</a:t>
            </a:r>
          </a:p>
          <a:p>
            <a:pPr lvl="2">
              <a:lnSpc>
                <a:spcPct val="81000"/>
              </a:lnSpc>
            </a:pPr>
            <a:r>
              <a:rPr lang="en-US" altLang="fr-FR" sz="1800" smtClean="0"/>
              <a:t>Agree to disagree</a:t>
            </a:r>
          </a:p>
          <a:p>
            <a:endParaRPr lang="en-CA" altLang="fr-FR" smtClean="0"/>
          </a:p>
        </p:txBody>
      </p:sp>
    </p:spTree>
    <p:extLst>
      <p:ext uri="{BB962C8B-B14F-4D97-AF65-F5344CB8AC3E}">
        <p14:creationId xmlns:p14="http://schemas.microsoft.com/office/powerpoint/2010/main" val="198341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0" y="914400"/>
            <a:ext cx="8382000" cy="1143000"/>
          </a:xfrm>
        </p:spPr>
        <p:txBody>
          <a:bodyPr/>
          <a:lstStyle/>
          <a:p>
            <a:pPr eaLnBrk="1" hangingPunct="1"/>
            <a:r>
              <a:rPr lang="en-US" altLang="fr-FR" smtClean="0">
                <a:solidFill>
                  <a:srgbClr val="000000"/>
                </a:solidFill>
              </a:rPr>
              <a:t>Accreditation Criteria Highlights cont’d.</a:t>
            </a:r>
            <a:endParaRPr lang="en-CA" altLang="fr-FR" smtClean="0">
              <a:solidFill>
                <a:srgbClr val="000000"/>
              </a:solidFill>
            </a:endParaRPr>
          </a:p>
        </p:txBody>
      </p:sp>
      <p:sp>
        <p:nvSpPr>
          <p:cNvPr id="29699" name="Content Placeholder 3"/>
          <p:cNvSpPr>
            <a:spLocks noGrp="1"/>
          </p:cNvSpPr>
          <p:nvPr>
            <p:ph idx="1"/>
          </p:nvPr>
        </p:nvSpPr>
        <p:spPr>
          <a:xfrm>
            <a:off x="899592" y="2276872"/>
            <a:ext cx="7693025" cy="3724275"/>
          </a:xfrm>
        </p:spPr>
        <p:txBody>
          <a:bodyPr/>
          <a:lstStyle/>
          <a:p>
            <a:pPr>
              <a:lnSpc>
                <a:spcPct val="80000"/>
              </a:lnSpc>
              <a:spcBef>
                <a:spcPct val="0"/>
              </a:spcBef>
              <a:spcAft>
                <a:spcPts val="1750"/>
              </a:spcAft>
              <a:buFont typeface="Times" pitchFamily="18" charset="0"/>
              <a:buNone/>
            </a:pPr>
            <a:r>
              <a:rPr lang="en-GB" altLang="fr-FR" sz="2400" b="1" dirty="0" smtClean="0"/>
              <a:t>Professional Licensure</a:t>
            </a:r>
            <a:endParaRPr lang="en-GB" altLang="fr-FR" sz="2400" dirty="0" smtClean="0"/>
          </a:p>
          <a:p>
            <a:pPr>
              <a:lnSpc>
                <a:spcPct val="90000"/>
              </a:lnSpc>
              <a:spcBef>
                <a:spcPts val="800"/>
              </a:spcBef>
            </a:pPr>
            <a:r>
              <a:rPr lang="en-GB" altLang="fr-FR" sz="2000" dirty="0" smtClean="0"/>
              <a:t>Dean, Department Chairs, and faculty members teaching courses that are primarily engineering science and engineering design are </a:t>
            </a:r>
            <a:r>
              <a:rPr lang="en-GB" altLang="fr-FR" sz="2000" i="1" u="sng" dirty="0" smtClean="0"/>
              <a:t>expected</a:t>
            </a:r>
            <a:r>
              <a:rPr lang="en-GB" altLang="fr-FR" sz="2000" dirty="0" smtClean="0"/>
              <a:t> to be licensed to practice engineering in Canada</a:t>
            </a:r>
          </a:p>
          <a:p>
            <a:pPr lvl="2">
              <a:lnSpc>
                <a:spcPct val="90000"/>
              </a:lnSpc>
              <a:spcBef>
                <a:spcPct val="0"/>
              </a:spcBef>
            </a:pPr>
            <a:r>
              <a:rPr lang="en-GB" altLang="fr-FR" sz="1700" dirty="0" smtClean="0"/>
              <a:t>minimum of 225AU of ED to be instructed by P.Eng./</a:t>
            </a:r>
            <a:r>
              <a:rPr lang="en-GB" altLang="fr-FR" sz="1700" dirty="0" err="1" smtClean="0"/>
              <a:t>ing</a:t>
            </a:r>
            <a:r>
              <a:rPr lang="en-GB" altLang="fr-FR" sz="1700" dirty="0" smtClean="0"/>
              <a:t>.</a:t>
            </a:r>
          </a:p>
          <a:p>
            <a:pPr lvl="2">
              <a:lnSpc>
                <a:spcPct val="90000"/>
              </a:lnSpc>
              <a:spcBef>
                <a:spcPct val="0"/>
              </a:spcBef>
            </a:pPr>
            <a:r>
              <a:rPr lang="en-GB" altLang="fr-FR" sz="1700" dirty="0" smtClean="0"/>
              <a:t>minimum of 600 AU of ES+ED to be instructed by P.Eng./</a:t>
            </a:r>
            <a:r>
              <a:rPr lang="en-GB" altLang="fr-FR" sz="1700" dirty="0" err="1" smtClean="0"/>
              <a:t>ing</a:t>
            </a:r>
            <a:r>
              <a:rPr lang="en-GB" altLang="fr-FR" sz="1700" dirty="0" smtClean="0"/>
              <a:t>. or 'Applied’</a:t>
            </a:r>
          </a:p>
          <a:p>
            <a:pPr lvl="2">
              <a:lnSpc>
                <a:spcPct val="90000"/>
              </a:lnSpc>
              <a:spcBef>
                <a:spcPct val="0"/>
              </a:spcBef>
              <a:spcAft>
                <a:spcPts val="1000"/>
              </a:spcAft>
            </a:pPr>
            <a:r>
              <a:rPr lang="en-GB" altLang="fr-FR" sz="1700" dirty="0" smtClean="0"/>
              <a:t>Interpretive Statement as guidance</a:t>
            </a:r>
          </a:p>
          <a:p>
            <a:pPr>
              <a:lnSpc>
                <a:spcPct val="90000"/>
              </a:lnSpc>
              <a:spcBef>
                <a:spcPts val="800"/>
              </a:spcBef>
            </a:pPr>
            <a:r>
              <a:rPr lang="en-GB" altLang="fr-FR" sz="2000" dirty="0" smtClean="0"/>
              <a:t>Curriculum development and control should be in the hands of persons licensed to practice engineering in Canada</a:t>
            </a:r>
            <a:endParaRPr lang="en-US" altLang="fr-FR" sz="2000" dirty="0" smtClean="0"/>
          </a:p>
        </p:txBody>
      </p:sp>
    </p:spTree>
    <p:extLst>
      <p:ext uri="{BB962C8B-B14F-4D97-AF65-F5344CB8AC3E}">
        <p14:creationId xmlns:p14="http://schemas.microsoft.com/office/powerpoint/2010/main" val="3179805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838200"/>
            <a:ext cx="8382000" cy="1143000"/>
          </a:xfrm>
        </p:spPr>
        <p:txBody>
          <a:bodyPr/>
          <a:lstStyle/>
          <a:p>
            <a:pPr eaLnBrk="1" hangingPunct="1"/>
            <a:r>
              <a:rPr lang="en-US" altLang="fr-FR" smtClean="0">
                <a:solidFill>
                  <a:srgbClr val="000000"/>
                </a:solidFill>
              </a:rPr>
              <a:t>Accreditation Criteria Highlights cont’d. – Graduate Attributes</a:t>
            </a:r>
            <a:endParaRPr lang="en-CA" altLang="fr-FR" smtClean="0">
              <a:solidFill>
                <a:srgbClr val="000000"/>
              </a:solidFill>
            </a:endParaRPr>
          </a:p>
        </p:txBody>
      </p:sp>
      <p:sp>
        <p:nvSpPr>
          <p:cNvPr id="30723" name="Content Placeholder 3"/>
          <p:cNvSpPr>
            <a:spLocks noGrp="1"/>
          </p:cNvSpPr>
          <p:nvPr>
            <p:ph idx="1"/>
          </p:nvPr>
        </p:nvSpPr>
        <p:spPr>
          <a:xfrm>
            <a:off x="827584" y="2348880"/>
            <a:ext cx="7693025" cy="3724275"/>
          </a:xfrm>
        </p:spPr>
        <p:txBody>
          <a:bodyPr/>
          <a:lstStyle/>
          <a:p>
            <a:pPr>
              <a:lnSpc>
                <a:spcPct val="90000"/>
              </a:lnSpc>
              <a:buFont typeface="Times" pitchFamily="18" charset="0"/>
              <a:buNone/>
            </a:pPr>
            <a:r>
              <a:rPr lang="en-CA" altLang="fr-FR" sz="2400" b="1" dirty="0" smtClean="0">
                <a:solidFill>
                  <a:srgbClr val="001B68"/>
                </a:solidFill>
              </a:rPr>
              <a:t>Criterion 3.1   Graduate Attributes</a:t>
            </a:r>
            <a:endParaRPr lang="en-CA" altLang="fr-FR" sz="2000" dirty="0" smtClean="0"/>
          </a:p>
          <a:p>
            <a:pPr>
              <a:lnSpc>
                <a:spcPct val="90000"/>
              </a:lnSpc>
            </a:pPr>
            <a:r>
              <a:rPr lang="en-CA" altLang="fr-FR" sz="2400" dirty="0" smtClean="0"/>
              <a:t>Two components</a:t>
            </a:r>
            <a:endParaRPr lang="en-CA" altLang="fr-FR" sz="1600" dirty="0" smtClean="0"/>
          </a:p>
          <a:p>
            <a:pPr>
              <a:lnSpc>
                <a:spcPct val="90000"/>
              </a:lnSpc>
            </a:pPr>
            <a:r>
              <a:rPr lang="en-CA" altLang="fr-FR" sz="2000" u="sng" dirty="0" smtClean="0"/>
              <a:t>Attributes</a:t>
            </a:r>
            <a:r>
              <a:rPr lang="en-CA" altLang="fr-FR" sz="2000" dirty="0" smtClean="0"/>
              <a:t>:</a:t>
            </a:r>
          </a:p>
          <a:p>
            <a:pPr lvl="3">
              <a:lnSpc>
                <a:spcPct val="90000"/>
              </a:lnSpc>
            </a:pPr>
            <a:r>
              <a:rPr lang="en-CA" altLang="fr-FR" dirty="0" smtClean="0"/>
              <a:t>Interpreted at time of graduation</a:t>
            </a:r>
          </a:p>
          <a:p>
            <a:pPr lvl="3">
              <a:lnSpc>
                <a:spcPct val="90000"/>
              </a:lnSpc>
            </a:pPr>
            <a:r>
              <a:rPr lang="en-CA" altLang="fr-FR" dirty="0" smtClean="0"/>
              <a:t>Recognized that achievement does not end there</a:t>
            </a:r>
          </a:p>
          <a:p>
            <a:pPr>
              <a:lnSpc>
                <a:spcPct val="90000"/>
              </a:lnSpc>
            </a:pPr>
            <a:r>
              <a:rPr lang="en-CA" altLang="fr-FR" sz="2000" u="sng" dirty="0" smtClean="0"/>
              <a:t>Continuous Improvement</a:t>
            </a:r>
            <a:r>
              <a:rPr lang="en-CA" altLang="fr-FR" sz="2000" dirty="0" smtClean="0"/>
              <a:t>:</a:t>
            </a:r>
          </a:p>
          <a:p>
            <a:pPr lvl="3">
              <a:lnSpc>
                <a:spcPct val="90000"/>
              </a:lnSpc>
            </a:pPr>
            <a:r>
              <a:rPr lang="en-CA" altLang="fr-FR" dirty="0" smtClean="0"/>
              <a:t>Ongoing evolution of engineering programs </a:t>
            </a:r>
          </a:p>
          <a:p>
            <a:pPr lvl="3">
              <a:lnSpc>
                <a:spcPct val="90000"/>
              </a:lnSpc>
            </a:pPr>
            <a:r>
              <a:rPr lang="en-CA" altLang="fr-FR" dirty="0" smtClean="0"/>
              <a:t>Processes needed</a:t>
            </a:r>
          </a:p>
          <a:p>
            <a:pPr lvl="4">
              <a:lnSpc>
                <a:spcPct val="90000"/>
              </a:lnSpc>
            </a:pPr>
            <a:r>
              <a:rPr lang="en-CA" altLang="fr-FR" dirty="0" smtClean="0"/>
              <a:t>Assessment of attribute achievement</a:t>
            </a:r>
          </a:p>
          <a:p>
            <a:pPr lvl="4">
              <a:lnSpc>
                <a:spcPct val="90000"/>
              </a:lnSpc>
            </a:pPr>
            <a:r>
              <a:rPr lang="en-CA" altLang="fr-FR" dirty="0" smtClean="0"/>
              <a:t>Results used to improve program</a:t>
            </a:r>
          </a:p>
          <a:p>
            <a:endParaRPr lang="en-CA" altLang="fr-FR" dirty="0" smtClean="0"/>
          </a:p>
        </p:txBody>
      </p:sp>
      <p:sp>
        <p:nvSpPr>
          <p:cNvPr id="30724" name="TextBox 1"/>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2985216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0" y="838200"/>
            <a:ext cx="8382000" cy="1143000"/>
          </a:xfrm>
        </p:spPr>
        <p:txBody>
          <a:bodyPr/>
          <a:lstStyle/>
          <a:p>
            <a:pPr eaLnBrk="1" hangingPunct="1"/>
            <a:r>
              <a:rPr lang="en-US" altLang="fr-FR" smtClean="0">
                <a:solidFill>
                  <a:srgbClr val="000000"/>
                </a:solidFill>
              </a:rPr>
              <a:t>Accreditation Criteria Highlights cont’d. – Graduate Attributes</a:t>
            </a:r>
            <a:endParaRPr lang="en-CA" altLang="fr-FR" smtClean="0">
              <a:solidFill>
                <a:srgbClr val="000000"/>
              </a:solidFill>
            </a:endParaRPr>
          </a:p>
        </p:txBody>
      </p:sp>
      <p:sp>
        <p:nvSpPr>
          <p:cNvPr id="31747" name="Content Placeholder 3"/>
          <p:cNvSpPr>
            <a:spLocks noGrp="1"/>
          </p:cNvSpPr>
          <p:nvPr>
            <p:ph idx="1"/>
          </p:nvPr>
        </p:nvSpPr>
        <p:spPr>
          <a:xfrm>
            <a:off x="838200" y="2514600"/>
            <a:ext cx="7693025" cy="3724275"/>
          </a:xfrm>
        </p:spPr>
        <p:txBody>
          <a:bodyPr/>
          <a:lstStyle/>
          <a:p>
            <a:pPr>
              <a:lnSpc>
                <a:spcPct val="90000"/>
              </a:lnSpc>
              <a:buFont typeface="Times" pitchFamily="18" charset="0"/>
              <a:buNone/>
            </a:pPr>
            <a:r>
              <a:rPr lang="en-CA" altLang="fr-FR" sz="2400" b="1" smtClean="0">
                <a:solidFill>
                  <a:srgbClr val="001B68"/>
                </a:solidFill>
              </a:rPr>
              <a:t>Criterion 3.1   Graduate Attributes</a:t>
            </a:r>
          </a:p>
          <a:p>
            <a:pPr>
              <a:lnSpc>
                <a:spcPct val="90000"/>
              </a:lnSpc>
              <a:buFont typeface="Times" pitchFamily="18" charset="0"/>
              <a:buNone/>
            </a:pPr>
            <a:r>
              <a:rPr lang="en-CA" altLang="fr-FR" sz="2400" b="1" smtClean="0">
                <a:solidFill>
                  <a:srgbClr val="001B68"/>
                </a:solidFill>
              </a:rPr>
              <a:t>Timeframe:</a:t>
            </a:r>
            <a:endParaRPr lang="en-CA" altLang="fr-FR" sz="2000" smtClean="0"/>
          </a:p>
          <a:p>
            <a:r>
              <a:rPr lang="en-US" altLang="fr-FR" sz="2400" smtClean="0"/>
              <a:t>“While programs are expected to provide evidence to demonstrate compliance with this criterion, a transition and development period will be allowed. Starting in June 2015, the Accreditation Board will make decisions about compliance with the Graduate Attribute criteria. Deficiencies may be assessed in cases of non-compliance.”</a:t>
            </a:r>
            <a:endParaRPr lang="en-CA" altLang="fr-FR" smtClean="0"/>
          </a:p>
        </p:txBody>
      </p:sp>
      <p:sp>
        <p:nvSpPr>
          <p:cNvPr id="31748" name="TextBox 1"/>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330365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609600"/>
            <a:ext cx="8382000" cy="1143000"/>
          </a:xfrm>
        </p:spPr>
        <p:txBody>
          <a:bodyPr/>
          <a:lstStyle/>
          <a:p>
            <a:pPr eaLnBrk="1" hangingPunct="1"/>
            <a:r>
              <a:rPr lang="en-US" altLang="fr-FR" dirty="0" smtClean="0">
                <a:solidFill>
                  <a:srgbClr val="000000"/>
                </a:solidFill>
              </a:rPr>
              <a:t>Background</a:t>
            </a:r>
            <a:endParaRPr lang="en-CA" altLang="fr-FR" dirty="0" smtClean="0">
              <a:solidFill>
                <a:srgbClr val="000000"/>
              </a:solidFill>
            </a:endParaRPr>
          </a:p>
        </p:txBody>
      </p:sp>
      <p:sp>
        <p:nvSpPr>
          <p:cNvPr id="5123" name="Content Placeholder 3"/>
          <p:cNvSpPr>
            <a:spLocks noGrp="1"/>
          </p:cNvSpPr>
          <p:nvPr>
            <p:ph idx="1"/>
          </p:nvPr>
        </p:nvSpPr>
        <p:spPr>
          <a:xfrm>
            <a:off x="899592" y="2204864"/>
            <a:ext cx="7693025" cy="3505200"/>
          </a:xfrm>
        </p:spPr>
        <p:txBody>
          <a:bodyPr/>
          <a:lstStyle/>
          <a:p>
            <a:pPr>
              <a:lnSpc>
                <a:spcPct val="90000"/>
              </a:lnSpc>
            </a:pPr>
            <a:r>
              <a:rPr lang="en-US" altLang="fr-FR" dirty="0" smtClean="0"/>
              <a:t>History and current situation</a:t>
            </a:r>
            <a:endParaRPr lang="en-US" altLang="fr-FR" sz="2400" dirty="0" smtClean="0"/>
          </a:p>
          <a:p>
            <a:pPr lvl="2">
              <a:lnSpc>
                <a:spcPct val="90000"/>
              </a:lnSpc>
            </a:pPr>
            <a:r>
              <a:rPr lang="en-US" altLang="fr-FR" dirty="0" smtClean="0">
                <a:solidFill>
                  <a:srgbClr val="A50021"/>
                </a:solidFill>
              </a:rPr>
              <a:t>&lt;when HEI opened&gt;</a:t>
            </a:r>
          </a:p>
          <a:p>
            <a:pPr lvl="2">
              <a:lnSpc>
                <a:spcPct val="90000"/>
              </a:lnSpc>
            </a:pPr>
            <a:r>
              <a:rPr lang="en-US" altLang="fr-FR" dirty="0" smtClean="0">
                <a:solidFill>
                  <a:srgbClr val="A50021"/>
                </a:solidFill>
              </a:rPr>
              <a:t>&lt;current student complement&gt;</a:t>
            </a:r>
          </a:p>
          <a:p>
            <a:pPr lvl="2">
              <a:lnSpc>
                <a:spcPct val="90000"/>
              </a:lnSpc>
            </a:pPr>
            <a:r>
              <a:rPr lang="en-US" altLang="fr-FR" dirty="0" smtClean="0">
                <a:solidFill>
                  <a:srgbClr val="A50021"/>
                </a:solidFill>
              </a:rPr>
              <a:t>&lt;any major contextual factors&gt;</a:t>
            </a:r>
            <a:endParaRPr lang="en-US" altLang="fr-FR" sz="2400" dirty="0" smtClean="0">
              <a:solidFill>
                <a:srgbClr val="A50021"/>
              </a:solidFill>
            </a:endParaRPr>
          </a:p>
          <a:p>
            <a:pPr>
              <a:lnSpc>
                <a:spcPct val="90000"/>
              </a:lnSpc>
            </a:pPr>
            <a:r>
              <a:rPr lang="en-US" altLang="fr-FR" dirty="0" smtClean="0"/>
              <a:t>Purpose of this visit</a:t>
            </a:r>
            <a:endParaRPr lang="en-US" altLang="fr-FR" sz="3200" dirty="0" smtClean="0"/>
          </a:p>
          <a:p>
            <a:pPr lvl="2">
              <a:lnSpc>
                <a:spcPct val="90000"/>
              </a:lnSpc>
            </a:pPr>
            <a:r>
              <a:rPr lang="en-US" altLang="fr-FR" dirty="0" smtClean="0">
                <a:solidFill>
                  <a:srgbClr val="A50021"/>
                </a:solidFill>
              </a:rPr>
              <a:t>&lt;list programs being visited&gt;</a:t>
            </a:r>
          </a:p>
          <a:p>
            <a:pPr lvl="2">
              <a:lnSpc>
                <a:spcPct val="90000"/>
              </a:lnSpc>
            </a:pPr>
            <a:r>
              <a:rPr lang="en-US" altLang="fr-FR" dirty="0" smtClean="0">
                <a:solidFill>
                  <a:srgbClr val="A50021"/>
                </a:solidFill>
              </a:rPr>
              <a:t>&lt;indicate when these programs were most recently visited and what the CEAB decisions was</a:t>
            </a:r>
            <a:r>
              <a:rPr lang="en-US" altLang="fr-FR" sz="2400" dirty="0" smtClean="0">
                <a:solidFill>
                  <a:srgbClr val="A50021"/>
                </a:solidFill>
              </a:rPr>
              <a:t>&gt;</a:t>
            </a:r>
            <a:endParaRPr lang="en-US" altLang="fr-FR" sz="1800" dirty="0" smtClean="0">
              <a:solidFill>
                <a:srgbClr val="A50021"/>
              </a:solidFill>
            </a:endParaRPr>
          </a:p>
          <a:p>
            <a:endParaRPr lang="en-CA" altLang="fr-FR" dirty="0" smtClean="0"/>
          </a:p>
        </p:txBody>
      </p:sp>
    </p:spTree>
    <p:extLst>
      <p:ext uri="{BB962C8B-B14F-4D97-AF65-F5344CB8AC3E}">
        <p14:creationId xmlns:p14="http://schemas.microsoft.com/office/powerpoint/2010/main" val="38146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0" y="838200"/>
            <a:ext cx="8382000" cy="1143000"/>
          </a:xfrm>
        </p:spPr>
        <p:txBody>
          <a:bodyPr/>
          <a:lstStyle/>
          <a:p>
            <a:pPr eaLnBrk="1" hangingPunct="1"/>
            <a:r>
              <a:rPr lang="en-US" altLang="fr-FR" smtClean="0">
                <a:solidFill>
                  <a:srgbClr val="000000"/>
                </a:solidFill>
              </a:rPr>
              <a:t>Accreditation Criteria Highlights cont’d. – Graduate Attributes</a:t>
            </a:r>
            <a:endParaRPr lang="en-CA" altLang="fr-FR" smtClean="0">
              <a:solidFill>
                <a:srgbClr val="000000"/>
              </a:solidFill>
            </a:endParaRPr>
          </a:p>
        </p:txBody>
      </p:sp>
      <p:pic>
        <p:nvPicPr>
          <p:cNvPr id="3277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2362200"/>
            <a:ext cx="3506788" cy="3724275"/>
          </a:xfrm>
        </p:spPr>
      </p:pic>
      <p:pic>
        <p:nvPicPr>
          <p:cNvPr id="327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238" y="2362200"/>
            <a:ext cx="35607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4"/>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8600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Graduate Attributes ~ Examples</a:t>
            </a:r>
            <a:endParaRPr lang="en-CA" altLang="fr-FR" smtClean="0">
              <a:solidFill>
                <a:srgbClr val="000000"/>
              </a:solidFill>
            </a:endParaRPr>
          </a:p>
        </p:txBody>
      </p:sp>
      <p:sp>
        <p:nvSpPr>
          <p:cNvPr id="4099" name="Content Placeholder 3"/>
          <p:cNvSpPr>
            <a:spLocks noGrp="1"/>
          </p:cNvSpPr>
          <p:nvPr>
            <p:ph idx="1"/>
          </p:nvPr>
        </p:nvSpPr>
        <p:spPr>
          <a:xfrm>
            <a:off x="827584" y="1916832"/>
            <a:ext cx="7693025" cy="3724275"/>
          </a:xfrm>
        </p:spPr>
        <p:txBody>
          <a:bodyPr/>
          <a:lstStyle/>
          <a:p>
            <a:pPr marL="0" indent="0">
              <a:lnSpc>
                <a:spcPct val="90000"/>
              </a:lnSpc>
              <a:buFont typeface="Times" pitchFamily="1" charset="0"/>
              <a:buNone/>
              <a:defRPr/>
            </a:pPr>
            <a:r>
              <a:rPr lang="en-US" sz="2000" i="1" dirty="0" smtClean="0"/>
              <a:t>The institution must demonstrate that the graduates of a program possess the attributes under the following headings</a:t>
            </a:r>
            <a:r>
              <a:rPr lang="en-US" sz="2000" dirty="0" smtClean="0"/>
              <a:t>:</a:t>
            </a:r>
          </a:p>
          <a:p>
            <a:pPr marL="0" indent="0">
              <a:lnSpc>
                <a:spcPct val="90000"/>
              </a:lnSpc>
              <a:buFont typeface="Times" pitchFamily="1" charset="0"/>
              <a:buNone/>
              <a:defRPr/>
            </a:pPr>
            <a:endParaRPr lang="en-US" sz="2000" dirty="0" smtClean="0"/>
          </a:p>
          <a:p>
            <a:pPr marL="0" indent="0">
              <a:lnSpc>
                <a:spcPct val="90000"/>
              </a:lnSpc>
              <a:buFont typeface="Times" pitchFamily="1" charset="0"/>
              <a:buNone/>
              <a:defRPr/>
            </a:pPr>
            <a:r>
              <a:rPr lang="en-US" sz="2000" dirty="0" smtClean="0"/>
              <a:t>3.1.1	</a:t>
            </a:r>
            <a:r>
              <a:rPr lang="en-US" sz="2000" b="1" dirty="0" smtClean="0"/>
              <a:t>A Knowledge Base for Engineering:</a:t>
            </a:r>
            <a:r>
              <a:rPr lang="en-US" sz="2000" dirty="0" smtClean="0"/>
              <a:t> Demonstrated competence in university level mathematics, natural sciences, engineering fundamentals, and specialized engineering knowledge appropriate to the program.</a:t>
            </a:r>
          </a:p>
          <a:p>
            <a:pPr marL="0" indent="0">
              <a:lnSpc>
                <a:spcPct val="90000"/>
              </a:lnSpc>
              <a:buFont typeface="Times" pitchFamily="1" charset="0"/>
              <a:buNone/>
              <a:defRPr/>
            </a:pPr>
            <a:endParaRPr lang="en-US" sz="2000" dirty="0" smtClean="0"/>
          </a:p>
          <a:p>
            <a:pPr marL="0" indent="0">
              <a:lnSpc>
                <a:spcPct val="90000"/>
              </a:lnSpc>
              <a:buFont typeface="Times" pitchFamily="1" charset="0"/>
              <a:buNone/>
              <a:defRPr/>
            </a:pPr>
            <a:r>
              <a:rPr lang="en-US" sz="2000" dirty="0" smtClean="0"/>
              <a:t>3.1.8	</a:t>
            </a:r>
            <a:r>
              <a:rPr lang="en-US" sz="2000" b="1" dirty="0" smtClean="0"/>
              <a:t>Professionalism</a:t>
            </a:r>
            <a:r>
              <a:rPr lang="en-US" sz="2000" dirty="0" smtClean="0"/>
              <a:t>: An understanding of the roles and responsibilities of the professional engineer in society, especially the primary role of protection of the public and the public interest.</a:t>
            </a:r>
          </a:p>
          <a:p>
            <a:pPr>
              <a:defRPr/>
            </a:pPr>
            <a:endParaRPr lang="en-CA" sz="2000" dirty="0" smtClean="0"/>
          </a:p>
        </p:txBody>
      </p:sp>
      <p:sp>
        <p:nvSpPr>
          <p:cNvPr id="33796"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807684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0" y="762000"/>
            <a:ext cx="8382000" cy="1143000"/>
          </a:xfrm>
        </p:spPr>
        <p:txBody>
          <a:bodyPr/>
          <a:lstStyle/>
          <a:p>
            <a:pPr eaLnBrk="1" hangingPunct="1"/>
            <a:r>
              <a:rPr lang="en-US" altLang="fr-FR" smtClean="0">
                <a:solidFill>
                  <a:srgbClr val="000000"/>
                </a:solidFill>
              </a:rPr>
              <a:t>Graduate Attributes progress ~ Evaluation by Program Visitors</a:t>
            </a:r>
            <a:endParaRPr lang="en-CA" altLang="fr-FR" smtClean="0">
              <a:solidFill>
                <a:srgbClr val="000000"/>
              </a:solidFill>
            </a:endParaRPr>
          </a:p>
        </p:txBody>
      </p:sp>
      <p:sp>
        <p:nvSpPr>
          <p:cNvPr id="34819" name="Content Placeholder 3"/>
          <p:cNvSpPr>
            <a:spLocks noGrp="1"/>
          </p:cNvSpPr>
          <p:nvPr>
            <p:ph idx="1"/>
          </p:nvPr>
        </p:nvSpPr>
        <p:spPr>
          <a:xfrm>
            <a:off x="827584" y="2204864"/>
            <a:ext cx="7693025" cy="3724275"/>
          </a:xfrm>
        </p:spPr>
        <p:txBody>
          <a:bodyPr/>
          <a:lstStyle/>
          <a:p>
            <a:pPr marL="0" indent="0">
              <a:lnSpc>
                <a:spcPct val="90000"/>
              </a:lnSpc>
              <a:buFont typeface="Times" pitchFamily="18" charset="0"/>
              <a:buNone/>
            </a:pPr>
            <a:r>
              <a:rPr lang="en-US" altLang="fr-FR" sz="2000" i="1" dirty="0" smtClean="0"/>
              <a:t>The Program Visitor must evaluate progress toward </a:t>
            </a:r>
            <a:r>
              <a:rPr lang="en-US" altLang="fr-FR" sz="2000" b="1" i="1" dirty="0" smtClean="0"/>
              <a:t>each</a:t>
            </a:r>
            <a:r>
              <a:rPr lang="en-US" altLang="fr-FR" sz="2000" i="1" dirty="0" smtClean="0"/>
              <a:t> graduate attribute to fill out the report template</a:t>
            </a:r>
            <a:r>
              <a:rPr lang="en-US" altLang="fr-FR" sz="2000" dirty="0" smtClean="0"/>
              <a:t>:</a:t>
            </a:r>
          </a:p>
          <a:p>
            <a:pPr marL="0" indent="0">
              <a:buFont typeface="Wingdings" pitchFamily="2" charset="2"/>
              <a:buNone/>
            </a:pPr>
            <a:r>
              <a:rPr lang="en-CA" altLang="fr-FR" sz="2000" b="1" dirty="0" smtClean="0"/>
              <a:t>Program Visitor’s Observations on Implementation</a:t>
            </a:r>
            <a:endParaRPr lang="en-US" altLang="fr-FR" sz="2000" dirty="0" smtClean="0"/>
          </a:p>
          <a:p>
            <a:pPr marL="0" indent="0">
              <a:buFont typeface="Wingdings" pitchFamily="2" charset="2"/>
              <a:buNone/>
            </a:pPr>
            <a:r>
              <a:rPr lang="en-US" altLang="fr-FR" sz="2000" dirty="0" smtClean="0"/>
              <a:t> </a:t>
            </a:r>
            <a:r>
              <a:rPr lang="en-CA" altLang="fr-FR" sz="2000" dirty="0" smtClean="0"/>
              <a:t>Evaluate the evidence and actions (either seen on-site or in the questionnaire) proposed to demonstrate the level of achievement of each graduate attribute</a:t>
            </a:r>
          </a:p>
          <a:p>
            <a:pPr marL="0" indent="0">
              <a:buFont typeface="Wingdings" pitchFamily="2" charset="2"/>
              <a:buNone/>
            </a:pPr>
            <a:endParaRPr lang="en-CA" altLang="fr-FR" sz="2000" dirty="0" smtClean="0"/>
          </a:p>
          <a:p>
            <a:pPr marL="0" indent="0">
              <a:buFont typeface="Wingdings" pitchFamily="2" charset="2"/>
              <a:buNone/>
            </a:pPr>
            <a:r>
              <a:rPr lang="en-CA" altLang="fr-FR" sz="2000" b="1" dirty="0" smtClean="0"/>
              <a:t>Program Visitor’s Observations on Implementation</a:t>
            </a:r>
            <a:endParaRPr lang="en-US" altLang="fr-FR" sz="2000" dirty="0" smtClean="0"/>
          </a:p>
          <a:p>
            <a:pPr marL="0" indent="0">
              <a:buFont typeface="Wingdings" pitchFamily="2" charset="2"/>
              <a:buNone/>
            </a:pPr>
            <a:r>
              <a:rPr lang="en-US" altLang="fr-FR" sz="2000" dirty="0" smtClean="0"/>
              <a:t> </a:t>
            </a:r>
            <a:r>
              <a:rPr lang="en-CA" altLang="fr-FR" sz="2000" dirty="0" smtClean="0"/>
              <a:t>Evaluate the evidence and actions (either seen on-site or in the questionnaire) proposed to demonstrate the level of continual improvement achievement </a:t>
            </a:r>
          </a:p>
        </p:txBody>
      </p:sp>
      <p:sp>
        <p:nvSpPr>
          <p:cNvPr id="34820"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400099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0" y="762000"/>
            <a:ext cx="8382000" cy="1143000"/>
          </a:xfrm>
        </p:spPr>
        <p:txBody>
          <a:bodyPr/>
          <a:lstStyle/>
          <a:p>
            <a:pPr eaLnBrk="1" hangingPunct="1"/>
            <a:r>
              <a:rPr lang="en-US" altLang="fr-FR" smtClean="0">
                <a:solidFill>
                  <a:srgbClr val="000000"/>
                </a:solidFill>
              </a:rPr>
              <a:t>Graduate Attributes progress ~ Evaluation by Program Visitors</a:t>
            </a:r>
            <a:endParaRPr lang="en-CA" altLang="fr-FR" smtClean="0">
              <a:solidFill>
                <a:srgbClr val="000000"/>
              </a:solidFill>
            </a:endParaRPr>
          </a:p>
        </p:txBody>
      </p:sp>
      <p:sp>
        <p:nvSpPr>
          <p:cNvPr id="35843" name="Content Placeholder 3"/>
          <p:cNvSpPr>
            <a:spLocks noGrp="1"/>
          </p:cNvSpPr>
          <p:nvPr>
            <p:ph idx="1"/>
          </p:nvPr>
        </p:nvSpPr>
        <p:spPr>
          <a:xfrm>
            <a:off x="827584" y="2348880"/>
            <a:ext cx="7693025" cy="3724275"/>
          </a:xfrm>
        </p:spPr>
        <p:txBody>
          <a:bodyPr/>
          <a:lstStyle/>
          <a:p>
            <a:r>
              <a:rPr lang="en-US" altLang="fr-FR" dirty="0" smtClean="0"/>
              <a:t>Things the Program Visitor will need to see:</a:t>
            </a:r>
          </a:p>
          <a:p>
            <a:pPr lvl="1"/>
            <a:r>
              <a:rPr lang="en-US" altLang="fr-FR" dirty="0" smtClean="0"/>
              <a:t>Graduate Attributes (Accreditation Criteria)</a:t>
            </a:r>
          </a:p>
          <a:p>
            <a:pPr lvl="1"/>
            <a:r>
              <a:rPr lang="en-US" altLang="fr-FR" dirty="0" smtClean="0"/>
              <a:t>Learning outcomes that support Graduate Attributes</a:t>
            </a:r>
          </a:p>
          <a:p>
            <a:pPr lvl="1"/>
            <a:r>
              <a:rPr lang="en-US" altLang="fr-FR" dirty="0" smtClean="0"/>
              <a:t>Indicators </a:t>
            </a:r>
          </a:p>
          <a:p>
            <a:pPr lvl="1"/>
            <a:r>
              <a:rPr lang="en-US" altLang="fr-FR" dirty="0" smtClean="0"/>
              <a:t>Acceptable levels</a:t>
            </a:r>
          </a:p>
          <a:p>
            <a:pPr lvl="1"/>
            <a:r>
              <a:rPr lang="en-US" altLang="fr-FR" dirty="0" smtClean="0"/>
              <a:t>Feedback mechanism</a:t>
            </a:r>
          </a:p>
        </p:txBody>
      </p:sp>
      <p:sp>
        <p:nvSpPr>
          <p:cNvPr id="35844"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119188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59632" y="764704"/>
            <a:ext cx="7772400" cy="990600"/>
          </a:xfrm>
        </p:spPr>
        <p:txBody>
          <a:bodyPr/>
          <a:lstStyle/>
          <a:p>
            <a:r>
              <a:rPr lang="en-CA" altLang="fr-FR" dirty="0" smtClean="0">
                <a:solidFill>
                  <a:srgbClr val="000000"/>
                </a:solidFill>
              </a:rPr>
              <a:t>Graduate Attributes: </a:t>
            </a:r>
            <a:br>
              <a:rPr lang="en-CA" altLang="fr-FR" dirty="0" smtClean="0">
                <a:solidFill>
                  <a:srgbClr val="000000"/>
                </a:solidFill>
              </a:rPr>
            </a:br>
            <a:r>
              <a:rPr lang="en-CA" altLang="fr-FR" dirty="0" smtClean="0">
                <a:solidFill>
                  <a:srgbClr val="000000"/>
                </a:solidFill>
              </a:rPr>
              <a:t>Evaluation by HEI</a:t>
            </a:r>
          </a:p>
        </p:txBody>
      </p:sp>
      <p:sp>
        <p:nvSpPr>
          <p:cNvPr id="36867" name="Text Box 2"/>
          <p:cNvSpPr>
            <a:spLocks noGrp="1" noChangeArrowheads="1"/>
          </p:cNvSpPr>
          <p:nvPr>
            <p:ph idx="1"/>
          </p:nvPr>
        </p:nvSpPr>
        <p:spPr>
          <a:xfrm>
            <a:off x="838200" y="2362200"/>
            <a:ext cx="8305800" cy="4114800"/>
          </a:xfrm>
        </p:spPr>
        <p:txBody>
          <a:bodyPr/>
          <a:lstStyle/>
          <a:p>
            <a:pPr marL="390525" indent="-293688">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mtClean="0">
                <a:solidFill>
                  <a:srgbClr val="003F80"/>
                </a:solidFill>
                <a:ea typeface="MS PGothic" pitchFamily="34" charset="-128"/>
              </a:rPr>
              <a:t>The program is assessed, not the students</a:t>
            </a:r>
          </a:p>
          <a:p>
            <a:pPr marL="390525" indent="-293688">
              <a:spcBef>
                <a:spcPts val="1800"/>
              </a:spcBef>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mtClean="0">
                <a:solidFill>
                  <a:srgbClr val="003F80"/>
                </a:solidFill>
                <a:ea typeface="MS PGothic" pitchFamily="34" charset="-128"/>
              </a:rPr>
              <a:t>Continuous improvement process</a:t>
            </a:r>
          </a:p>
          <a:p>
            <a:pPr marL="390525" indent="-293688">
              <a:spcBef>
                <a:spcPts val="1800"/>
              </a:spcBef>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mtClean="0">
                <a:solidFill>
                  <a:srgbClr val="003F80"/>
                </a:solidFill>
                <a:ea typeface="MS PGothic" pitchFamily="34" charset="-128"/>
              </a:rPr>
              <a:t>Not required to assess every student</a:t>
            </a:r>
          </a:p>
          <a:p>
            <a:pPr marL="390525" indent="-293688">
              <a:spcBef>
                <a:spcPts val="1800"/>
              </a:spcBef>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mtClean="0">
                <a:solidFill>
                  <a:srgbClr val="003F80"/>
                </a:solidFill>
                <a:ea typeface="MS PGothic" pitchFamily="34" charset="-128"/>
              </a:rPr>
              <a:t>Not required to assess in every course</a:t>
            </a:r>
          </a:p>
          <a:p>
            <a:pPr marL="390525" indent="-293688">
              <a:spcBef>
                <a:spcPts val="1800"/>
              </a:spcBef>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mtClean="0">
                <a:solidFill>
                  <a:srgbClr val="003F80"/>
                </a:solidFill>
                <a:ea typeface="MS PGothic" pitchFamily="34" charset="-128"/>
              </a:rPr>
              <a:t>Not required to assess every year</a:t>
            </a:r>
          </a:p>
          <a:p>
            <a:pPr marL="390525" indent="-293688">
              <a:lnSpc>
                <a:spcPct val="90000"/>
              </a:lnSpc>
              <a:spcBef>
                <a:spcPts val="600"/>
              </a:spcBef>
              <a:buClr>
                <a:srgbClr val="000000"/>
              </a:buClr>
              <a:buSzPct val="100000"/>
              <a:buFont typeface="Georgia" pitchFamily="18"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2400" smtClean="0">
              <a:solidFill>
                <a:srgbClr val="000000"/>
              </a:solidFill>
              <a:latin typeface="Georgia" pitchFamily="18" charset="0"/>
              <a:ea typeface="MS PGothic" pitchFamily="34" charset="-128"/>
            </a:endParaRPr>
          </a:p>
          <a:p>
            <a:pPr marL="390525" indent="-293688">
              <a:lnSpc>
                <a:spcPct val="90000"/>
              </a:lnSpc>
              <a:spcBef>
                <a:spcPts val="600"/>
              </a:spcBef>
              <a:buClr>
                <a:srgbClr val="000000"/>
              </a:buClr>
              <a:buSzPct val="100000"/>
              <a:buFont typeface="Georgia" pitchFamily="18" charset="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2400" smtClean="0">
              <a:solidFill>
                <a:srgbClr val="000000"/>
              </a:solidFill>
              <a:latin typeface="Georgia" pitchFamily="18" charset="0"/>
              <a:ea typeface="MS PGothic" pitchFamily="34" charset="-128"/>
            </a:endParaRPr>
          </a:p>
        </p:txBody>
      </p:sp>
      <p:sp>
        <p:nvSpPr>
          <p:cNvPr id="36868"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115434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0" y="838200"/>
            <a:ext cx="7924800" cy="1143000"/>
          </a:xfrm>
        </p:spPr>
        <p:txBody>
          <a:bodyPr/>
          <a:lstStyle/>
          <a:p>
            <a:r>
              <a:rPr lang="en-CA" altLang="fr-FR" smtClean="0">
                <a:solidFill>
                  <a:srgbClr val="000000"/>
                </a:solidFill>
              </a:rPr>
              <a:t>Continuous Improvement – </a:t>
            </a:r>
            <a:br>
              <a:rPr lang="en-CA" altLang="fr-FR" smtClean="0">
                <a:solidFill>
                  <a:srgbClr val="000000"/>
                </a:solidFill>
              </a:rPr>
            </a:br>
            <a:r>
              <a:rPr lang="en-CA" altLang="fr-FR" smtClean="0">
                <a:solidFill>
                  <a:srgbClr val="000000"/>
                </a:solidFill>
              </a:rPr>
              <a:t>The big picture</a:t>
            </a:r>
          </a:p>
        </p:txBody>
      </p:sp>
      <p:sp>
        <p:nvSpPr>
          <p:cNvPr id="3" name="Content Placeholder 2"/>
          <p:cNvSpPr>
            <a:spLocks noGrp="1"/>
          </p:cNvSpPr>
          <p:nvPr>
            <p:ph idx="1"/>
          </p:nvPr>
        </p:nvSpPr>
        <p:spPr>
          <a:xfrm>
            <a:off x="1115616" y="2132856"/>
            <a:ext cx="7772400" cy="4114800"/>
          </a:xfrm>
        </p:spPr>
        <p:txBody>
          <a:bodyPr/>
          <a:lstStyle/>
          <a:p>
            <a:pPr marL="0" indent="0" defTabSz="449263" eaLnBrk="1" hangingPunct="1">
              <a:spcBef>
                <a:spcPts val="800"/>
              </a:spcBef>
              <a:buClr>
                <a:srgbClr val="000000"/>
              </a:buClr>
              <a:buSzPct val="100000"/>
              <a:buFont typeface="Wingdings" pitchFamily="2" charset="2"/>
              <a:buNone/>
              <a:defRPr/>
            </a:pPr>
            <a:r>
              <a:rPr lang="en-US" sz="3200" b="1" kern="1200" dirty="0" smtClean="0">
                <a:solidFill>
                  <a:srgbClr val="000000"/>
                </a:solidFill>
                <a:latin typeface="+mj-lt"/>
                <a:ea typeface="MS PGothic"/>
              </a:rPr>
              <a:t>HEIs evaluate:</a:t>
            </a:r>
            <a:endParaRPr lang="en-US" b="1" kern="1200" dirty="0">
              <a:solidFill>
                <a:srgbClr val="000000"/>
              </a:solidFill>
              <a:latin typeface="+mj-lt"/>
              <a:ea typeface="MS PGothic"/>
            </a:endParaRPr>
          </a:p>
          <a:p>
            <a:pPr>
              <a:defRPr/>
            </a:pPr>
            <a:r>
              <a:rPr lang="en-US" b="1" kern="1200" dirty="0" smtClean="0">
                <a:solidFill>
                  <a:srgbClr val="000000"/>
                </a:solidFill>
                <a:latin typeface="Georgia" pitchFamily="18" charset="0"/>
                <a:ea typeface="MS PGothic"/>
              </a:rPr>
              <a:t> </a:t>
            </a:r>
            <a:r>
              <a:rPr lang="en-US" dirty="0"/>
              <a:t>Are students meeting expectations?</a:t>
            </a:r>
          </a:p>
          <a:p>
            <a:pPr lvl="1">
              <a:spcBef>
                <a:spcPts val="1200"/>
              </a:spcBef>
              <a:defRPr/>
            </a:pPr>
            <a:r>
              <a:rPr lang="en-US" dirty="0"/>
              <a:t>In what areas are they successful</a:t>
            </a:r>
          </a:p>
          <a:p>
            <a:pPr lvl="1">
              <a:spcBef>
                <a:spcPts val="1200"/>
              </a:spcBef>
              <a:defRPr/>
            </a:pPr>
            <a:r>
              <a:rPr lang="en-US" dirty="0"/>
              <a:t>What areas require improvement</a:t>
            </a:r>
          </a:p>
          <a:p>
            <a:pPr marL="0" indent="0" defTabSz="449263" eaLnBrk="1" hangingPunct="1">
              <a:spcBef>
                <a:spcPts val="800"/>
              </a:spcBef>
              <a:buClr>
                <a:srgbClr val="000000"/>
              </a:buClr>
              <a:buSzPct val="100000"/>
              <a:buFont typeface="Georgia" pitchFamily="18" charset="0"/>
              <a:buChar char="•"/>
              <a:defRPr/>
            </a:pPr>
            <a:r>
              <a:rPr lang="en-US" kern="1200" dirty="0" smtClean="0">
                <a:solidFill>
                  <a:srgbClr val="000000"/>
                </a:solidFill>
                <a:latin typeface="Georgia" pitchFamily="18" charset="0"/>
                <a:ea typeface="MS PGothic"/>
              </a:rPr>
              <a:t> </a:t>
            </a:r>
            <a:r>
              <a:rPr lang="en-US" dirty="0"/>
              <a:t>What data would help </a:t>
            </a:r>
            <a:r>
              <a:rPr lang="en-US" dirty="0" smtClean="0"/>
              <a:t>institution </a:t>
            </a:r>
            <a:r>
              <a:rPr lang="en-US" dirty="0"/>
              <a:t>improve </a:t>
            </a:r>
            <a:r>
              <a:rPr lang="en-US" dirty="0" smtClean="0"/>
              <a:t>their </a:t>
            </a:r>
            <a:r>
              <a:rPr lang="en-US" dirty="0"/>
              <a:t>program?</a:t>
            </a:r>
          </a:p>
          <a:p>
            <a:pPr marL="0" indent="0" defTabSz="449263" eaLnBrk="1" hangingPunct="1">
              <a:spcBef>
                <a:spcPts val="800"/>
              </a:spcBef>
              <a:buClr>
                <a:srgbClr val="000000"/>
              </a:buClr>
              <a:buSzPct val="100000"/>
              <a:buFont typeface="Georgia" pitchFamily="18" charset="0"/>
              <a:buChar char="•"/>
              <a:defRPr/>
            </a:pPr>
            <a:endParaRPr lang="en-US" kern="1200" dirty="0" smtClean="0">
              <a:solidFill>
                <a:srgbClr val="000000"/>
              </a:solidFill>
              <a:latin typeface="Georgia" pitchFamily="18" charset="0"/>
              <a:ea typeface="MS PGothic"/>
            </a:endParaRPr>
          </a:p>
        </p:txBody>
      </p:sp>
      <p:sp>
        <p:nvSpPr>
          <p:cNvPr id="37892"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179523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0" y="838200"/>
            <a:ext cx="7924800" cy="1143000"/>
          </a:xfrm>
        </p:spPr>
        <p:txBody>
          <a:bodyPr/>
          <a:lstStyle/>
          <a:p>
            <a:r>
              <a:rPr lang="en-CA" altLang="fr-FR" smtClean="0">
                <a:solidFill>
                  <a:srgbClr val="000000"/>
                </a:solidFill>
              </a:rPr>
              <a:t>What to look for: </a:t>
            </a:r>
            <a:br>
              <a:rPr lang="en-CA" altLang="fr-FR" smtClean="0">
                <a:solidFill>
                  <a:srgbClr val="000000"/>
                </a:solidFill>
              </a:rPr>
            </a:br>
            <a:r>
              <a:rPr lang="en-CA" altLang="fr-FR" smtClean="0">
                <a:solidFill>
                  <a:srgbClr val="000000"/>
                </a:solidFill>
              </a:rPr>
              <a:t>Program background</a:t>
            </a:r>
          </a:p>
        </p:txBody>
      </p:sp>
      <p:sp>
        <p:nvSpPr>
          <p:cNvPr id="3" name="Content Placeholder 2"/>
          <p:cNvSpPr>
            <a:spLocks noGrp="1"/>
          </p:cNvSpPr>
          <p:nvPr>
            <p:ph idx="1"/>
          </p:nvPr>
        </p:nvSpPr>
        <p:spPr/>
        <p:txBody>
          <a:bodyPr/>
          <a:lstStyle/>
          <a:p>
            <a:pPr marL="0" indent="0" defTabSz="449263" eaLnBrk="1" hangingPunct="1">
              <a:spcBef>
                <a:spcPts val="800"/>
              </a:spcBef>
              <a:buClrTx/>
              <a:buSzPct val="100000"/>
              <a:buFont typeface="Wingdings" pitchFamily="2" charset="2"/>
              <a:buNone/>
              <a:defRPr/>
            </a:pPr>
            <a:endParaRPr lang="en-US" sz="3200" b="1" kern="1200" dirty="0">
              <a:solidFill>
                <a:schemeClr val="accent6">
                  <a:lumMod val="50000"/>
                </a:schemeClr>
              </a:solidFill>
              <a:latin typeface="Georgia" pitchFamily="18" charset="0"/>
              <a:ea typeface="MS PGothic"/>
            </a:endParaRPr>
          </a:p>
          <a:p>
            <a:pPr>
              <a:defRPr/>
            </a:pPr>
            <a:r>
              <a:rPr lang="en-US" dirty="0"/>
              <a:t>Is the program clearly described?</a:t>
            </a:r>
          </a:p>
          <a:p>
            <a:pPr lvl="1">
              <a:defRPr/>
            </a:pPr>
            <a:r>
              <a:rPr lang="en-US" dirty="0"/>
              <a:t>Is there a curriculum map?</a:t>
            </a:r>
          </a:p>
          <a:p>
            <a:pPr>
              <a:spcBef>
                <a:spcPts val="1200"/>
              </a:spcBef>
              <a:defRPr/>
            </a:pPr>
            <a:r>
              <a:rPr lang="en-US" dirty="0"/>
              <a:t>Is the context of the program clear?</a:t>
            </a:r>
            <a:endParaRPr lang="en-US" kern="1200" dirty="0" smtClean="0">
              <a:solidFill>
                <a:srgbClr val="000000"/>
              </a:solidFill>
              <a:latin typeface="Georgia" pitchFamily="18" charset="0"/>
              <a:ea typeface="MS PGothic"/>
            </a:endParaRPr>
          </a:p>
        </p:txBody>
      </p:sp>
      <p:sp>
        <p:nvSpPr>
          <p:cNvPr id="38916"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28271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838200"/>
            <a:ext cx="7924800" cy="1143000"/>
          </a:xfrm>
        </p:spPr>
        <p:txBody>
          <a:bodyPr/>
          <a:lstStyle/>
          <a:p>
            <a:r>
              <a:rPr lang="en-US" altLang="fr-FR" sz="2400" smtClean="0">
                <a:solidFill>
                  <a:srgbClr val="000000"/>
                </a:solidFill>
              </a:rPr>
              <a:t>What to look for:</a:t>
            </a:r>
            <a:br>
              <a:rPr lang="en-US" altLang="fr-FR" sz="2400" smtClean="0">
                <a:solidFill>
                  <a:srgbClr val="000000"/>
                </a:solidFill>
              </a:rPr>
            </a:br>
            <a:r>
              <a:rPr lang="en-US" altLang="fr-FR" smtClean="0">
                <a:solidFill>
                  <a:srgbClr val="000000"/>
                </a:solidFill>
              </a:rPr>
              <a:t>Curriculum Mapping </a:t>
            </a:r>
            <a:endParaRPr lang="en-CA" altLang="fr-FR" smtClean="0">
              <a:solidFill>
                <a:srgbClr val="000000"/>
              </a:solidFill>
            </a:endParaRPr>
          </a:p>
        </p:txBody>
      </p:sp>
      <p:sp>
        <p:nvSpPr>
          <p:cNvPr id="39939" name="Content Placeholder 2"/>
          <p:cNvSpPr>
            <a:spLocks noGrp="1"/>
          </p:cNvSpPr>
          <p:nvPr>
            <p:ph idx="1"/>
          </p:nvPr>
        </p:nvSpPr>
        <p:spPr>
          <a:xfrm>
            <a:off x="1187624" y="2132856"/>
            <a:ext cx="7772400" cy="4114800"/>
          </a:xfrm>
        </p:spPr>
        <p:txBody>
          <a:bodyPr/>
          <a:lstStyle/>
          <a:p>
            <a:pPr>
              <a:spcBef>
                <a:spcPts val="1638"/>
              </a:spcBef>
            </a:pPr>
            <a:r>
              <a:rPr lang="en-US" altLang="fr-FR" dirty="0" smtClean="0"/>
              <a:t>Information in the curriculum map is </a:t>
            </a:r>
          </a:p>
          <a:p>
            <a:pPr lvl="1"/>
            <a:r>
              <a:rPr lang="en-US" altLang="fr-FR" dirty="0" smtClean="0"/>
              <a:t>Accurate, with some depth</a:t>
            </a:r>
          </a:p>
          <a:p>
            <a:pPr lvl="1"/>
            <a:r>
              <a:rPr lang="en-US" altLang="fr-FR" dirty="0" smtClean="0"/>
              <a:t>Identifies intended outcomes from learning experiences</a:t>
            </a:r>
          </a:p>
          <a:p>
            <a:pPr lvl="1"/>
            <a:r>
              <a:rPr lang="en-US" altLang="fr-FR" dirty="0" smtClean="0"/>
              <a:t>Not simply a list of topics “covered”</a:t>
            </a:r>
          </a:p>
          <a:p>
            <a:pPr>
              <a:spcBef>
                <a:spcPts val="2400"/>
              </a:spcBef>
            </a:pPr>
            <a:r>
              <a:rPr lang="en-US" altLang="fr-FR" dirty="0" smtClean="0"/>
              <a:t>Map provides information for each attribute</a:t>
            </a:r>
          </a:p>
          <a:p>
            <a:pPr lvl="1"/>
            <a:r>
              <a:rPr lang="en-US" altLang="fr-FR" dirty="0" smtClean="0"/>
              <a:t>Can include curricular and other experiences</a:t>
            </a:r>
          </a:p>
        </p:txBody>
      </p:sp>
      <p:sp>
        <p:nvSpPr>
          <p:cNvPr id="39940"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434024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838200"/>
            <a:ext cx="8077200" cy="1143000"/>
          </a:xfrm>
        </p:spPr>
        <p:txBody>
          <a:bodyPr/>
          <a:lstStyle/>
          <a:p>
            <a:r>
              <a:rPr lang="en-US" altLang="fr-FR" dirty="0" smtClean="0">
                <a:solidFill>
                  <a:srgbClr val="000000"/>
                </a:solidFill>
              </a:rPr>
              <a:t>Methodology: Data Collection Plan </a:t>
            </a:r>
            <a:endParaRPr lang="en-CA" altLang="fr-FR" sz="4800" dirty="0" smtClean="0">
              <a:solidFill>
                <a:srgbClr val="000000"/>
              </a:solidFill>
            </a:endParaRPr>
          </a:p>
        </p:txBody>
      </p:sp>
      <p:sp>
        <p:nvSpPr>
          <p:cNvPr id="40963" name="Content Placeholder 2"/>
          <p:cNvSpPr>
            <a:spLocks noGrp="1"/>
          </p:cNvSpPr>
          <p:nvPr>
            <p:ph idx="1"/>
          </p:nvPr>
        </p:nvSpPr>
        <p:spPr>
          <a:xfrm>
            <a:off x="1115616" y="2204864"/>
            <a:ext cx="7772400" cy="4114800"/>
          </a:xfrm>
        </p:spPr>
        <p:txBody>
          <a:bodyPr/>
          <a:lstStyle/>
          <a:p>
            <a:r>
              <a:rPr lang="en-US" altLang="fr-FR" dirty="0" smtClean="0"/>
              <a:t>On what does the program propose collecting data (i.e. indicators)?</a:t>
            </a:r>
          </a:p>
          <a:p>
            <a:pPr>
              <a:spcBef>
                <a:spcPts val="1800"/>
              </a:spcBef>
            </a:pPr>
            <a:r>
              <a:rPr lang="en-US" altLang="fr-FR" dirty="0" smtClean="0"/>
              <a:t>What methods are proposed for collecting data?</a:t>
            </a:r>
          </a:p>
          <a:p>
            <a:pPr>
              <a:spcBef>
                <a:spcPts val="1800"/>
              </a:spcBef>
            </a:pPr>
            <a:r>
              <a:rPr lang="en-US" altLang="fr-FR" dirty="0" smtClean="0"/>
              <a:t>Is the data collection plan good?</a:t>
            </a:r>
          </a:p>
        </p:txBody>
      </p:sp>
      <p:sp>
        <p:nvSpPr>
          <p:cNvPr id="40964"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317474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838200"/>
            <a:ext cx="8229600" cy="1143000"/>
          </a:xfrm>
        </p:spPr>
        <p:txBody>
          <a:bodyPr/>
          <a:lstStyle/>
          <a:p>
            <a:r>
              <a:rPr lang="en-US" altLang="fr-FR" smtClean="0">
                <a:solidFill>
                  <a:srgbClr val="000000"/>
                </a:solidFill>
              </a:rPr>
              <a:t>Terminology for Data Collection (1)</a:t>
            </a:r>
            <a:endParaRPr lang="en-CA" altLang="fr-FR" sz="4800" smtClean="0">
              <a:solidFill>
                <a:srgbClr val="000000"/>
              </a:solidFill>
            </a:endParaRPr>
          </a:p>
        </p:txBody>
      </p:sp>
      <p:sp>
        <p:nvSpPr>
          <p:cNvPr id="3" name="Content Placeholder 2"/>
          <p:cNvSpPr>
            <a:spLocks noGrp="1"/>
          </p:cNvSpPr>
          <p:nvPr>
            <p:ph idx="1"/>
          </p:nvPr>
        </p:nvSpPr>
        <p:spPr>
          <a:xfrm>
            <a:off x="925513" y="2286000"/>
            <a:ext cx="7693025" cy="3724275"/>
          </a:xfrm>
        </p:spPr>
        <p:txBody>
          <a:bodyPr/>
          <a:lstStyle/>
          <a:p>
            <a:pPr marL="40606">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b="1" dirty="0"/>
              <a:t>Valid Indicators</a:t>
            </a:r>
          </a:p>
          <a:p>
            <a:pPr marL="383506">
              <a:buSzPct val="45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t>measure what they are supposed to measure</a:t>
            </a:r>
          </a:p>
          <a:p>
            <a:pPr marL="334370" indent="-293764">
              <a:buSzPct val="4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smtClean="0">
              <a:latin typeface="Georgia" pitchFamily="18" charset="0"/>
            </a:endParaRPr>
          </a:p>
          <a:p>
            <a:pPr marL="40606">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b="1" dirty="0"/>
              <a:t>Reliable Indicators</a:t>
            </a:r>
          </a:p>
          <a:p>
            <a:pPr marL="383506">
              <a:buSzPct val="45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t>the results are consistent; the measurements are the same when repeated with the same subjects under the same conditions</a:t>
            </a:r>
            <a:endParaRPr lang="en-US" dirty="0"/>
          </a:p>
        </p:txBody>
      </p:sp>
      <p:sp>
        <p:nvSpPr>
          <p:cNvPr id="41988"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316945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0" y="609600"/>
            <a:ext cx="8382000" cy="1143000"/>
          </a:xfrm>
        </p:spPr>
        <p:txBody>
          <a:bodyPr/>
          <a:lstStyle/>
          <a:p>
            <a:pPr eaLnBrk="1" hangingPunct="1"/>
            <a:r>
              <a:rPr lang="en-CA" altLang="fr-FR" dirty="0" smtClean="0">
                <a:solidFill>
                  <a:srgbClr val="000000"/>
                </a:solidFill>
              </a:rPr>
              <a:t>General notes about accreditation</a:t>
            </a:r>
          </a:p>
        </p:txBody>
      </p:sp>
      <p:sp>
        <p:nvSpPr>
          <p:cNvPr id="6147" name="Content Placeholder 3"/>
          <p:cNvSpPr>
            <a:spLocks noGrp="1"/>
          </p:cNvSpPr>
          <p:nvPr>
            <p:ph idx="1"/>
          </p:nvPr>
        </p:nvSpPr>
        <p:spPr>
          <a:xfrm>
            <a:off x="1259632" y="1844824"/>
            <a:ext cx="7772400" cy="4114800"/>
          </a:xfrm>
        </p:spPr>
        <p:txBody>
          <a:bodyPr/>
          <a:lstStyle/>
          <a:p>
            <a:pPr>
              <a:spcAft>
                <a:spcPct val="50000"/>
              </a:spcAft>
            </a:pPr>
            <a:r>
              <a:rPr lang="en-GB" altLang="fr-FR" sz="2400" dirty="0" smtClean="0"/>
              <a:t>Accreditation applies only to programs, not to departments or faculties</a:t>
            </a:r>
          </a:p>
          <a:p>
            <a:pPr>
              <a:spcAft>
                <a:spcPct val="50000"/>
              </a:spcAft>
            </a:pPr>
            <a:r>
              <a:rPr lang="en-GB" altLang="fr-FR" sz="2400" dirty="0" smtClean="0"/>
              <a:t>Undertaken only at the invitation of the HEI and with the consent of the appropriate regulator</a:t>
            </a:r>
          </a:p>
          <a:p>
            <a:r>
              <a:rPr lang="en-GB" altLang="fr-FR" sz="2400" dirty="0" smtClean="0"/>
              <a:t>Accreditation constitutes:</a:t>
            </a:r>
          </a:p>
          <a:p>
            <a:pPr lvl="2">
              <a:spcBef>
                <a:spcPct val="0"/>
              </a:spcBef>
            </a:pPr>
            <a:r>
              <a:rPr lang="en-GB" altLang="fr-FR" dirty="0" smtClean="0"/>
              <a:t>Quantitative and qualitative evaluation of the curriculum</a:t>
            </a:r>
          </a:p>
          <a:p>
            <a:pPr lvl="2">
              <a:spcBef>
                <a:spcPct val="0"/>
              </a:spcBef>
              <a:spcAft>
                <a:spcPct val="50000"/>
              </a:spcAft>
            </a:pPr>
            <a:r>
              <a:rPr lang="en-GB" altLang="fr-FR" dirty="0" smtClean="0"/>
              <a:t>Qualitative evaluation of the program environment</a:t>
            </a:r>
          </a:p>
          <a:p>
            <a:pPr>
              <a:spcAft>
                <a:spcPct val="50000"/>
              </a:spcAft>
            </a:pPr>
            <a:r>
              <a:rPr lang="en-GB" altLang="fr-FR" sz="2400" dirty="0" smtClean="0"/>
              <a:t>Accreditation is granted for a period of time up to and normally not exceeding six years</a:t>
            </a:r>
            <a:endParaRPr lang="en-US" altLang="fr-FR" sz="2400" dirty="0" smtClean="0">
              <a:solidFill>
                <a:srgbClr val="001056"/>
              </a:solidFill>
            </a:endParaRPr>
          </a:p>
          <a:p>
            <a:endParaRPr lang="en-CA" altLang="fr-FR" sz="2400" dirty="0" smtClean="0"/>
          </a:p>
        </p:txBody>
      </p:sp>
    </p:spTree>
    <p:extLst>
      <p:ext uri="{BB962C8B-B14F-4D97-AF65-F5344CB8AC3E}">
        <p14:creationId xmlns:p14="http://schemas.microsoft.com/office/powerpoint/2010/main" val="108640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838200"/>
            <a:ext cx="8229600" cy="1143000"/>
          </a:xfrm>
        </p:spPr>
        <p:txBody>
          <a:bodyPr/>
          <a:lstStyle/>
          <a:p>
            <a:r>
              <a:rPr lang="en-US" altLang="fr-FR" smtClean="0">
                <a:solidFill>
                  <a:srgbClr val="000000"/>
                </a:solidFill>
              </a:rPr>
              <a:t>Terminology for Data Collection (2)</a:t>
            </a:r>
            <a:endParaRPr lang="en-CA" altLang="fr-FR" sz="4800" smtClean="0">
              <a:solidFill>
                <a:srgbClr val="000000"/>
              </a:solidFill>
            </a:endParaRPr>
          </a:p>
        </p:txBody>
      </p:sp>
      <p:sp>
        <p:nvSpPr>
          <p:cNvPr id="3" name="Content Placeholder 2"/>
          <p:cNvSpPr>
            <a:spLocks noGrp="1"/>
          </p:cNvSpPr>
          <p:nvPr>
            <p:ph idx="1"/>
          </p:nvPr>
        </p:nvSpPr>
        <p:spPr>
          <a:xfrm>
            <a:off x="1259632" y="1988840"/>
            <a:ext cx="7772400" cy="4114800"/>
          </a:xfrm>
        </p:spPr>
        <p:txBody>
          <a:bodyPr/>
          <a:lstStyle/>
          <a:p>
            <a:pPr marL="97922" indent="0">
              <a:buSzPct val="45000"/>
              <a:buFont typeface="Wingdings" pitchFamily="2" charset="2"/>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b="1" dirty="0" smtClean="0"/>
              <a:t>Direct measures</a:t>
            </a:r>
            <a:r>
              <a:rPr lang="en-US" dirty="0" smtClean="0"/>
              <a:t> </a:t>
            </a:r>
          </a:p>
          <a:p>
            <a:pPr marL="440822">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t>directly observable or measurable assessments of student learning</a:t>
            </a:r>
          </a:p>
          <a:p>
            <a:pPr marL="97922" indent="0">
              <a:spcBef>
                <a:spcPts val="1800"/>
              </a:spcBef>
              <a:buSzPct val="45000"/>
              <a:buFont typeface="Wingdings" pitchFamily="2" charset="2"/>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b="1" dirty="0" smtClean="0"/>
              <a:t>Indirect measures</a:t>
            </a:r>
          </a:p>
          <a:p>
            <a:pPr marL="440822">
              <a:spcBef>
                <a:spcPts val="1800"/>
              </a:spcBef>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t>opinion or self-reports of student learning or educational experiences</a:t>
            </a:r>
          </a:p>
          <a:p>
            <a:pPr marL="97922" indent="0">
              <a:spcBef>
                <a:spcPts val="1800"/>
              </a:spcBef>
              <a:buSzPct val="45000"/>
              <a:buFont typeface="Wingdings" pitchFamily="2" charset="2"/>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b="1" dirty="0" smtClean="0"/>
              <a:t>Use both direct and indirect measures if possible.</a:t>
            </a:r>
          </a:p>
        </p:txBody>
      </p:sp>
      <p:sp>
        <p:nvSpPr>
          <p:cNvPr id="43012"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76685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62000" y="838200"/>
            <a:ext cx="8077200" cy="1143000"/>
          </a:xfrm>
        </p:spPr>
        <p:txBody>
          <a:bodyPr/>
          <a:lstStyle/>
          <a:p>
            <a:r>
              <a:rPr lang="en-US" altLang="fr-FR" smtClean="0">
                <a:solidFill>
                  <a:srgbClr val="000000"/>
                </a:solidFill>
              </a:rPr>
              <a:t/>
            </a:r>
            <a:br>
              <a:rPr lang="en-US" altLang="fr-FR" smtClean="0">
                <a:solidFill>
                  <a:srgbClr val="000000"/>
                </a:solidFill>
              </a:rPr>
            </a:br>
            <a:r>
              <a:rPr lang="en-US" altLang="fr-FR" smtClean="0">
                <a:solidFill>
                  <a:srgbClr val="000000"/>
                </a:solidFill>
              </a:rPr>
              <a:t>Data Collection - Indicators </a:t>
            </a:r>
            <a:endParaRPr lang="en-CA" altLang="fr-FR" sz="4800" smtClean="0">
              <a:solidFill>
                <a:srgbClr val="000000"/>
              </a:solidFill>
            </a:endParaRPr>
          </a:p>
        </p:txBody>
      </p:sp>
      <p:sp>
        <p:nvSpPr>
          <p:cNvPr id="44035" name="Content Placeholder 2"/>
          <p:cNvSpPr>
            <a:spLocks noGrp="1"/>
          </p:cNvSpPr>
          <p:nvPr>
            <p:ph idx="1"/>
          </p:nvPr>
        </p:nvSpPr>
        <p:spPr>
          <a:xfrm>
            <a:off x="1043608" y="2060848"/>
            <a:ext cx="7772400" cy="4114800"/>
          </a:xfrm>
        </p:spPr>
        <p:txBody>
          <a:bodyPr/>
          <a:lstStyle/>
          <a:p>
            <a:r>
              <a:rPr lang="en-US" altLang="fr-FR" dirty="0" smtClean="0"/>
              <a:t>An indicator is like a </a:t>
            </a:r>
            <a:r>
              <a:rPr lang="en-US" altLang="fr-FR" u="sng" dirty="0" smtClean="0"/>
              <a:t>sensor</a:t>
            </a:r>
            <a:r>
              <a:rPr lang="en-US" altLang="fr-FR" dirty="0" smtClean="0"/>
              <a:t>:  what indicators has the program chosen? </a:t>
            </a:r>
          </a:p>
          <a:p>
            <a:r>
              <a:rPr lang="en-US" altLang="fr-FR" dirty="0" smtClean="0"/>
              <a:t>Where have they placed their indicators? Where are the data collection points?</a:t>
            </a:r>
          </a:p>
          <a:p>
            <a:r>
              <a:rPr lang="en-US" altLang="fr-FR" dirty="0" smtClean="0"/>
              <a:t>Does the proposed data collection plan make sense?</a:t>
            </a:r>
          </a:p>
          <a:p>
            <a:endParaRPr lang="en-US" altLang="fr-FR" dirty="0" smtClean="0"/>
          </a:p>
        </p:txBody>
      </p:sp>
      <p:sp>
        <p:nvSpPr>
          <p:cNvPr id="44036"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282119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62000" y="838200"/>
            <a:ext cx="8077200" cy="1143000"/>
          </a:xfrm>
        </p:spPr>
        <p:txBody>
          <a:bodyPr/>
          <a:lstStyle/>
          <a:p>
            <a:r>
              <a:rPr lang="en-US" altLang="fr-FR" smtClean="0">
                <a:solidFill>
                  <a:srgbClr val="000000"/>
                </a:solidFill>
              </a:rPr>
              <a:t>What to look for: </a:t>
            </a:r>
            <a:br>
              <a:rPr lang="en-US" altLang="fr-FR" smtClean="0">
                <a:solidFill>
                  <a:srgbClr val="000000"/>
                </a:solidFill>
              </a:rPr>
            </a:br>
            <a:r>
              <a:rPr lang="en-US" altLang="fr-FR" smtClean="0">
                <a:solidFill>
                  <a:srgbClr val="000000"/>
                </a:solidFill>
              </a:rPr>
              <a:t>Overall - data collection plan</a:t>
            </a:r>
            <a:endParaRPr lang="en-CA" altLang="fr-FR" sz="4800" smtClean="0">
              <a:solidFill>
                <a:srgbClr val="000000"/>
              </a:solidFill>
            </a:endParaRPr>
          </a:p>
        </p:txBody>
      </p:sp>
      <p:sp>
        <p:nvSpPr>
          <p:cNvPr id="45059" name="Content Placeholder 2"/>
          <p:cNvSpPr>
            <a:spLocks noGrp="1"/>
          </p:cNvSpPr>
          <p:nvPr>
            <p:ph idx="1"/>
          </p:nvPr>
        </p:nvSpPr>
        <p:spPr>
          <a:xfrm>
            <a:off x="929080" y="2132856"/>
            <a:ext cx="7693025" cy="4495800"/>
          </a:xfrm>
        </p:spPr>
        <p:txBody>
          <a:bodyPr/>
          <a:lstStyle/>
          <a:p>
            <a:r>
              <a:rPr lang="en-US" altLang="fr-FR" dirty="0" smtClean="0"/>
              <a:t>Integrity:</a:t>
            </a:r>
          </a:p>
          <a:p>
            <a:pPr lvl="1"/>
            <a:r>
              <a:rPr lang="en-US" altLang="fr-FR" dirty="0" smtClean="0"/>
              <a:t>How good is the quality of the data collection plan</a:t>
            </a:r>
          </a:p>
          <a:p>
            <a:pPr lvl="2"/>
            <a:r>
              <a:rPr lang="en-US" altLang="fr-FR" dirty="0" smtClean="0"/>
              <a:t>Are Indicators well chosen?</a:t>
            </a:r>
          </a:p>
          <a:p>
            <a:pPr lvl="2"/>
            <a:r>
              <a:rPr lang="en-US" altLang="fr-FR" dirty="0" smtClean="0"/>
              <a:t>Are assessment points well chosen?</a:t>
            </a:r>
          </a:p>
          <a:p>
            <a:pPr lvl="1">
              <a:spcBef>
                <a:spcPts val="1200"/>
              </a:spcBef>
            </a:pPr>
            <a:r>
              <a:rPr lang="en-US" altLang="fr-FR" dirty="0" smtClean="0"/>
              <a:t>Is valid, reliable data collection proposed?</a:t>
            </a:r>
          </a:p>
          <a:p>
            <a:pPr lvl="1">
              <a:spcBef>
                <a:spcPts val="1200"/>
              </a:spcBef>
            </a:pPr>
            <a:r>
              <a:rPr lang="en-US" altLang="fr-FR" dirty="0" smtClean="0"/>
              <a:t>Is plan cyclic, continuous?</a:t>
            </a:r>
          </a:p>
          <a:p>
            <a:pPr>
              <a:spcBef>
                <a:spcPts val="1800"/>
              </a:spcBef>
            </a:pPr>
            <a:r>
              <a:rPr lang="en-US" altLang="fr-FR" dirty="0" smtClean="0"/>
              <a:t>will results be useful for informing curriculum change? Ask the question: “why are you collecting this data?”</a:t>
            </a:r>
          </a:p>
          <a:p>
            <a:endParaRPr lang="en-US" altLang="fr-FR" dirty="0" smtClean="0"/>
          </a:p>
        </p:txBody>
      </p:sp>
      <p:sp>
        <p:nvSpPr>
          <p:cNvPr id="45060"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297977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38200" y="914400"/>
            <a:ext cx="8077200" cy="1143000"/>
          </a:xfrm>
          <a:prstGeom prst="roundRect">
            <a:avLst>
              <a:gd name="adj" fmla="val 31421"/>
            </a:avLst>
          </a:prstGeom>
        </p:spPr>
        <p:txBody>
          <a:bodyPr/>
          <a:lstStyle/>
          <a:p>
            <a:r>
              <a:rPr lang="en-US" altLang="fr-FR" smtClean="0">
                <a:solidFill>
                  <a:srgbClr val="000000"/>
                </a:solidFill>
              </a:rPr>
              <a:t>What to look for:</a:t>
            </a:r>
            <a:r>
              <a:rPr lang="en-US" altLang="fr-FR" sz="4800" smtClean="0">
                <a:solidFill>
                  <a:srgbClr val="000000"/>
                </a:solidFill>
              </a:rPr>
              <a:t/>
            </a:r>
            <a:br>
              <a:rPr lang="en-US" altLang="fr-FR" sz="4800" smtClean="0">
                <a:solidFill>
                  <a:srgbClr val="000000"/>
                </a:solidFill>
              </a:rPr>
            </a:br>
            <a:r>
              <a:rPr lang="en-US" altLang="fr-FR" sz="4000" smtClean="0">
                <a:solidFill>
                  <a:srgbClr val="000000"/>
                </a:solidFill>
              </a:rPr>
              <a:t>Indicators in data collection</a:t>
            </a:r>
          </a:p>
        </p:txBody>
      </p:sp>
      <p:sp>
        <p:nvSpPr>
          <p:cNvPr id="46083" name="Content Placeholder 2"/>
          <p:cNvSpPr>
            <a:spLocks noGrp="1"/>
          </p:cNvSpPr>
          <p:nvPr>
            <p:ph idx="1"/>
          </p:nvPr>
        </p:nvSpPr>
        <p:spPr>
          <a:xfrm>
            <a:off x="838200" y="2362200"/>
            <a:ext cx="8153400" cy="3724275"/>
          </a:xfrm>
        </p:spPr>
        <p:txBody>
          <a:bodyPr/>
          <a:lstStyle/>
          <a:p>
            <a:r>
              <a:rPr lang="en-US" altLang="fr-FR" sz="2400" smtClean="0"/>
              <a:t>Indicators align with attributes and questions</a:t>
            </a:r>
          </a:p>
          <a:p>
            <a:pPr>
              <a:spcBef>
                <a:spcPts val="1638"/>
              </a:spcBef>
            </a:pPr>
            <a:r>
              <a:rPr lang="en-US" altLang="fr-FR" sz="2400" smtClean="0"/>
              <a:t>Indicators are “leading indicators”: </a:t>
            </a:r>
            <a:br>
              <a:rPr lang="en-US" altLang="fr-FR" sz="2400" smtClean="0"/>
            </a:br>
            <a:r>
              <a:rPr lang="en-US" altLang="fr-FR" sz="2400" smtClean="0"/>
              <a:t>central to attribute; indicate competency</a:t>
            </a:r>
          </a:p>
          <a:p>
            <a:pPr>
              <a:spcBef>
                <a:spcPts val="1638"/>
              </a:spcBef>
            </a:pPr>
            <a:r>
              <a:rPr lang="en-US" altLang="fr-FR" sz="2400" smtClean="0"/>
              <a:t>Enough indicators defined to identify strength areas and weak areas within an attribute</a:t>
            </a:r>
          </a:p>
          <a:p>
            <a:pPr>
              <a:spcBef>
                <a:spcPts val="1638"/>
              </a:spcBef>
            </a:pPr>
            <a:r>
              <a:rPr lang="en-US" altLang="fr-FR" sz="2400" smtClean="0"/>
              <a:t>Not too many indicators – resulting in reams of data but little deep information</a:t>
            </a:r>
          </a:p>
          <a:p>
            <a:pPr>
              <a:spcBef>
                <a:spcPts val="1638"/>
              </a:spcBef>
            </a:pPr>
            <a:r>
              <a:rPr lang="en-US" altLang="fr-FR" sz="2400" smtClean="0"/>
              <a:t>Indicators are clearly articulated and measurable </a:t>
            </a:r>
          </a:p>
          <a:p>
            <a:endParaRPr lang="en-US" altLang="fr-FR" smtClean="0"/>
          </a:p>
        </p:txBody>
      </p:sp>
      <p:sp>
        <p:nvSpPr>
          <p:cNvPr id="46084"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114991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8200" y="914400"/>
            <a:ext cx="8077200" cy="1143000"/>
          </a:xfrm>
          <a:prstGeom prst="roundRect">
            <a:avLst>
              <a:gd name="adj" fmla="val 31421"/>
            </a:avLst>
          </a:prstGeom>
        </p:spPr>
        <p:txBody>
          <a:bodyPr/>
          <a:lstStyle/>
          <a:p>
            <a:r>
              <a:rPr lang="en-US" altLang="fr-FR" smtClean="0">
                <a:solidFill>
                  <a:srgbClr val="000000"/>
                </a:solidFill>
              </a:rPr>
              <a:t>Selecting Assessment Points</a:t>
            </a:r>
            <a:endParaRPr lang="en-US" altLang="fr-FR" sz="4800" smtClean="0">
              <a:solidFill>
                <a:srgbClr val="000000"/>
              </a:solidFill>
            </a:endParaRPr>
          </a:p>
        </p:txBody>
      </p:sp>
      <p:sp>
        <p:nvSpPr>
          <p:cNvPr id="47107" name="Content Placeholder 2"/>
          <p:cNvSpPr>
            <a:spLocks noGrp="1"/>
          </p:cNvSpPr>
          <p:nvPr>
            <p:ph idx="1"/>
          </p:nvPr>
        </p:nvSpPr>
        <p:spPr>
          <a:xfrm>
            <a:off x="838200" y="2362200"/>
            <a:ext cx="8153400" cy="3724275"/>
          </a:xfrm>
        </p:spPr>
        <p:txBody>
          <a:bodyPr/>
          <a:lstStyle/>
          <a:p>
            <a:r>
              <a:rPr lang="en-US" altLang="fr-FR" sz="3200" dirty="0" smtClean="0"/>
              <a:t>Learning is generally demonstrated through:</a:t>
            </a:r>
          </a:p>
          <a:p>
            <a:pPr lvl="1">
              <a:spcBef>
                <a:spcPts val="1200"/>
              </a:spcBef>
            </a:pPr>
            <a:r>
              <a:rPr lang="en-US" altLang="fr-FR" sz="2800" dirty="0" smtClean="0"/>
              <a:t>Artifacts, e.g. written test, report, built project</a:t>
            </a:r>
          </a:p>
          <a:p>
            <a:pPr lvl="1">
              <a:spcBef>
                <a:spcPts val="1200"/>
              </a:spcBef>
            </a:pPr>
            <a:r>
              <a:rPr lang="en-US" altLang="fr-FR" sz="2800" dirty="0" smtClean="0"/>
              <a:t>Performances, e.g. oral presentation, observed practice</a:t>
            </a:r>
          </a:p>
          <a:p>
            <a:endParaRPr lang="en-US" altLang="fr-FR" dirty="0" smtClean="0"/>
          </a:p>
        </p:txBody>
      </p:sp>
      <p:sp>
        <p:nvSpPr>
          <p:cNvPr id="47108"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412180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66800" y="838200"/>
            <a:ext cx="8077200" cy="1143000"/>
          </a:xfrm>
          <a:prstGeom prst="roundRect">
            <a:avLst>
              <a:gd name="adj" fmla="val 31421"/>
            </a:avLst>
          </a:prstGeom>
        </p:spPr>
        <p:txBody>
          <a:bodyPr/>
          <a:lstStyle/>
          <a:p>
            <a:r>
              <a:rPr lang="en-US" altLang="fr-FR" dirty="0" smtClean="0">
                <a:solidFill>
                  <a:srgbClr val="000000"/>
                </a:solidFill>
              </a:rPr>
              <a:t/>
            </a:r>
            <a:br>
              <a:rPr lang="en-US" altLang="fr-FR" dirty="0" smtClean="0">
                <a:solidFill>
                  <a:srgbClr val="000000"/>
                </a:solidFill>
              </a:rPr>
            </a:br>
            <a:r>
              <a:rPr lang="en-US" altLang="fr-FR" dirty="0" smtClean="0">
                <a:solidFill>
                  <a:srgbClr val="000000"/>
                </a:solidFill>
              </a:rPr>
              <a:t>What to look for: </a:t>
            </a:r>
            <a:br>
              <a:rPr lang="en-US" altLang="fr-FR" dirty="0" smtClean="0">
                <a:solidFill>
                  <a:srgbClr val="000000"/>
                </a:solidFill>
              </a:rPr>
            </a:br>
            <a:r>
              <a:rPr lang="en-US" altLang="fr-FR" dirty="0" smtClean="0">
                <a:solidFill>
                  <a:srgbClr val="000000"/>
                </a:solidFill>
              </a:rPr>
              <a:t>Assessment Points</a:t>
            </a:r>
          </a:p>
        </p:txBody>
      </p:sp>
      <p:sp>
        <p:nvSpPr>
          <p:cNvPr id="48131" name="Content Placeholder 2"/>
          <p:cNvSpPr>
            <a:spLocks noGrp="1"/>
          </p:cNvSpPr>
          <p:nvPr>
            <p:ph idx="1"/>
          </p:nvPr>
        </p:nvSpPr>
        <p:spPr>
          <a:xfrm>
            <a:off x="827584" y="2708920"/>
            <a:ext cx="8153400" cy="3724275"/>
          </a:xfrm>
        </p:spPr>
        <p:txBody>
          <a:bodyPr/>
          <a:lstStyle/>
          <a:p>
            <a:r>
              <a:rPr lang="en-US" altLang="fr-FR" sz="3200" dirty="0" smtClean="0"/>
              <a:t>Indicators are well aligned to the proposed assessment points</a:t>
            </a:r>
          </a:p>
          <a:p>
            <a:r>
              <a:rPr lang="en-US" altLang="fr-FR" sz="3200" dirty="0" smtClean="0"/>
              <a:t>Enough assessment points are utilized</a:t>
            </a:r>
          </a:p>
          <a:p>
            <a:r>
              <a:rPr lang="en-US" altLang="fr-FR" sz="3200" dirty="0" smtClean="0"/>
              <a:t>Expectations of performance quality are clear, i.e. the scale is defined</a:t>
            </a:r>
          </a:p>
        </p:txBody>
      </p:sp>
      <p:sp>
        <p:nvSpPr>
          <p:cNvPr id="48132"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308228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066800" y="838200"/>
            <a:ext cx="8077200" cy="1143000"/>
          </a:xfrm>
          <a:prstGeom prst="roundRect">
            <a:avLst>
              <a:gd name="adj" fmla="val 31421"/>
            </a:avLst>
          </a:prstGeom>
        </p:spPr>
        <p:txBody>
          <a:bodyPr/>
          <a:lstStyle/>
          <a:p>
            <a:r>
              <a:rPr lang="en-US" altLang="fr-FR" dirty="0" smtClean="0">
                <a:solidFill>
                  <a:srgbClr val="000000"/>
                </a:solidFill>
              </a:rPr>
              <a:t>What to look for: Triangulation in improvement process</a:t>
            </a:r>
          </a:p>
        </p:txBody>
      </p:sp>
      <p:sp>
        <p:nvSpPr>
          <p:cNvPr id="49155" name="Content Placeholder 2"/>
          <p:cNvSpPr>
            <a:spLocks noGrp="1"/>
          </p:cNvSpPr>
          <p:nvPr>
            <p:ph idx="1"/>
          </p:nvPr>
        </p:nvSpPr>
        <p:spPr>
          <a:xfrm>
            <a:off x="838200" y="2204864"/>
            <a:ext cx="8305800" cy="3724275"/>
          </a:xfrm>
        </p:spPr>
        <p:txBody>
          <a:bodyPr/>
          <a:lstStyle/>
          <a:p>
            <a:pPr>
              <a:spcBef>
                <a:spcPts val="1800"/>
              </a:spcBef>
            </a:pPr>
            <a:r>
              <a:rPr lang="en-US" altLang="fr-FR" sz="2400" dirty="0" smtClean="0"/>
              <a:t>Are opportunities included for informal assessment, students’ self-reports of learning, and even unsolicited data from placement supervisors or employers?</a:t>
            </a:r>
          </a:p>
          <a:p>
            <a:pPr>
              <a:spcBef>
                <a:spcPts val="1800"/>
              </a:spcBef>
            </a:pPr>
            <a:r>
              <a:rPr lang="en-US" altLang="fr-FR" sz="2400" dirty="0" smtClean="0"/>
              <a:t>Are more than one type of assessment used when analyzing data?</a:t>
            </a:r>
          </a:p>
          <a:p>
            <a:pPr>
              <a:spcBef>
                <a:spcPts val="1800"/>
              </a:spcBef>
            </a:pPr>
            <a:r>
              <a:rPr lang="en-US" altLang="fr-FR" sz="2400" dirty="0" smtClean="0"/>
              <a:t>Are all assessments valued,  not just major events?</a:t>
            </a:r>
          </a:p>
          <a:p>
            <a:pPr>
              <a:spcBef>
                <a:spcPts val="1800"/>
              </a:spcBef>
            </a:pPr>
            <a:r>
              <a:rPr lang="en-US" altLang="fr-FR" sz="2400" dirty="0" smtClean="0"/>
              <a:t>Are the data gained from assessment used to answer questions about authentic learning?</a:t>
            </a:r>
          </a:p>
          <a:p>
            <a:pPr>
              <a:spcBef>
                <a:spcPts val="1800"/>
              </a:spcBef>
            </a:pPr>
            <a:r>
              <a:rPr lang="en-US" altLang="fr-FR" sz="2400" dirty="0" smtClean="0"/>
              <a:t>Are data across time intervals looked at?</a:t>
            </a:r>
          </a:p>
        </p:txBody>
      </p:sp>
      <p:sp>
        <p:nvSpPr>
          <p:cNvPr id="49156"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49710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0" y="838200"/>
            <a:ext cx="8382000" cy="1143000"/>
          </a:xfrm>
        </p:spPr>
        <p:txBody>
          <a:bodyPr/>
          <a:lstStyle/>
          <a:p>
            <a:pPr eaLnBrk="1" hangingPunct="1"/>
            <a:r>
              <a:rPr lang="en-US" altLang="fr-FR" smtClean="0">
                <a:solidFill>
                  <a:srgbClr val="000000"/>
                </a:solidFill>
              </a:rPr>
              <a:t>Measurement Tools ~ </a:t>
            </a:r>
            <a:br>
              <a:rPr lang="en-US" altLang="fr-FR" smtClean="0">
                <a:solidFill>
                  <a:srgbClr val="000000"/>
                </a:solidFill>
              </a:rPr>
            </a:br>
            <a:r>
              <a:rPr lang="en-US" altLang="fr-FR" smtClean="0">
                <a:solidFill>
                  <a:srgbClr val="000000"/>
                </a:solidFill>
              </a:rPr>
              <a:t>Illustrative Examples</a:t>
            </a:r>
            <a:endParaRPr lang="en-CA" altLang="fr-FR" smtClean="0">
              <a:solidFill>
                <a:srgbClr val="000000"/>
              </a:solidFill>
            </a:endParaRPr>
          </a:p>
        </p:txBody>
      </p:sp>
      <p:pic>
        <p:nvPicPr>
          <p:cNvPr id="501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3137" y="2095500"/>
            <a:ext cx="4284663" cy="5029200"/>
          </a:xfrm>
        </p:spPr>
      </p:pic>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2132856"/>
            <a:ext cx="3975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4"/>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91608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62000" y="609600"/>
            <a:ext cx="8382000" cy="1143000"/>
          </a:xfrm>
        </p:spPr>
        <p:txBody>
          <a:bodyPr/>
          <a:lstStyle/>
          <a:p>
            <a:pPr eaLnBrk="1" hangingPunct="1"/>
            <a:r>
              <a:rPr lang="en-CA" altLang="fr-FR" dirty="0" smtClean="0">
                <a:solidFill>
                  <a:srgbClr val="000000"/>
                </a:solidFill>
              </a:rPr>
              <a:t>Quality Improvement Loop</a:t>
            </a:r>
          </a:p>
        </p:txBody>
      </p:sp>
      <p:sp>
        <p:nvSpPr>
          <p:cNvPr id="51203" name="Content Placeholder 3"/>
          <p:cNvSpPr>
            <a:spLocks noGrp="1"/>
          </p:cNvSpPr>
          <p:nvPr>
            <p:ph idx="1"/>
          </p:nvPr>
        </p:nvSpPr>
        <p:spPr>
          <a:xfrm>
            <a:off x="827584" y="2060848"/>
            <a:ext cx="7693025" cy="3724275"/>
          </a:xfrm>
        </p:spPr>
        <p:txBody>
          <a:bodyPr/>
          <a:lstStyle/>
          <a:p>
            <a:pPr>
              <a:lnSpc>
                <a:spcPct val="90000"/>
              </a:lnSpc>
              <a:buFontTx/>
              <a:buChar char="•"/>
            </a:pPr>
            <a:r>
              <a:rPr lang="en-US" altLang="fr-FR" sz="2400" dirty="0" smtClean="0"/>
              <a:t>3.1 Graduate attributes </a:t>
            </a:r>
          </a:p>
          <a:p>
            <a:pPr lvl="1">
              <a:lnSpc>
                <a:spcPct val="90000"/>
              </a:lnSpc>
            </a:pPr>
            <a:r>
              <a:rPr lang="en-US" altLang="fr-FR" sz="1800" dirty="0" smtClean="0"/>
              <a:t>Engineering programs are expected to continually improve </a:t>
            </a:r>
          </a:p>
          <a:p>
            <a:pPr lvl="1">
              <a:lnSpc>
                <a:spcPct val="90000"/>
              </a:lnSpc>
            </a:pPr>
            <a:r>
              <a:rPr lang="en-US" altLang="fr-FR" sz="1800" dirty="0" smtClean="0"/>
              <a:t>There must be processes in place that demonstrate that program outcomes are being assessed in the context of the attributes</a:t>
            </a:r>
          </a:p>
          <a:p>
            <a:pPr lvl="1">
              <a:lnSpc>
                <a:spcPct val="90000"/>
              </a:lnSpc>
            </a:pPr>
            <a:r>
              <a:rPr lang="en-US" altLang="fr-FR" sz="1800" dirty="0" smtClean="0"/>
              <a:t>And, that the results are applied to the further development of the program.</a:t>
            </a:r>
          </a:p>
          <a:p>
            <a:pPr>
              <a:lnSpc>
                <a:spcPct val="90000"/>
              </a:lnSpc>
              <a:buFont typeface="Times" pitchFamily="18" charset="0"/>
              <a:buNone/>
            </a:pPr>
            <a:r>
              <a:rPr lang="en-US" altLang="fr-FR" sz="2400" dirty="0" smtClean="0"/>
              <a:t>	Thus,</a:t>
            </a:r>
          </a:p>
          <a:p>
            <a:pPr>
              <a:lnSpc>
                <a:spcPct val="90000"/>
              </a:lnSpc>
              <a:buFont typeface="Times" pitchFamily="18" charset="0"/>
              <a:buNone/>
            </a:pPr>
            <a:r>
              <a:rPr lang="en-US" altLang="fr-FR" sz="2400" dirty="0" smtClean="0"/>
              <a:t>	</a:t>
            </a:r>
            <a:r>
              <a:rPr lang="en-US" altLang="fr-FR" sz="2400" i="1" dirty="0" smtClean="0"/>
              <a:t>If observed outcomes are not consistent with expected attributes, then system inputs and/or process must be adjusted</a:t>
            </a:r>
            <a:endParaRPr lang="en-US" altLang="fr-FR" sz="2400" dirty="0" smtClean="0"/>
          </a:p>
          <a:p>
            <a:endParaRPr lang="en-CA" altLang="fr-FR" dirty="0" smtClean="0"/>
          </a:p>
        </p:txBody>
      </p:sp>
      <p:sp>
        <p:nvSpPr>
          <p:cNvPr id="51204"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86118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CA" altLang="fr-FR" smtClean="0">
                <a:solidFill>
                  <a:srgbClr val="000000"/>
                </a:solidFill>
              </a:rPr>
              <a:t>What to look for: </a:t>
            </a:r>
            <a:br>
              <a:rPr lang="en-CA" altLang="fr-FR" smtClean="0">
                <a:solidFill>
                  <a:srgbClr val="000000"/>
                </a:solidFill>
              </a:rPr>
            </a:br>
            <a:r>
              <a:rPr lang="en-CA" altLang="fr-FR" smtClean="0">
                <a:solidFill>
                  <a:srgbClr val="000000"/>
                </a:solidFill>
              </a:rPr>
              <a:t>Evidence of Feedback Loop</a:t>
            </a:r>
          </a:p>
        </p:txBody>
      </p:sp>
      <p:sp>
        <p:nvSpPr>
          <p:cNvPr id="3" name="Content Placeholder 2"/>
          <p:cNvSpPr>
            <a:spLocks noGrp="1"/>
          </p:cNvSpPr>
          <p:nvPr>
            <p:ph idx="1"/>
          </p:nvPr>
        </p:nvSpPr>
        <p:spPr>
          <a:xfrm>
            <a:off x="960438" y="2060848"/>
            <a:ext cx="7693025" cy="3724275"/>
          </a:xfrm>
        </p:spPr>
        <p:txBody>
          <a:bodyPr/>
          <a:lstStyle/>
          <a:p>
            <a:pPr marL="0" indent="0" defTabSz="449263" eaLnBrk="1" hangingPunct="1">
              <a:spcBef>
                <a:spcPts val="700"/>
              </a:spcBef>
              <a:buClr>
                <a:srgbClr val="000000"/>
              </a:buClr>
              <a:buSzPct val="100000"/>
              <a:buFont typeface="Georgia" charset="0"/>
              <a:buChar char="•"/>
              <a:defRPr/>
            </a:pPr>
            <a:r>
              <a:rPr lang="en-US" sz="2400" dirty="0"/>
              <a:t> Results are consolidated for each learning outcome.</a:t>
            </a:r>
          </a:p>
          <a:p>
            <a:pPr marL="0" indent="0" defTabSz="449263" eaLnBrk="1" hangingPunct="1">
              <a:spcBef>
                <a:spcPts val="700"/>
              </a:spcBef>
              <a:buClr>
                <a:srgbClr val="000000"/>
              </a:buClr>
              <a:buSzPct val="100000"/>
              <a:buFont typeface="Georgia" charset="0"/>
              <a:buChar char="•"/>
              <a:defRPr/>
            </a:pPr>
            <a:r>
              <a:rPr lang="en-US" sz="2400" dirty="0"/>
              <a:t> Determination is made regarding whether learning outcome is met.</a:t>
            </a:r>
          </a:p>
          <a:p>
            <a:pPr marL="0" indent="0" defTabSz="449263" eaLnBrk="1" hangingPunct="1">
              <a:spcBef>
                <a:spcPts val="700"/>
              </a:spcBef>
              <a:buClr>
                <a:srgbClr val="000000"/>
              </a:buClr>
              <a:buSzPct val="100000"/>
              <a:buFont typeface="Georgia" charset="0"/>
              <a:buChar char="•"/>
              <a:defRPr/>
            </a:pPr>
            <a:r>
              <a:rPr lang="en-US" sz="2400" dirty="0"/>
              <a:t> </a:t>
            </a:r>
            <a:r>
              <a:rPr lang="en-US" sz="2400" dirty="0" smtClean="0"/>
              <a:t>Results </a:t>
            </a:r>
            <a:r>
              <a:rPr lang="en-US" sz="2400" dirty="0"/>
              <a:t>of assessment are used to determine if changes need to be made in curriculum, courses, prerequisites, performance criteria or metrics.</a:t>
            </a:r>
          </a:p>
          <a:p>
            <a:pPr marL="0" indent="0" defTabSz="449263" eaLnBrk="1" hangingPunct="1">
              <a:spcBef>
                <a:spcPts val="700"/>
              </a:spcBef>
              <a:buClr>
                <a:srgbClr val="000000"/>
              </a:buClr>
              <a:buSzPct val="100000"/>
              <a:buFont typeface="Georgia" charset="0"/>
              <a:buChar char="•"/>
              <a:defRPr/>
            </a:pPr>
            <a:r>
              <a:rPr lang="en-US" sz="2400" dirty="0"/>
              <a:t> </a:t>
            </a:r>
            <a:r>
              <a:rPr lang="en-US" sz="2400" dirty="0" smtClean="0"/>
              <a:t>Change  </a:t>
            </a:r>
            <a:r>
              <a:rPr lang="en-US" sz="2400" dirty="0"/>
              <a:t>is implemented</a:t>
            </a:r>
          </a:p>
          <a:p>
            <a:pPr marL="0" indent="0" defTabSz="449263" eaLnBrk="1" hangingPunct="1">
              <a:spcBef>
                <a:spcPts val="700"/>
              </a:spcBef>
              <a:buClr>
                <a:srgbClr val="000000"/>
              </a:buClr>
              <a:buSzPct val="100000"/>
              <a:buFont typeface="Georgia" charset="0"/>
              <a:buChar char="•"/>
              <a:defRPr/>
            </a:pPr>
            <a:r>
              <a:rPr lang="en-US" sz="2400" dirty="0" smtClean="0"/>
              <a:t> Assessment </a:t>
            </a:r>
            <a:r>
              <a:rPr lang="en-US" sz="2400" dirty="0"/>
              <a:t>is repeated to determine effect of change</a:t>
            </a:r>
            <a:r>
              <a:rPr lang="en-US" sz="2000" dirty="0"/>
              <a:t>.</a:t>
            </a:r>
          </a:p>
          <a:p>
            <a:pPr>
              <a:defRPr/>
            </a:pPr>
            <a:endParaRPr lang="en-CA" dirty="0"/>
          </a:p>
        </p:txBody>
      </p:sp>
      <p:sp>
        <p:nvSpPr>
          <p:cNvPr id="52228"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193727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609600"/>
            <a:ext cx="8382000" cy="1143000"/>
          </a:xfrm>
        </p:spPr>
        <p:txBody>
          <a:bodyPr/>
          <a:lstStyle/>
          <a:p>
            <a:pPr eaLnBrk="1" hangingPunct="1"/>
            <a:r>
              <a:rPr lang="en-US" altLang="fr-FR" dirty="0" smtClean="0">
                <a:solidFill>
                  <a:srgbClr val="000000"/>
                </a:solidFill>
              </a:rPr>
              <a:t>Goals of the CEAB</a:t>
            </a:r>
            <a:endParaRPr lang="en-CA" altLang="fr-FR" dirty="0" smtClean="0">
              <a:solidFill>
                <a:srgbClr val="000000"/>
              </a:solidFill>
            </a:endParaRPr>
          </a:p>
        </p:txBody>
      </p:sp>
      <p:sp>
        <p:nvSpPr>
          <p:cNvPr id="7171" name="Content Placeholder 3"/>
          <p:cNvSpPr>
            <a:spLocks noGrp="1"/>
          </p:cNvSpPr>
          <p:nvPr>
            <p:ph idx="1"/>
          </p:nvPr>
        </p:nvSpPr>
        <p:spPr/>
        <p:txBody>
          <a:bodyPr/>
          <a:lstStyle/>
          <a:p>
            <a:pPr>
              <a:lnSpc>
                <a:spcPct val="90000"/>
              </a:lnSpc>
              <a:spcAft>
                <a:spcPct val="50000"/>
              </a:spcAft>
            </a:pPr>
            <a:r>
              <a:rPr lang="en-GB" altLang="fr-FR" sz="2400" smtClean="0"/>
              <a:t>Engineering programs offered by Canadian institutions will meet or exceed minimum educational standards acceptable for professional engineering licensure in Canada</a:t>
            </a:r>
          </a:p>
          <a:p>
            <a:pPr>
              <a:lnSpc>
                <a:spcPct val="90000"/>
              </a:lnSpc>
              <a:spcAft>
                <a:spcPct val="50000"/>
              </a:spcAft>
            </a:pPr>
            <a:r>
              <a:rPr lang="en-GB" altLang="fr-FR" sz="2400" smtClean="0"/>
              <a:t>The quality and relevance of engineering education will continuously improve</a:t>
            </a:r>
          </a:p>
          <a:p>
            <a:pPr>
              <a:lnSpc>
                <a:spcPct val="90000"/>
              </a:lnSpc>
              <a:spcAft>
                <a:spcPct val="50000"/>
              </a:spcAft>
            </a:pPr>
            <a:r>
              <a:rPr lang="en-GB" altLang="fr-FR" sz="2400" smtClean="0"/>
              <a:t>The Engineers Canada Board of Directors will be provided with advice and recommendations on international matters relating to engineering accreditation and education</a:t>
            </a:r>
            <a:endParaRPr lang="en-US" altLang="fr-FR" sz="2400" smtClean="0"/>
          </a:p>
          <a:p>
            <a:endParaRPr lang="en-CA" altLang="fr-FR" smtClean="0"/>
          </a:p>
        </p:txBody>
      </p:sp>
    </p:spTree>
    <p:extLst>
      <p:ext uri="{BB962C8B-B14F-4D97-AF65-F5344CB8AC3E}">
        <p14:creationId xmlns:p14="http://schemas.microsoft.com/office/powerpoint/2010/main" val="422726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Continuous Improvement</a:t>
            </a:r>
            <a:endParaRPr lang="en-CA" altLang="fr-FR" smtClean="0">
              <a:solidFill>
                <a:srgbClr val="000000"/>
              </a:solidFill>
            </a:endParaRPr>
          </a:p>
        </p:txBody>
      </p:sp>
      <p:graphicFrame>
        <p:nvGraphicFramePr>
          <p:cNvPr id="2" name="Diagram 1"/>
          <p:cNvGraphicFramePr/>
          <p:nvPr/>
        </p:nvGraphicFramePr>
        <p:xfrm>
          <a:off x="1752600" y="2286000"/>
          <a:ext cx="5105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2"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29751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Criterion 3.1 ~ 2009 Findings</a:t>
            </a:r>
            <a:endParaRPr lang="en-CA" altLang="fr-FR" smtClean="0">
              <a:solidFill>
                <a:srgbClr val="000000"/>
              </a:solidFill>
            </a:endParaRPr>
          </a:p>
        </p:txBody>
      </p:sp>
      <p:sp>
        <p:nvSpPr>
          <p:cNvPr id="54275" name="Content Placeholder 3"/>
          <p:cNvSpPr>
            <a:spLocks noGrp="1"/>
          </p:cNvSpPr>
          <p:nvPr>
            <p:ph idx="1"/>
          </p:nvPr>
        </p:nvSpPr>
        <p:spPr/>
        <p:txBody>
          <a:bodyPr/>
          <a:lstStyle/>
          <a:p>
            <a:r>
              <a:rPr lang="en-US" altLang="fr-FR" sz="2400" smtClean="0"/>
              <a:t>Most programs at beginning stages of developing GA measurement tools and data management systems</a:t>
            </a:r>
          </a:p>
          <a:p>
            <a:r>
              <a:rPr lang="en-US" altLang="fr-FR" sz="2400" smtClean="0"/>
              <a:t>Some examples:</a:t>
            </a:r>
          </a:p>
          <a:p>
            <a:pPr lvl="2"/>
            <a:r>
              <a:rPr lang="en-US" altLang="fr-FR" sz="1800" smtClean="0"/>
              <a:t>Mapping of GAs to curriculum</a:t>
            </a:r>
          </a:p>
          <a:p>
            <a:pPr lvl="2"/>
            <a:r>
              <a:rPr lang="en-US" altLang="fr-FR" sz="1800" smtClean="0"/>
              <a:t>Structuring activities to address specific GA aspects</a:t>
            </a:r>
          </a:p>
          <a:p>
            <a:endParaRPr lang="en-CA" altLang="fr-FR" smtClean="0"/>
          </a:p>
        </p:txBody>
      </p:sp>
      <p:sp>
        <p:nvSpPr>
          <p:cNvPr id="54276"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213205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62000" y="838200"/>
            <a:ext cx="8382000" cy="1143000"/>
          </a:xfrm>
        </p:spPr>
        <p:txBody>
          <a:bodyPr/>
          <a:lstStyle/>
          <a:p>
            <a:pPr eaLnBrk="1" hangingPunct="1"/>
            <a:r>
              <a:rPr lang="en-US" altLang="fr-FR" dirty="0" smtClean="0">
                <a:solidFill>
                  <a:srgbClr val="000000"/>
                </a:solidFill>
              </a:rPr>
              <a:t>Criterion 3.1 ~ 2011-2012 Cycle Findings</a:t>
            </a:r>
            <a:endParaRPr lang="en-CA" altLang="fr-FR" dirty="0" smtClean="0">
              <a:solidFill>
                <a:srgbClr val="000000"/>
              </a:solidFill>
            </a:endParaRPr>
          </a:p>
        </p:txBody>
      </p:sp>
      <p:sp>
        <p:nvSpPr>
          <p:cNvPr id="55299" name="Content Placeholder 3"/>
          <p:cNvSpPr>
            <a:spLocks noGrp="1"/>
          </p:cNvSpPr>
          <p:nvPr>
            <p:ph idx="1"/>
          </p:nvPr>
        </p:nvSpPr>
        <p:spPr>
          <a:xfrm>
            <a:off x="839788" y="2438400"/>
            <a:ext cx="7813675" cy="3724275"/>
          </a:xfrm>
        </p:spPr>
        <p:txBody>
          <a:bodyPr/>
          <a:lstStyle/>
          <a:p>
            <a:r>
              <a:rPr lang="en-US" altLang="fr-FR" sz="2400" dirty="0" smtClean="0"/>
              <a:t>Accreditation site visits in 2011-2012 assessed state of progress toward Graduate Attribute compliance.</a:t>
            </a:r>
          </a:p>
          <a:p>
            <a:r>
              <a:rPr lang="en-US" altLang="fr-FR" sz="2400" dirty="0" smtClean="0"/>
              <a:t>Out of 17 institutions, based on present progress:</a:t>
            </a:r>
          </a:p>
          <a:p>
            <a:pPr lvl="1"/>
            <a:r>
              <a:rPr lang="en-US" altLang="fr-FR" dirty="0" smtClean="0"/>
              <a:t>7 were rated “will fail to reach compliance by 2014”</a:t>
            </a:r>
          </a:p>
          <a:p>
            <a:pPr lvl="1"/>
            <a:r>
              <a:rPr lang="en-US" altLang="fr-FR" dirty="0" smtClean="0"/>
              <a:t>3 were rated “likely to fail to reach compliance by 2014”</a:t>
            </a:r>
          </a:p>
          <a:p>
            <a:pPr lvl="1"/>
            <a:r>
              <a:rPr lang="en-US" altLang="fr-FR" dirty="0" smtClean="0"/>
              <a:t>7 were rated “on track to comply by 2014”</a:t>
            </a:r>
          </a:p>
          <a:p>
            <a:endParaRPr lang="en-CA" altLang="fr-FR" dirty="0" smtClean="0"/>
          </a:p>
        </p:txBody>
      </p:sp>
      <p:sp>
        <p:nvSpPr>
          <p:cNvPr id="55300" name="TextBox 3"/>
          <p:cNvSpPr txBox="1">
            <a:spLocks noChangeArrowheads="1"/>
          </p:cNvSpPr>
          <p:nvPr/>
        </p:nvSpPr>
        <p:spPr bwMode="auto">
          <a:xfrm>
            <a:off x="3776663" y="1539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r">
              <a:spcBef>
                <a:spcPct val="0"/>
              </a:spcBef>
              <a:buClrTx/>
              <a:buSzTx/>
              <a:buFontTx/>
              <a:buNone/>
            </a:pPr>
            <a:r>
              <a:rPr lang="en-US" altLang="fr-FR" sz="2400" b="1">
                <a:solidFill>
                  <a:srgbClr val="FF0000"/>
                </a:solidFill>
              </a:rPr>
              <a:t>Graduate Attributes</a:t>
            </a:r>
          </a:p>
        </p:txBody>
      </p:sp>
    </p:spTree>
    <p:extLst>
      <p:ext uri="{BB962C8B-B14F-4D97-AF65-F5344CB8AC3E}">
        <p14:creationId xmlns:p14="http://schemas.microsoft.com/office/powerpoint/2010/main" val="286487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r-FR" dirty="0" smtClean="0">
                <a:solidFill>
                  <a:srgbClr val="000000"/>
                </a:solidFill>
              </a:rPr>
              <a:t>Criterion 3.1 and Criterion 3.2 ~ 2012-2013 Cycle Findings</a:t>
            </a:r>
            <a:endParaRPr lang="fr-CA" dirty="0"/>
          </a:p>
        </p:txBody>
      </p:sp>
      <p:sp>
        <p:nvSpPr>
          <p:cNvPr id="3" name="Content Placeholder 2"/>
          <p:cNvSpPr>
            <a:spLocks noGrp="1"/>
          </p:cNvSpPr>
          <p:nvPr>
            <p:ph idx="1"/>
          </p:nvPr>
        </p:nvSpPr>
        <p:spPr/>
        <p:txBody>
          <a:bodyPr/>
          <a:lstStyle/>
          <a:p>
            <a:r>
              <a:rPr lang="en-US" altLang="fr-FR" sz="2400" dirty="0" smtClean="0"/>
              <a:t>Accreditation site visits in 2012-2013 assessed state of progress toward Graduate Attribute compliance.</a:t>
            </a:r>
          </a:p>
          <a:p>
            <a:r>
              <a:rPr lang="en-US" altLang="fr-FR" sz="2400" dirty="0" smtClean="0"/>
              <a:t>Out of 15 institutions, based on present progress:</a:t>
            </a:r>
          </a:p>
          <a:p>
            <a:pPr lvl="1"/>
            <a:r>
              <a:rPr lang="en-US" altLang="fr-FR" dirty="0" smtClean="0"/>
              <a:t>6 were rated “not likely to be in compliance with Criteria 3.1 and 3.2 by 2014”</a:t>
            </a:r>
          </a:p>
          <a:p>
            <a:pPr lvl="1"/>
            <a:r>
              <a:rPr lang="en-US" altLang="fr-FR" dirty="0" smtClean="0"/>
              <a:t>2 were rated “likely to be in compliance with Criteria 3.1 and 3.2 by 2014”</a:t>
            </a:r>
          </a:p>
          <a:p>
            <a:pPr lvl="1"/>
            <a:r>
              <a:rPr lang="en-US" altLang="fr-FR" dirty="0" smtClean="0"/>
              <a:t>7 were rated “on track to comply with Criteria 3.1 and 3.2 by 2014”</a:t>
            </a:r>
          </a:p>
          <a:p>
            <a:endParaRPr lang="fr-CA" dirty="0"/>
          </a:p>
        </p:txBody>
      </p:sp>
    </p:spTree>
    <p:extLst>
      <p:ext uri="{BB962C8B-B14F-4D97-AF65-F5344CB8AC3E}">
        <p14:creationId xmlns:p14="http://schemas.microsoft.com/office/powerpoint/2010/main" val="389227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r-FR" dirty="0" smtClean="0">
                <a:solidFill>
                  <a:srgbClr val="000000"/>
                </a:solidFill>
              </a:rPr>
              <a:t>Criterion 3.1 and Criterion 3.2 ~ 2013-2014 Cycle Findings</a:t>
            </a:r>
            <a:endParaRPr lang="fr-CA" dirty="0"/>
          </a:p>
        </p:txBody>
      </p:sp>
      <p:sp>
        <p:nvSpPr>
          <p:cNvPr id="3" name="Content Placeholder 2"/>
          <p:cNvSpPr>
            <a:spLocks noGrp="1"/>
          </p:cNvSpPr>
          <p:nvPr>
            <p:ph idx="1"/>
          </p:nvPr>
        </p:nvSpPr>
        <p:spPr/>
        <p:txBody>
          <a:bodyPr/>
          <a:lstStyle/>
          <a:p>
            <a:r>
              <a:rPr lang="en-US" altLang="fr-FR" sz="2400" dirty="0" smtClean="0"/>
              <a:t>Accreditation site visits in 2013-2014 assessed state of progress toward Graduate Attribute compliance.</a:t>
            </a:r>
          </a:p>
          <a:p>
            <a:r>
              <a:rPr lang="en-US" altLang="fr-FR" sz="2400" dirty="0" smtClean="0"/>
              <a:t>Out of 14 institutions, based on present progress:</a:t>
            </a:r>
          </a:p>
          <a:p>
            <a:pPr lvl="1"/>
            <a:r>
              <a:rPr lang="en-US" altLang="fr-FR" dirty="0" smtClean="0"/>
              <a:t>6 were rated “not likely to be in compliance with Criteria 3.1 and 3.2 by 2014”</a:t>
            </a:r>
          </a:p>
          <a:p>
            <a:pPr lvl="1"/>
            <a:r>
              <a:rPr lang="en-US" altLang="fr-FR" dirty="0" smtClean="0"/>
              <a:t>7 were rated “on track to comply with Criteria 3.1 and 3.2 by 2014”</a:t>
            </a:r>
          </a:p>
          <a:p>
            <a:endParaRPr lang="fr-CA" dirty="0"/>
          </a:p>
        </p:txBody>
      </p:sp>
    </p:spTree>
    <p:extLst>
      <p:ext uri="{BB962C8B-B14F-4D97-AF65-F5344CB8AC3E}">
        <p14:creationId xmlns:p14="http://schemas.microsoft.com/office/powerpoint/2010/main" val="73308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62000" y="609600"/>
            <a:ext cx="8382000" cy="1143000"/>
          </a:xfrm>
        </p:spPr>
        <p:txBody>
          <a:bodyPr/>
          <a:lstStyle/>
          <a:p>
            <a:pPr eaLnBrk="1" hangingPunct="1"/>
            <a:r>
              <a:rPr lang="en-US" altLang="fr-FR" dirty="0" smtClean="0">
                <a:solidFill>
                  <a:srgbClr val="000000"/>
                </a:solidFill>
              </a:rPr>
              <a:t>Potential Issues that visit can reveal</a:t>
            </a:r>
            <a:endParaRPr lang="en-CA" altLang="fr-FR" dirty="0" smtClean="0">
              <a:solidFill>
                <a:srgbClr val="000000"/>
              </a:solidFill>
            </a:endParaRPr>
          </a:p>
        </p:txBody>
      </p:sp>
      <p:sp>
        <p:nvSpPr>
          <p:cNvPr id="56323" name="Content Placeholder 3"/>
          <p:cNvSpPr>
            <a:spLocks noGrp="1"/>
          </p:cNvSpPr>
          <p:nvPr>
            <p:ph idx="1"/>
          </p:nvPr>
        </p:nvSpPr>
        <p:spPr>
          <a:xfrm>
            <a:off x="1342869" y="1844824"/>
            <a:ext cx="7772400" cy="4114800"/>
          </a:xfrm>
        </p:spPr>
        <p:txBody>
          <a:bodyPr/>
          <a:lstStyle/>
          <a:p>
            <a:pPr>
              <a:lnSpc>
                <a:spcPct val="90000"/>
              </a:lnSpc>
              <a:spcBef>
                <a:spcPts val="725"/>
              </a:spcBef>
            </a:pPr>
            <a:r>
              <a:rPr lang="en-GB" altLang="fr-FR" sz="2400" dirty="0" smtClean="0"/>
              <a:t>Large classes</a:t>
            </a:r>
          </a:p>
          <a:p>
            <a:pPr>
              <a:lnSpc>
                <a:spcPct val="90000"/>
              </a:lnSpc>
              <a:spcBef>
                <a:spcPts val="725"/>
              </a:spcBef>
            </a:pPr>
            <a:r>
              <a:rPr lang="en-GB" altLang="fr-FR" sz="2400" dirty="0" smtClean="0"/>
              <a:t>Faculty numbers ~ “faculty who are not faculty”</a:t>
            </a:r>
            <a:r>
              <a:rPr lang="en-GB" altLang="fr-FR" sz="2100" dirty="0" smtClean="0"/>
              <a:t> </a:t>
            </a:r>
          </a:p>
          <a:p>
            <a:pPr lvl="2">
              <a:lnSpc>
                <a:spcPct val="90000"/>
              </a:lnSpc>
              <a:spcBef>
                <a:spcPts val="725"/>
              </a:spcBef>
            </a:pPr>
            <a:r>
              <a:rPr lang="en-GB" altLang="fr-FR" sz="1800" dirty="0" smtClean="0"/>
              <a:t>Long-term leaves and long sabbaticals (counted at institution, but not available to teach)</a:t>
            </a:r>
          </a:p>
          <a:p>
            <a:pPr lvl="2">
              <a:lnSpc>
                <a:spcPct val="90000"/>
              </a:lnSpc>
              <a:spcBef>
                <a:spcPts val="725"/>
              </a:spcBef>
            </a:pPr>
            <a:r>
              <a:rPr lang="en-GB" altLang="fr-FR" sz="1800" dirty="0" smtClean="0"/>
              <a:t>Soft-funded faculty</a:t>
            </a:r>
          </a:p>
          <a:p>
            <a:pPr lvl="2">
              <a:lnSpc>
                <a:spcPct val="90000"/>
              </a:lnSpc>
              <a:spcBef>
                <a:spcPts val="725"/>
              </a:spcBef>
            </a:pPr>
            <a:r>
              <a:rPr lang="en-GB" altLang="fr-FR" sz="1800" dirty="0" smtClean="0"/>
              <a:t>Teaching loads ~ critical dependence on a single individual</a:t>
            </a:r>
            <a:endParaRPr lang="en-GB" altLang="fr-FR" sz="2100" dirty="0" smtClean="0"/>
          </a:p>
          <a:p>
            <a:pPr>
              <a:lnSpc>
                <a:spcPct val="90000"/>
              </a:lnSpc>
              <a:spcBef>
                <a:spcPts val="725"/>
              </a:spcBef>
            </a:pPr>
            <a:r>
              <a:rPr lang="en-GB" altLang="fr-FR" sz="2400" dirty="0" smtClean="0"/>
              <a:t>Course failure rates</a:t>
            </a:r>
          </a:p>
          <a:p>
            <a:pPr lvl="2">
              <a:lnSpc>
                <a:spcPct val="90000"/>
              </a:lnSpc>
              <a:spcBef>
                <a:spcPts val="725"/>
              </a:spcBef>
            </a:pPr>
            <a:r>
              <a:rPr lang="en-GB" altLang="fr-FR" sz="1800" dirty="0" smtClean="0"/>
              <a:t>Check the course information sheet to see if the numbers make sense (tough courses should have higher failure rates)</a:t>
            </a:r>
            <a:r>
              <a:rPr lang="ar-SA" altLang="fr-FR" sz="1800" dirty="0" smtClean="0">
                <a:cs typeface="Arial" charset="0"/>
              </a:rPr>
              <a:t>‏</a:t>
            </a:r>
            <a:endParaRPr lang="en-GB" altLang="fr-FR" sz="1800" dirty="0" smtClean="0"/>
          </a:p>
          <a:p>
            <a:pPr>
              <a:lnSpc>
                <a:spcPct val="90000"/>
              </a:lnSpc>
              <a:spcBef>
                <a:spcPts val="725"/>
              </a:spcBef>
            </a:pPr>
            <a:r>
              <a:rPr lang="en-GB" altLang="fr-FR" sz="2400" dirty="0" smtClean="0"/>
              <a:t>Students pass while failing</a:t>
            </a:r>
          </a:p>
          <a:p>
            <a:pPr>
              <a:lnSpc>
                <a:spcPct val="90000"/>
              </a:lnSpc>
              <a:spcBef>
                <a:spcPts val="725"/>
              </a:spcBef>
            </a:pPr>
            <a:r>
              <a:rPr lang="en-GB" altLang="fr-FR" sz="2400" dirty="0" smtClean="0"/>
              <a:t>Attrition rate</a:t>
            </a:r>
            <a:endParaRPr lang="en-US" altLang="fr-FR" sz="2500" dirty="0" smtClean="0"/>
          </a:p>
          <a:p>
            <a:endParaRPr lang="en-CA" altLang="fr-FR" dirty="0" smtClean="0"/>
          </a:p>
        </p:txBody>
      </p:sp>
    </p:spTree>
    <p:extLst>
      <p:ext uri="{BB962C8B-B14F-4D97-AF65-F5344CB8AC3E}">
        <p14:creationId xmlns:p14="http://schemas.microsoft.com/office/powerpoint/2010/main" val="165293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Potential Issues cont’d.</a:t>
            </a:r>
            <a:endParaRPr lang="en-CA" altLang="fr-FR" smtClean="0">
              <a:solidFill>
                <a:srgbClr val="000000"/>
              </a:solidFill>
            </a:endParaRPr>
          </a:p>
        </p:txBody>
      </p:sp>
      <p:sp>
        <p:nvSpPr>
          <p:cNvPr id="57347" name="Content Placeholder 3"/>
          <p:cNvSpPr>
            <a:spLocks noGrp="1"/>
          </p:cNvSpPr>
          <p:nvPr>
            <p:ph idx="1"/>
          </p:nvPr>
        </p:nvSpPr>
        <p:spPr>
          <a:xfrm>
            <a:off x="827584" y="1988840"/>
            <a:ext cx="7924800" cy="3724275"/>
          </a:xfrm>
        </p:spPr>
        <p:txBody>
          <a:bodyPr/>
          <a:lstStyle/>
          <a:p>
            <a:pPr>
              <a:lnSpc>
                <a:spcPct val="90000"/>
              </a:lnSpc>
              <a:spcBef>
                <a:spcPts val="725"/>
              </a:spcBef>
            </a:pPr>
            <a:r>
              <a:rPr lang="en-GB" altLang="fr-FR" sz="2400" dirty="0" smtClean="0"/>
              <a:t>Grading of major written reports</a:t>
            </a:r>
          </a:p>
          <a:p>
            <a:pPr>
              <a:lnSpc>
                <a:spcPct val="80000"/>
              </a:lnSpc>
              <a:spcBef>
                <a:spcPts val="725"/>
              </a:spcBef>
            </a:pPr>
            <a:r>
              <a:rPr lang="en-GB" altLang="fr-FR" sz="2400" dirty="0" smtClean="0"/>
              <a:t>Appropriateness of AU allocations ~ especially for Engineering Design and Complementary Studies</a:t>
            </a:r>
          </a:p>
          <a:p>
            <a:pPr>
              <a:lnSpc>
                <a:spcPct val="80000"/>
              </a:lnSpc>
              <a:spcBef>
                <a:spcPts val="725"/>
              </a:spcBef>
            </a:pPr>
            <a:r>
              <a:rPr lang="en-GB" altLang="fr-FR" sz="2400" dirty="0" smtClean="0"/>
              <a:t>Plans for renewal of equipment</a:t>
            </a:r>
          </a:p>
          <a:p>
            <a:pPr>
              <a:lnSpc>
                <a:spcPct val="80000"/>
              </a:lnSpc>
              <a:spcBef>
                <a:spcPts val="725"/>
              </a:spcBef>
            </a:pPr>
            <a:r>
              <a:rPr lang="en-GB" altLang="fr-FR" sz="2400" dirty="0" smtClean="0"/>
              <a:t>Design experience</a:t>
            </a:r>
          </a:p>
          <a:p>
            <a:pPr>
              <a:lnSpc>
                <a:spcPct val="90000"/>
              </a:lnSpc>
              <a:spcBef>
                <a:spcPts val="725"/>
              </a:spcBef>
            </a:pPr>
            <a:r>
              <a:rPr lang="en-GB" altLang="fr-FR" sz="2400" dirty="0" smtClean="0"/>
              <a:t>Access to Dean’s office, Program Director's office, etc.</a:t>
            </a:r>
          </a:p>
          <a:p>
            <a:pPr>
              <a:lnSpc>
                <a:spcPct val="90000"/>
              </a:lnSpc>
              <a:spcBef>
                <a:spcPts val="725"/>
              </a:spcBef>
            </a:pPr>
            <a:r>
              <a:rPr lang="en-GB" altLang="fr-FR" sz="2400" dirty="0" smtClean="0"/>
              <a:t>Notional contact hours</a:t>
            </a:r>
          </a:p>
          <a:p>
            <a:pPr>
              <a:lnSpc>
                <a:spcPct val="80000"/>
              </a:lnSpc>
              <a:spcBef>
                <a:spcPts val="725"/>
              </a:spcBef>
            </a:pPr>
            <a:r>
              <a:rPr lang="en-GB" altLang="fr-FR" sz="2400" dirty="0" smtClean="0"/>
              <a:t>Admissions: </a:t>
            </a:r>
          </a:p>
          <a:p>
            <a:pPr lvl="2">
              <a:lnSpc>
                <a:spcPct val="80000"/>
              </a:lnSpc>
              <a:spcBef>
                <a:spcPts val="725"/>
              </a:spcBef>
            </a:pPr>
            <a:r>
              <a:rPr lang="en-GB" altLang="fr-FR" sz="1800" dirty="0" smtClean="0"/>
              <a:t>Practices followed for granting advanced standing or transfer credits? </a:t>
            </a:r>
          </a:p>
          <a:p>
            <a:pPr lvl="2">
              <a:lnSpc>
                <a:spcPct val="80000"/>
              </a:lnSpc>
              <a:spcBef>
                <a:spcPts val="725"/>
              </a:spcBef>
            </a:pPr>
            <a:r>
              <a:rPr lang="en-GB" altLang="fr-FR" sz="1800" dirty="0" smtClean="0"/>
              <a:t>Who authorizes exceptions? </a:t>
            </a:r>
          </a:p>
          <a:p>
            <a:pPr lvl="2">
              <a:lnSpc>
                <a:spcPct val="80000"/>
              </a:lnSpc>
              <a:spcBef>
                <a:spcPts val="725"/>
              </a:spcBef>
            </a:pPr>
            <a:r>
              <a:rPr lang="en-GB" altLang="fr-FR" sz="1800" dirty="0" smtClean="0"/>
              <a:t>Is control rigorous?</a:t>
            </a:r>
            <a:endParaRPr lang="en-US" altLang="fr-FR" sz="1900" dirty="0" smtClean="0"/>
          </a:p>
          <a:p>
            <a:endParaRPr lang="en-CA" altLang="fr-FR" dirty="0" smtClean="0"/>
          </a:p>
        </p:txBody>
      </p:sp>
    </p:spTree>
    <p:extLst>
      <p:ext uri="{BB962C8B-B14F-4D97-AF65-F5344CB8AC3E}">
        <p14:creationId xmlns:p14="http://schemas.microsoft.com/office/powerpoint/2010/main" val="83212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Report Expectations</a:t>
            </a:r>
            <a:endParaRPr lang="en-CA" altLang="fr-FR" smtClean="0">
              <a:solidFill>
                <a:srgbClr val="000000"/>
              </a:solidFill>
            </a:endParaRPr>
          </a:p>
        </p:txBody>
      </p:sp>
      <p:sp>
        <p:nvSpPr>
          <p:cNvPr id="58371" name="Content Placeholder 3"/>
          <p:cNvSpPr>
            <a:spLocks noGrp="1"/>
          </p:cNvSpPr>
          <p:nvPr>
            <p:ph idx="1"/>
          </p:nvPr>
        </p:nvSpPr>
        <p:spPr/>
        <p:txBody>
          <a:bodyPr/>
          <a:lstStyle/>
          <a:p>
            <a:pPr>
              <a:lnSpc>
                <a:spcPct val="90000"/>
              </a:lnSpc>
              <a:spcAft>
                <a:spcPts val="1600"/>
              </a:spcAft>
            </a:pPr>
            <a:r>
              <a:rPr lang="en-GB" altLang="fr-FR" sz="2400" smtClean="0"/>
              <a:t>All issues on the visit </a:t>
            </a:r>
          </a:p>
          <a:p>
            <a:pPr lvl="2">
              <a:lnSpc>
                <a:spcPct val="90000"/>
              </a:lnSpc>
              <a:spcAft>
                <a:spcPts val="1600"/>
              </a:spcAft>
            </a:pPr>
            <a:r>
              <a:rPr lang="en-GB" altLang="fr-FR" sz="1800" smtClean="0"/>
              <a:t>Must be tied to criteria</a:t>
            </a:r>
          </a:p>
          <a:p>
            <a:pPr lvl="2">
              <a:lnSpc>
                <a:spcPct val="90000"/>
              </a:lnSpc>
              <a:spcAft>
                <a:spcPts val="1600"/>
              </a:spcAft>
            </a:pPr>
            <a:r>
              <a:rPr lang="en-GB" altLang="fr-FR" sz="1800" smtClean="0"/>
              <a:t>Finalized by Monday night</a:t>
            </a:r>
          </a:p>
          <a:p>
            <a:pPr>
              <a:lnSpc>
                <a:spcPct val="90000"/>
              </a:lnSpc>
              <a:spcAft>
                <a:spcPts val="1600"/>
              </a:spcAft>
            </a:pPr>
            <a:r>
              <a:rPr lang="en-GB" altLang="fr-FR" sz="2400" smtClean="0"/>
              <a:t>Complete report to extent possible by Tuesday p.m.</a:t>
            </a:r>
          </a:p>
          <a:p>
            <a:pPr>
              <a:lnSpc>
                <a:spcPct val="90000"/>
              </a:lnSpc>
              <a:spcAft>
                <a:spcPts val="1600"/>
              </a:spcAft>
            </a:pPr>
            <a:r>
              <a:rPr lang="en-GB" altLang="fr-FR" sz="2400" smtClean="0"/>
              <a:t>Will be used to make exit statement </a:t>
            </a:r>
          </a:p>
          <a:p>
            <a:pPr lvl="2">
              <a:lnSpc>
                <a:spcPct val="90000"/>
              </a:lnSpc>
              <a:spcAft>
                <a:spcPts val="1600"/>
              </a:spcAft>
            </a:pPr>
            <a:r>
              <a:rPr lang="en-GB" altLang="fr-FR" sz="1800" smtClean="0"/>
              <a:t>Recall ~ all issues need to be raised at the exit  meeting</a:t>
            </a:r>
          </a:p>
          <a:p>
            <a:pPr>
              <a:lnSpc>
                <a:spcPct val="90000"/>
              </a:lnSpc>
              <a:spcAft>
                <a:spcPts val="1600"/>
              </a:spcAft>
            </a:pPr>
            <a:r>
              <a:rPr lang="en-GB" altLang="fr-FR" sz="2400" smtClean="0"/>
              <a:t>Your reports transferred to my computer before you go</a:t>
            </a:r>
          </a:p>
          <a:p>
            <a:endParaRPr lang="en-CA" altLang="fr-FR" smtClean="0"/>
          </a:p>
        </p:txBody>
      </p:sp>
    </p:spTree>
    <p:extLst>
      <p:ext uri="{BB962C8B-B14F-4D97-AF65-F5344CB8AC3E}">
        <p14:creationId xmlns:p14="http://schemas.microsoft.com/office/powerpoint/2010/main" val="338333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Post-Visit Activities</a:t>
            </a:r>
            <a:endParaRPr lang="en-CA" altLang="fr-FR" smtClean="0">
              <a:solidFill>
                <a:srgbClr val="000000"/>
              </a:solidFill>
            </a:endParaRPr>
          </a:p>
        </p:txBody>
      </p:sp>
      <p:sp>
        <p:nvSpPr>
          <p:cNvPr id="59395" name="Content Placeholder 3"/>
          <p:cNvSpPr>
            <a:spLocks noGrp="1"/>
          </p:cNvSpPr>
          <p:nvPr>
            <p:ph idx="1"/>
          </p:nvPr>
        </p:nvSpPr>
        <p:spPr/>
        <p:txBody>
          <a:bodyPr/>
          <a:lstStyle/>
          <a:p>
            <a:pPr>
              <a:lnSpc>
                <a:spcPct val="90000"/>
              </a:lnSpc>
            </a:pPr>
            <a:r>
              <a:rPr lang="en-GB" altLang="fr-FR" sz="2400" smtClean="0"/>
              <a:t>Chair prepares a draft team report </a:t>
            </a:r>
          </a:p>
          <a:p>
            <a:pPr lvl="2">
              <a:lnSpc>
                <a:spcPct val="90000"/>
              </a:lnSpc>
            </a:pPr>
            <a:r>
              <a:rPr lang="en-GB" altLang="fr-FR" sz="1800" smtClean="0"/>
              <a:t>Incorporates Program Visitors' reports</a:t>
            </a:r>
          </a:p>
          <a:p>
            <a:pPr lvl="2">
              <a:lnSpc>
                <a:spcPct val="90000"/>
              </a:lnSpc>
            </a:pPr>
            <a:r>
              <a:rPr lang="en-GB" altLang="fr-FR" sz="1800" smtClean="0"/>
              <a:t>Target ~ within 2 weeks of Visit</a:t>
            </a:r>
          </a:p>
          <a:p>
            <a:pPr>
              <a:lnSpc>
                <a:spcPct val="90000"/>
              </a:lnSpc>
            </a:pPr>
            <a:r>
              <a:rPr lang="en-GB" altLang="fr-FR" sz="2400" smtClean="0"/>
              <a:t>Distributed by e-mail to all team members for review and comment </a:t>
            </a:r>
          </a:p>
          <a:p>
            <a:pPr lvl="2">
              <a:lnSpc>
                <a:spcPct val="90000"/>
              </a:lnSpc>
            </a:pPr>
            <a:r>
              <a:rPr lang="en-GB" altLang="fr-FR" sz="1800" smtClean="0"/>
              <a:t>Target ~ comments returned within 4 weeks of Visit</a:t>
            </a:r>
          </a:p>
          <a:p>
            <a:pPr>
              <a:lnSpc>
                <a:spcPct val="90000"/>
              </a:lnSpc>
            </a:pPr>
            <a:r>
              <a:rPr lang="en-US" altLang="fr-FR" sz="2400" smtClean="0"/>
              <a:t>Report edited by CEAB Executive Committee member</a:t>
            </a:r>
          </a:p>
          <a:p>
            <a:pPr>
              <a:lnSpc>
                <a:spcPct val="90000"/>
              </a:lnSpc>
            </a:pPr>
            <a:r>
              <a:rPr lang="en-US" altLang="fr-FR" sz="2400" smtClean="0"/>
              <a:t>Edited report sent to HEI for review and comment</a:t>
            </a:r>
          </a:p>
          <a:p>
            <a:pPr>
              <a:lnSpc>
                <a:spcPct val="90000"/>
              </a:lnSpc>
            </a:pPr>
            <a:r>
              <a:rPr lang="en-US" altLang="fr-FR" sz="2400" smtClean="0"/>
              <a:t>CEAB relies on report + HEI’s response to make decision</a:t>
            </a:r>
          </a:p>
          <a:p>
            <a:endParaRPr lang="en-CA" altLang="fr-FR" smtClean="0"/>
          </a:p>
        </p:txBody>
      </p:sp>
    </p:spTree>
    <p:extLst>
      <p:ext uri="{BB962C8B-B14F-4D97-AF65-F5344CB8AC3E}">
        <p14:creationId xmlns:p14="http://schemas.microsoft.com/office/powerpoint/2010/main" val="211583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Post-Visit Activities cont’d.</a:t>
            </a:r>
            <a:endParaRPr lang="en-CA" altLang="fr-FR" smtClean="0">
              <a:solidFill>
                <a:srgbClr val="000000"/>
              </a:solidFill>
            </a:endParaRPr>
          </a:p>
        </p:txBody>
      </p:sp>
      <p:sp>
        <p:nvSpPr>
          <p:cNvPr id="60419" name="Content Placeholder 3"/>
          <p:cNvSpPr>
            <a:spLocks noGrp="1"/>
          </p:cNvSpPr>
          <p:nvPr>
            <p:ph idx="1"/>
          </p:nvPr>
        </p:nvSpPr>
        <p:spPr/>
        <p:txBody>
          <a:bodyPr/>
          <a:lstStyle/>
          <a:p>
            <a:pPr>
              <a:lnSpc>
                <a:spcPct val="90000"/>
              </a:lnSpc>
            </a:pPr>
            <a:r>
              <a:rPr lang="en-GB" altLang="fr-FR" sz="2400" dirty="0" smtClean="0"/>
              <a:t>All team members will be advised of decision</a:t>
            </a:r>
          </a:p>
          <a:p>
            <a:pPr>
              <a:lnSpc>
                <a:spcPct val="90000"/>
              </a:lnSpc>
            </a:pPr>
            <a:r>
              <a:rPr lang="en-GB" altLang="fr-FR" sz="2400" dirty="0" smtClean="0"/>
              <a:t>Opportunity to be acknowledged by CEAB for your contribution</a:t>
            </a:r>
          </a:p>
          <a:p>
            <a:pPr>
              <a:lnSpc>
                <a:spcPct val="90000"/>
              </a:lnSpc>
            </a:pPr>
            <a:r>
              <a:rPr lang="en-GB" altLang="fr-FR" sz="2400" dirty="0" smtClean="0"/>
              <a:t>Evaluation</a:t>
            </a:r>
          </a:p>
          <a:p>
            <a:pPr lvl="2">
              <a:lnSpc>
                <a:spcPct val="90000"/>
              </a:lnSpc>
            </a:pPr>
            <a:r>
              <a:rPr lang="en-US" altLang="fr-FR" sz="1800" dirty="0" smtClean="0"/>
              <a:t>HEI evaluates the visit process</a:t>
            </a:r>
          </a:p>
          <a:p>
            <a:pPr lvl="2">
              <a:lnSpc>
                <a:spcPct val="90000"/>
              </a:lnSpc>
            </a:pPr>
            <a:r>
              <a:rPr lang="en-US" altLang="fr-FR" sz="1800" dirty="0" smtClean="0"/>
              <a:t>Team Chair evaluates team members</a:t>
            </a:r>
          </a:p>
          <a:p>
            <a:pPr lvl="2">
              <a:lnSpc>
                <a:spcPct val="90000"/>
              </a:lnSpc>
            </a:pPr>
            <a:r>
              <a:rPr lang="en-US" altLang="fr-FR" sz="1800" dirty="0" smtClean="0"/>
              <a:t>Team members evaluate Team Chair and process (currently this is a pilot project. Not all teams do this)</a:t>
            </a:r>
          </a:p>
          <a:p>
            <a:pPr lvl="2">
              <a:lnSpc>
                <a:spcPct val="90000"/>
              </a:lnSpc>
            </a:pPr>
            <a:r>
              <a:rPr lang="en-US" altLang="fr-FR" sz="1800" dirty="0" smtClean="0"/>
              <a:t>General Visitor provides report on visit process to association of jurisdiction where institution is located</a:t>
            </a:r>
          </a:p>
          <a:p>
            <a:endParaRPr lang="en-CA" altLang="fr-FR" dirty="0" smtClean="0"/>
          </a:p>
        </p:txBody>
      </p:sp>
    </p:spTree>
    <p:extLst>
      <p:ext uri="{BB962C8B-B14F-4D97-AF65-F5344CB8AC3E}">
        <p14:creationId xmlns:p14="http://schemas.microsoft.com/office/powerpoint/2010/main" val="313884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609600"/>
            <a:ext cx="8382000" cy="1143000"/>
          </a:xfrm>
        </p:spPr>
        <p:txBody>
          <a:bodyPr/>
          <a:lstStyle/>
          <a:p>
            <a:pPr eaLnBrk="1" hangingPunct="1"/>
            <a:r>
              <a:rPr lang="en-US" altLang="fr-FR" dirty="0" smtClean="0">
                <a:solidFill>
                  <a:srgbClr val="000000"/>
                </a:solidFill>
              </a:rPr>
              <a:t>Objectives of the visiting team</a:t>
            </a:r>
            <a:endParaRPr lang="en-CA" altLang="fr-FR" dirty="0" smtClean="0">
              <a:solidFill>
                <a:srgbClr val="000000"/>
              </a:solidFill>
            </a:endParaRPr>
          </a:p>
        </p:txBody>
      </p:sp>
      <p:sp>
        <p:nvSpPr>
          <p:cNvPr id="8195" name="Content Placeholder 3"/>
          <p:cNvSpPr>
            <a:spLocks noGrp="1"/>
          </p:cNvSpPr>
          <p:nvPr>
            <p:ph idx="1"/>
          </p:nvPr>
        </p:nvSpPr>
        <p:spPr/>
        <p:txBody>
          <a:bodyPr/>
          <a:lstStyle/>
          <a:p>
            <a:pPr>
              <a:lnSpc>
                <a:spcPct val="90000"/>
              </a:lnSpc>
              <a:spcBef>
                <a:spcPts val="600"/>
              </a:spcBef>
            </a:pPr>
            <a:r>
              <a:rPr lang="en-GB" altLang="fr-FR" sz="2000" smtClean="0"/>
              <a:t>Conduct fact-finding on behalf of the Accreditation Board</a:t>
            </a:r>
          </a:p>
          <a:p>
            <a:pPr lvl="2">
              <a:lnSpc>
                <a:spcPct val="90000"/>
              </a:lnSpc>
              <a:spcBef>
                <a:spcPts val="600"/>
              </a:spcBef>
              <a:spcAft>
                <a:spcPts val="1200"/>
              </a:spcAft>
            </a:pPr>
            <a:r>
              <a:rPr lang="en-GB" altLang="fr-FR" sz="1800" smtClean="0"/>
              <a:t>Review, validate and/or add to the information provided by the host institution</a:t>
            </a:r>
          </a:p>
          <a:p>
            <a:pPr>
              <a:lnSpc>
                <a:spcPct val="90000"/>
              </a:lnSpc>
              <a:spcBef>
                <a:spcPts val="600"/>
              </a:spcBef>
            </a:pPr>
            <a:r>
              <a:rPr lang="en-GB" altLang="fr-FR" sz="2000" smtClean="0"/>
              <a:t>Review of materials, meetings, and facility tours to corroborate program strengths and weaknesses and bring forward issues to the CEAB</a:t>
            </a:r>
          </a:p>
          <a:p>
            <a:pPr lvl="2">
              <a:lnSpc>
                <a:spcPct val="90000"/>
              </a:lnSpc>
              <a:spcBef>
                <a:spcPts val="600"/>
              </a:spcBef>
              <a:spcAft>
                <a:spcPts val="1200"/>
              </a:spcAft>
            </a:pPr>
            <a:r>
              <a:rPr lang="en-GB" altLang="fr-FR" sz="1800" smtClean="0">
                <a:solidFill>
                  <a:srgbClr val="009900"/>
                </a:solidFill>
              </a:rPr>
              <a:t>Describe progress toward use of graduate attributes in program assessment and improvement</a:t>
            </a:r>
          </a:p>
          <a:p>
            <a:pPr>
              <a:lnSpc>
                <a:spcPct val="90000"/>
              </a:lnSpc>
              <a:spcBef>
                <a:spcPts val="600"/>
              </a:spcBef>
              <a:spcAft>
                <a:spcPts val="1200"/>
              </a:spcAft>
            </a:pPr>
            <a:r>
              <a:rPr lang="en-GB" altLang="fr-FR" sz="2000" smtClean="0"/>
              <a:t>Collaborate in preparing a report of the team’s findings</a:t>
            </a:r>
          </a:p>
          <a:p>
            <a:pPr>
              <a:lnSpc>
                <a:spcPct val="90000"/>
              </a:lnSpc>
              <a:spcBef>
                <a:spcPts val="600"/>
              </a:spcBef>
              <a:spcAft>
                <a:spcPts val="1200"/>
              </a:spcAft>
            </a:pPr>
            <a:r>
              <a:rPr lang="en-GB" altLang="fr-FR" sz="2000" b="1" u="sng" smtClean="0"/>
              <a:t>The visiting team or its members do not make any recommendations ~ accreditation decisions are made by the CEAB</a:t>
            </a:r>
            <a:endParaRPr lang="en-US" altLang="fr-FR" sz="2000" b="1" u="sng" smtClean="0"/>
          </a:p>
          <a:p>
            <a:endParaRPr lang="en-CA" altLang="fr-FR" smtClean="0"/>
          </a:p>
        </p:txBody>
      </p:sp>
    </p:spTree>
    <p:extLst>
      <p:ext uri="{BB962C8B-B14F-4D97-AF65-F5344CB8AC3E}">
        <p14:creationId xmlns:p14="http://schemas.microsoft.com/office/powerpoint/2010/main" val="223233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Visit-Specific Issues</a:t>
            </a:r>
            <a:endParaRPr lang="en-CA" altLang="fr-FR" smtClean="0">
              <a:solidFill>
                <a:srgbClr val="000000"/>
              </a:solidFill>
            </a:endParaRPr>
          </a:p>
        </p:txBody>
      </p:sp>
      <p:sp>
        <p:nvSpPr>
          <p:cNvPr id="61443" name="Content Placeholder 3"/>
          <p:cNvSpPr>
            <a:spLocks noGrp="1"/>
          </p:cNvSpPr>
          <p:nvPr>
            <p:ph idx="1"/>
          </p:nvPr>
        </p:nvSpPr>
        <p:spPr/>
        <p:txBody>
          <a:bodyPr/>
          <a:lstStyle/>
          <a:p>
            <a:r>
              <a:rPr lang="en-US" altLang="fr-FR" smtClean="0">
                <a:solidFill>
                  <a:srgbClr val="FF0000"/>
                </a:solidFill>
              </a:rPr>
              <a:t>Insert per pre-visit summary of issues list</a:t>
            </a:r>
          </a:p>
          <a:p>
            <a:endParaRPr lang="en-CA" altLang="fr-FR" smtClean="0"/>
          </a:p>
        </p:txBody>
      </p:sp>
    </p:spTree>
    <p:extLst>
      <p:ext uri="{BB962C8B-B14F-4D97-AF65-F5344CB8AC3E}">
        <p14:creationId xmlns:p14="http://schemas.microsoft.com/office/powerpoint/2010/main" val="88791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ChangeArrowheads="1"/>
          </p:cNvSpPr>
          <p:nvPr/>
        </p:nvSpPr>
        <p:spPr bwMode="auto">
          <a:xfrm>
            <a:off x="0" y="2971800"/>
            <a:ext cx="9144000" cy="990600"/>
          </a:xfrm>
          <a:prstGeom prst="rect">
            <a:avLst/>
          </a:prstGeom>
          <a:noFill/>
          <a:ln w="9525">
            <a:noFill/>
            <a:miter lim="800000"/>
            <a:headEnd/>
            <a:tailEnd/>
          </a:ln>
        </p:spPr>
        <p:txBody>
          <a:bodyPr anchor="ctr"/>
          <a:lstStyle/>
          <a:p>
            <a:pPr algn="ctr">
              <a:spcBef>
                <a:spcPct val="50000"/>
              </a:spcBef>
              <a:buClrTx/>
              <a:buSzTx/>
              <a:buFontTx/>
              <a:buNone/>
            </a:pPr>
            <a:r>
              <a:rPr lang="en-US" sz="1800" b="1" dirty="0">
                <a:solidFill>
                  <a:srgbClr val="00467F"/>
                </a:solidFill>
                <a:latin typeface="Futura" pitchFamily="1" charset="0"/>
              </a:rPr>
              <a:t>For more information:</a:t>
            </a:r>
            <a:r>
              <a:rPr lang="en-US" b="1" dirty="0">
                <a:solidFill>
                  <a:srgbClr val="00467F"/>
                </a:solidFill>
                <a:latin typeface="Futura" pitchFamily="1" charset="0"/>
              </a:rPr>
              <a:t/>
            </a:r>
            <a:br>
              <a:rPr lang="en-US" b="1" dirty="0">
                <a:solidFill>
                  <a:srgbClr val="00467F"/>
                </a:solidFill>
                <a:latin typeface="Futura" pitchFamily="1" charset="0"/>
              </a:rPr>
            </a:br>
            <a:r>
              <a:rPr lang="en-US" altLang="fr-FR" sz="1400" b="1" dirty="0" smtClean="0">
                <a:solidFill>
                  <a:srgbClr val="5B7D2D"/>
                </a:solidFill>
                <a:latin typeface="Futura" pitchFamily="1" charset="0"/>
              </a:rPr>
              <a:t>1100-180 </a:t>
            </a:r>
            <a:r>
              <a:rPr lang="en-US" altLang="fr-FR" sz="1400" b="1" dirty="0">
                <a:solidFill>
                  <a:srgbClr val="5B7D2D"/>
                </a:solidFill>
                <a:latin typeface="Futura" pitchFamily="1" charset="0"/>
              </a:rPr>
              <a:t>Elgin Street, Ottawa, Ontario K2P 2K3</a:t>
            </a:r>
          </a:p>
          <a:p>
            <a:pPr algn="ctr">
              <a:spcBef>
                <a:spcPct val="50000"/>
              </a:spcBef>
              <a:buClrTx/>
              <a:buSzTx/>
              <a:buFontTx/>
              <a:buNone/>
            </a:pPr>
            <a:r>
              <a:rPr lang="en-US" altLang="fr-FR" sz="1400" b="1" dirty="0">
                <a:solidFill>
                  <a:srgbClr val="5B7D2D"/>
                </a:solidFill>
                <a:latin typeface="Futura" pitchFamily="1" charset="0"/>
              </a:rPr>
              <a:t>Tel. 613-232-2474  /  Fax. 613-230-5759</a:t>
            </a:r>
          </a:p>
          <a:p>
            <a:pPr algn="ctr">
              <a:spcBef>
                <a:spcPct val="50000"/>
              </a:spcBef>
              <a:buClrTx/>
              <a:buSzTx/>
              <a:buFontTx/>
              <a:buNone/>
            </a:pPr>
            <a:r>
              <a:rPr lang="en-US" altLang="fr-FR" sz="1400" b="1" dirty="0" smtClean="0">
                <a:solidFill>
                  <a:srgbClr val="5B7D2D"/>
                </a:solidFill>
                <a:latin typeface="Futura" pitchFamily="1" charset="0"/>
              </a:rPr>
              <a:t>engineerscanada.ca</a:t>
            </a:r>
            <a:endParaRPr lang="en-US" sz="1400" b="1" dirty="0">
              <a:solidFill>
                <a:srgbClr val="00467F"/>
              </a:solidFill>
              <a:latin typeface="Futura" pitchFamily="1" charset="0"/>
            </a:endParaRPr>
          </a:p>
        </p:txBody>
      </p:sp>
      <p:sp>
        <p:nvSpPr>
          <p:cNvPr id="10" name="Text Box 5"/>
          <p:cNvSpPr txBox="1">
            <a:spLocks noChangeArrowheads="1"/>
          </p:cNvSpPr>
          <p:nvPr/>
        </p:nvSpPr>
        <p:spPr bwMode="auto">
          <a:xfrm>
            <a:off x="3880048" y="5791200"/>
            <a:ext cx="4724400" cy="276999"/>
          </a:xfrm>
          <a:prstGeom prst="rect">
            <a:avLst/>
          </a:prstGeom>
          <a:noFill/>
          <a:ln w="9525">
            <a:noFill/>
            <a:miter lim="800000"/>
            <a:headEnd/>
            <a:tailEnd/>
          </a:ln>
        </p:spPr>
        <p:txBody>
          <a:bodyPr>
            <a:spAutoFit/>
          </a:bodyPr>
          <a:lstStyle/>
          <a:p>
            <a:pPr algn="r">
              <a:spcBef>
                <a:spcPct val="50000"/>
              </a:spcBef>
            </a:pPr>
            <a:r>
              <a:rPr lang="en-US" sz="1200" b="1" dirty="0" smtClean="0">
                <a:solidFill>
                  <a:schemeClr val="bg2"/>
                </a:solidFill>
                <a:latin typeface="Arial Narrow" pitchFamily="1" charset="0"/>
              </a:rPr>
              <a:t>The road to a P.Eng. begins with the right education </a:t>
            </a:r>
            <a:endParaRPr lang="en-US" sz="1200" b="1" dirty="0">
              <a:solidFill>
                <a:schemeClr val="bg2"/>
              </a:solidFill>
              <a:latin typeface="Arial Narrow" pitchFamily="1" charset="0"/>
            </a:endParaRPr>
          </a:p>
        </p:txBody>
      </p:sp>
      <p:sp>
        <p:nvSpPr>
          <p:cNvPr id="11" name="Text Box 6"/>
          <p:cNvSpPr txBox="1">
            <a:spLocks noChangeArrowheads="1"/>
          </p:cNvSpPr>
          <p:nvPr/>
        </p:nvSpPr>
        <p:spPr bwMode="auto">
          <a:xfrm>
            <a:off x="4312096" y="6093296"/>
            <a:ext cx="4724400" cy="523220"/>
          </a:xfrm>
          <a:prstGeom prst="rect">
            <a:avLst/>
          </a:prstGeom>
          <a:noFill/>
          <a:ln w="9525">
            <a:noFill/>
            <a:miter lim="800000"/>
            <a:headEnd/>
            <a:tailEnd/>
          </a:ln>
        </p:spPr>
        <p:txBody>
          <a:bodyPr>
            <a:spAutoFit/>
          </a:bodyPr>
          <a:lstStyle/>
          <a:p>
            <a:pPr algn="r">
              <a:spcBef>
                <a:spcPct val="50000"/>
              </a:spcBef>
            </a:pPr>
            <a:r>
              <a:rPr lang="en-US" sz="2800" b="1" dirty="0" smtClean="0">
                <a:solidFill>
                  <a:srgbClr val="4C7DAB"/>
                </a:solidFill>
                <a:latin typeface="Arial Narrow" pitchFamily="1" charset="0"/>
              </a:rPr>
              <a:t>P. ENG.</a:t>
            </a:r>
            <a:endParaRPr lang="en-US" sz="1800" b="1" dirty="0">
              <a:solidFill>
                <a:srgbClr val="5B7D2D"/>
              </a:solidFill>
              <a:latin typeface="Arial Narrow" pitchFamily="1" charset="0"/>
            </a:endParaRPr>
          </a:p>
        </p:txBody>
      </p:sp>
      <p:sp>
        <p:nvSpPr>
          <p:cNvPr id="12" name="Text Box 7"/>
          <p:cNvSpPr txBox="1">
            <a:spLocks noChangeArrowheads="1"/>
          </p:cNvSpPr>
          <p:nvPr/>
        </p:nvSpPr>
        <p:spPr bwMode="auto">
          <a:xfrm>
            <a:off x="8875712" y="6196161"/>
            <a:ext cx="304800" cy="257175"/>
          </a:xfrm>
          <a:prstGeom prst="rect">
            <a:avLst/>
          </a:prstGeom>
          <a:noFill/>
          <a:ln w="9525">
            <a:noFill/>
            <a:miter lim="800000"/>
            <a:headEnd/>
            <a:tailEnd/>
          </a:ln>
        </p:spPr>
        <p:txBody>
          <a:bodyPr>
            <a:spAutoFit/>
          </a:bodyPr>
          <a:lstStyle/>
          <a:p>
            <a:pPr>
              <a:lnSpc>
                <a:spcPct val="90000"/>
              </a:lnSpc>
              <a:spcBef>
                <a:spcPct val="50000"/>
              </a:spcBef>
            </a:pPr>
            <a:r>
              <a:rPr lang="en-US" sz="1200" b="1" dirty="0">
                <a:solidFill>
                  <a:srgbClr val="4C7DAB"/>
                </a:solidFill>
                <a:latin typeface="Futura" pitchFamily="1" charset="0"/>
              </a:rPr>
              <a:t>*</a:t>
            </a:r>
            <a:endParaRPr lang="en-US" sz="1400" b="1" dirty="0">
              <a:solidFill>
                <a:srgbClr val="515352"/>
              </a:solidFill>
              <a:latin typeface="Futura" pitchFamily="1" charset="0"/>
            </a:endParaRPr>
          </a:p>
        </p:txBody>
      </p:sp>
      <p:sp>
        <p:nvSpPr>
          <p:cNvPr id="15" name="TextBox 14"/>
          <p:cNvSpPr txBox="1"/>
          <p:nvPr/>
        </p:nvSpPr>
        <p:spPr>
          <a:xfrm>
            <a:off x="36512" y="4405062"/>
            <a:ext cx="9144000" cy="230832"/>
          </a:xfrm>
          <a:prstGeom prst="rect">
            <a:avLst/>
          </a:prstGeom>
          <a:noFill/>
        </p:spPr>
        <p:txBody>
          <a:bodyPr wrap="square" rtlCol="0">
            <a:spAutoFit/>
          </a:bodyPr>
          <a:lstStyle/>
          <a:p>
            <a:pPr algn="ctr"/>
            <a:r>
              <a:rPr lang="en-CA" sz="900" dirty="0" smtClean="0"/>
              <a:t>*The term PROFESSIONAL ENGINEER is an official mark owned by Engineers Canada.</a:t>
            </a:r>
            <a:endParaRPr lang="en-CA" sz="9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700808"/>
            <a:ext cx="2469252" cy="8099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Team’s responsibilities</a:t>
            </a:r>
            <a:endParaRPr lang="en-CA" altLang="fr-FR" smtClean="0">
              <a:solidFill>
                <a:srgbClr val="000000"/>
              </a:solidFill>
            </a:endParaRPr>
          </a:p>
        </p:txBody>
      </p:sp>
      <p:sp>
        <p:nvSpPr>
          <p:cNvPr id="9219" name="Content Placeholder 3"/>
          <p:cNvSpPr>
            <a:spLocks noGrp="1"/>
          </p:cNvSpPr>
          <p:nvPr>
            <p:ph idx="1"/>
          </p:nvPr>
        </p:nvSpPr>
        <p:spPr/>
        <p:txBody>
          <a:bodyPr/>
          <a:lstStyle/>
          <a:p>
            <a:pPr>
              <a:lnSpc>
                <a:spcPct val="90000"/>
              </a:lnSpc>
              <a:spcBef>
                <a:spcPts val="700"/>
              </a:spcBef>
            </a:pPr>
            <a:r>
              <a:rPr lang="en-GB" altLang="fr-FR" sz="2400" smtClean="0"/>
              <a:t>Thoroughly read the institution’s completed questionnaire</a:t>
            </a:r>
          </a:p>
          <a:p>
            <a:pPr lvl="2">
              <a:lnSpc>
                <a:spcPct val="90000"/>
              </a:lnSpc>
              <a:spcBef>
                <a:spcPts val="700"/>
              </a:spcBef>
              <a:spcAft>
                <a:spcPts val="1400"/>
              </a:spcAft>
            </a:pPr>
            <a:r>
              <a:rPr lang="en-GB" altLang="fr-FR" smtClean="0"/>
              <a:t>Identify issues for investigation during the visit</a:t>
            </a:r>
          </a:p>
          <a:p>
            <a:pPr>
              <a:lnSpc>
                <a:spcPct val="90000"/>
              </a:lnSpc>
              <a:spcBef>
                <a:spcPts val="700"/>
              </a:spcBef>
              <a:spcAft>
                <a:spcPts val="1400"/>
              </a:spcAft>
            </a:pPr>
            <a:r>
              <a:rPr lang="en-GB" altLang="fr-FR" sz="2400" smtClean="0"/>
              <a:t>Attend the visit</a:t>
            </a:r>
          </a:p>
          <a:p>
            <a:pPr>
              <a:lnSpc>
                <a:spcPct val="90000"/>
              </a:lnSpc>
              <a:spcBef>
                <a:spcPts val="700"/>
              </a:spcBef>
              <a:spcAft>
                <a:spcPts val="1400"/>
              </a:spcAft>
            </a:pPr>
            <a:r>
              <a:rPr lang="en-GB" altLang="fr-FR" sz="2400" smtClean="0"/>
              <a:t>Participate in team discussions </a:t>
            </a:r>
          </a:p>
          <a:p>
            <a:pPr>
              <a:lnSpc>
                <a:spcPct val="90000"/>
              </a:lnSpc>
              <a:spcBef>
                <a:spcPts val="700"/>
              </a:spcBef>
              <a:spcAft>
                <a:spcPts val="1400"/>
              </a:spcAft>
            </a:pPr>
            <a:r>
              <a:rPr lang="en-GB" altLang="fr-FR" sz="2400" smtClean="0"/>
              <a:t>Complete your report (before the exit meeting!)</a:t>
            </a:r>
          </a:p>
          <a:p>
            <a:pPr>
              <a:lnSpc>
                <a:spcPct val="90000"/>
              </a:lnSpc>
              <a:spcBef>
                <a:spcPts val="700"/>
              </a:spcBef>
              <a:spcAft>
                <a:spcPts val="1400"/>
              </a:spcAft>
            </a:pPr>
            <a:r>
              <a:rPr lang="en-GB" altLang="fr-FR" sz="2400" smtClean="0"/>
              <a:t>Be available to answer questions after the visit and before the CEAB’s decision meeting</a:t>
            </a:r>
            <a:endParaRPr lang="en-US" altLang="fr-FR" sz="2400" smtClean="0"/>
          </a:p>
          <a:p>
            <a:endParaRPr lang="en-CA" altLang="fr-FR" sz="2400" smtClean="0"/>
          </a:p>
        </p:txBody>
      </p:sp>
    </p:spTree>
    <p:extLst>
      <p:ext uri="{BB962C8B-B14F-4D97-AF65-F5344CB8AC3E}">
        <p14:creationId xmlns:p14="http://schemas.microsoft.com/office/powerpoint/2010/main" val="52391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Team’s responsibilities ~ cont’d.</a:t>
            </a:r>
            <a:endParaRPr lang="en-CA" altLang="fr-FR" smtClean="0">
              <a:solidFill>
                <a:srgbClr val="000000"/>
              </a:solidFill>
            </a:endParaRPr>
          </a:p>
        </p:txBody>
      </p:sp>
      <p:sp>
        <p:nvSpPr>
          <p:cNvPr id="10243" name="Content Placeholder 3"/>
          <p:cNvSpPr>
            <a:spLocks noGrp="1"/>
          </p:cNvSpPr>
          <p:nvPr>
            <p:ph idx="1"/>
          </p:nvPr>
        </p:nvSpPr>
        <p:spPr>
          <a:xfrm>
            <a:off x="827584" y="1844824"/>
            <a:ext cx="8077200" cy="3724275"/>
          </a:xfrm>
        </p:spPr>
        <p:txBody>
          <a:bodyPr/>
          <a:lstStyle/>
          <a:p>
            <a:pPr>
              <a:lnSpc>
                <a:spcPct val="80000"/>
              </a:lnSpc>
              <a:spcBef>
                <a:spcPts val="600"/>
              </a:spcBef>
              <a:spcAft>
                <a:spcPts val="1200"/>
              </a:spcAft>
            </a:pPr>
            <a:r>
              <a:rPr lang="en-GB" altLang="fr-FR" sz="1600" dirty="0" smtClean="0"/>
              <a:t>The </a:t>
            </a:r>
            <a:r>
              <a:rPr lang="en-GB" altLang="fr-FR" sz="1600" b="1" dirty="0" smtClean="0"/>
              <a:t>confidential</a:t>
            </a:r>
            <a:r>
              <a:rPr lang="en-GB" altLang="fr-FR" sz="1600" dirty="0" smtClean="0"/>
              <a:t> nature of the process</a:t>
            </a:r>
          </a:p>
          <a:p>
            <a:pPr>
              <a:lnSpc>
                <a:spcPct val="90000"/>
              </a:lnSpc>
              <a:spcBef>
                <a:spcPts val="700"/>
              </a:spcBef>
              <a:spcAft>
                <a:spcPts val="1400"/>
              </a:spcAft>
            </a:pPr>
            <a:r>
              <a:rPr lang="en-GB" altLang="fr-FR" sz="1600" dirty="0" smtClean="0"/>
              <a:t>Check everything you question with the program coordinator or other responsible person ~ don’t assume!</a:t>
            </a:r>
          </a:p>
          <a:p>
            <a:pPr>
              <a:lnSpc>
                <a:spcPct val="90000"/>
              </a:lnSpc>
              <a:spcBef>
                <a:spcPts val="700"/>
              </a:spcBef>
              <a:spcAft>
                <a:spcPts val="1400"/>
              </a:spcAft>
            </a:pPr>
            <a:r>
              <a:rPr lang="en-GB" altLang="fr-FR" sz="1600" dirty="0" smtClean="0"/>
              <a:t>Be sure to get the names of all the people that you interview.  Circulate an attendance list.</a:t>
            </a:r>
          </a:p>
          <a:p>
            <a:pPr>
              <a:lnSpc>
                <a:spcPct val="80000"/>
              </a:lnSpc>
              <a:spcBef>
                <a:spcPts val="600"/>
              </a:spcBef>
              <a:spcAft>
                <a:spcPts val="1200"/>
              </a:spcAft>
            </a:pPr>
            <a:r>
              <a:rPr lang="en-GB" altLang="fr-FR" sz="1600" dirty="0" smtClean="0"/>
              <a:t>Visitors should </a:t>
            </a:r>
            <a:r>
              <a:rPr lang="en-GB" altLang="fr-FR" sz="1600" b="1" dirty="0" smtClean="0"/>
              <a:t>not</a:t>
            </a:r>
            <a:r>
              <a:rPr lang="en-GB" altLang="fr-FR" sz="1600" dirty="0" smtClean="0"/>
              <a:t> get into giving suggestions</a:t>
            </a:r>
          </a:p>
          <a:p>
            <a:pPr>
              <a:lnSpc>
                <a:spcPct val="80000"/>
              </a:lnSpc>
              <a:spcBef>
                <a:spcPts val="600"/>
              </a:spcBef>
              <a:spcAft>
                <a:spcPts val="1200"/>
              </a:spcAft>
            </a:pPr>
            <a:r>
              <a:rPr lang="en-GB" altLang="fr-FR" sz="1600" dirty="0" smtClean="0"/>
              <a:t>All issues that are to appear in the final report must be brought up in the exit meeting ~ i.e. </a:t>
            </a:r>
            <a:r>
              <a:rPr lang="en-GB" altLang="fr-FR" sz="1600" b="1" dirty="0" smtClean="0"/>
              <a:t>there must not be any surprises in the final report.</a:t>
            </a:r>
            <a:r>
              <a:rPr lang="en-GB" altLang="fr-FR" sz="1600" dirty="0" smtClean="0"/>
              <a:t> </a:t>
            </a:r>
          </a:p>
          <a:p>
            <a:pPr>
              <a:lnSpc>
                <a:spcPct val="80000"/>
              </a:lnSpc>
              <a:spcBef>
                <a:spcPts val="600"/>
              </a:spcBef>
              <a:spcAft>
                <a:spcPts val="1200"/>
              </a:spcAft>
            </a:pPr>
            <a:r>
              <a:rPr lang="en-GB" altLang="fr-FR" sz="1600" dirty="0" smtClean="0"/>
              <a:t>We must agree on all issues to be raised and I must have a clear understanding of them. </a:t>
            </a:r>
          </a:p>
          <a:p>
            <a:pPr>
              <a:lnSpc>
                <a:spcPct val="80000"/>
              </a:lnSpc>
              <a:spcBef>
                <a:spcPts val="600"/>
              </a:spcBef>
              <a:spcAft>
                <a:spcPts val="1200"/>
              </a:spcAft>
            </a:pPr>
            <a:r>
              <a:rPr lang="en-GB" altLang="fr-FR" sz="1600" dirty="0" smtClean="0"/>
              <a:t>Do not use the terms “concern”, “weakness” or “deficiency”.  In the accreditation process, these terms have very specific meanings (accreditation jargon!).</a:t>
            </a:r>
            <a:endParaRPr lang="en-US" altLang="fr-FR" sz="1600" dirty="0" smtClean="0"/>
          </a:p>
          <a:p>
            <a:endParaRPr lang="en-CA" altLang="fr-FR" dirty="0" smtClean="0"/>
          </a:p>
        </p:txBody>
      </p:sp>
    </p:spTree>
    <p:extLst>
      <p:ext uri="{BB962C8B-B14F-4D97-AF65-F5344CB8AC3E}">
        <p14:creationId xmlns:p14="http://schemas.microsoft.com/office/powerpoint/2010/main" val="65425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609600"/>
            <a:ext cx="8382000" cy="1143000"/>
          </a:xfrm>
        </p:spPr>
        <p:txBody>
          <a:bodyPr/>
          <a:lstStyle/>
          <a:p>
            <a:pPr eaLnBrk="1" hangingPunct="1"/>
            <a:r>
              <a:rPr lang="en-US" altLang="fr-FR" smtClean="0">
                <a:solidFill>
                  <a:srgbClr val="000000"/>
                </a:solidFill>
              </a:rPr>
              <a:t>Tasks and tools</a:t>
            </a:r>
            <a:endParaRPr lang="en-CA" altLang="fr-FR" smtClean="0">
              <a:solidFill>
                <a:srgbClr val="000000"/>
              </a:solidFill>
            </a:endParaRPr>
          </a:p>
        </p:txBody>
      </p:sp>
      <p:sp>
        <p:nvSpPr>
          <p:cNvPr id="11267" name="Content Placeholder 3"/>
          <p:cNvSpPr>
            <a:spLocks noGrp="1"/>
          </p:cNvSpPr>
          <p:nvPr>
            <p:ph idx="1"/>
          </p:nvPr>
        </p:nvSpPr>
        <p:spPr/>
        <p:txBody>
          <a:bodyPr/>
          <a:lstStyle/>
          <a:p>
            <a:pPr>
              <a:lnSpc>
                <a:spcPct val="90000"/>
              </a:lnSpc>
              <a:spcBef>
                <a:spcPts val="500"/>
              </a:spcBef>
              <a:spcAft>
                <a:spcPts val="1000"/>
              </a:spcAft>
            </a:pPr>
            <a:r>
              <a:rPr lang="en-GB" altLang="fr-FR" sz="1800" smtClean="0"/>
              <a:t>Interviews with appropriate senior administrative officers, including the president, the dean of engineering and the chairs of the departments responsible for the programs</a:t>
            </a:r>
          </a:p>
          <a:p>
            <a:pPr>
              <a:spcBef>
                <a:spcPts val="500"/>
              </a:spcBef>
            </a:pPr>
            <a:r>
              <a:rPr lang="en-GB" altLang="fr-FR" sz="1800" smtClean="0"/>
              <a:t>Interviews with individuals and groups of faculty members to evaluate:</a:t>
            </a:r>
          </a:p>
          <a:p>
            <a:pPr lvl="2">
              <a:spcBef>
                <a:spcPct val="0"/>
              </a:spcBef>
              <a:spcAft>
                <a:spcPts val="200"/>
              </a:spcAft>
            </a:pPr>
            <a:r>
              <a:rPr lang="en-GB" altLang="fr-FR" sz="1800" smtClean="0"/>
              <a:t>professional attitudes</a:t>
            </a:r>
          </a:p>
          <a:p>
            <a:pPr lvl="2">
              <a:spcBef>
                <a:spcPct val="0"/>
              </a:spcBef>
              <a:spcAft>
                <a:spcPts val="200"/>
              </a:spcAft>
            </a:pPr>
            <a:r>
              <a:rPr lang="en-GB" altLang="fr-FR" sz="1800" smtClean="0"/>
              <a:t>motivations</a:t>
            </a:r>
          </a:p>
          <a:p>
            <a:pPr lvl="2">
              <a:spcBef>
                <a:spcPct val="0"/>
              </a:spcBef>
              <a:spcAft>
                <a:spcPts val="200"/>
              </a:spcAft>
            </a:pPr>
            <a:r>
              <a:rPr lang="en-GB" altLang="fr-FR" sz="1800" smtClean="0"/>
              <a:t>morale</a:t>
            </a:r>
          </a:p>
          <a:p>
            <a:pPr lvl="2">
              <a:spcBef>
                <a:spcPct val="0"/>
              </a:spcBef>
              <a:spcAft>
                <a:spcPts val="200"/>
              </a:spcAft>
            </a:pPr>
            <a:r>
              <a:rPr lang="en-GB" altLang="fr-FR" sz="1800" smtClean="0"/>
              <a:t>the balance of opinions concerning theoretical and practical elements of the curriculum</a:t>
            </a:r>
          </a:p>
          <a:p>
            <a:pPr>
              <a:spcBef>
                <a:spcPts val="500"/>
              </a:spcBef>
              <a:spcAft>
                <a:spcPts val="1000"/>
              </a:spcAft>
            </a:pPr>
            <a:r>
              <a:rPr lang="en-GB" altLang="fr-FR" sz="1800" smtClean="0"/>
              <a:t>Interviews with individuals and groups of students. Ask open-ended questions to get them talking</a:t>
            </a:r>
          </a:p>
          <a:p>
            <a:pPr>
              <a:spcBef>
                <a:spcPts val="500"/>
              </a:spcBef>
              <a:spcAft>
                <a:spcPts val="1000"/>
              </a:spcAft>
            </a:pPr>
            <a:r>
              <a:rPr lang="en-GB" altLang="fr-FR" sz="1800" smtClean="0">
                <a:solidFill>
                  <a:srgbClr val="009900"/>
                </a:solidFill>
              </a:rPr>
              <a:t>Examine compliance with graduate attribute criteria</a:t>
            </a:r>
            <a:endParaRPr lang="en-US" altLang="fr-FR" sz="1800" smtClean="0">
              <a:solidFill>
                <a:srgbClr val="009900"/>
              </a:solidFill>
            </a:endParaRPr>
          </a:p>
          <a:p>
            <a:endParaRPr lang="en-CA" altLang="fr-FR" sz="1800" smtClean="0"/>
          </a:p>
        </p:txBody>
      </p:sp>
    </p:spTree>
    <p:extLst>
      <p:ext uri="{BB962C8B-B14F-4D97-AF65-F5344CB8AC3E}">
        <p14:creationId xmlns:p14="http://schemas.microsoft.com/office/powerpoint/2010/main" val="412230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Futura"/>
        <a:ea typeface="ＭＳ Ｐゴシック"/>
        <a:cs typeface=""/>
      </a:majorFont>
      <a:minorFont>
        <a:latin typeface="Futur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TotalTime>
  <Words>6002</Words>
  <Application>Microsoft Office PowerPoint</Application>
  <PresentationFormat>On-screen Show (4:3)</PresentationFormat>
  <Paragraphs>966</Paragraphs>
  <Slides>61</Slides>
  <Notes>61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Blank Presentation</vt:lpstr>
      <vt:lpstr>Worksheet</vt:lpstr>
      <vt:lpstr>Accreditation Visit to &lt;name of HEI&gt; &lt;date range&gt; </vt:lpstr>
      <vt:lpstr>Welcome!</vt:lpstr>
      <vt:lpstr>Background</vt:lpstr>
      <vt:lpstr>General notes about accreditation</vt:lpstr>
      <vt:lpstr>Goals of the CEAB</vt:lpstr>
      <vt:lpstr>Objectives of the visiting team</vt:lpstr>
      <vt:lpstr>Team’s responsibilities</vt:lpstr>
      <vt:lpstr>Team’s responsibilities ~ cont’d.</vt:lpstr>
      <vt:lpstr>Tasks and tools</vt:lpstr>
      <vt:lpstr>Tasks and tools ~ cont’d.</vt:lpstr>
      <vt:lpstr>Tasks and tools ~ cont’d.</vt:lpstr>
      <vt:lpstr>Visit Schedule</vt:lpstr>
      <vt:lpstr>Visit Schedule ~ cont’d.</vt:lpstr>
      <vt:lpstr>Visit Schedule ~ cont’d.</vt:lpstr>
      <vt:lpstr>Visit Schedule ~ cont’d.</vt:lpstr>
      <vt:lpstr>Visit Schedule ~ cont’d.</vt:lpstr>
      <vt:lpstr>Timeline after visit</vt:lpstr>
      <vt:lpstr>If you see an issue with a program</vt:lpstr>
      <vt:lpstr>Accreditation Decisions 2013-2014 Cycle</vt:lpstr>
      <vt:lpstr>Accreditation Criteria Highlights</vt:lpstr>
      <vt:lpstr>Accreditation Criteria Highlights cont’d.</vt:lpstr>
      <vt:lpstr>Accreditation Criteria Highlights cont’d.</vt:lpstr>
      <vt:lpstr>Accreditation Criteria Highlights cont’d.</vt:lpstr>
      <vt:lpstr>Accreditation Criteria Highlights cont’d.</vt:lpstr>
      <vt:lpstr>Accreditation Criteria Highlights cont’d.</vt:lpstr>
      <vt:lpstr>Accreditation Criteria Highlights cont’d.</vt:lpstr>
      <vt:lpstr>Accreditation Criteria Highlights cont’d.</vt:lpstr>
      <vt:lpstr>Accreditation Criteria Highlights cont’d. – Graduate Attributes</vt:lpstr>
      <vt:lpstr>Accreditation Criteria Highlights cont’d. – Graduate Attributes</vt:lpstr>
      <vt:lpstr>Accreditation Criteria Highlights cont’d. – Graduate Attributes</vt:lpstr>
      <vt:lpstr>Graduate Attributes ~ Examples</vt:lpstr>
      <vt:lpstr>Graduate Attributes progress ~ Evaluation by Program Visitors</vt:lpstr>
      <vt:lpstr>Graduate Attributes progress ~ Evaluation by Program Visitors</vt:lpstr>
      <vt:lpstr>Graduate Attributes:  Evaluation by HEI</vt:lpstr>
      <vt:lpstr>Continuous Improvement –  The big picture</vt:lpstr>
      <vt:lpstr>What to look for:  Program background</vt:lpstr>
      <vt:lpstr>What to look for: Curriculum Mapping </vt:lpstr>
      <vt:lpstr>Methodology: Data Collection Plan </vt:lpstr>
      <vt:lpstr>Terminology for Data Collection (1)</vt:lpstr>
      <vt:lpstr>Terminology for Data Collection (2)</vt:lpstr>
      <vt:lpstr> Data Collection - Indicators </vt:lpstr>
      <vt:lpstr>What to look for:  Overall - data collection plan</vt:lpstr>
      <vt:lpstr>What to look for: Indicators in data collection</vt:lpstr>
      <vt:lpstr>Selecting Assessment Points</vt:lpstr>
      <vt:lpstr> What to look for:  Assessment Points</vt:lpstr>
      <vt:lpstr>What to look for: Triangulation in improvement process</vt:lpstr>
      <vt:lpstr>Measurement Tools ~  Illustrative Examples</vt:lpstr>
      <vt:lpstr>Quality Improvement Loop</vt:lpstr>
      <vt:lpstr>What to look for:  Evidence of Feedback Loop</vt:lpstr>
      <vt:lpstr>Continuous Improvement</vt:lpstr>
      <vt:lpstr>Criterion 3.1 ~ 2009 Findings</vt:lpstr>
      <vt:lpstr>Criterion 3.1 ~ 2011-2012 Cycle Findings</vt:lpstr>
      <vt:lpstr>Criterion 3.1 and Criterion 3.2 ~ 2012-2013 Cycle Findings</vt:lpstr>
      <vt:lpstr>Criterion 3.1 and Criterion 3.2 ~ 2013-2014 Cycle Findings</vt:lpstr>
      <vt:lpstr>Potential Issues that visit can reveal</vt:lpstr>
      <vt:lpstr>Potential Issues cont’d.</vt:lpstr>
      <vt:lpstr>Report Expectations</vt:lpstr>
      <vt:lpstr>Post-Visit Activities</vt:lpstr>
      <vt:lpstr>Post-Visit Activities cont’d.</vt:lpstr>
      <vt:lpstr>Visit-Specific Issues</vt:lpstr>
      <vt:lpstr>PowerPoint Presentation</vt:lpstr>
    </vt:vector>
  </TitlesOfParts>
  <Company>Ryan/Smith Design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Evanik</dc:creator>
  <cp:lastModifiedBy>Joachim Toelke</cp:lastModifiedBy>
  <cp:revision>51</cp:revision>
  <dcterms:created xsi:type="dcterms:W3CDTF">2011-02-18T14:11:06Z</dcterms:created>
  <dcterms:modified xsi:type="dcterms:W3CDTF">2015-07-16T15:05:32Z</dcterms:modified>
</cp:coreProperties>
</file>